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3C4115B-FD19-4BAA-97ED-DB98730CD1A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83E2B2-CE58-4528-B6E7-A9ED766AF9EF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2"/>
      </a:tcTxStyle>
      <a:tcStyle>
        <a:tcBdr>
          <a:top>
            <a:ln w="6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2">
          <a:shade val="40000"/>
        </a:schemeClr>
      </a:tcTxStyle>
      <a:tcStyle>
        <a:tcBdr/>
        <a:fill>
          <a:solidFill>
            <a:schemeClr val="accent2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781"/>
    <p:restoredTop sz="94479" autoAdjust="0"/>
  </p:normalViewPr>
  <p:slideViewPr>
    <p:cSldViewPr snapToGrid="0">
      <p:cViewPr varScale="1">
        <p:scale>
          <a:sx n="100" d="100"/>
          <a:sy n="100" d="100"/>
        </p:scale>
        <p:origin x="534" y="66"/>
      </p:cViewPr>
      <p:guideLst>
        <p:guide orient="horz" pos="323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2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" name="Google Shape;10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8" name="Google Shape;128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" name="Google Shape;159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5" name="Google Shape;285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5" name="Google Shape;285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3" name="Google Shape;183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3" name="Google Shape;183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3" name="Google Shape;183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github.com/kimgunwoo1/2050" TargetMode="External" /><Relationship Id="rId4" Type="http://schemas.openxmlformats.org/officeDocument/2006/relationships/hyperlink" Target="https://github.com/looloo404/2050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7582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46944" y="2766561"/>
            <a:ext cx="16604964" cy="3156084"/>
            <a:chOff x="840376" y="4277864"/>
            <a:chExt cx="16604964" cy="3156084"/>
          </a:xfrm>
        </p:grpSpPr>
        <p:sp>
          <p:nvSpPr>
            <p:cNvPr id="6" name="Object 6"/>
            <p:cNvSpPr txBox="1"/>
            <p:nvPr/>
          </p:nvSpPr>
          <p:spPr>
            <a:xfrm>
              <a:off x="840376" y="4277864"/>
              <a:ext cx="16604964" cy="184163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xmlns:mc="http://schemas.openxmlformats.org/markup-compatibility/2006" xmlns:hp="http://schemas.haansoft.com/office/presentation/8.0" lang="en-US" sz="11500" b="1" kern="0" spc="-100" mc:Ignorable="hp" hp:hslEmbossed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Black Han Sans"/>
                  <a:cs typeface="Black Han Sans"/>
                </a:rPr>
                <a:t>PORTFOLIO</a:t>
              </a:r>
              <a:endParaRPr xmlns:mc="http://schemas.openxmlformats.org/markup-compatibility/2006" xmlns:hp="http://schemas.haansoft.com/office/presentation/8.0" lang="en-US" sz="18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906547" y="6531065"/>
              <a:ext cx="10207957" cy="902883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xmlns:mc="http://schemas.openxmlformats.org/markup-compatibility/2006" xmlns:hp="http://schemas.haansoft.com/office/presentation/8.0" lang="ko-KR" altLang="en-US" sz="5400" b="1" kern="0" mc:Ignorable="hp" hp:hslEmbossed="0">
                  <a:solidFill>
                    <a:srgbClr val="fd6f22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Pretendard SemiBold"/>
                  <a:cs typeface="Pretendard SemiBold"/>
                </a:rPr>
                <a:t>신입 개발자 강지윤</a:t>
              </a:r>
              <a:endParaRPr xmlns:mc="http://schemas.openxmlformats.org/markup-compatibility/2006" xmlns:hp="http://schemas.haansoft.com/office/presentation/8.0" lang="ko-KR" altLang="en-US" sz="5400" b="1" kern="0" mc:Ignorable="hp" hp:hslEmbossed="0">
                <a:solidFill>
                  <a:srgbClr val="fd6f22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Pretendard SemiBold"/>
                <a:cs typeface="Pretendard Semi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956195" y="1232237"/>
            <a:ext cx="5416394" cy="100421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357600" y="1707576"/>
            <a:ext cx="1620000" cy="452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357600" y="5898981"/>
            <a:ext cx="1620000" cy="452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10800000">
            <a:off x="5336688" y="5572638"/>
            <a:ext cx="11282330" cy="1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10800000">
            <a:off x="5336688" y="1441439"/>
            <a:ext cx="11282330" cy="123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"/>
          <p:cNvGrpSpPr/>
          <p:nvPr/>
        </p:nvGrpSpPr>
        <p:grpSpPr>
          <a:xfrm rot="0">
            <a:off x="3729559" y="1312028"/>
            <a:ext cx="300930" cy="843836"/>
            <a:chOff x="4419600" y="1404064"/>
            <a:chExt cx="300930" cy="843836"/>
          </a:xfrm>
        </p:grpSpPr>
        <p:sp>
          <p:nvSpPr>
            <p:cNvPr id="110" name="Google Shape;110;p2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11565364" y="1733946"/>
            <a:ext cx="1620000" cy="4453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1587677" y="5953519"/>
            <a:ext cx="1874408" cy="445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7696464" y="1802162"/>
            <a:ext cx="2651720" cy="1710638"/>
            <a:chOff x="8331165" y="1802162"/>
            <a:chExt cx="2651720" cy="1710638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8331165" y="1802162"/>
              <a:ext cx="20251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About me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8331166" y="2343320"/>
              <a:ext cx="2413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University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8339912" y="2736842"/>
              <a:ext cx="20251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Education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8341251" y="3145744"/>
              <a:ext cx="2641634" cy="3670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Certificate &amp; Language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2"/>
          <p:cNvSpPr txBox="1"/>
          <p:nvPr/>
        </p:nvSpPr>
        <p:spPr>
          <a:xfrm>
            <a:off x="13900462" y="1802162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7696465" y="5953519"/>
            <a:ext cx="3098834" cy="949823"/>
            <a:chOff x="8331166" y="5961986"/>
            <a:chExt cx="3098834" cy="949823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8331166" y="5961986"/>
              <a:ext cx="3098834" cy="3596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Experience &amp; Projects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8331166" y="6542477"/>
              <a:ext cx="2413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Team Projects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"/>
          <p:cNvSpPr txBox="1"/>
          <p:nvPr/>
        </p:nvSpPr>
        <p:spPr>
          <a:xfrm>
            <a:off x="13900462" y="5997649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 </a:t>
            </a:r>
            <a:r>
              <a:rPr lang="en-US" sz="1800"/>
              <a:t>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kills (PR)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4513535" y="5306598"/>
            <a:ext cx="8356053" cy="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1022073" y="1015682"/>
            <a:ext cx="7920877" cy="10016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515795" y="1624488"/>
            <a:ext cx="7531352" cy="36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9531637" y="4943487"/>
            <a:ext cx="7531215" cy="380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Certificate &amp; Language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4622472" y="2389417"/>
            <a:ext cx="3583535" cy="130435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 기업 : </a:t>
            </a:r>
            <a:r>
              <a:rPr lang="en-US" altLang="ko-K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Fasoo</a:t>
            </a:r>
            <a:endParaRPr lang="en-US" altLang="ko-KR"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200000"/>
              </a:lnSpc>
              <a:defRPr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 직무 : </a:t>
            </a:r>
            <a:r>
              <a:rPr lang="en-US" altLang="ko-KR" sz="20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ko-KR" altLang="en-US" sz="20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개발 직무</a:t>
            </a:r>
            <a:endParaRPr lang="ko-KR" altLang="en-US" sz="20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 rot="0">
            <a:off x="4703971" y="1162635"/>
            <a:ext cx="300930" cy="843836"/>
            <a:chOff x="4419600" y="1404064"/>
            <a:chExt cx="300930" cy="843836"/>
          </a:xfrm>
        </p:grpSpPr>
        <p:sp>
          <p:nvSpPr>
            <p:cNvPr id="139" name="Google Shape;139;p3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3" descr="noun_skill_1796882"/>
          <p:cNvPicPr/>
          <p:nvPr/>
        </p:nvPicPr>
        <p:blipFill rotWithShape="1">
          <a:blip r:embed="rId4">
            <a:alphaModFix/>
          </a:blip>
          <a:srcRect l="12610" t="25600" r="13660" b="37310"/>
          <a:stretch>
            <a:fillRect/>
          </a:stretch>
        </p:blipFill>
        <p:spPr>
          <a:xfrm>
            <a:off x="4052960" y="2651265"/>
            <a:ext cx="448792" cy="291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9517122" y="3280654"/>
            <a:ext cx="75312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lang="en-US"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rgbClr val="231f2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</a:t>
            </a:r>
            <a:endParaRPr lang="en-US" sz="1200">
              <a:solidFill>
                <a:srgbClr val="231f2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46" name="Google Shape;146;p3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9084802" y="1620441"/>
            <a:ext cx="327526" cy="32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 descr="noun_education_1999454"/>
          <p:cNvPicPr/>
          <p:nvPr/>
        </p:nvPicPr>
        <p:blipFill rotWithShape="1">
          <a:blip r:embed="rId6">
            <a:alphaModFix/>
          </a:blip>
          <a:srcRect l="18130" t="15320" r="18140" b="29740"/>
          <a:stretch>
            <a:fillRect/>
          </a:stretch>
        </p:blipFill>
        <p:spPr>
          <a:xfrm>
            <a:off x="9144000" y="3350547"/>
            <a:ext cx="290379" cy="25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 descr="noun_Certificate_3543167"/>
          <p:cNvPicPr/>
          <p:nvPr/>
        </p:nvPicPr>
        <p:blipFill rotWithShape="1">
          <a:blip r:embed="rId7">
            <a:alphaModFix/>
          </a:blip>
          <a:srcRect l="14800" t="12630" r="14930" b="27090"/>
          <a:stretch>
            <a:fillRect/>
          </a:stretch>
        </p:blipFill>
        <p:spPr>
          <a:xfrm>
            <a:off x="9158514" y="4996131"/>
            <a:ext cx="284389" cy="244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3"/>
          <p:cNvGraphicFramePr/>
          <p:nvPr/>
        </p:nvGraphicFramePr>
        <p:xfrm>
          <a:off x="9625961" y="2045381"/>
          <a:ext cx="7421190" cy="906800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961924"/>
                <a:gridCol w="2132526"/>
                <a:gridCol w="1768177"/>
                <a:gridCol w="1558563"/>
              </a:tblGrid>
              <a:tr h="220134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.01~ 20</a:t>
                      </a:r>
                      <a:r>
                        <a:rPr lang="en-US" altLang="ko-KR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altLang="ko-KR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lang="en-US" altLang="ko-KR" sz="16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alt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창원대학교</a:t>
                      </a:r>
                      <a:r>
                        <a:rPr 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lang="en-US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컴퓨터공학과</a:t>
                      </a:r>
                      <a:endParaRPr lang="ko-KR" altLang="en-US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졸업</a:t>
                      </a: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(3.19/4.5)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220134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endParaRPr lang="ko-KR" altLang="en-US"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3"/>
          <p:cNvGraphicFramePr/>
          <p:nvPr/>
        </p:nvGraphicFramePr>
        <p:xfrm>
          <a:off x="9590195" y="3659513"/>
          <a:ext cx="7767011" cy="1278275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2053255"/>
                <a:gridCol w="2231799"/>
                <a:gridCol w="1324482"/>
                <a:gridCol w="2157475"/>
              </a:tblGrid>
              <a:tr h="824875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altLang="ko-KR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 20</a:t>
                      </a:r>
                      <a:r>
                        <a:rPr lang="en-US" altLang="ko-KR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en-US" altLang="ko-KR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lang="en-US" altLang="ko-KR" sz="16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 </a:t>
                      </a:r>
                      <a:r>
                        <a:rPr lang="ko-KR" alt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백엔드 개발자 캠프</a:t>
                      </a:r>
                      <a:endParaRPr lang="ko-KR" altLang="en-US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멀티캠퍼스</a:t>
                      </a:r>
                      <a:endParaRPr lang="ko-KR" altLang="en-US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python/django/ML/DL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453400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endParaRPr 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3"/>
          <p:cNvGraphicFramePr/>
          <p:nvPr/>
        </p:nvGraphicFramePr>
        <p:xfrm>
          <a:off x="9661576" y="5405079"/>
          <a:ext cx="6852394" cy="2745126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811703"/>
                <a:gridCol w="1971232"/>
                <a:gridCol w="2359629"/>
                <a:gridCol w="709830"/>
              </a:tblGrid>
              <a:tr h="453400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9.02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alt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정보처리가사</a:t>
                      </a:r>
                      <a:endParaRPr lang="ko-KR" altLang="en-US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한국산업인력공단</a:t>
                      </a:r>
                      <a:endParaRPr lang="ko-KR" altLang="en-US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2291726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r>
                        <a:rPr 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6.16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2023.03.25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2023.01.14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2023.02.12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2017.08.20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Adsp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Prods Associate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Toeic</a:t>
                      </a:r>
                      <a:r>
                        <a:rPr lang="ko-KR" alt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Opic</a:t>
                      </a:r>
                      <a:r>
                        <a:rPr lang="ko-KR" alt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IM2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JLPT N2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한국데이터산업진흥원</a:t>
                      </a:r>
                      <a:endParaRPr lang="ko-KR" altLang="en-US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삼성</a:t>
                      </a: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SDS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ETS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ACTFL</a:t>
                      </a:r>
                      <a:endParaRPr lang="en-US" altLang="ko-KR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i="0" u="none" strike="noStrike" cap="non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일본국제 교류기금</a:t>
                      </a:r>
                      <a:endParaRPr lang="ko-KR" altLang="en-US"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3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3;p3"/>
          <p:cNvSpPr txBox="1"/>
          <p:nvPr/>
        </p:nvSpPr>
        <p:spPr>
          <a:xfrm>
            <a:off x="1022073" y="5795963"/>
            <a:ext cx="7111363" cy="36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sym typeface="Arial"/>
              </a:rPr>
              <a:t>   About me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145;p3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669066" y="5831385"/>
            <a:ext cx="302009" cy="2964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Google Shape;150;p3"/>
          <p:cNvGraphicFramePr/>
          <p:nvPr/>
        </p:nvGraphicFramePr>
        <p:xfrm>
          <a:off x="713619" y="6390181"/>
          <a:ext cx="7593985" cy="2575602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159388"/>
                <a:gridCol w="2608624"/>
                <a:gridCol w="1159388"/>
                <a:gridCol w="2666585"/>
              </a:tblGrid>
              <a:tr h="620230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   </a:t>
                      </a:r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8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강지윤</a:t>
                      </a:r>
                      <a:endParaRPr lang="ko-KR" altLang="en-US" sz="1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생년월일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</a:t>
                      </a:r>
                      <a:r>
                        <a:rPr lang="en-US" altLang="ko-KR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(만 2</a:t>
                      </a:r>
                      <a:r>
                        <a:rPr lang="en-US" altLang="ko-KR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세)</a:t>
                      </a:r>
                      <a:endParaRPr lang="en-US" sz="1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0366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연락처</a:t>
                      </a:r>
                      <a:endParaRPr sz="18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r>
                        <a:rPr lang="ko-KR" altLang="en-US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5620</a:t>
                      </a:r>
                      <a:r>
                        <a:rPr lang="ko-KR" altLang="en-US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3021</a:t>
                      </a:r>
                      <a:endParaRPr lang="en-US" altLang="ko-KR" sz="1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96132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E-mail </a:t>
                      </a:r>
                      <a:endParaRPr sz="18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looloo404@hanmail.net</a:t>
                      </a:r>
                      <a:endParaRPr lang="en-US" altLang="ko-KR" sz="1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96132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   소 </a:t>
                      </a:r>
                      <a:endParaRPr sz="18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부산광역시 동래구 사직북로</a:t>
                      </a:r>
                      <a:r>
                        <a:rPr lang="en-US" altLang="ko-KR" sz="1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lang="en-US" altLang="ko-KR" sz="1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2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07628" y="2430798"/>
            <a:ext cx="2625107" cy="289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/>
        </p:nvSpPr>
        <p:spPr>
          <a:xfrm>
            <a:off x="797764" y="897403"/>
            <a:ext cx="7467141" cy="100567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677116" y="2649213"/>
            <a:ext cx="8623358" cy="358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 수현 등의 사용 경험이 있는 </a:t>
            </a:r>
            <a:r>
              <a:rPr lang="en-US" alt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 Set</a:t>
            </a:r>
            <a:endParaRPr lang="en-US" altLang="ko-KR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4"/>
          <p:cNvGrpSpPr/>
          <p:nvPr/>
        </p:nvGrpSpPr>
        <p:grpSpPr>
          <a:xfrm rot="0">
            <a:off x="3431371" y="958085"/>
            <a:ext cx="300930" cy="843836"/>
            <a:chOff x="4419600" y="1404064"/>
            <a:chExt cx="300930" cy="843836"/>
          </a:xfrm>
        </p:grpSpPr>
        <p:sp>
          <p:nvSpPr>
            <p:cNvPr id="167" name="Google Shape;167;p4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4"/>
          <p:cNvSpPr txBox="1"/>
          <p:nvPr/>
        </p:nvSpPr>
        <p:spPr>
          <a:xfrm>
            <a:off x="403197" y="4039568"/>
            <a:ext cx="4316269" cy="3590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4" descr="noun_Computer_1918841"/>
          <p:cNvPicPr/>
          <p:nvPr/>
        </p:nvPicPr>
        <p:blipFill rotWithShape="1">
          <a:blip r:embed="rId3">
            <a:alphaModFix/>
          </a:blip>
          <a:srcRect l="12280" t="15610" r="12510" b="30200"/>
          <a:stretch>
            <a:fillRect/>
          </a:stretch>
        </p:blipFill>
        <p:spPr>
          <a:xfrm>
            <a:off x="1218883" y="2727507"/>
            <a:ext cx="375886" cy="28432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"/>
          <p:cNvGraphicFramePr>
            <a:graphicFrameLocks noGrp="1"/>
          </p:cNvGraphicFramePr>
          <p:nvPr/>
        </p:nvGraphicFramePr>
        <p:xfrm>
          <a:off x="1697439" y="3610021"/>
          <a:ext cx="12192000" cy="2310153"/>
        </p:xfrm>
        <a:graphic>
          <a:graphicData uri="http://schemas.openxmlformats.org/drawingml/2006/table">
            <a:tbl>
              <a:tblPr firstRow="1" bandRow="1">
                <a:tableStyleId>{0583E2B2-CE58-4528-B6E7-A9ED766AF9EF}</a:tableStyleId>
              </a:tblPr>
              <a:tblGrid>
                <a:gridCol w="3664993"/>
                <a:gridCol w="8527006"/>
              </a:tblGrid>
              <a:tr h="3505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/>
                        <a:t> 구분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/>
                        <a:t>SKill</a:t>
                      </a:r>
                      <a:endParaRPr lang="en-US" altLang="ko-KR" sz="2000"/>
                    </a:p>
                  </a:txBody>
                  <a:tcPr marL="91440" marR="91440"/>
                </a:tc>
              </a:tr>
              <a:tr h="4784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/>
                        <a:t>programming Languages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Python HTML CSS Javascript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4784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/>
                        <a:t>Framework/ Library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pandas  numpy Tensorflow Opencv Django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4784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cs typeface="Arial"/>
                        </a:rPr>
                        <a:t>Server</a:t>
                      </a:r>
                      <a:endParaRPr lang="en-US" altLang="ko-KR" sz="2000">
                        <a:cs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MariaDB 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4784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cs typeface="Arial"/>
                        </a:rPr>
                        <a:t>ETC</a:t>
                      </a:r>
                      <a:endParaRPr lang="en-US" altLang="ko-KR" sz="2000">
                        <a:cs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Slack Git Google Drive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91" name="Google Shape;163;p4"/>
          <p:cNvSpPr txBox="1"/>
          <p:nvPr/>
        </p:nvSpPr>
        <p:spPr>
          <a:xfrm>
            <a:off x="1616270" y="6426798"/>
            <a:ext cx="8623358" cy="367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 경험은 없으나 이론적 지식이 있는 </a:t>
            </a:r>
            <a:r>
              <a:rPr lang="en-US" alt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 Set</a:t>
            </a:r>
            <a:endParaRPr lang="en-US" altLang="ko-KR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77;p4" descr="noun_Computer_1918841"/>
          <p:cNvPicPr/>
          <p:nvPr/>
        </p:nvPicPr>
        <p:blipFill rotWithShape="1">
          <a:blip r:embed="rId4">
            <a:alphaModFix/>
          </a:blip>
          <a:srcRect l="12280" t="15610" r="12510" b="30200"/>
          <a:stretch>
            <a:fillRect/>
          </a:stretch>
        </p:blipFill>
        <p:spPr>
          <a:xfrm>
            <a:off x="1158037" y="6505093"/>
            <a:ext cx="375886" cy="2843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"/>
          <p:cNvGraphicFramePr>
            <a:graphicFrameLocks noGrp="1"/>
          </p:cNvGraphicFramePr>
          <p:nvPr/>
        </p:nvGraphicFramePr>
        <p:xfrm>
          <a:off x="1650808" y="7117496"/>
          <a:ext cx="12192000" cy="1353196"/>
        </p:xfrm>
        <a:graphic>
          <a:graphicData uri="http://schemas.openxmlformats.org/drawingml/2006/table">
            <a:tbl>
              <a:tblPr firstRow="1" bandRow="1">
                <a:tableStyleId>{0583E2B2-CE58-4528-B6E7-A9ED766AF9EF}</a:tableStyleId>
              </a:tblPr>
              <a:tblGrid>
                <a:gridCol w="3664993"/>
                <a:gridCol w="8527006"/>
              </a:tblGrid>
              <a:tr h="3505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/>
                        <a:t> 구분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/>
                        <a:t>SKill</a:t>
                      </a:r>
                      <a:endParaRPr lang="en-US" altLang="ko-KR" sz="2000"/>
                    </a:p>
                  </a:txBody>
                  <a:tcPr marL="91440" marR="91440"/>
                </a:tc>
              </a:tr>
              <a:tr h="4784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/>
                        <a:t>programming Languages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C++ C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4784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cs typeface="Arial"/>
                        </a:rPr>
                        <a:t>Server</a:t>
                      </a:r>
                      <a:endParaRPr lang="en-US" altLang="ko-KR" sz="2000">
                        <a:cs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MongoDB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4394472" y="5925722"/>
            <a:ext cx="8356053" cy="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 rot="0">
            <a:off x="1084385" y="1080578"/>
            <a:ext cx="4431730" cy="584735"/>
            <a:chOff x="805293" y="1941846"/>
            <a:chExt cx="3823999" cy="568532"/>
          </a:xfrm>
        </p:grpSpPr>
        <p:sp>
          <p:nvSpPr>
            <p:cNvPr id="289" name="Google Shape;289;p10"/>
            <p:cNvSpPr txBox="1"/>
            <p:nvPr/>
          </p:nvSpPr>
          <p:spPr>
            <a:xfrm>
              <a:off x="1279222" y="1941846"/>
              <a:ext cx="3350066" cy="5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4" name="Google Shape;294;p10" descr="C:\Users\multicampus\AppData\Local\Microsoft\Windows\INetCache\Content.Word\noun_premiere_2996521.png"/>
            <p:cNvPicPr/>
            <p:nvPr/>
          </p:nvPicPr>
          <p:blipFill rotWithShape="1">
            <a:blip r:embed="rId4">
              <a:alphaModFix/>
            </a:blip>
            <a:srcRect l="6670" r="6540" b="14010"/>
            <a:stretch>
              <a:fillRect/>
            </a:stretch>
          </p:blipFill>
          <p:spPr>
            <a:xfrm>
              <a:off x="805293" y="2021037"/>
              <a:ext cx="369214" cy="438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0"/>
          <p:cNvSpPr txBox="1"/>
          <p:nvPr/>
        </p:nvSpPr>
        <p:spPr>
          <a:xfrm>
            <a:off x="1051301" y="1812403"/>
            <a:ext cx="6840000" cy="400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지원동기 및 입사 후 </a:t>
            </a:r>
            <a:r>
              <a:rPr lang="ko-KR" alt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계획</a:t>
            </a:r>
            <a:endParaRPr lang="ko-KR" altLang="en-US"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9144000" y="3116331"/>
            <a:ext cx="6840000" cy="386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 분야와 관련하여 전문성을 키우기 위해 노력한 경험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9144000" y="3659294"/>
            <a:ext cx="6834188" cy="619616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학부 연구생 생활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학부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4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학년 시기 빅데이터 분석 연구실에서 학부생으로서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년동안 일하며 머신러닝와 딥러닝에 대한 공부를 하였으며 학회에 참석하기 위해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팀원들과 학회 논문을 작성하였으며 일주일 마다 한 번씩 세미나에 참석하여 팀원들과의 실력 증진에 힘썼습니다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부트캠프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멀티 캠퍼스가 주관하는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벡엔드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980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시간 강의를 수강하여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html/css/javascript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webframe work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인 장고를 학습하였으며 머신러닝 과 딥러닝에 대한 수업을 수강하였으며 이를 통해 모델을 만드는데 필요한 라이브러리인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sklearn, pandas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와 딥러닝 모델을 만드는 데 필요한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tensorflow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 대한 이해도를 높였습니다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3.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프로젝트 경험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백엔드 부트 캠프에서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온라인 수강 집중도 감지 시스템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이라는 주제의 딥러닝 프로젝트를 수행한 경험이 있으며 대학교 재학시기에는 졸업작품으로 유니티를 이용하여 교육용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2D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턴제 게임을 제작한 경험이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4.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자격증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IT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 대한 이해도를 높이기 위해 정보처리기사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 adsp, prods Ads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등 다양한 자격증 공부를 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자격증 시험을 치루면서 제가 공부했었던 지식에 대해 확인하는 계기가 되었습니다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069073" y="2336733"/>
            <a:ext cx="7037127" cy="1351094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신뢰성있는 기업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Fasoo’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는 최초로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DRM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을 상용화한 기업이며 현재는 데이터 보안에 있어서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60%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점유율을 가지고 있으며 공공기관과 기업을 포함에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1,000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여개에 이르는 고객사의 구축 레퍼런스를 가지고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많은 고객사를 통해 노하우를 쌓아왔고 데이터 보안에 있어 대표적인 기업중 하나인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에서 한 사람 분 이상의 일을 소화할 수 있는 개발자로 성장하고 싶어 지원하였습니다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주택 자금 대출제도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는 회사원의 안정적인 주거 환경을 위해 주택 자금 대출 제도를 운영하고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저는 부산에 거주하고 있기 때문에 이러한 주거문제 해결책에 관심이 갔습니다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채용 설명회 참가 경험 경험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저는 멀티캠퍼스라는 교육기업을 통해서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온라인 채용 설명회에 참가한 경험이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그곳에서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해외로의 확장 및 복지를 비롯하여 흥미로운 이야기가 많았지만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직원분의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신입교육에 대한 자신감이 인상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깊었습니다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웹사이트에 설명되어 있는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문화인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 Monday Talk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나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Tech Forum,  Fasoo Round Table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등의 모임을 통해서 임직원들로부터 배울 수 있는 기회가 많다는 생각이 들어 직원분의 자신감이 이해가 갔습니다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입사 후 계획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입사 후 수습기간동안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여러모임을 참여하교 교육에 참가해 데이터 보안에 대한 도메인 지식과 개발 역량을 쌓는 등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에서 제대로 일할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9144000" y="1845291"/>
            <a:ext cx="6809664" cy="179133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준비를 하겠습니다</a:t>
            </a:r>
            <a:r>
              <a:rPr lang="en-US" altLang="ko-KR" sz="1600" b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600" b="1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수습기간 후 </a:t>
            </a:r>
            <a:r>
              <a:rPr lang="en-US" altLang="ko-KR" sz="1600" b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ko-KR" altLang="en-US" sz="1600" b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업계가 빠르게 변화하는 만큼 적극적으로 실력을 쌓고 변화에 적응하도록 노력하겠습니다</a:t>
            </a:r>
            <a:r>
              <a:rPr lang="en-US" altLang="ko-KR" sz="1600" b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600" b="1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4394472" y="5925722"/>
            <a:ext cx="8356053" cy="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 rot="0">
            <a:off x="1084385" y="1080578"/>
            <a:ext cx="4431730" cy="584735"/>
            <a:chOff x="805293" y="1941846"/>
            <a:chExt cx="3823999" cy="568532"/>
          </a:xfrm>
        </p:grpSpPr>
        <p:sp>
          <p:nvSpPr>
            <p:cNvPr id="289" name="Google Shape;289;p10"/>
            <p:cNvSpPr txBox="1"/>
            <p:nvPr/>
          </p:nvSpPr>
          <p:spPr>
            <a:xfrm>
              <a:off x="1279222" y="1941846"/>
              <a:ext cx="3350066" cy="5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4" name="Google Shape;294;p10" descr="C:\Users\multicampus\AppData\Local\Microsoft\Windows\INetCache\Content.Word\noun_premiere_2996521.png"/>
            <p:cNvPicPr/>
            <p:nvPr/>
          </p:nvPicPr>
          <p:blipFill rotWithShape="1">
            <a:blip r:embed="rId4">
              <a:alphaModFix/>
            </a:blip>
            <a:srcRect l="6670" r="6540" b="14010"/>
            <a:stretch>
              <a:fillRect/>
            </a:stretch>
          </p:blipFill>
          <p:spPr>
            <a:xfrm>
              <a:off x="805293" y="2021037"/>
              <a:ext cx="369214" cy="438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" name="Google Shape;297;p10"/>
          <p:cNvSpPr txBox="1"/>
          <p:nvPr/>
        </p:nvSpPr>
        <p:spPr>
          <a:xfrm>
            <a:off x="1044285" y="2034052"/>
            <a:ext cx="6840000" cy="400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공동의 목표를 달성하기 위해 팀워크를 발휘한 경험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9144000" y="4043170"/>
            <a:ext cx="6840000" cy="394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defRPr/>
            </a:pPr>
            <a:r>
              <a:rPr lang="en-US" sz="2000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직무 외 자신만의 특이한 경험</a:t>
            </a:r>
            <a:r>
              <a:rPr lang="en-US" altLang="ko-K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·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재능</a:t>
            </a:r>
            <a:r>
              <a:rPr lang="en-US" altLang="ko-K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·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장점 등 소개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047750" y="2816594"/>
            <a:ext cx="6834188" cy="838288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저는 멀티캠퍼스 AI 백엔드 엔지니어링 캠프에서 ''온라인 수강 모니터링 시스템'' 이라는 주제로 4월부터 6월까지 5명에서 프로젝트를 수행한 적이 있습니다.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‘온라인 수강 모니터링 시스템’ 은  수강자가 강의를 들을 때 강의시간 동안의 집중도를 계산하고 최종적으로 집중도 그래프를 그려주어 수강자는 그래프를 통해 자가 평가를 할 수 있고 강사는 그래프를 통해 강의 개선 피드백으로 활용할 수 있게 하는 프로젝트였습니다.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git과 구글 드라이브를 이용하여 형상 관리를 하였으며 각자의 역할은 프론트엔드/백엔드 2명 모델링 2명 프로젝트 관리 1명으로 이루어져 있었습니다.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저는  데이터 수집/ 데이터 전처리/ 모델 생성/ 모델 튜닝 등의 역할을 맡았습니다. 모델의 경우 이미지가 들어가면 수강자의 얼굴을 관측하여 수강자가 졸린 지 깨어 있는지를 판단하고  얼굴에 bonding box를 그려주는 multi ouput 모델을 만들었습니다.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하지만 제가 만든 AI 모델의 경우 튜닝 시간이 부족해 눈에 대한 인식이 잘 되지 않았으나, 다시 학습을 하는 대신 dlib의 라이브러리를 이용해 눈의 landmark 점 사이의 거리를 이용하여 눈을 감았는지 떴는지 탐지하는 EAR알고리즘을 사용하여 부족한 성능을 보충하였습니다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우리 조에서는 아직 코딩에 익숙하지 않고 프로젝트에 익숙하지 않은 분들이 있어 기간 안에 끝내기에는 진행 속도가 느렸던 문제가 있었습니다. 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9144000" y="4637699"/>
            <a:ext cx="6834188" cy="594784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저의 강점은 행동력입니다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.’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제가 흥미가 있거나 해야한다고 느끼는 것에 대해 생각보다 행동을 먼저하려는 것이 저의 장점이라고 생각합니다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대학교 재학 시기에는 자막없이 일본 애니메이션을 보고 싶다는 생각으로 일본어 학원을 끈어 공부한 결과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jlpt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시험을 합격하고 자막이 없어도 일본 드라마나 애니메이션을 이해할 수 있게 되었습니다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또한 해외에 사람들은 어떻게 사는지 또 어떤 장소가 있는지 흥미가 생겨 약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년 간 캐나다에 거주하며 몬트리올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퀘벡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할리팩스등 여러장소를 여행 다닌 적이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4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학년 시기에는 실력 증진을 위해 빅데이터 처리 연구실의 학부 연구생으로서 일했으며 졸업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후에는 공부가 부족하다고 생각해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엔지니어링 부트캠프에서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 AL/ML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HTML/CSS/Javascript, Django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등의 과목을 수강하였고 프로젝트 경험을 쌓았습니다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9144000" y="494731"/>
            <a:ext cx="7079776" cy="33841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9343028" y="1987455"/>
            <a:ext cx="6624851" cy="20396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이에 매일 아침 스크럼을 진행하여 각 조원들의 진행 상황을 공유하고 코드 설명 및 일의 재분배를 통해 해결해나갔으며 기간 안에 프로젝트를 마무리할 수 있었습니다.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이 프로젝트를 통해서 팀원들과의 의사소통의 중요성을 느꼈으며 팀원 전체가 프로젝트의 전체적인 흐름을 숙지해야함을 느꼈습니다.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/>
        </p:nvSpPr>
        <p:spPr>
          <a:xfrm>
            <a:off x="820971" y="611836"/>
            <a:ext cx="10584801" cy="8245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01.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온라인 수강 집중도 감지 시스템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ea"/>
              <a:ea typeface="+mj-ea"/>
              <a:sym typeface="Arial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6868604" y="615896"/>
            <a:ext cx="63704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0971" y="2038348"/>
          <a:ext cx="8320682" cy="7930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377"/>
                <a:gridCol w="6250305"/>
              </a:tblGrid>
              <a:tr h="1019516">
                <a:tc gridSpan="2">
                  <a:txBody>
                    <a:bodyPr vert="horz" lIns="91440" tIns="45720" rIns="91440" bIns="45720" anchor="ctr" anchorCtr="0"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온라인 수강 집중도 감지 시스템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2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73788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기  간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2023.04. ~ 2023.06</a:t>
                      </a: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141341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  성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기여도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총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프론트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백엔드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프로젝트  관리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프론트 벡엔드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30%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참여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90%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참여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2968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주  요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업  무 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강의 수강자의 얼굴을 통해 얼굴 탐지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bbox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와 깨어 있는지 졸린지에 대한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classification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을 예측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2. 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만든 모델을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django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에 연결</a:t>
                      </a:r>
                      <a:b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3.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 차트를 그릴 웹 페이지 제작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, Django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로부터 데이터를 받아 차트 출력</a:t>
                      </a:r>
                      <a:endParaRPr lang="ko-KR" altLang="en-US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2968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 술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스 택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html/css/javascript 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000" b="0" i="0" u="none" strike="noStrike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python tensorflow Yolo opencv </a:t>
                      </a:r>
                      <a:endParaRPr lang="en-US" altLang="ko-KR" sz="2000" b="0" i="0" u="none" strike="noStrike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026820" y="4989612"/>
            <a:ext cx="237195" cy="2948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 </a:t>
            </a: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820971" y="1442792"/>
            <a:ext cx="16684681" cy="57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0" name=""/>
          <p:cNvGraphicFramePr/>
          <p:nvPr/>
        </p:nvGraphicFramePr>
        <p:xfrm>
          <a:off x="9274408" y="3062285"/>
          <a:ext cx="8323065" cy="475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034"/>
                <a:gridCol w="6717031"/>
              </a:tblGrid>
              <a:tr h="108522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목  적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수강 중인 학생의 집중도를 측정하여 수강자가 자가           평가를 수강자가 집중도를 향상할 수 있다록 하고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강사의 경우 강의 평가의 근거자료로 사용 및 강의 개선 피드백으로 활용할 수 있도록 한다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55219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링  크 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조원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repository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ko-KR" altLang="en-US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  <a:hlinkClick r:id="rId3"/>
                        </a:rPr>
                        <a:t>https://github.com/kimgunwoo1/2050</a:t>
                      </a:r>
                      <a:endParaRPr lang="ko-KR" altLang="en-US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본인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Git hub 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주소에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fork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한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repository(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설명포함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  <a:hlinkClick r:id="rId4"/>
                        </a:rPr>
                        <a:t>https://github.com/looloo404/2050</a:t>
                      </a: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/>
        </p:nvSpPr>
        <p:spPr>
          <a:xfrm>
            <a:off x="16868604" y="615896"/>
            <a:ext cx="63704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830101" y="1600196"/>
            <a:ext cx="8142449" cy="7453652"/>
            <a:chOff x="9167808" y="1152325"/>
            <a:chExt cx="8013589" cy="4247146"/>
          </a:xfrm>
          <a:solidFill>
            <a:schemeClr val="bg1">
              <a:lumMod val="95000"/>
            </a:schemeClr>
          </a:solidFill>
        </p:grpSpPr>
        <p:sp>
          <p:nvSpPr>
            <p:cNvPr id="14" name="Google Shape;202;p6"/>
            <p:cNvSpPr/>
            <p:nvPr/>
          </p:nvSpPr>
          <p:spPr>
            <a:xfrm>
              <a:off x="9167808" y="1152325"/>
              <a:ext cx="8013589" cy="4247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14;p6"/>
            <p:cNvSpPr txBox="1"/>
            <p:nvPr/>
          </p:nvSpPr>
          <p:spPr>
            <a:xfrm>
              <a:off x="10211359" y="2958139"/>
              <a:ext cx="6619861" cy="53773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지원자의 개발 부분 </a:t>
              </a:r>
              <a:endParaRPr lang="ko-KR" alt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이해를 돕기 위한 이미지</a:t>
              </a:r>
              <a:endParaRPr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296400" y="1600195"/>
          <a:ext cx="8216124" cy="8503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894"/>
                <a:gridCol w="6793230"/>
              </a:tblGrid>
              <a:tr h="7520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 현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 항 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사용자가 깨어있는지 졸린지를 판단하는 모델생성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35760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 정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 술</a:t>
                      </a:r>
                      <a:endParaRPr lang="en-US" altLang="ko-KR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Yolo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같은 경우 여러사람이 화면에 들어오는 다수의 사람을 감지하였다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우리 조의 경우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명의 수강자만을 감지하기 원했으므로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통해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으로 이미지를 받으면 졸린지와 깨어있는지에 대한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classification 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결과와 수강자의 얼굴 부분을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boundingbox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그려주는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multioutput 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모델을 생성하였다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61351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리 뷰 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validation_loss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그래프가 불안정해 데이터를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opencv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제작하여 더 넣기도 하고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learning_rate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줄이거나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Drop out layer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또는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Batch Normalization layer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추가하여 안정시키려고 했다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아쉬운 점은 내가 만든 모델이 눈을 잘 관측을 하지 못해 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이를 위해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landmark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사용하는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Dlib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라이브러리를 사용하여 이를 보강하였다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" name="Google Shape;186;p5"/>
          <p:cNvSpPr txBox="1"/>
          <p:nvPr/>
        </p:nvSpPr>
        <p:spPr>
          <a:xfrm>
            <a:off x="878121" y="459436"/>
            <a:ext cx="6739082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01. AI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 모델 결과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ea"/>
              <a:ea typeface="+mj-ea"/>
              <a:sym typeface="Arial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878121" y="1294363"/>
            <a:ext cx="16684681" cy="531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7637" y="9218297"/>
            <a:ext cx="819683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다음은 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로 만든 모델의 결과 값을 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로 나타낸 사진이다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800" b="1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6764" y="1612737"/>
            <a:ext cx="8077684" cy="740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/>
        </p:nvSpPr>
        <p:spPr>
          <a:xfrm>
            <a:off x="16868604" y="615896"/>
            <a:ext cx="63704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830101" y="1543045"/>
            <a:ext cx="8123399" cy="7394893"/>
            <a:chOff x="9167808" y="1152325"/>
            <a:chExt cx="8013589" cy="4247146"/>
          </a:xfrm>
          <a:solidFill>
            <a:schemeClr val="bg1">
              <a:lumMod val="95000"/>
            </a:schemeClr>
          </a:solidFill>
        </p:grpSpPr>
        <p:sp>
          <p:nvSpPr>
            <p:cNvPr id="14" name="Google Shape;202;p6"/>
            <p:cNvSpPr/>
            <p:nvPr/>
          </p:nvSpPr>
          <p:spPr>
            <a:xfrm>
              <a:off x="9167808" y="1152325"/>
              <a:ext cx="8013589" cy="4247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14;p6"/>
            <p:cNvSpPr txBox="1"/>
            <p:nvPr/>
          </p:nvSpPr>
          <p:spPr>
            <a:xfrm>
              <a:off x="10008082" y="2987288"/>
              <a:ext cx="6619861" cy="5479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프로젝트 성과를 </a:t>
              </a:r>
              <a:endParaRPr lang="ko-KR" alt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보여주는 이미지</a:t>
              </a:r>
              <a:endParaRPr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479071" y="1600195"/>
          <a:ext cx="8032058" cy="841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28"/>
                <a:gridCol w="6640830"/>
              </a:tblGrid>
              <a:tr h="404122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성 과 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장고의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orm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을 이용하여 데이터베이스의 값을 조회 및 삽입을 수행하였다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장고의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view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에서 데이터베이스의 값을 가져와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js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파일에 넘겨주었으며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Apexchart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에서 넘겨준 값을 통해 그래프를 그려주었다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HTML/CSS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웹페이지를 제작 후 제작된 그래프를 삽입하여 웹페이지를 완성하였다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34576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리 뷰</a:t>
                      </a:r>
                      <a:endParaRPr lang="en-US" altLang="ko-KR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장고의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Model, view, template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 어떻게 연결되어 있었는지 알 수 있었다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Apex chart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의 경우 많은 시각화 방법을 제공하고 있으므로 더 다양한 시각화 방법을 사용해는게 좋았을 것 같다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축 라벨이 약간 지저분해 보이는 것 또한 해결 해야할 과제이다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" name="Google Shape;186;p5"/>
          <p:cNvSpPr txBox="1"/>
          <p:nvPr/>
        </p:nvSpPr>
        <p:spPr>
          <a:xfrm>
            <a:off x="878121" y="459436"/>
            <a:ext cx="6739082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02.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웹페이지 제작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ea"/>
              <a:ea typeface="+mj-ea"/>
              <a:sym typeface="Arial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878121" y="1294363"/>
            <a:ext cx="16684681" cy="531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101" y="9106077"/>
            <a:ext cx="819683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다음은 웹페이지에서 집중도 버튼을 클릭하면 볼 수 있는 차트이다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altLang="ko-KR" sz="1800" b="1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8117" y="1609666"/>
            <a:ext cx="8295883" cy="7380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spcFirstLastPara="1" wrap="square" lIns="91425" tIns="45700" rIns="91425" bIns="45700" anchor="t" anchorCtr="0">
        <a:spAutoFit/>
      </a:bodyPr>
      <a:lstStyle>
        <a:defPPr marL="0" marR="0" indent="0" algn="l" rtl="0">
          <a:spcBef>
            <a:spcPts val="0"/>
          </a:spcBef>
          <a:spcAft>
            <a:spcPts val="0"/>
          </a:spcAft>
          <a:buNone/>
          <a:defRPr sz="1600" b="1">
            <a:solidFill>
              <a:srgbClr val="ff6b00"/>
            </a:solidFill>
            <a:latin typeface="Arial"/>
            <a:ea typeface="Arial"/>
            <a:cs typeface="Arial"/>
            <a:sym typeface="Arial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1463</ep:Words>
  <ep:PresentationFormat>사용자 지정</ep:PresentationFormat>
  <ep:Paragraphs>263</ep:Paragraphs>
  <ep:Slides>9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2021-12-22T14:22:44.000</dcterms:created>
  <dc:creator>officegen</dc:creator>
  <cp:lastModifiedBy>강지윤</cp:lastModifiedBy>
  <dcterms:modified xsi:type="dcterms:W3CDTF">2023-06-27T11:04:23.397</dcterms:modified>
  <cp:revision>190</cp:revision>
  <dc:title>PowerPoint 프레젠테이션</dc:title>
  <cp:version>1000.0000.01</cp:version>
</cp:coreProperties>
</file>