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78" r:id="rId4"/>
    <p:sldId id="279" r:id="rId5"/>
    <p:sldId id="280" r:id="rId6"/>
    <p:sldId id="286" r:id="rId7"/>
    <p:sldId id="284" r:id="rId8"/>
    <p:sldId id="287" r:id="rId9"/>
    <p:sldId id="290" r:id="rId10"/>
    <p:sldId id="291" r:id="rId11"/>
    <p:sldId id="289" r:id="rId1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6"/>
    <p:restoredTop sz="94690"/>
  </p:normalViewPr>
  <p:slideViewPr>
    <p:cSldViewPr>
      <p:cViewPr varScale="1">
        <p:scale>
          <a:sx n="91" d="100"/>
          <a:sy n="91" d="100"/>
        </p:scale>
        <p:origin x="208" y="3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281F8D5-AF42-934F-86CD-ECC247A282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8D1A01-2574-444D-B77C-7C58602FC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1A6136CB-93F4-4C4C-B3C5-711902E5A486}" type="datetimeFigureOut">
              <a:rPr lang="fr-FR" altLang="en-US"/>
              <a:pPr>
                <a:defRPr/>
              </a:pPr>
              <a:t>04/08/2019</a:t>
            </a:fld>
            <a:endParaRPr lang="fr-FR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F3C0AB-A517-3C42-9888-933954EA9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r>
              <a:rPr lang="de-DE" altLang="en-US"/>
              <a:t>Copyright © C.Loomis YobiTrust</a:t>
            </a:r>
            <a:endParaRPr lang="fr-FR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8DBD9A-A5B3-584E-AC1E-090269AA7E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38E97FD8-D1CD-9C4D-85BD-E87E8DDB20A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>
            <a:extLst>
              <a:ext uri="{FF2B5EF4-FFF2-40B4-BE49-F238E27FC236}">
                <a16:creationId xmlns:a16="http://schemas.microsoft.com/office/drawing/2014/main" id="{CC6B199E-3AF0-A34D-8607-E86BCD7C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5603" name="AutoShape 2">
            <a:extLst>
              <a:ext uri="{FF2B5EF4-FFF2-40B4-BE49-F238E27FC236}">
                <a16:creationId xmlns:a16="http://schemas.microsoft.com/office/drawing/2014/main" id="{54265D45-2726-AA4A-8C32-4AE8A6CF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5604" name="AutoShape 3">
            <a:extLst>
              <a:ext uri="{FF2B5EF4-FFF2-40B4-BE49-F238E27FC236}">
                <a16:creationId xmlns:a16="http://schemas.microsoft.com/office/drawing/2014/main" id="{58D51508-B898-D74D-9028-CEA0BDD2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5605" name="AutoShape 4">
            <a:extLst>
              <a:ext uri="{FF2B5EF4-FFF2-40B4-BE49-F238E27FC236}">
                <a16:creationId xmlns:a16="http://schemas.microsoft.com/office/drawing/2014/main" id="{51A0357C-4338-1947-8D28-1AC49DD4F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D22DBBAF-28A9-C449-8C16-3E7D45AD1BB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71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9A8176-26B7-6B49-99A8-EC39DC1967D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1AB5D74-451B-A143-B557-18E13713126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02049937-4B5D-594E-93D4-1DC72674170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91AC6F44-F471-C44A-9D6F-19CA8F4BBA8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en-US"/>
              <a:t>Copyright © C.Loomis YobiTrust</a:t>
            </a:r>
            <a:endParaRPr lang="fr-FR" altLang="en-US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7C786E60-5790-4846-8958-ECA08AD168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471F9DB-5A90-7744-8302-301FC72A129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>
            <a:extLst>
              <a:ext uri="{FF2B5EF4-FFF2-40B4-BE49-F238E27FC236}">
                <a16:creationId xmlns:a16="http://schemas.microsoft.com/office/drawing/2014/main" id="{C3A0F9F1-99BD-B14F-957D-F10F8AF784C8}"/>
              </a:ext>
            </a:extLst>
          </p:cNvPr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en-US" sz="1400">
                <a:ea typeface="SimSun" panose="02010600030101010101" pitchFamily="2" charset="-122"/>
                <a:cs typeface="ヒラギノ角ゴ Pro W3" panose="020B0300000000000000" pitchFamily="34" charset="-128"/>
              </a:rPr>
              <a:t>Copyright © C.Loomis YobiTrust</a:t>
            </a:r>
            <a:endParaRPr lang="fr-FR" altLang="en-US" sz="1400">
              <a:ea typeface="SimSun" panose="02010600030101010101" pitchFamily="2" charset="-122"/>
              <a:cs typeface="ヒラギノ角ゴ Pro W3" panose="020B0300000000000000" pitchFamily="34" charset="-128"/>
            </a:endParaRPr>
          </a:p>
        </p:txBody>
      </p:sp>
      <p:sp>
        <p:nvSpPr>
          <p:cNvPr id="28675" name="Rectangle 10">
            <a:extLst>
              <a:ext uri="{FF2B5EF4-FFF2-40B4-BE49-F238E27FC236}">
                <a16:creationId xmlns:a16="http://schemas.microsoft.com/office/drawing/2014/main" id="{E8D4E590-28EA-D04E-87D4-F95B7AF2C7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D4BC12-F2F4-424B-BEF4-AC86F180F108}" type="slidenum">
              <a:rPr lang="fr-FR" altLang="en-US" sz="1400" smtClean="0">
                <a:ea typeface="SimSun" panose="02010600030101010101" pitchFamily="2" charset="-122"/>
                <a:cs typeface="ヒラギノ角ゴ Pro W3" panose="020B0300000000000000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FR" altLang="en-US" sz="1400">
              <a:ea typeface="SimSun" panose="02010600030101010101" pitchFamily="2" charset="-122"/>
              <a:cs typeface="ヒラギノ角ゴ Pro W3" panose="020B0300000000000000" pitchFamily="34" charset="-128"/>
            </a:endParaRPr>
          </a:p>
        </p:txBody>
      </p:sp>
      <p:sp>
        <p:nvSpPr>
          <p:cNvPr id="20481" name="Text Box 1">
            <a:extLst>
              <a:ext uri="{FF2B5EF4-FFF2-40B4-BE49-F238E27FC236}">
                <a16:creationId xmlns:a16="http://schemas.microsoft.com/office/drawing/2014/main" id="{DDF6C349-A6DB-0544-8341-0DF3E91DB5B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86BE3232-F896-D648-9DFF-EE3D9E3B7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11917"/>
            <a:ext cx="7772400" cy="1470025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3C51DD-793D-474D-89A9-EEA74251C7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3048B07-26A7-E64F-8B73-80A9F096F52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7FC6-7A68-7540-88AA-D00C9A62601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1709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5C8D3A-0D6E-D142-A11C-E11924CB478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317BB4-8B48-FB4B-B4D9-D12FF34E6F9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0A43A-5B77-8946-94E3-13F317190A0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188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4638" y="1447800"/>
            <a:ext cx="2054225" cy="467518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5038" cy="46751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DAC7D7-D0AA-6449-8F75-8D661A0541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7E888FD-AEA9-664E-BA33-BE7BC130F46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95BEE-56E4-8C43-BEDD-A4662B938E6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4328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B22695-1A3E-0E4B-A072-27643C4B49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CB96B-5DE6-F24B-B7E5-7AB0086C7ED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063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907463" cy="754063"/>
          </a:xfrm>
        </p:spPr>
        <p:txBody>
          <a:bodyPr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800100" indent="-342900">
              <a:buFont typeface="Wingdings" pitchFamily="2" charset="2"/>
              <a:buChar char="§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Wingdings" pitchFamily="2" charset="2"/>
              <a:buChar char="§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297B0FE-560B-0744-8975-53F7E92359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8480-EAC8-3E47-A988-0DEC1EE8EB7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374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092A094-DE6C-A147-ABF2-04722020927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E7490-3DB3-2240-81A4-584FB4F2D1B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0238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041" y="82649"/>
            <a:ext cx="8907463" cy="7540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0038" cy="5051425"/>
          </a:xfrm>
        </p:spPr>
        <p:txBody>
          <a:bodyPr/>
          <a:lstStyle>
            <a:lvl1pPr marL="457200" indent="-457200">
              <a:buFont typeface="Wingdings" pitchFamily="2" charset="2"/>
              <a:buChar char="§"/>
              <a:defRPr sz="2800"/>
            </a:lvl1pPr>
            <a:lvl2pPr marL="800100" indent="-342900">
              <a:buFont typeface="Wingdings" pitchFamily="2" charset="2"/>
              <a:buChar char="§"/>
              <a:defRPr sz="2400"/>
            </a:lvl2pPr>
            <a:lvl3pPr marL="1257300" indent="-342900">
              <a:buFont typeface="Wingdings" pitchFamily="2" charset="2"/>
              <a:buChar char="§"/>
              <a:defRPr sz="2000"/>
            </a:lvl3pPr>
            <a:lvl4pPr marL="1657350" indent="-285750">
              <a:buFont typeface="Wingdings" pitchFamily="2" charset="2"/>
              <a:buChar char="§"/>
              <a:defRPr sz="1800"/>
            </a:lvl4pPr>
            <a:lvl5pPr marL="2114550" indent="-28575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67238" y="1066800"/>
            <a:ext cx="4111625" cy="5051425"/>
          </a:xfrm>
        </p:spPr>
        <p:txBody>
          <a:bodyPr/>
          <a:lstStyle>
            <a:lvl1pPr marL="457200" indent="-457200">
              <a:buFont typeface="Wingdings" pitchFamily="2" charset="2"/>
              <a:buChar char="§"/>
              <a:defRPr sz="2800"/>
            </a:lvl1pPr>
            <a:lvl2pPr marL="800100" indent="-342900">
              <a:buFont typeface="Wingdings" pitchFamily="2" charset="2"/>
              <a:buChar char="§"/>
              <a:defRPr sz="2400"/>
            </a:lvl2pPr>
            <a:lvl3pPr marL="1257300" indent="-342900">
              <a:buFont typeface="Wingdings" pitchFamily="2" charset="2"/>
              <a:buChar char="§"/>
              <a:defRPr sz="2000"/>
            </a:lvl3pPr>
            <a:lvl4pPr marL="1657350" indent="-285750">
              <a:buFont typeface="Wingdings" pitchFamily="2" charset="2"/>
              <a:buChar char="§"/>
              <a:defRPr sz="1800"/>
            </a:lvl4pPr>
            <a:lvl5pPr marL="2114550" indent="-28575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D0057C6-44EE-8D41-8E7A-121BD0A3C18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4123A-8CE7-5745-9AD3-9F22A978E73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46707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39" y="116632"/>
            <a:ext cx="8833223" cy="778098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4456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4" y="94156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3AF625-DFF1-3048-A9FF-13210EE78D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CA2CE-22B6-4B4E-89C5-AF5006027B9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1249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A1A6518-6E2F-5846-A8C3-DA24EEF4609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777F6-FD24-3F4C-B347-ED5BC6B5E28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48450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EFD67FE-00C2-2248-BAFF-20EE3E04BC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D509D-C1A8-B24F-AFF5-346ED1AE2D0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31512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00800"/>
            <a:ext cx="3008313" cy="946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800800"/>
            <a:ext cx="5111750" cy="56370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74682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41044DB-DA82-8B44-9606-B2D72D0D636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C4157-9DD6-6442-9927-0E726CADD1B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934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48295D-EF35-2142-AC2E-6022411E101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90C5B10-590B-794E-BF30-BA29AA14989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40C3E-83BE-B840-8627-1FABEFEF73D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92209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5024537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59127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622BD1F-810F-3543-8B4B-5DE93EA1E79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850CE-4F11-DD4B-A46A-DFC3B6FA120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10657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B889EAA-EA0A-D948-ADAA-57D302CD827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B937-9A95-0E49-BF64-DE1AEA1AAFF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69080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81788" y="0"/>
            <a:ext cx="2225675" cy="61182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29388" cy="61182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33063B1-849A-944A-8544-DD17140DC6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C6BA6-9A56-3043-B62E-CAD1B8E1F3C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824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791074"/>
            <a:ext cx="7772400" cy="97790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428999"/>
            <a:ext cx="7772400" cy="12241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A12C30-52C3-6A40-92DA-D82396ABD98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63761B1-3E82-EE48-AAFA-FAE50BCB9D6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0997F-8267-0B48-ADC2-4AA5A186398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9681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4033838" cy="2693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3429000"/>
            <a:ext cx="4035425" cy="2693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91F454-4CC8-2D4A-B73B-B5DB6C6FDE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78A4074-CC2C-7C48-91DC-C4F144C7EAD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E6CA8-7A20-504F-9C1D-048212A9D3A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7484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588" y="1531144"/>
            <a:ext cx="8229600" cy="1681832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1541" y="3429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4149079"/>
            <a:ext cx="4040188" cy="19770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3429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4149079"/>
            <a:ext cx="4041775" cy="19770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A1176-D348-964D-9645-C615F5C7D5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64E0756-8D0F-A34D-B864-1857B31FFD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EF15-AD2A-BA43-8A66-39150D933CD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3048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64463" cy="1693168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B13B2E8-1427-5542-96B1-460EFC1163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E2F9703-5798-B146-8305-94FE0A88AF9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3462F-3716-F040-A38F-E27AB00CC6D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6214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>
            <a:extLst>
              <a:ext uri="{FF2B5EF4-FFF2-40B4-BE49-F238E27FC236}">
                <a16:creationId xmlns:a16="http://schemas.microsoft.com/office/drawing/2014/main" id="{50F40E6A-F357-F741-ADCD-49E02C46F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88913"/>
            <a:ext cx="3479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AEFDB6A8-64A7-7B41-B969-13F7016EC5D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AF52084-1569-BC45-A0C4-28CDDFAD3D6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6E91E-6F64-E94B-9FA7-FB07A2DD297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258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42EEC1-1870-A04B-8592-184FB6D193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50C82EF-1FFD-C745-9B69-262290B0DFA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E64F-F2A5-E045-876D-B30FD41EF8F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1406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6D8FAC-7B3F-3E4F-ADF5-5ED1CAA2A4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24926A0-7614-0242-9E09-864DA125AA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C9223-4004-C844-B2DC-BDEB9AF6DFA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89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FC149FB-D829-6B4C-86D5-8E7D7E97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55BC5E0-4AEA-1E49-A1C1-63BC4A7A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0"/>
            <a:ext cx="45720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028" name="AutoShape 3">
            <a:extLst>
              <a:ext uri="{FF2B5EF4-FFF2-40B4-BE49-F238E27FC236}">
                <a16:creationId xmlns:a16="http://schemas.microsoft.com/office/drawing/2014/main" id="{57DBAB12-D959-FB46-9950-E38F8785E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229600" cy="205740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 w="25560">
            <a:solidFill>
              <a:srgbClr val="3333B2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68B641A3-9602-F649-B395-30B8F25D0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fr-FR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Copyright MDM, M. Lebbah</a:t>
            </a: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09E8C3E3-80C4-CD46-9395-8E608AB41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776446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texte-titre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F376ADD-3BEC-7D4C-99A8-A33F89CD83A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0" y="6492875"/>
            <a:ext cx="10636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>
                <a:solidFill>
                  <a:srgbClr val="000000"/>
                </a:solidFill>
                <a:latin typeface="+mn-lt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2" name="Text Box 7">
            <a:extLst>
              <a:ext uri="{FF2B5EF4-FFF2-40B4-BE49-F238E27FC236}">
                <a16:creationId xmlns:a16="http://schemas.microsoft.com/office/drawing/2014/main" id="{5BDB8792-7A15-E643-9107-50C91A97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492875"/>
            <a:ext cx="342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B8419308-6017-CD44-A2D8-079C90FB65D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6492875"/>
            <a:ext cx="113506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EDDABC-4CB8-484A-BBD1-532F9293D0F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sp>
        <p:nvSpPr>
          <p:cNvPr id="1034" name="Rectangle 9">
            <a:extLst>
              <a:ext uri="{FF2B5EF4-FFF2-40B4-BE49-F238E27FC236}">
                <a16:creationId xmlns:a16="http://schemas.microsoft.com/office/drawing/2014/main" id="{E44008D6-D954-324C-A4DD-C5FD8C116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5200"/>
            <a:ext cx="8221663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plan de texte</a:t>
            </a:r>
          </a:p>
          <a:p>
            <a:pPr lvl="1"/>
            <a:r>
              <a:rPr lang="en-GB" altLang="en-US"/>
              <a:t>Second niveau de plan</a:t>
            </a:r>
          </a:p>
          <a:p>
            <a:pPr lvl="2"/>
            <a:r>
              <a:rPr lang="en-GB" altLang="en-US"/>
              <a:t>Troisième niveau de plan</a:t>
            </a:r>
          </a:p>
          <a:p>
            <a:pPr lvl="3"/>
            <a:r>
              <a:rPr lang="en-GB" altLang="en-US"/>
              <a:t>Quatrième niveau de plan</a:t>
            </a:r>
          </a:p>
          <a:p>
            <a:pPr lvl="4"/>
            <a:r>
              <a:rPr lang="en-GB" altLang="en-US"/>
              <a:t>Cinquième niveau de plan</a:t>
            </a:r>
          </a:p>
          <a:p>
            <a:pPr lvl="4"/>
            <a:r>
              <a:rPr lang="en-GB" altLang="en-US"/>
              <a:t>Sixième niveau de plan</a:t>
            </a:r>
          </a:p>
          <a:p>
            <a:pPr lvl="4"/>
            <a:r>
              <a:rPr lang="en-GB" altLang="en-US"/>
              <a:t>Septième niveau de plan</a:t>
            </a:r>
          </a:p>
          <a:p>
            <a:pPr lvl="4"/>
            <a:r>
              <a:rPr lang="en-GB" altLang="en-US"/>
              <a:t>Huitième niveau de plan</a:t>
            </a:r>
          </a:p>
          <a:p>
            <a:pPr lvl="4"/>
            <a:r>
              <a:rPr lang="en-GB" altLang="en-US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95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2pPr>
      <a:lvl3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3pPr>
      <a:lvl4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4pPr>
      <a:lvl5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9pPr>
    </p:titleStyle>
    <p:bodyStyle>
      <a:lvl1pPr marL="457200" indent="-4572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1AD8A67E-5C3A-8F48-8769-7B8841FB7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D5C5309-BA2F-5842-B4DF-2B47B3086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0"/>
            <a:ext cx="45720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DE731F9-0F60-4248-9EFE-00EA19A2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3333B2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97B57776-DA70-A94D-B323-F43D17A3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fr-FR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Copyright MDM </a:t>
            </a: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13AC8F8F-0454-0D4E-A05B-B0B064DAF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74063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plan de texte</a:t>
            </a:r>
          </a:p>
          <a:p>
            <a:pPr lvl="1"/>
            <a:r>
              <a:rPr lang="en-GB" altLang="en-US"/>
              <a:t>Second niveau de plan</a:t>
            </a:r>
          </a:p>
          <a:p>
            <a:pPr lvl="2"/>
            <a:r>
              <a:rPr lang="en-GB" altLang="en-US"/>
              <a:t>Troisième niveau de plan</a:t>
            </a:r>
          </a:p>
          <a:p>
            <a:pPr lvl="3"/>
            <a:r>
              <a:rPr lang="en-GB" altLang="en-US"/>
              <a:t>Quatrième niveau de plan</a:t>
            </a:r>
          </a:p>
          <a:p>
            <a:pPr lvl="4"/>
            <a:r>
              <a:rPr lang="en-GB" altLang="en-US"/>
              <a:t>Cinquième niveau de plan</a:t>
            </a:r>
          </a:p>
          <a:p>
            <a:pPr lvl="4"/>
            <a:r>
              <a:rPr lang="en-GB" altLang="en-US"/>
              <a:t>Sixième niveau de plan</a:t>
            </a:r>
          </a:p>
          <a:p>
            <a:pPr lvl="4"/>
            <a:r>
              <a:rPr lang="en-GB" altLang="en-US"/>
              <a:t>Septième niveau de plan</a:t>
            </a:r>
          </a:p>
          <a:p>
            <a:pPr lvl="4"/>
            <a:r>
              <a:rPr lang="en-GB" altLang="en-US"/>
              <a:t>Huitième niveau de plan</a:t>
            </a:r>
          </a:p>
          <a:p>
            <a:pPr lvl="4"/>
            <a:r>
              <a:rPr lang="en-GB" altLang="en-US"/>
              <a:t>Neuvième niveau de plan</a:t>
            </a:r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2F2F71D6-DB82-794F-96BD-CC6A6D6D6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1613" y="153988"/>
            <a:ext cx="8907462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texte-titre</a:t>
            </a:r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90715A52-27C3-D847-A376-7EACCB64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92875"/>
            <a:ext cx="1071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BA632C3E-A699-4549-8E0E-616D0104E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A07506F-96A4-2245-81EE-B0A0D687FB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77200" y="6492875"/>
            <a:ext cx="105886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5C163C5-2B82-9E46-A892-62E26495619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dt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9pPr>
    </p:titleStyle>
    <p:bodyStyle>
      <a:lvl1pPr marL="457200" indent="-4572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AF6AF114-40A3-E748-B3C2-B09F3DDCA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1pPr>
            <a:lvl2pPr marL="800100" indent="-342900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2pPr>
            <a:lvl3pPr marL="1257300" indent="-342900"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714500" indent="-342900"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171700" indent="-342900"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5pPr>
            <a:lvl6pPr marL="26289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6pPr>
            <a:lvl7pPr marL="30861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7pPr>
            <a:lvl8pPr marL="35433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8pPr>
            <a:lvl9pPr marL="40005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ea typeface="SimSun" panose="02010600030101010101" pitchFamily="2" charset="-122"/>
              </a:rPr>
              <a:t>IaaS Providers &amp; Distributions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8BB9944D-0ABF-C347-99DF-2ED283499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49500"/>
            <a:ext cx="708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1pPr>
            <a:lvl2pPr marL="800100" indent="-342900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2pPr>
            <a:lvl3pPr marL="1257300" indent="-342900"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714500" indent="-342900"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171700" indent="-342900"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5pPr>
            <a:lvl6pPr marL="26289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6pPr>
            <a:lvl7pPr marL="30861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7pPr>
            <a:lvl8pPr marL="35433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8pPr>
            <a:lvl9pPr marL="40005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FR" altLang="en-US" sz="4000" dirty="0">
                <a:solidFill>
                  <a:schemeClr val="bg1"/>
                </a:solidFill>
                <a:ea typeface="SimSun" panose="02010600030101010101" pitchFamily="2" charset="-122"/>
              </a:rPr>
              <a:t>Dr. Charles (Cal) LOOMIS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B799C8E0-1213-3C43-8C5A-C98B3F1AE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1pPr>
            <a:lvl2pPr marL="800100" indent="-342900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2pPr>
            <a:lvl3pPr marL="1257300" indent="-342900"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714500" indent="-342900"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171700" indent="-342900"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5pPr>
            <a:lvl6pPr marL="26289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6pPr>
            <a:lvl7pPr marL="30861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7pPr>
            <a:lvl8pPr marL="35433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8pPr>
            <a:lvl9pPr marL="40005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04BAA449-8507-5942-8085-87CE538A07AE}" type="slidenum">
              <a:rPr lang="fr-FR" altLang="en-US" sz="1800">
                <a:solidFill>
                  <a:srgbClr val="FFFFFF"/>
                </a:solidFill>
                <a:ea typeface="SimSun" panose="02010600030101010101" pitchFamily="2" charset="-122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fr-FR" altLang="en-US" sz="18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7653" name="ZoneTexte 3">
            <a:extLst>
              <a:ext uri="{FF2B5EF4-FFF2-40B4-BE49-F238E27FC236}">
                <a16:creationId xmlns:a16="http://schemas.microsoft.com/office/drawing/2014/main" id="{6004F1CE-4D84-B448-AA00-7674D5D635D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9388" y="6524625"/>
            <a:ext cx="41767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>
                <a:solidFill>
                  <a:srgbClr val="FFFFFF"/>
                </a:solidFill>
              </a:rPr>
              <a:t>Copyright © 2019 C. Loomis, YobiTrust </a:t>
            </a:r>
            <a:endParaRPr lang="fr-F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11AEB581-654B-A743-90D3-9EAAC5EB4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Conclusions	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14A8B3D2-2885-C941-BD51-087BC2864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 commercial IaaS providers exist that provide reliable services at reasonable prices.</a:t>
            </a:r>
          </a:p>
          <a:p>
            <a:r>
              <a:rPr lang="en-US" altLang="en-US" dirty="0"/>
              <a:t>APIs and service details often vary significantly between providers, largely because of competitive pressures.</a:t>
            </a:r>
          </a:p>
          <a:p>
            <a:r>
              <a:rPr lang="en-US" altLang="en-US" dirty="0"/>
              <a:t>Private clouds can be deployed and maintained with either Open Source or </a:t>
            </a:r>
            <a:r>
              <a:rPr lang="en-US" altLang="en-US"/>
              <a:t>commercial solutions.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05E94E51-E45C-7945-8F7C-927EE04F2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5024438"/>
            <a:ext cx="5486400" cy="566737"/>
          </a:xfrm>
        </p:spPr>
        <p:txBody>
          <a:bodyPr/>
          <a:lstStyle/>
          <a:p>
            <a:r>
              <a:rPr lang="en-US" altLang="en-US"/>
              <a:t>Amazon Web Services</a:t>
            </a:r>
          </a:p>
        </p:txBody>
      </p:sp>
      <p:pic>
        <p:nvPicPr>
          <p:cNvPr id="46082" name="Picture Placeholder 7">
            <a:extLst>
              <a:ext uri="{FF2B5EF4-FFF2-40B4-BE49-F238E27FC236}">
                <a16:creationId xmlns:a16="http://schemas.microsoft.com/office/drawing/2014/main" id="{FD6DE4B8-422E-BE4F-93F4-820638C584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838" y="1471613"/>
            <a:ext cx="7680325" cy="2881312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6083" name="Text Placeholder 3">
            <a:extLst>
              <a:ext uri="{FF2B5EF4-FFF2-40B4-BE49-F238E27FC236}">
                <a16:creationId xmlns:a16="http://schemas.microsoft.com/office/drawing/2014/main" id="{96E13787-E643-D14A-87DD-6013DDB357E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2288" y="5591175"/>
            <a:ext cx="5486400" cy="804863"/>
          </a:xfrm>
        </p:spPr>
        <p:txBody>
          <a:bodyPr/>
          <a:lstStyle/>
          <a:p>
            <a:r>
              <a:rPr lang="en-US" altLang="en-US"/>
              <a:t>AWS deploys new services frequently and are continually reducing the prices of their resources. </a:t>
            </a:r>
          </a:p>
        </p:txBody>
      </p:sp>
      <p:sp>
        <p:nvSpPr>
          <p:cNvPr id="46084" name="Down Arrow 2">
            <a:extLst>
              <a:ext uri="{FF2B5EF4-FFF2-40B4-BE49-F238E27FC236}">
                <a16:creationId xmlns:a16="http://schemas.microsoft.com/office/drawing/2014/main" id="{217A1CEC-DB58-744B-A00F-7943F8A4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430588"/>
            <a:ext cx="288925" cy="43180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6085" name="Down Arrow 5">
            <a:extLst>
              <a:ext uri="{FF2B5EF4-FFF2-40B4-BE49-F238E27FC236}">
                <a16:creationId xmlns:a16="http://schemas.microsoft.com/office/drawing/2014/main" id="{D3C1F7A4-0401-6B44-A3B5-C6365485F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429000"/>
            <a:ext cx="288925" cy="43180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6086" name="TextBox 4">
            <a:extLst>
              <a:ext uri="{FF2B5EF4-FFF2-40B4-BE49-F238E27FC236}">
                <a16:creationId xmlns:a16="http://schemas.microsoft.com/office/drawing/2014/main" id="{F9EFA3D6-D46E-7342-9CA3-4E197BC2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114675"/>
            <a:ext cx="581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</a:rPr>
              <a:t>EC2</a:t>
            </a:r>
          </a:p>
        </p:txBody>
      </p:sp>
      <p:sp>
        <p:nvSpPr>
          <p:cNvPr id="46087" name="TextBox 8">
            <a:extLst>
              <a:ext uri="{FF2B5EF4-FFF2-40B4-BE49-F238E27FC236}">
                <a16:creationId xmlns:a16="http://schemas.microsoft.com/office/drawing/2014/main" id="{7EDA8F76-C37F-274E-ADCD-6CB31F13A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311467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35702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4">
            <a:extLst>
              <a:ext uri="{FF2B5EF4-FFF2-40B4-BE49-F238E27FC236}">
                <a16:creationId xmlns:a16="http://schemas.microsoft.com/office/drawing/2014/main" id="{D0C7774A-05C8-F54E-BB1D-8E317EB31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Amazon Web Services</a:t>
            </a:r>
          </a:p>
        </p:txBody>
      </p:sp>
      <p:sp>
        <p:nvSpPr>
          <p:cNvPr id="47106" name="Content Placeholder 5">
            <a:extLst>
              <a:ext uri="{FF2B5EF4-FFF2-40B4-BE49-F238E27FC236}">
                <a16:creationId xmlns:a16="http://schemas.microsoft.com/office/drawing/2014/main" id="{8BBC7D1D-7CA6-9A43-805E-24ECF5D2B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first modern cloud service</a:t>
            </a:r>
          </a:p>
          <a:p>
            <a:r>
              <a:rPr lang="en-US" altLang="en-US"/>
              <a:t>Initially intended to sell their excess computing power</a:t>
            </a:r>
          </a:p>
          <a:p>
            <a:r>
              <a:rPr lang="en-US" altLang="en-US"/>
              <a:t>Quickly became a profit center for Amazon, with dedicated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13631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9DFCBFD2-14D6-C54D-A401-A272EAF73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Users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C26B3874-F559-F446-B832-2967F465C3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Companies</a:t>
            </a:r>
          </a:p>
          <a:p>
            <a:pPr lvl="1"/>
            <a:r>
              <a:rPr lang="en-US" altLang="en-US" dirty="0"/>
              <a:t>SMEs: </a:t>
            </a:r>
            <a:r>
              <a:rPr lang="en-US" altLang="en-US" dirty="0" err="1"/>
              <a:t>CapEx</a:t>
            </a:r>
            <a:r>
              <a:rPr lang="en-US" altLang="en-US" dirty="0"/>
              <a:t> vs. </a:t>
            </a:r>
            <a:r>
              <a:rPr lang="en-US" altLang="en-US" dirty="0" err="1"/>
              <a:t>OpEx</a:t>
            </a:r>
            <a:endParaRPr lang="en-US" altLang="en-US" dirty="0"/>
          </a:p>
          <a:p>
            <a:pPr lvl="1"/>
            <a:r>
              <a:rPr lang="en-US" altLang="en-US" dirty="0"/>
              <a:t>Large Enterprises: scalability and minimum latency</a:t>
            </a:r>
          </a:p>
          <a:p>
            <a:r>
              <a:rPr lang="en-US" altLang="en-US" dirty="0"/>
              <a:t>Engineers &amp; Researchers</a:t>
            </a:r>
          </a:p>
          <a:p>
            <a:pPr lvl="1"/>
            <a:r>
              <a:rPr lang="en-US" altLang="en-US" dirty="0"/>
              <a:t>Resources for occasional computing needs</a:t>
            </a:r>
          </a:p>
          <a:p>
            <a:pPr lvl="1"/>
            <a:r>
              <a:rPr lang="en-US" altLang="en-US" dirty="0"/>
              <a:t>Customized environments</a:t>
            </a:r>
          </a:p>
          <a:p>
            <a:pPr lvl="1"/>
            <a:r>
              <a:rPr lang="en-US" altLang="en-US" dirty="0"/>
              <a:t>Deployment of long-lived services</a:t>
            </a:r>
          </a:p>
          <a:p>
            <a:pPr lvl="1"/>
            <a:r>
              <a:rPr lang="en-US" altLang="en-US" dirty="0"/>
              <a:t>No management of physical hardware</a:t>
            </a:r>
          </a:p>
        </p:txBody>
      </p:sp>
    </p:spTree>
    <p:extLst>
      <p:ext uri="{BB962C8B-B14F-4D97-AF65-F5344CB8AC3E}">
        <p14:creationId xmlns:p14="http://schemas.microsoft.com/office/powerpoint/2010/main" val="4997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C48299C8-695B-5146-BB5A-FB51F0836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Worries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AB200CF2-61BC-EF42-9387-B918BF95C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Quality of services</a:t>
            </a:r>
          </a:p>
          <a:p>
            <a:pPr lvl="1"/>
            <a:r>
              <a:rPr lang="en-US" altLang="en-US" dirty="0"/>
              <a:t>Reliable, accessible, etc.</a:t>
            </a:r>
          </a:p>
          <a:p>
            <a:pPr lvl="1"/>
            <a:r>
              <a:rPr lang="en-US" altLang="en-US" dirty="0"/>
              <a:t>Loss of control over platform access</a:t>
            </a:r>
          </a:p>
          <a:p>
            <a:pPr lvl="1"/>
            <a:r>
              <a:rPr lang="en-US" altLang="en-US" dirty="0"/>
              <a:t>Increased security concerns</a:t>
            </a:r>
          </a:p>
          <a:p>
            <a:r>
              <a:rPr lang="en-US" altLang="en-US" dirty="0"/>
              <a:t>Data</a:t>
            </a:r>
          </a:p>
          <a:p>
            <a:pPr lvl="1"/>
            <a:r>
              <a:rPr lang="en-US" altLang="en-US" dirty="0"/>
              <a:t>Who owns the data in the cloud?</a:t>
            </a:r>
          </a:p>
          <a:p>
            <a:pPr lvl="1"/>
            <a:r>
              <a:rPr lang="en-US" altLang="en-US" dirty="0"/>
              <a:t>What are the guarantees concerning data protection?</a:t>
            </a:r>
          </a:p>
          <a:p>
            <a:pPr lvl="1"/>
            <a:r>
              <a:rPr lang="en-US" altLang="en-US" dirty="0"/>
              <a:t>What laws are applicable to the data?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2DE60D-B6CC-1E4A-9648-4090EBD0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45024"/>
            <a:ext cx="3467170" cy="1952104"/>
          </a:xfrm>
          <a:prstGeom prst="rect">
            <a:avLst/>
          </a:prstGeom>
        </p:spPr>
      </p:pic>
      <p:sp>
        <p:nvSpPr>
          <p:cNvPr id="52225" name="Title 1">
            <a:extLst>
              <a:ext uri="{FF2B5EF4-FFF2-40B4-BE49-F238E27FC236}">
                <a16:creationId xmlns:a16="http://schemas.microsoft.com/office/drawing/2014/main" id="{7E6A57E1-2BDC-6441-99C9-D8C3C8682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3" y="82550"/>
            <a:ext cx="8907462" cy="754063"/>
          </a:xfrm>
        </p:spPr>
        <p:txBody>
          <a:bodyPr/>
          <a:lstStyle/>
          <a:p>
            <a:r>
              <a:rPr lang="en-US" altLang="en-US" dirty="0"/>
              <a:t>Commercial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4A488-D566-4E46-A570-6263AC56D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25674"/>
            <a:ext cx="2540000" cy="25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2A101-CC3A-654D-93E9-86B6F81B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339" y="983288"/>
            <a:ext cx="2383405" cy="1250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732A7-B575-F446-8A08-09E4C4378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2159292"/>
            <a:ext cx="4482133" cy="2361908"/>
          </a:xfrm>
          <a:prstGeom prst="rect">
            <a:avLst/>
          </a:prstGeom>
        </p:spPr>
      </p:pic>
      <p:pic>
        <p:nvPicPr>
          <p:cNvPr id="9" name="CloudSigma-logo.png" descr="CloudSigma-logo.png">
            <a:extLst>
              <a:ext uri="{FF2B5EF4-FFF2-40B4-BE49-F238E27FC236}">
                <a16:creationId xmlns:a16="http://schemas.microsoft.com/office/drawing/2014/main" id="{892D0D75-E55D-414D-8D59-627FB1877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069" y="3116773"/>
            <a:ext cx="31115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cloud_watt_logo.png" descr="cloud_watt_logo.png">
            <a:extLst>
              <a:ext uri="{FF2B5EF4-FFF2-40B4-BE49-F238E27FC236}">
                <a16:creationId xmlns:a16="http://schemas.microsoft.com/office/drawing/2014/main" id="{1ED09DAE-D98A-DA47-93CE-22B4A4906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3869" y="4647868"/>
            <a:ext cx="2625206" cy="1093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numergy-logo.jpg" descr="numergy-logo.jpg">
            <a:extLst>
              <a:ext uri="{FF2B5EF4-FFF2-40B4-BE49-F238E27FC236}">
                <a16:creationId xmlns:a16="http://schemas.microsoft.com/office/drawing/2014/main" id="{5350246E-94A1-8140-9F0A-3F393F32E2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0633" y="5065148"/>
            <a:ext cx="1150540" cy="1264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flexiant-logo.jpg" descr="flexiant-logo.jpg">
            <a:extLst>
              <a:ext uri="{FF2B5EF4-FFF2-40B4-BE49-F238E27FC236}">
                <a16:creationId xmlns:a16="http://schemas.microsoft.com/office/drawing/2014/main" id="{6D390087-4CE3-4543-BE30-382FA5E9BA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5798" y="2258934"/>
            <a:ext cx="1631430" cy="1154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D8C4E634-5987-404C-9E3B-FDBAA311C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Consolidation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D7F4EBBC-D67B-2541-93CD-84A69C548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are already seeing a centralization of data centers at sites run by large companies</a:t>
            </a:r>
          </a:p>
          <a:p>
            <a:pPr lvl="1"/>
            <a:r>
              <a:rPr lang="en-US" altLang="en-US" dirty="0"/>
              <a:t>Questions concerning the protection of data, reliability of services, etc. continue to be relevant.</a:t>
            </a:r>
          </a:p>
          <a:p>
            <a:endParaRPr lang="en-US" altLang="en-US" dirty="0"/>
          </a:p>
          <a:p>
            <a:r>
              <a:rPr lang="en-US" altLang="en-US" dirty="0"/>
              <a:t>Still a large marketplace of smaller providers </a:t>
            </a:r>
          </a:p>
          <a:p>
            <a:pPr lvl="1"/>
            <a:r>
              <a:rPr lang="en-US" altLang="en-US" dirty="0"/>
              <a:t>How to they compete? Price, custom SLAs, location, etc.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D8C4E634-5987-404C-9E3B-FDBAA311C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Private Cloud Distributions</a:t>
            </a:r>
          </a:p>
        </p:txBody>
      </p:sp>
      <p:pic>
        <p:nvPicPr>
          <p:cNvPr id="5" name="cloudstack-logo.jpg" descr="cloudstack-logo.jpg">
            <a:extLst>
              <a:ext uri="{FF2B5EF4-FFF2-40B4-BE49-F238E27FC236}">
                <a16:creationId xmlns:a16="http://schemas.microsoft.com/office/drawing/2014/main" id="{75ADEA0B-F669-F247-AFB6-267C4402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40768"/>
            <a:ext cx="2592288" cy="1851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openstack-logo.jpg" descr="openstack-logo.jpg">
            <a:extLst>
              <a:ext uri="{FF2B5EF4-FFF2-40B4-BE49-F238E27FC236}">
                <a16:creationId xmlns:a16="http://schemas.microsoft.com/office/drawing/2014/main" id="{9B2770B5-6DD5-DF46-9567-B99E1010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210606"/>
            <a:ext cx="1981796" cy="1981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34C5E5-B5EF-5F44-9268-EAABC945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473302"/>
            <a:ext cx="2968036" cy="1043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64E77-03D9-6C40-A1A0-91318228A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951" y="3780109"/>
            <a:ext cx="4482133" cy="23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D8C4E634-5987-404C-9E3B-FDBAA311C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 dirty="0"/>
              <a:t>Private Cloud Motivations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D7F4EBBC-D67B-2541-93CD-84A69C548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Control security aspects of cloud, particularly worries related to data protection</a:t>
            </a:r>
          </a:p>
          <a:p>
            <a:endParaRPr lang="en-US" altLang="en-US" dirty="0"/>
          </a:p>
          <a:p>
            <a:r>
              <a:rPr lang="en-US" altLang="en-US" dirty="0"/>
              <a:t>Take better advantage of existing hardware and personnel</a:t>
            </a:r>
          </a:p>
        </p:txBody>
      </p:sp>
    </p:spTree>
    <p:extLst>
      <p:ext uri="{BB962C8B-B14F-4D97-AF65-F5344CB8AC3E}">
        <p14:creationId xmlns:p14="http://schemas.microsoft.com/office/powerpoint/2010/main" val="3660349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SimSun"/>
        <a:cs typeface="SimSun"/>
      </a:majorFont>
      <a:minorFont>
        <a:latin typeface="Calibri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SimSun"/>
        <a:cs typeface="SimSun"/>
      </a:majorFont>
      <a:minorFont>
        <a:latin typeface="Calibri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34745</TotalTime>
  <Words>281</Words>
  <Application>Microsoft Macintosh PowerPoint</Application>
  <PresentationFormat>On-screen Show (4:3)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Thème Office</vt:lpstr>
      <vt:lpstr>1_Thème Office</vt:lpstr>
      <vt:lpstr>PowerPoint Presentation</vt:lpstr>
      <vt:lpstr>Amazon Web Services</vt:lpstr>
      <vt:lpstr>Amazon Web Services</vt:lpstr>
      <vt:lpstr>Users</vt:lpstr>
      <vt:lpstr>Worries</vt:lpstr>
      <vt:lpstr>Commercial Services</vt:lpstr>
      <vt:lpstr>Consolidation</vt:lpstr>
      <vt:lpstr>Private Cloud Distributions</vt:lpstr>
      <vt:lpstr>Private Cloud Motivations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Cal Loomis</cp:lastModifiedBy>
  <cp:revision>41</cp:revision>
  <cp:lastPrinted>1601-01-01T00:00:00Z</cp:lastPrinted>
  <dcterms:created xsi:type="dcterms:W3CDTF">1601-01-01T00:00:00Z</dcterms:created>
  <dcterms:modified xsi:type="dcterms:W3CDTF">2019-08-04T10:22:34Z</dcterms:modified>
</cp:coreProperties>
</file>