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91" r:id="rId4"/>
    <p:sldId id="29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81" r:id="rId19"/>
    <p:sldId id="282" r:id="rId20"/>
    <p:sldId id="283" r:id="rId21"/>
    <p:sldId id="284" r:id="rId22"/>
    <p:sldId id="285" r:id="rId23"/>
    <p:sldId id="275" r:id="rId24"/>
    <p:sldId id="289" r:id="rId2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/>
    <p:restoredTop sz="94690"/>
  </p:normalViewPr>
  <p:slideViewPr>
    <p:cSldViewPr>
      <p:cViewPr varScale="1">
        <p:scale>
          <a:sx n="99" d="100"/>
          <a:sy n="99" d="100"/>
        </p:scale>
        <p:origin x="1416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81F8D5-AF42-934F-86CD-ECC247A282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SimSun" charset="0"/>
                <a:cs typeface="SimSun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8D1A01-2574-444D-B77C-7C58602FC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1A6136CB-93F4-4C4C-B3C5-711902E5A486}" type="datetimeFigureOut">
              <a:rPr lang="fr-FR" altLang="en-US"/>
              <a:pPr>
                <a:defRPr/>
              </a:pPr>
              <a:t>04/08/2019</a:t>
            </a:fld>
            <a:endParaRPr lang="fr-FR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3C0AB-A517-3C42-9888-933954EA94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r>
              <a:rPr lang="de-DE" altLang="en-US"/>
              <a:t>Copyright © C.Loomis YobiTrust</a:t>
            </a:r>
            <a:endParaRPr lang="fr-FR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8DBD9A-A5B3-584E-AC1E-090269AA7E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38E97FD8-D1CD-9C4D-85BD-E87E8DDB20A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1">
            <a:extLst>
              <a:ext uri="{FF2B5EF4-FFF2-40B4-BE49-F238E27FC236}">
                <a16:creationId xmlns:a16="http://schemas.microsoft.com/office/drawing/2014/main" id="{CC6B199E-3AF0-A34D-8607-E86BCD7C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3" name="AutoShape 2">
            <a:extLst>
              <a:ext uri="{FF2B5EF4-FFF2-40B4-BE49-F238E27FC236}">
                <a16:creationId xmlns:a16="http://schemas.microsoft.com/office/drawing/2014/main" id="{54265D45-2726-AA4A-8C32-4AE8A6CF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4" name="AutoShape 3">
            <a:extLst>
              <a:ext uri="{FF2B5EF4-FFF2-40B4-BE49-F238E27FC236}">
                <a16:creationId xmlns:a16="http://schemas.microsoft.com/office/drawing/2014/main" id="{58D51508-B898-D74D-9028-CEA0BDD2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5" name="AutoShape 4">
            <a:extLst>
              <a:ext uri="{FF2B5EF4-FFF2-40B4-BE49-F238E27FC236}">
                <a16:creationId xmlns:a16="http://schemas.microsoft.com/office/drawing/2014/main" id="{51A0357C-4338-1947-8D28-1AC49DD4F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D22DBBAF-28A9-C449-8C16-3E7D45AD1BB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71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9A8176-26B7-6B49-99A8-EC39DC1967D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1AB5D74-451B-A143-B557-18E13713126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02049937-4B5D-594E-93D4-1DC72674170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91AC6F44-F471-C44A-9D6F-19CA8F4BBA8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en-US"/>
              <a:t>Copyright © C.Loomis YobiTrust</a:t>
            </a:r>
            <a:endParaRPr lang="fr-FR" altLang="en-US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7C786E60-5790-4846-8958-ECA08AD16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471F9DB-5A90-7744-8302-301FC72A12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C3A0F9F1-99BD-B14F-957D-F10F8AF784C8}"/>
              </a:ext>
            </a:extLst>
          </p:cNvPr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en-US" sz="1400">
                <a:ea typeface="SimSun" panose="02010600030101010101" pitchFamily="2" charset="-122"/>
                <a:cs typeface="ヒラギノ角ゴ Pro W3" panose="020B0300000000000000" pitchFamily="34" charset="-128"/>
              </a:rPr>
              <a:t>Copyright © C.Loomis YobiTrust</a:t>
            </a:r>
            <a:endParaRPr lang="fr-FR" altLang="en-US" sz="1400">
              <a:ea typeface="SimSun" panose="02010600030101010101" pitchFamily="2" charset="-122"/>
              <a:cs typeface="ヒラギノ角ゴ Pro W3" panose="020B0300000000000000" pitchFamily="34" charset="-128"/>
            </a:endParaRPr>
          </a:p>
        </p:txBody>
      </p:sp>
      <p:sp>
        <p:nvSpPr>
          <p:cNvPr id="28675" name="Rectangle 10">
            <a:extLst>
              <a:ext uri="{FF2B5EF4-FFF2-40B4-BE49-F238E27FC236}">
                <a16:creationId xmlns:a16="http://schemas.microsoft.com/office/drawing/2014/main" id="{E8D4E590-28EA-D04E-87D4-F95B7AF2C7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D4BC12-F2F4-424B-BEF4-AC86F180F108}" type="slidenum">
              <a:rPr lang="fr-FR" altLang="en-US" sz="1400" smtClean="0">
                <a:ea typeface="SimSun" panose="02010600030101010101" pitchFamily="2" charset="-122"/>
                <a:cs typeface="ヒラギノ角ゴ Pro W3" panose="020B0300000000000000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en-US" sz="1400">
              <a:ea typeface="SimSun" panose="02010600030101010101" pitchFamily="2" charset="-122"/>
              <a:cs typeface="ヒラギノ角ゴ Pro W3" panose="020B0300000000000000" pitchFamily="34" charset="-128"/>
            </a:endParaRPr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DDF6C349-A6DB-0544-8341-0DF3E91DB5B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6BE3232-F896-D648-9DFF-EE3D9E3B7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fr-FR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11917"/>
            <a:ext cx="7772400" cy="1470025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3C51DD-793D-474D-89A9-EEA74251C7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3048B07-26A7-E64F-8B73-80A9F096F52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7FC6-7A68-7540-88AA-D00C9A62601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1709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5C8D3A-0D6E-D142-A11C-E11924CB478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317BB4-8B48-FB4B-B4D9-D12FF34E6F9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0A43A-5B77-8946-94E3-13F317190A0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8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4638" y="1447800"/>
            <a:ext cx="2054225" cy="467518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5038" cy="46751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DAC7D7-D0AA-6449-8F75-8D661A0541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E888FD-AEA9-664E-BA33-BE7BC130F46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95BEE-56E4-8C43-BEDD-A4662B938E6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4328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B22695-1A3E-0E4B-A072-27643C4B49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B96B-5DE6-F24B-B7E5-7AB0086C7ED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063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8907463" cy="754063"/>
          </a:xfr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297B0FE-560B-0744-8975-53F7E92359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8480-EAC8-3E47-A988-0DEC1EE8EB7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374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92A094-DE6C-A147-ABF2-0472202092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E7490-3DB3-2240-81A4-584FB4F2D1B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238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041" y="82649"/>
            <a:ext cx="8907463" cy="7540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0038" cy="5051425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 sz="2800"/>
            </a:lvl1pPr>
            <a:lvl2pPr marL="800100" indent="-342900">
              <a:buFont typeface="Wingdings" pitchFamily="2" charset="2"/>
              <a:buChar char="§"/>
              <a:defRPr sz="2400"/>
            </a:lvl2pPr>
            <a:lvl3pPr marL="1257300" indent="-342900">
              <a:buFont typeface="Wingdings" pitchFamily="2" charset="2"/>
              <a:buChar char="§"/>
              <a:defRPr sz="2000"/>
            </a:lvl3pPr>
            <a:lvl4pPr marL="1657350" indent="-285750">
              <a:buFont typeface="Wingdings" pitchFamily="2" charset="2"/>
              <a:buChar char="§"/>
              <a:defRPr sz="1800"/>
            </a:lvl4pPr>
            <a:lvl5pPr marL="2114550" indent="-28575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67238" y="1066800"/>
            <a:ext cx="4111625" cy="5051425"/>
          </a:xfrm>
        </p:spPr>
        <p:txBody>
          <a:bodyPr/>
          <a:lstStyle>
            <a:lvl1pPr marL="457200" indent="-457200">
              <a:buFont typeface="Wingdings" pitchFamily="2" charset="2"/>
              <a:buChar char="§"/>
              <a:defRPr sz="2800"/>
            </a:lvl1pPr>
            <a:lvl2pPr marL="800100" indent="-342900">
              <a:buFont typeface="Wingdings" pitchFamily="2" charset="2"/>
              <a:buChar char="§"/>
              <a:defRPr sz="2400"/>
            </a:lvl2pPr>
            <a:lvl3pPr marL="1257300" indent="-342900">
              <a:buFont typeface="Wingdings" pitchFamily="2" charset="2"/>
              <a:buChar char="§"/>
              <a:defRPr sz="2000"/>
            </a:lvl3pPr>
            <a:lvl4pPr marL="1657350" indent="-285750">
              <a:buFont typeface="Wingdings" pitchFamily="2" charset="2"/>
              <a:buChar char="§"/>
              <a:defRPr sz="1800"/>
            </a:lvl4pPr>
            <a:lvl5pPr marL="2114550" indent="-28575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0057C6-44EE-8D41-8E7A-121BD0A3C18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4123A-8CE7-5745-9AD3-9F22A978E73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4670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2839" y="116632"/>
            <a:ext cx="8833223" cy="778098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445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4" y="94156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3AF625-DFF1-3048-A9FF-13210EE78D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CA2CE-22B6-4B4E-89C5-AF5006027B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1249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A1A6518-6E2F-5846-A8C3-DA24EEF4609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77F6-FD24-3F4C-B347-ED5BC6B5E28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48450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EFD67FE-00C2-2248-BAFF-20EE3E04BC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509D-C1A8-B24F-AFF5-346ED1AE2D0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31512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800800"/>
            <a:ext cx="3008313" cy="9460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800800"/>
            <a:ext cx="5111750" cy="56370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74682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41044DB-DA82-8B44-9606-B2D72D0D63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C4157-9DD6-6442-9927-0E726CADD1B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34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48295D-EF35-2142-AC2E-6022411E10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90C5B10-590B-794E-BF30-BA29AA1498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40C3E-83BE-B840-8627-1FABEFEF73D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92209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5024537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9127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22BD1F-810F-3543-8B4B-5DE93EA1E7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850CE-4F11-DD4B-A46A-DFC3B6FA120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10657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889EAA-EA0A-D948-ADAA-57D302CD82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B937-9A95-0E49-BF64-DE1AEA1AAF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69080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1788" y="0"/>
            <a:ext cx="2225675" cy="61182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29388" cy="61182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3063B1-849A-944A-8544-DD17140DC6B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6BA6-9A56-3043-B62E-CAD1B8E1F3C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824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791074"/>
            <a:ext cx="7772400" cy="97790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428999"/>
            <a:ext cx="7772400" cy="12241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A12C30-52C3-6A40-92DA-D82396ABD98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3761B1-3E82-EE48-AAFA-FAE50BCB9D6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0997F-8267-0B48-ADC2-4AA5A18639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9681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4033838" cy="2693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3429000"/>
            <a:ext cx="4035425" cy="2693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91F454-4CC8-2D4A-B73B-B5DB6C6FDE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A4074-CC2C-7C48-91DC-C4F144C7EAD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E6CA8-7A20-504F-9C1D-048212A9D3A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748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588" y="1531144"/>
            <a:ext cx="8229600" cy="168183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1541" y="3429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4149079"/>
            <a:ext cx="4040188" cy="19770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3429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4149079"/>
            <a:ext cx="4041775" cy="19770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A1176-D348-964D-9645-C615F5C7D5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64E0756-8D0F-A34D-B864-1857B31FFDE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EF15-AD2A-BA43-8A66-39150D933CD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304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764463" cy="1693168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B13B2E8-1427-5542-96B1-460EFC1163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E2F9703-5798-B146-8305-94FE0A88AF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3462F-3716-F040-A38F-E27AB00CC6D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6214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>
            <a:extLst>
              <a:ext uri="{FF2B5EF4-FFF2-40B4-BE49-F238E27FC236}">
                <a16:creationId xmlns:a16="http://schemas.microsoft.com/office/drawing/2014/main" id="{50F40E6A-F357-F741-ADCD-49E02C46F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8913"/>
            <a:ext cx="3479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AEFDB6A8-64A7-7B41-B969-13F7016EC5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AF52084-1569-BC45-A0C4-28CDDFAD3D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6E91E-6F64-E94B-9FA7-FB07A2DD297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258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42EEC1-1870-A04B-8592-184FB6D193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50C82EF-1FFD-C745-9B69-262290B0DFA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E64F-F2A5-E045-876D-B30FD41EF8F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1406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6D8FAC-7B3F-3E4F-ADF5-5ED1CAA2A4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24926A0-7614-0242-9E09-864DA125AA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C9223-4004-C844-B2DC-BDEB9AF6DFA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89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FC149FB-D829-6B4C-86D5-8E7D7E97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55BC5E0-4AEA-1E49-A1C1-63BC4A7A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4572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8" name="AutoShape 3">
            <a:extLst>
              <a:ext uri="{FF2B5EF4-FFF2-40B4-BE49-F238E27FC236}">
                <a16:creationId xmlns:a16="http://schemas.microsoft.com/office/drawing/2014/main" id="{57DBAB12-D959-FB46-9950-E38F8785E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 w="25560">
            <a:solidFill>
              <a:srgbClr val="3333B2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68B641A3-9602-F649-B395-30B8F25D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Copyright MDM, M. Lebbah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09E8C3E3-80C4-CD46-9395-8E608AB41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7764463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texte-titre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F376ADD-3BEC-7D4C-99A8-A33F89CD83A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0" y="6492875"/>
            <a:ext cx="10636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+mn-lt"/>
                <a:ea typeface="SimSun" charset="0"/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2" name="Text Box 7">
            <a:extLst>
              <a:ext uri="{FF2B5EF4-FFF2-40B4-BE49-F238E27FC236}">
                <a16:creationId xmlns:a16="http://schemas.microsoft.com/office/drawing/2014/main" id="{5BDB8792-7A15-E643-9107-50C91A97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92875"/>
            <a:ext cx="342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B8419308-6017-CD44-A2D8-079C90FB65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6492875"/>
            <a:ext cx="11350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EDDABC-4CB8-484A-BBD1-532F9293D0F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E44008D6-D954-324C-A4DD-C5FD8C116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505200"/>
            <a:ext cx="8221663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plan de texte</a:t>
            </a:r>
          </a:p>
          <a:p>
            <a:pPr lvl="1"/>
            <a:r>
              <a:rPr lang="en-GB" altLang="en-US"/>
              <a:t>Second niveau de plan</a:t>
            </a:r>
          </a:p>
          <a:p>
            <a:pPr lvl="2"/>
            <a:r>
              <a:rPr lang="en-GB" altLang="en-US"/>
              <a:t>Troisième niveau de plan</a:t>
            </a:r>
          </a:p>
          <a:p>
            <a:pPr lvl="3"/>
            <a:r>
              <a:rPr lang="en-GB" altLang="en-US"/>
              <a:t>Quatrième niveau de plan</a:t>
            </a:r>
          </a:p>
          <a:p>
            <a:pPr lvl="4"/>
            <a:r>
              <a:rPr lang="en-GB" altLang="en-US"/>
              <a:t>Cinquième niveau de plan</a:t>
            </a:r>
          </a:p>
          <a:p>
            <a:pPr lvl="4"/>
            <a:r>
              <a:rPr lang="en-GB" altLang="en-US"/>
              <a:t>Sixième niveau de plan</a:t>
            </a:r>
          </a:p>
          <a:p>
            <a:pPr lvl="4"/>
            <a:r>
              <a:rPr lang="en-GB" altLang="en-US"/>
              <a:t>Septième niveau de plan</a:t>
            </a:r>
          </a:p>
          <a:p>
            <a:pPr lvl="4"/>
            <a:r>
              <a:rPr lang="en-GB" altLang="en-US"/>
              <a:t>Huitième niveau de plan</a:t>
            </a:r>
          </a:p>
          <a:p>
            <a:pPr lvl="4"/>
            <a:r>
              <a:rPr lang="en-GB" altLang="en-US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95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2pPr>
      <a:lvl3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3pPr>
      <a:lvl4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4pPr>
      <a:lvl5pPr algn="ctr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9pPr>
    </p:titleStyle>
    <p:bodyStyle>
      <a:lvl1pPr marL="457200" indent="-4572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1AD8A67E-5C3A-8F48-8769-7B8841FB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D5C5309-BA2F-5842-B4DF-2B47B3086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0"/>
            <a:ext cx="45720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E731F9-0F60-4248-9EFE-00EA19A2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3333B2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7B57776-DA70-A94D-B323-F43D17A3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fr-FR" altLang="en-US" sz="1200">
                <a:solidFill>
                  <a:srgbClr val="000000"/>
                </a:solidFill>
                <a:latin typeface="Calibri" panose="020F0502020204030204" pitchFamily="34" charset="0"/>
              </a:rPr>
              <a:t>Copyright MDM 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13AC8F8F-0454-0D4E-A05B-B0B064DAF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7406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plan de texte</a:t>
            </a:r>
          </a:p>
          <a:p>
            <a:pPr lvl="1"/>
            <a:r>
              <a:rPr lang="en-GB" altLang="en-US"/>
              <a:t>Second niveau de plan</a:t>
            </a:r>
          </a:p>
          <a:p>
            <a:pPr lvl="2"/>
            <a:r>
              <a:rPr lang="en-GB" altLang="en-US"/>
              <a:t>Troisième niveau de plan</a:t>
            </a:r>
          </a:p>
          <a:p>
            <a:pPr lvl="3"/>
            <a:r>
              <a:rPr lang="en-GB" altLang="en-US"/>
              <a:t>Quatrième niveau de plan</a:t>
            </a:r>
          </a:p>
          <a:p>
            <a:pPr lvl="4"/>
            <a:r>
              <a:rPr lang="en-GB" altLang="en-US"/>
              <a:t>Cinquième niveau de plan</a:t>
            </a:r>
          </a:p>
          <a:p>
            <a:pPr lvl="4"/>
            <a:r>
              <a:rPr lang="en-GB" altLang="en-US"/>
              <a:t>Sixième niveau de plan</a:t>
            </a:r>
          </a:p>
          <a:p>
            <a:pPr lvl="4"/>
            <a:r>
              <a:rPr lang="en-GB" altLang="en-US"/>
              <a:t>Septième niveau de plan</a:t>
            </a:r>
          </a:p>
          <a:p>
            <a:pPr lvl="4"/>
            <a:r>
              <a:rPr lang="en-GB" altLang="en-US"/>
              <a:t>Huitième niveau de plan</a:t>
            </a:r>
          </a:p>
          <a:p>
            <a:pPr lvl="4"/>
            <a:r>
              <a:rPr lang="en-GB" altLang="en-US"/>
              <a:t>Neuvième niveau de plan</a:t>
            </a: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2F2F71D6-DB82-794F-96BD-CC6A6D6D6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1613" y="153988"/>
            <a:ext cx="8907462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éditer le format du texte-titre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90715A52-27C3-D847-A376-7EACCB64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92875"/>
            <a:ext cx="1071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BA632C3E-A699-4549-8E0E-616D0104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en-US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A07506F-96A4-2245-81EE-B0A0D687FB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77200" y="6492875"/>
            <a:ext cx="105886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5C163C5-2B82-9E46-A892-62E26495619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dt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chemeClr val="bg1"/>
          </a:solidFill>
          <a:latin typeface="Calibri" charset="0"/>
          <a:ea typeface="SimSun" charset="0"/>
          <a:cs typeface="SimSun" charset="0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Calibri" charset="0"/>
          <a:ea typeface="SimSun" charset="0"/>
          <a:cs typeface="SimSun" charset="0"/>
        </a:defRPr>
      </a:lvl9pPr>
    </p:titleStyle>
    <p:bodyStyle>
      <a:lvl1pPr marL="457200" indent="-4572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jpeg"/><Relationship Id="rId5" Type="http://schemas.openxmlformats.org/officeDocument/2006/relationships/image" Target="../media/image10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25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AF6AF114-40A3-E748-B3C2-B09F3DDCA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1pPr>
            <a:lvl2pPr marL="800100" indent="-3429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2pPr>
            <a:lvl3pPr marL="1257300" indent="-3429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714500" indent="-3429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171700" indent="-342900"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5pPr>
            <a:lvl6pPr marL="26289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6pPr>
            <a:lvl7pPr marL="30861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7pPr>
            <a:lvl8pPr marL="35433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8pPr>
            <a:lvl9pPr marL="40005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400">
                <a:solidFill>
                  <a:srgbClr val="FFFFFF"/>
                </a:solidFill>
                <a:ea typeface="SimSun" panose="02010600030101010101" pitchFamily="2" charset="-122"/>
              </a:rPr>
              <a:t>Cloud Technology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8BB9944D-0ABF-C347-99DF-2ED28349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49500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1pPr>
            <a:lvl2pPr marL="800100" indent="-3429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2pPr>
            <a:lvl3pPr marL="1257300" indent="-342900"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714500" indent="-342900"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171700" indent="-342900"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5pPr>
            <a:lvl6pPr marL="26289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6pPr>
            <a:lvl7pPr marL="30861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7pPr>
            <a:lvl8pPr marL="35433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8pPr>
            <a:lvl9pPr marL="4000500" indent="-3429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fr-FR" altLang="en-US" sz="4000" dirty="0">
                <a:solidFill>
                  <a:schemeClr val="bg1"/>
                </a:solidFill>
                <a:ea typeface="SimSun" panose="02010600030101010101" pitchFamily="2" charset="-122"/>
              </a:rPr>
              <a:t>Dr. Charles (Cal) LOOMIS</a:t>
            </a:r>
          </a:p>
        </p:txBody>
      </p:sp>
      <p:sp>
        <p:nvSpPr>
          <p:cNvPr id="27653" name="ZoneTexte 3">
            <a:extLst>
              <a:ext uri="{FF2B5EF4-FFF2-40B4-BE49-F238E27FC236}">
                <a16:creationId xmlns:a16="http://schemas.microsoft.com/office/drawing/2014/main" id="{6004F1CE-4D84-B448-AA00-7674D5D635D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9388" y="6524625"/>
            <a:ext cx="41767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en-US">
                <a:solidFill>
                  <a:srgbClr val="FFFFFF"/>
                </a:solidFill>
              </a:rPr>
              <a:t>Copyright © 2019 C. Loomis, YobiTrust </a:t>
            </a:r>
            <a:endParaRPr lang="fr-F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4">
            <a:extLst>
              <a:ext uri="{FF2B5EF4-FFF2-40B4-BE49-F238E27FC236}">
                <a16:creationId xmlns:a16="http://schemas.microsoft.com/office/drawing/2014/main" id="{710C137E-BB1A-E147-BCDF-4DD0EFA3E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Why and how?</a:t>
            </a:r>
          </a:p>
        </p:txBody>
      </p:sp>
      <p:sp>
        <p:nvSpPr>
          <p:cNvPr id="35842" name="Content Placeholder 5">
            <a:extLst>
              <a:ext uri="{FF2B5EF4-FFF2-40B4-BE49-F238E27FC236}">
                <a16:creationId xmlns:a16="http://schemas.microsoft.com/office/drawing/2014/main" id="{EE20C956-DFF3-8341-8FCC-3305934A1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Constant use many different devices:</a:t>
            </a:r>
          </a:p>
          <a:p>
            <a:pPr lvl="1"/>
            <a:r>
              <a:rPr lang="en-US" altLang="en-US"/>
              <a:t>Portable telephones, tablets, laptops, desktops, etc.</a:t>
            </a:r>
          </a:p>
          <a:p>
            <a:endParaRPr lang="en-US" altLang="en-US"/>
          </a:p>
          <a:p>
            <a:r>
              <a:rPr lang="en-US" altLang="en-US"/>
              <a:t>People are always connected:</a:t>
            </a:r>
          </a:p>
          <a:p>
            <a:pPr lvl="1"/>
            <a:r>
              <a:rPr lang="en-US" altLang="en-US"/>
              <a:t>The mobile, wireless, and wired network connections are everywhere, fast, free, and very reliable.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D2C59242-B366-A04B-A76D-33F77FFE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Common Characteristics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58E152DC-1F24-3E44-8C91-12949BAD0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stored in remote data centers</a:t>
            </a:r>
          </a:p>
          <a:p>
            <a:r>
              <a:rPr lang="en-US" altLang="en-US" dirty="0"/>
              <a:t>Easily accessible via the Internet</a:t>
            </a:r>
          </a:p>
          <a:p>
            <a:r>
              <a:rPr lang="en-US" altLang="en-US" dirty="0"/>
              <a:t>Often see “free” tier of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052D581A-640D-B840-A6A3-BC5B5897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/>
              <a:t>Standard Services</a:t>
            </a:r>
          </a:p>
        </p:txBody>
      </p:sp>
      <p:sp>
        <p:nvSpPr>
          <p:cNvPr id="37890" name="Text Placeholder 3">
            <a:extLst>
              <a:ext uri="{FF2B5EF4-FFF2-40B4-BE49-F238E27FC236}">
                <a16:creationId xmlns:a16="http://schemas.microsoft.com/office/drawing/2014/main" id="{96FB7ED6-4B8B-A342-B7EB-7FE1087A03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If the cloud is just remotely accessible data, then there are lots of ”cloud” services.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01EFCC0B-FD0E-0948-BD6C-494F8744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82" y="1113631"/>
            <a:ext cx="24511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10">
            <a:extLst>
              <a:ext uri="{FF2B5EF4-FFF2-40B4-BE49-F238E27FC236}">
                <a16:creationId xmlns:a16="http://schemas.microsoft.com/office/drawing/2014/main" id="{6C3C97B8-8BDD-0343-BD7B-90A24B9E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2774950"/>
            <a:ext cx="4281487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16">
            <a:extLst>
              <a:ext uri="{FF2B5EF4-FFF2-40B4-BE49-F238E27FC236}">
                <a16:creationId xmlns:a16="http://schemas.microsoft.com/office/drawing/2014/main" id="{2E795215-79B6-E849-B5F1-E528854B5E3F}"/>
              </a:ext>
            </a:extLst>
          </p:cNvPr>
          <p:cNvGrpSpPr>
            <a:grpSpLocks/>
          </p:cNvGrpSpPr>
          <p:nvPr/>
        </p:nvGrpSpPr>
        <p:grpSpPr bwMode="auto">
          <a:xfrm>
            <a:off x="4283968" y="2263776"/>
            <a:ext cx="3313113" cy="1208088"/>
            <a:chOff x="938288" y="3379951"/>
            <a:chExt cx="2019300" cy="736831"/>
          </a:xfrm>
        </p:grpSpPr>
        <p:pic>
          <p:nvPicPr>
            <p:cNvPr id="37894" name="Picture 14">
              <a:extLst>
                <a:ext uri="{FF2B5EF4-FFF2-40B4-BE49-F238E27FC236}">
                  <a16:creationId xmlns:a16="http://schemas.microsoft.com/office/drawing/2014/main" id="{7CB40071-33D2-4342-8D44-31A16E40B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88" y="3748482"/>
              <a:ext cx="2019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TextBox 15">
              <a:extLst>
                <a:ext uri="{FF2B5EF4-FFF2-40B4-BE49-F238E27FC236}">
                  <a16:creationId xmlns:a16="http://schemas.microsoft.com/office/drawing/2014/main" id="{6E68E79D-967A-DF46-AFA2-3AF4032A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690" y="3379951"/>
              <a:ext cx="1026496" cy="35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>
                  <a:solidFill>
                    <a:schemeClr val="tx1"/>
                  </a:solidFill>
                </a:rPr>
                <a:t>G Suite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54048629-736B-2C48-B43F-5698574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/>
              <a:t>Search is a Calculation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44CC612-7074-DB49-A9D3-48A34F938B5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Everyone searches for information in public and private databases</a:t>
            </a:r>
          </a:p>
          <a:p>
            <a:pPr lvl="1"/>
            <a:r>
              <a:rPr lang="en-US" altLang="en-US"/>
              <a:t>These searches require rapid calculations that are often complex</a:t>
            </a:r>
          </a:p>
          <a:p>
            <a:pPr lvl="1"/>
            <a:r>
              <a:rPr lang="en-US" altLang="en-US"/>
              <a:t>Searches via voice recognition require calculations to understand the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68794-B518-0A49-86FE-E637044A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89" y="1580982"/>
            <a:ext cx="1063571" cy="1063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DBDBA-5FA6-DE4E-A995-8B45040A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1" y="2093292"/>
            <a:ext cx="2998440" cy="2998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00499-08D8-3D4A-BCCC-4FAD416E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29" y="4088904"/>
            <a:ext cx="4164245" cy="220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A344E-6F5C-8647-9097-D27F41AB484E}"/>
              </a:ext>
            </a:extLst>
          </p:cNvPr>
          <p:cNvSpPr txBox="1"/>
          <p:nvPr/>
        </p:nvSpPr>
        <p:spPr>
          <a:xfrm>
            <a:off x="7054418" y="1677793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venir Light" panose="020B0402020203020204" pitchFamily="34" charset="77"/>
              </a:rPr>
              <a:t>Siri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05ADA33E-B64C-8D46-ABF6-2E67D84BE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Common Characteristics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DD829963-2999-5047-949E-E9E4221EE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unique service</a:t>
            </a:r>
          </a:p>
          <a:p>
            <a:r>
              <a:rPr lang="en-US" altLang="en-US" dirty="0"/>
              <a:t>Data stored in remote data centers</a:t>
            </a:r>
          </a:p>
          <a:p>
            <a:r>
              <a:rPr lang="en-US" altLang="en-US" dirty="0"/>
              <a:t>Easily accessible via the Internet</a:t>
            </a:r>
          </a:p>
          <a:p>
            <a:r>
              <a:rPr lang="en-US" altLang="en-US" dirty="0"/>
              <a:t>Dynamic allocation of resources</a:t>
            </a:r>
          </a:p>
          <a:p>
            <a:r>
              <a:rPr lang="en-US" altLang="en-US" dirty="0"/>
              <a:t>Integration with other services possible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3">
            <a:extLst>
              <a:ext uri="{FF2B5EF4-FFF2-40B4-BE49-F238E27FC236}">
                <a16:creationId xmlns:a16="http://schemas.microsoft.com/office/drawing/2014/main" id="{53E8B2D9-0288-6C42-883C-72DD87B73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 dirty="0"/>
              <a:t>Communication and Social Interaction</a:t>
            </a:r>
          </a:p>
        </p:txBody>
      </p:sp>
      <p:sp>
        <p:nvSpPr>
          <p:cNvPr id="41986" name="Text Placeholder 5">
            <a:extLst>
              <a:ext uri="{FF2B5EF4-FFF2-40B4-BE49-F238E27FC236}">
                <a16:creationId xmlns:a16="http://schemas.microsoft.com/office/drawing/2014/main" id="{0CB97550-5A35-F64D-A9F7-3A2FB751CA1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Many of these services provide APIs that allow other applications to query their databases and interact with their services.</a:t>
            </a:r>
          </a:p>
        </p:txBody>
      </p:sp>
      <p:pic>
        <p:nvPicPr>
          <p:cNvPr id="41987" name="facebook-logo.jpg">
            <a:extLst>
              <a:ext uri="{FF2B5EF4-FFF2-40B4-BE49-F238E27FC236}">
                <a16:creationId xmlns:a16="http://schemas.microsoft.com/office/drawing/2014/main" id="{18905D33-480B-6E4A-B074-806D6119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90600"/>
            <a:ext cx="35179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1988" name="linkedin-logo.jpg">
            <a:extLst>
              <a:ext uri="{FF2B5EF4-FFF2-40B4-BE49-F238E27FC236}">
                <a16:creationId xmlns:a16="http://schemas.microsoft.com/office/drawing/2014/main" id="{BBB5CD36-D8A2-C249-BD94-4E9ECCE1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2255838"/>
            <a:ext cx="2913062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1989" name="skype-logo.jpg">
            <a:extLst>
              <a:ext uri="{FF2B5EF4-FFF2-40B4-BE49-F238E27FC236}">
                <a16:creationId xmlns:a16="http://schemas.microsoft.com/office/drawing/2014/main" id="{25AD8633-F5FA-D545-831F-6F6AA6BF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3579813"/>
            <a:ext cx="264953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1990" name="twilio-logo.jpg">
            <a:extLst>
              <a:ext uri="{FF2B5EF4-FFF2-40B4-BE49-F238E27FC236}">
                <a16:creationId xmlns:a16="http://schemas.microsoft.com/office/drawing/2014/main" id="{A5DE6BD6-DF5C-7C49-B9E6-37B5EEAD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1309688"/>
            <a:ext cx="32893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1991" name="youtube-logo.jpg">
            <a:extLst>
              <a:ext uri="{FF2B5EF4-FFF2-40B4-BE49-F238E27FC236}">
                <a16:creationId xmlns:a16="http://schemas.microsoft.com/office/drawing/2014/main" id="{9C2DE48D-BEF8-EE43-8E06-20925741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3789040"/>
            <a:ext cx="238442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FD7412BC-2AF0-D74B-9EC8-5C39A9EF3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 dirty="0"/>
              <a:t>Common Characteristics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84BF5C91-FC09-4F45-AD26-8A42410C6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people by text, chat, video, …</a:t>
            </a:r>
          </a:p>
          <a:p>
            <a:r>
              <a:rPr lang="en-US" altLang="en-US" dirty="0"/>
              <a:t>Expectation of instantaneous, secure, fast connection</a:t>
            </a:r>
          </a:p>
          <a:p>
            <a:r>
              <a:rPr lang="en-US" altLang="en-US" dirty="0"/>
              <a:t>Provide unique service for users</a:t>
            </a:r>
          </a:p>
          <a:p>
            <a:r>
              <a:rPr lang="en-US" altLang="en-US" dirty="0"/>
              <a:t>Provide platform for integration with other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659C3F74-288A-ED4F-A4CC-801B6C09B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/>
              <a:t>Formal Definition</a:t>
            </a:r>
          </a:p>
        </p:txBody>
      </p:sp>
      <p:sp>
        <p:nvSpPr>
          <p:cNvPr id="49154" name="Content Placeholder 3">
            <a:extLst>
              <a:ext uri="{FF2B5EF4-FFF2-40B4-BE49-F238E27FC236}">
                <a16:creationId xmlns:a16="http://schemas.microsoft.com/office/drawing/2014/main" id="{1AB74872-CCFB-5140-B82D-AC838A11EE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NIST Definition</a:t>
            </a:r>
          </a:p>
          <a:p>
            <a:pPr lvl="1"/>
            <a:r>
              <a:rPr lang="en-US" altLang="en-US"/>
              <a:t>Essential characteristics</a:t>
            </a:r>
          </a:p>
          <a:p>
            <a:pPr lvl="1"/>
            <a:r>
              <a:rPr lang="en-US" altLang="en-US"/>
              <a:t>Service models</a:t>
            </a:r>
          </a:p>
          <a:p>
            <a:pPr lvl="1"/>
            <a:r>
              <a:rPr lang="en-US" altLang="en-US"/>
              <a:t>Deployment models</a:t>
            </a:r>
          </a:p>
        </p:txBody>
      </p:sp>
      <p:pic>
        <p:nvPicPr>
          <p:cNvPr id="49155" name="nist.png">
            <a:extLst>
              <a:ext uri="{FF2B5EF4-FFF2-40B4-BE49-F238E27FC236}">
                <a16:creationId xmlns:a16="http://schemas.microsoft.com/office/drawing/2014/main" id="{1B7E89AF-3811-A14A-9CE6-338B8E38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r="6145"/>
          <a:stretch>
            <a:fillRect/>
          </a:stretch>
        </p:blipFill>
        <p:spPr bwMode="auto">
          <a:xfrm>
            <a:off x="5076825" y="1066800"/>
            <a:ext cx="3471863" cy="5176838"/>
          </a:xfrm>
          <a:prstGeom prst="rect">
            <a:avLst/>
          </a:prstGeom>
          <a:noFill/>
          <a:ln w="12700">
            <a:solidFill>
              <a:schemeClr val="accent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C36D84F5-3A99-DC41-9905-F621C4146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/>
              <a:t>Service Models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B4DE3765-9D8F-BF47-82B7-FF03205167C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066800"/>
            <a:ext cx="5419725" cy="5051425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Software as a Service (SaaS)</a:t>
            </a:r>
          </a:p>
          <a:p>
            <a:r>
              <a:rPr lang="en-US" altLang="en-US"/>
              <a:t>Platform as a Service (PaaS)</a:t>
            </a:r>
          </a:p>
          <a:p>
            <a:r>
              <a:rPr lang="en-US" altLang="en-US"/>
              <a:t>Infrastructure as a Service (IaaS)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6EA965A-BDA5-944D-956B-88D889AE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43" y="2652113"/>
            <a:ext cx="24511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E5E4187-5433-3B4D-9426-96BA9D8B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52" y="4305540"/>
            <a:ext cx="4281487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6">
            <a:extLst>
              <a:ext uri="{FF2B5EF4-FFF2-40B4-BE49-F238E27FC236}">
                <a16:creationId xmlns:a16="http://schemas.microsoft.com/office/drawing/2014/main" id="{3DE79204-F03C-BE4E-9798-8A0A9580BDF3}"/>
              </a:ext>
            </a:extLst>
          </p:cNvPr>
          <p:cNvGrpSpPr>
            <a:grpSpLocks/>
          </p:cNvGrpSpPr>
          <p:nvPr/>
        </p:nvGrpSpPr>
        <p:grpSpPr bwMode="auto">
          <a:xfrm>
            <a:off x="5100911" y="3212976"/>
            <a:ext cx="3313113" cy="1208088"/>
            <a:chOff x="938288" y="3379951"/>
            <a:chExt cx="2019300" cy="736831"/>
          </a:xfrm>
        </p:grpSpPr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C57BCBD-2F77-CF43-A2C1-AB0DCCEBE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88" y="3748482"/>
              <a:ext cx="2019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5">
              <a:extLst>
                <a:ext uri="{FF2B5EF4-FFF2-40B4-BE49-F238E27FC236}">
                  <a16:creationId xmlns:a16="http://schemas.microsoft.com/office/drawing/2014/main" id="{A029F398-CCAE-814E-93FF-FD69CD3DF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690" y="3379951"/>
              <a:ext cx="1026496" cy="35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dirty="0">
                  <a:solidFill>
                    <a:schemeClr val="tx1"/>
                  </a:solidFill>
                </a:rPr>
                <a:t>G Suite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A08D6D-00A0-A041-BB48-69BAA6612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318" y="4186070"/>
            <a:ext cx="3322361" cy="13401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4F829-1A33-8348-84C8-F6D7DD04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1" y="2624287"/>
            <a:ext cx="2684449" cy="1694439"/>
          </a:xfrm>
          <a:prstGeom prst="rect">
            <a:avLst/>
          </a:prstGeom>
        </p:spPr>
      </p:pic>
      <p:sp>
        <p:nvSpPr>
          <p:cNvPr id="51201" name="Title 1">
            <a:extLst>
              <a:ext uri="{FF2B5EF4-FFF2-40B4-BE49-F238E27FC236}">
                <a16:creationId xmlns:a16="http://schemas.microsoft.com/office/drawing/2014/main" id="{58E2AC4E-78B9-B24C-B2DA-02E9EBC21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/>
              <a:t>Service Models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1EC7080A-A3EF-0744-8A7C-5EEA88DBA9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066800"/>
            <a:ext cx="5419725" cy="5051425"/>
          </a:xfrm>
        </p:spPr>
        <p:txBody>
          <a:bodyPr/>
          <a:lstStyle/>
          <a:p>
            <a:r>
              <a:rPr lang="en-US" altLang="en-US"/>
              <a:t>Software as a Service (SaaS)</a:t>
            </a:r>
          </a:p>
          <a:p>
            <a:r>
              <a:rPr lang="en-US" altLang="en-US">
                <a:solidFill>
                  <a:srgbClr val="C00000"/>
                </a:solidFill>
              </a:rPr>
              <a:t>Platform as a Service (PaaS)</a:t>
            </a:r>
          </a:p>
          <a:p>
            <a:r>
              <a:rPr lang="en-US" altLang="en-US"/>
              <a:t>Infrastructure as a Service (IaaS)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C504E-B200-3C4D-A182-B67270F9F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96" y="5121144"/>
            <a:ext cx="3179927" cy="1340112"/>
          </a:xfrm>
          <a:prstGeom prst="rect">
            <a:avLst/>
          </a:prstGeom>
        </p:spPr>
      </p:pic>
      <p:pic>
        <p:nvPicPr>
          <p:cNvPr id="5" name="facebook-logo.jpg">
            <a:extLst>
              <a:ext uri="{FF2B5EF4-FFF2-40B4-BE49-F238E27FC236}">
                <a16:creationId xmlns:a16="http://schemas.microsoft.com/office/drawing/2014/main" id="{49E9B7C2-C417-9448-92F1-D2CED93E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84074"/>
            <a:ext cx="2695451" cy="101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" name="youtube-logo.jpg">
            <a:extLst>
              <a:ext uri="{FF2B5EF4-FFF2-40B4-BE49-F238E27FC236}">
                <a16:creationId xmlns:a16="http://schemas.microsoft.com/office/drawing/2014/main" id="{0CD3578E-44B9-9E40-994F-79478078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76" y="4661757"/>
            <a:ext cx="238442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A2E05-0C1B-A547-A297-210581978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274" y="3303718"/>
            <a:ext cx="2695451" cy="26954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5BAE-8DB4-974F-8F7E-33816A7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Cloud?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20274-ED7E-6E4C-A48E-C5A3B63DB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on the Street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D6CA4-FCBD-8F40-8D4D-F1A027C86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IT Professional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D701E-594C-C24D-B310-4E451A4F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4" y="4985475"/>
            <a:ext cx="2714569" cy="49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DA044F-8F20-E144-8E2F-28047CA7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635" y="3174642"/>
            <a:ext cx="3322361" cy="1340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8ABA7C-984E-334D-9999-83DEB6700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6" y="1624970"/>
            <a:ext cx="3904828" cy="1770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B79596-9788-874F-ACBD-8D21F8D5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537" y="1091993"/>
            <a:ext cx="2540000" cy="25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D52094-9C6F-304A-8C43-7632905A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882" y="5178697"/>
            <a:ext cx="3179927" cy="1340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E146CC-C7F8-5C4E-AF31-159905F0A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115" y="1894012"/>
            <a:ext cx="3537334" cy="353733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F318857-0F5B-FD49-908F-12265148D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614" y="4299036"/>
            <a:ext cx="1005500" cy="10055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C7859C-D45D-E841-812B-D2B9C5D56C5A}"/>
              </a:ext>
            </a:extLst>
          </p:cNvPr>
          <p:cNvCxnSpPr>
            <a:cxnSpLocks/>
          </p:cNvCxnSpPr>
          <p:nvPr/>
        </p:nvCxnSpPr>
        <p:spPr bwMode="auto">
          <a:xfrm flipV="1">
            <a:off x="4355976" y="894731"/>
            <a:ext cx="0" cy="53425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twilio-logo.jpg">
            <a:extLst>
              <a:ext uri="{FF2B5EF4-FFF2-40B4-BE49-F238E27FC236}">
                <a16:creationId xmlns:a16="http://schemas.microsoft.com/office/drawing/2014/main" id="{9BF7299F-4C78-C44A-8152-C11C7E35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82" y="4408532"/>
            <a:ext cx="2072524" cy="64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58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2DE60D-B6CC-1E4A-9648-4090EBD0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31" y="2754735"/>
            <a:ext cx="3467170" cy="1952104"/>
          </a:xfrm>
          <a:prstGeom prst="rect">
            <a:avLst/>
          </a:prstGeom>
        </p:spPr>
      </p:pic>
      <p:sp>
        <p:nvSpPr>
          <p:cNvPr id="52225" name="Title 1">
            <a:extLst>
              <a:ext uri="{FF2B5EF4-FFF2-40B4-BE49-F238E27FC236}">
                <a16:creationId xmlns:a16="http://schemas.microsoft.com/office/drawing/2014/main" id="{7E6A57E1-2BDC-6441-99C9-D8C3C8682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3" y="82550"/>
            <a:ext cx="8907462" cy="754063"/>
          </a:xfrm>
        </p:spPr>
        <p:txBody>
          <a:bodyPr/>
          <a:lstStyle/>
          <a:p>
            <a:r>
              <a:rPr lang="en-US" altLang="en-US"/>
              <a:t>Service Models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3FAA8AFB-422C-F746-8EF8-8D87F085D9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04800" y="1066800"/>
            <a:ext cx="5419725" cy="5051425"/>
          </a:xfrm>
        </p:spPr>
        <p:txBody>
          <a:bodyPr/>
          <a:lstStyle/>
          <a:p>
            <a:r>
              <a:rPr lang="en-US" altLang="en-US"/>
              <a:t>Software as a Service (SaaS)</a:t>
            </a:r>
          </a:p>
          <a:p>
            <a:r>
              <a:rPr lang="en-US" altLang="en-US"/>
              <a:t>Platform as a Service (PaaS)</a:t>
            </a:r>
          </a:p>
          <a:p>
            <a:r>
              <a:rPr lang="en-US" altLang="en-US">
                <a:solidFill>
                  <a:srgbClr val="C00000"/>
                </a:solidFill>
              </a:rPr>
              <a:t>Infrastructure as a Service (IaaS)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4A488-D566-4E46-A570-6263AC56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8" y="2460787"/>
            <a:ext cx="2540000" cy="25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72A101-CC3A-654D-93E9-86B6F81B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59" y="4521200"/>
            <a:ext cx="2785444" cy="146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732A7-B575-F446-8A08-09E4C437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66" y="4052526"/>
            <a:ext cx="4482133" cy="23619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4">
            <a:extLst>
              <a:ext uri="{FF2B5EF4-FFF2-40B4-BE49-F238E27FC236}">
                <a16:creationId xmlns:a16="http://schemas.microsoft.com/office/drawing/2014/main" id="{B15F233B-77B0-9C47-B613-EA3133C87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Deployment Models</a:t>
            </a:r>
          </a:p>
        </p:txBody>
      </p:sp>
      <p:sp>
        <p:nvSpPr>
          <p:cNvPr id="53250" name="Content Placeholder 5">
            <a:extLst>
              <a:ext uri="{FF2B5EF4-FFF2-40B4-BE49-F238E27FC236}">
                <a16:creationId xmlns:a16="http://schemas.microsoft.com/office/drawing/2014/main" id="{987671F9-09D8-3C4A-8279-47C019E9D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Public</a:t>
            </a:r>
          </a:p>
          <a:p>
            <a:pPr lvl="1"/>
            <a:r>
              <a:rPr lang="en-US" altLang="en-US"/>
              <a:t>Aimed at the general public with payment via credit card</a:t>
            </a:r>
          </a:p>
          <a:p>
            <a:r>
              <a:rPr lang="en-US" altLang="en-US"/>
              <a:t>Community</a:t>
            </a:r>
          </a:p>
          <a:p>
            <a:pPr lvl="1"/>
            <a:r>
              <a:rPr lang="en-US" altLang="en-US"/>
              <a:t>Infrastructure shared between a community of users</a:t>
            </a:r>
          </a:p>
          <a:p>
            <a:r>
              <a:rPr lang="en-US" altLang="en-US"/>
              <a:t>Private</a:t>
            </a:r>
          </a:p>
          <a:p>
            <a:pPr lvl="1"/>
            <a:r>
              <a:rPr lang="en-US" altLang="en-US"/>
              <a:t>Infrastructure intended for “local” users of an institute or enterprise</a:t>
            </a:r>
          </a:p>
          <a:p>
            <a:endParaRPr lang="en-US" altLang="en-US"/>
          </a:p>
          <a:p>
            <a:r>
              <a:rPr lang="en-US" altLang="en-US"/>
              <a:t>Hybrid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4">
            <a:extLst>
              <a:ext uri="{FF2B5EF4-FFF2-40B4-BE49-F238E27FC236}">
                <a16:creationId xmlns:a16="http://schemas.microsoft.com/office/drawing/2014/main" id="{C5DF640A-DAFB-3D46-9978-6FEA8FB40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 dirty="0"/>
              <a:t>Cloud for (Data) Science</a:t>
            </a:r>
          </a:p>
        </p:txBody>
      </p:sp>
      <p:sp>
        <p:nvSpPr>
          <p:cNvPr id="43010" name="Content Placeholder 5">
            <a:extLst>
              <a:ext uri="{FF2B5EF4-FFF2-40B4-BE49-F238E27FC236}">
                <a16:creationId xmlns:a16="http://schemas.microsoft.com/office/drawing/2014/main" id="{BB7F033D-DC0D-C546-A279-46F07393C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science needs a platform that has all these characteristics:</a:t>
            </a:r>
          </a:p>
          <a:p>
            <a:pPr lvl="1"/>
            <a:r>
              <a:rPr lang="en-US" altLang="en-US" dirty="0"/>
              <a:t>Accessible remotely: instantaneous, secure, and fast</a:t>
            </a:r>
          </a:p>
          <a:p>
            <a:pPr lvl="1"/>
            <a:r>
              <a:rPr lang="en-US" altLang="en-US" dirty="0"/>
              <a:t>Dynamic allocation: respond quickly to peak in demand</a:t>
            </a:r>
          </a:p>
          <a:p>
            <a:pPr lvl="1"/>
            <a:r>
              <a:rPr lang="en-US" altLang="en-US" dirty="0"/>
              <a:t>Cost effective: pay only resources that are used</a:t>
            </a:r>
          </a:p>
          <a:p>
            <a:pPr lvl="1"/>
            <a:r>
              <a:rPr lang="en-US" altLang="en-US" dirty="0"/>
              <a:t>Flexible: customization of the environment, application</a:t>
            </a:r>
          </a:p>
          <a:p>
            <a:pPr lvl="1"/>
            <a:r>
              <a:rPr lang="en-US" altLang="en-US" dirty="0"/>
              <a:t>Specific Platforms: sequencers, instruments, etc.</a:t>
            </a:r>
          </a:p>
          <a:p>
            <a:endParaRPr lang="en-US" altLang="en-US" dirty="0"/>
          </a:p>
          <a:p>
            <a:r>
              <a:rPr lang="en-US" altLang="en-US" dirty="0"/>
              <a:t>Infrastructure as a Service is the best fit</a:t>
            </a:r>
          </a:p>
        </p:txBody>
      </p:sp>
    </p:spTree>
    <p:extLst>
      <p:ext uri="{BB962C8B-B14F-4D97-AF65-F5344CB8AC3E}">
        <p14:creationId xmlns:p14="http://schemas.microsoft.com/office/powerpoint/2010/main" val="136089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11AEB581-654B-A743-90D3-9EAAC5EB4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Conclusions	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14A8B3D2-2885-C941-BD51-087BC2864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cloud is an evolution of computing resources that makes them more useful, dynamic, scalable, and flexible.</a:t>
            </a:r>
          </a:p>
          <a:p>
            <a:r>
              <a:rPr lang="en-US" altLang="en-US" dirty="0"/>
              <a:t>Cloud services (commercial and academic) are extremely diverse and offer enormous benefits to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7536B03-1708-DA42-A8C1-B2846EEB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Gartner’s Hype Cycle</a:t>
            </a:r>
          </a:p>
        </p:txBody>
      </p:sp>
      <p:sp>
        <p:nvSpPr>
          <p:cNvPr id="29699" name="Text Placeholder 3">
            <a:extLst>
              <a:ext uri="{FF2B5EF4-FFF2-40B4-BE49-F238E27FC236}">
                <a16:creationId xmlns:a16="http://schemas.microsoft.com/office/drawing/2014/main" id="{3B9704E4-1FC6-CC4B-9F00-4EEDC6471D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 dirty="0"/>
              <a:t>Since its debut in 2006, the cloud has gone through the complete hype cycle.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D97E2E-568E-D444-873B-B8CD028845A0}"/>
              </a:ext>
            </a:extLst>
          </p:cNvPr>
          <p:cNvGrpSpPr/>
          <p:nvPr/>
        </p:nvGrpSpPr>
        <p:grpSpPr>
          <a:xfrm>
            <a:off x="1691680" y="1124744"/>
            <a:ext cx="5504458" cy="3823732"/>
            <a:chOff x="1691680" y="1266825"/>
            <a:chExt cx="5504458" cy="3823732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59D500D-3544-484F-9D1E-CDBA3B8B8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74838" y="1266825"/>
              <a:ext cx="5321300" cy="345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22760-9553-BB4C-A022-379FC051E8D2}"/>
                </a:ext>
              </a:extLst>
            </p:cNvPr>
            <p:cNvSpPr txBox="1"/>
            <p:nvPr/>
          </p:nvSpPr>
          <p:spPr>
            <a:xfrm>
              <a:off x="1691680" y="472122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2006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ED946-9D22-F948-A7C2-277AB83D4054}"/>
                </a:ext>
              </a:extLst>
            </p:cNvPr>
            <p:cNvSpPr txBox="1"/>
            <p:nvPr/>
          </p:nvSpPr>
          <p:spPr>
            <a:xfrm>
              <a:off x="2483603" y="472122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2010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EA2AD-1012-7149-A5CC-1E77F7BFB75D}"/>
                </a:ext>
              </a:extLst>
            </p:cNvPr>
            <p:cNvSpPr txBox="1"/>
            <p:nvPr/>
          </p:nvSpPr>
          <p:spPr>
            <a:xfrm>
              <a:off x="3335139" y="472122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2013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213A1-B01D-D844-8645-490D4E19E17D}"/>
                </a:ext>
              </a:extLst>
            </p:cNvPr>
            <p:cNvSpPr txBox="1"/>
            <p:nvPr/>
          </p:nvSpPr>
          <p:spPr>
            <a:xfrm>
              <a:off x="4535488" y="470566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5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7536B03-1708-DA42-A8C1-B2846EEB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Google Trends for “Cloud Computing”</a:t>
            </a:r>
          </a:p>
        </p:txBody>
      </p:sp>
      <p:pic>
        <p:nvPicPr>
          <p:cNvPr id="29698" name="Picture Placeholder 7">
            <a:extLst>
              <a:ext uri="{FF2B5EF4-FFF2-40B4-BE49-F238E27FC236}">
                <a16:creationId xmlns:a16="http://schemas.microsoft.com/office/drawing/2014/main" id="{AAD132F0-683E-8242-B805-9C2E766592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838" y="1471613"/>
            <a:ext cx="7680325" cy="2881312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9699" name="Text Placeholder 3">
            <a:extLst>
              <a:ext uri="{FF2B5EF4-FFF2-40B4-BE49-F238E27FC236}">
                <a16:creationId xmlns:a16="http://schemas.microsoft.com/office/drawing/2014/main" id="{3B9704E4-1FC6-CC4B-9F00-4EEDC6471D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 dirty="0"/>
              <a:t>The term “cloud” frequently used to market IT software and services, regardless of whether they have anything to do with cloud computing.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E720B134-476B-E040-8DEA-E5E54410A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Dropbox</a:t>
            </a:r>
          </a:p>
        </p:txBody>
      </p:sp>
      <p:pic>
        <p:nvPicPr>
          <p:cNvPr id="30722" name="Picture Placeholder 5">
            <a:extLst>
              <a:ext uri="{FF2B5EF4-FFF2-40B4-BE49-F238E27FC236}">
                <a16:creationId xmlns:a16="http://schemas.microsoft.com/office/drawing/2014/main" id="{B6909CF4-2ADE-194C-9440-F6E7010B9E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 b="1109"/>
          <a:stretch>
            <a:fillRect/>
          </a:stretch>
        </p:blipFill>
        <p:spPr>
          <a:xfrm>
            <a:off x="1792288" y="836613"/>
            <a:ext cx="5486400" cy="4114800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0723" name="Text Placeholder 3">
            <a:extLst>
              <a:ext uri="{FF2B5EF4-FFF2-40B4-BE49-F238E27FC236}">
                <a16:creationId xmlns:a16="http://schemas.microsoft.com/office/drawing/2014/main" id="{C9075F30-B2E4-0342-84B0-5627D743B2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Distributed storage for transparent access to personal files from any device.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>
            <a:extLst>
              <a:ext uri="{FF2B5EF4-FFF2-40B4-BE49-F238E27FC236}">
                <a16:creationId xmlns:a16="http://schemas.microsoft.com/office/drawing/2014/main" id="{8ABFB480-25DA-FD4B-9FF6-2ECAE6338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92075"/>
            <a:ext cx="8907462" cy="754063"/>
          </a:xfrm>
        </p:spPr>
        <p:txBody>
          <a:bodyPr/>
          <a:lstStyle/>
          <a:p>
            <a:r>
              <a:rPr lang="en-US" altLang="en-US"/>
              <a:t>Dropbox</a:t>
            </a:r>
          </a:p>
        </p:txBody>
      </p:sp>
      <p:sp>
        <p:nvSpPr>
          <p:cNvPr id="31746" name="Content Placeholder 5">
            <a:extLst>
              <a:ext uri="{FF2B5EF4-FFF2-40B4-BE49-F238E27FC236}">
                <a16:creationId xmlns:a16="http://schemas.microsoft.com/office/drawing/2014/main" id="{53F6B7ED-6FC2-B244-A8FB-5D6907DA8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Simple access from laptops, phones, etc.</a:t>
            </a:r>
          </a:p>
          <a:p>
            <a:r>
              <a:rPr lang="en-US" altLang="en-US"/>
              <a:t>Offline access via local cache on device</a:t>
            </a:r>
          </a:p>
          <a:p>
            <a:r>
              <a:rPr lang="en-US" altLang="en-US"/>
              <a:t>Synchronization of changes between devices</a:t>
            </a:r>
          </a:p>
          <a:p>
            <a:r>
              <a:rPr lang="en-US" altLang="en-US"/>
              <a:t>History of file versions</a:t>
            </a:r>
          </a:p>
          <a:p>
            <a:r>
              <a:rPr lang="en-US" altLang="en-US"/>
              <a:t>Sharing of files and directories with others</a:t>
            </a:r>
          </a:p>
          <a:p>
            <a:r>
              <a:rPr lang="en-US" altLang="en-US"/>
              <a:t>Free service to 2 GB, must pay for more</a:t>
            </a:r>
          </a:p>
          <a:p>
            <a:r>
              <a:rPr lang="en-US" altLang="en-US"/>
              <a:t>Files are stored in the United States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>
            <a:extLst>
              <a:ext uri="{FF2B5EF4-FFF2-40B4-BE49-F238E27FC236}">
                <a16:creationId xmlns:a16="http://schemas.microsoft.com/office/drawing/2014/main" id="{6FA32495-ADE2-4741-93A1-2D396B4D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/>
              <a:t>My Cloud</a:t>
            </a:r>
          </a:p>
        </p:txBody>
      </p:sp>
      <p:pic>
        <p:nvPicPr>
          <p:cNvPr id="32770" name="Picture Placeholder 7">
            <a:extLst>
              <a:ext uri="{FF2B5EF4-FFF2-40B4-BE49-F238E27FC236}">
                <a16:creationId xmlns:a16="http://schemas.microsoft.com/office/drawing/2014/main" id="{94A917B6-E812-E64D-93DE-AF2A8E7603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 b="1109"/>
          <a:stretch>
            <a:fillRect/>
          </a:stretch>
        </p:blipFill>
        <p:spPr>
          <a:xfrm>
            <a:off x="1792288" y="836613"/>
            <a:ext cx="5486400" cy="4114800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2771" name="Text Placeholder 5">
            <a:extLst>
              <a:ext uri="{FF2B5EF4-FFF2-40B4-BE49-F238E27FC236}">
                <a16:creationId xmlns:a16="http://schemas.microsoft.com/office/drawing/2014/main" id="{1DA00975-1D41-0940-A195-34D34D5929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Storage device located in a user’s home and under the user’s control. Files accessible from anywhere.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7EE8E61C-8810-0747-9D63-1CA8230F3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/>
              <a:t>ownCloud</a:t>
            </a:r>
          </a:p>
        </p:txBody>
      </p:sp>
      <p:pic>
        <p:nvPicPr>
          <p:cNvPr id="33794" name="Picture Placeholder 5">
            <a:extLst>
              <a:ext uri="{FF2B5EF4-FFF2-40B4-BE49-F238E27FC236}">
                <a16:creationId xmlns:a16="http://schemas.microsoft.com/office/drawing/2014/main" id="{E86C9CAE-42AC-FB47-8D7F-2C20EA205FF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 b="1109"/>
          <a:stretch>
            <a:fillRect/>
          </a:stretch>
        </p:blipFill>
        <p:spPr>
          <a:xfrm>
            <a:off x="1792288" y="836613"/>
            <a:ext cx="5486400" cy="4114800"/>
          </a:xfrm>
        </p:spPr>
      </p:pic>
      <p:sp>
        <p:nvSpPr>
          <p:cNvPr id="33795" name="Text Placeholder 3">
            <a:extLst>
              <a:ext uri="{FF2B5EF4-FFF2-40B4-BE49-F238E27FC236}">
                <a16:creationId xmlns:a16="http://schemas.microsoft.com/office/drawing/2014/main" id="{12E95219-1A80-CC4F-A046-992AC41370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Storage of files, contact, and calendars for an institute or enterprise.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EC2B552-772A-3440-BBA8-EEFBD9A5E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2288" y="5024438"/>
            <a:ext cx="5486400" cy="566737"/>
          </a:xfrm>
        </p:spPr>
        <p:txBody>
          <a:bodyPr/>
          <a:lstStyle/>
          <a:p>
            <a:r>
              <a:rPr lang="en-US" altLang="en-US"/>
              <a:t>iCloud</a:t>
            </a:r>
          </a:p>
        </p:txBody>
      </p:sp>
      <p:pic>
        <p:nvPicPr>
          <p:cNvPr id="34818" name="Picture Placeholder 5">
            <a:extLst>
              <a:ext uri="{FF2B5EF4-FFF2-40B4-BE49-F238E27FC236}">
                <a16:creationId xmlns:a16="http://schemas.microsoft.com/office/drawing/2014/main" id="{501333DD-75BE-8948-A3DD-5F50BA2098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" b="1109"/>
          <a:stretch>
            <a:fillRect/>
          </a:stretch>
        </p:blipFill>
        <p:spPr>
          <a:xfrm>
            <a:off x="1792288" y="836613"/>
            <a:ext cx="5486400" cy="4114800"/>
          </a:xfrm>
          <a:ln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4819" name="Text Placeholder 3">
            <a:extLst>
              <a:ext uri="{FF2B5EF4-FFF2-40B4-BE49-F238E27FC236}">
                <a16:creationId xmlns:a16="http://schemas.microsoft.com/office/drawing/2014/main" id="{40EAA1F3-1E87-D347-9CD0-3CFEF512DC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92288" y="5591175"/>
            <a:ext cx="5486400" cy="804863"/>
          </a:xfrm>
        </p:spPr>
        <p:txBody>
          <a:bodyPr/>
          <a:lstStyle/>
          <a:p>
            <a:r>
              <a:rPr lang="en-US" altLang="en-US"/>
              <a:t>Apple’s solution for synchronization of files, contacts, passwords, and other personal information between Apple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SimSun"/>
        <a:cs typeface="SimSun"/>
      </a:majorFont>
      <a:minorFont>
        <a:latin typeface="Calibri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Calibri"/>
        <a:ea typeface="SimSun"/>
        <a:cs typeface="SimSun"/>
      </a:majorFont>
      <a:minorFont>
        <a:latin typeface="Calibri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0"/>
            <a:cs typeface="SimSun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34739</TotalTime>
  <Words>637</Words>
  <Application>Microsoft Macintosh PowerPoint</Application>
  <PresentationFormat>On-screen Show (4:3)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Avenir Light</vt:lpstr>
      <vt:lpstr>Calibri</vt:lpstr>
      <vt:lpstr>Times New Roman</vt:lpstr>
      <vt:lpstr>Wingdings</vt:lpstr>
      <vt:lpstr>Thème Office</vt:lpstr>
      <vt:lpstr>1_Thème Office</vt:lpstr>
      <vt:lpstr>PowerPoint Presentation</vt:lpstr>
      <vt:lpstr>What is the Cloud?</vt:lpstr>
      <vt:lpstr>Gartner’s Hype Cycle</vt:lpstr>
      <vt:lpstr>Google Trends for “Cloud Computing”</vt:lpstr>
      <vt:lpstr>Dropbox</vt:lpstr>
      <vt:lpstr>Dropbox</vt:lpstr>
      <vt:lpstr>My Cloud</vt:lpstr>
      <vt:lpstr>ownCloud</vt:lpstr>
      <vt:lpstr>iCloud</vt:lpstr>
      <vt:lpstr>Why and how?</vt:lpstr>
      <vt:lpstr>Common Characteristics</vt:lpstr>
      <vt:lpstr>Standard Services</vt:lpstr>
      <vt:lpstr>Search is a Calculation</vt:lpstr>
      <vt:lpstr>Common Characteristics</vt:lpstr>
      <vt:lpstr>Communication and Social Interaction</vt:lpstr>
      <vt:lpstr>Common Characteristics</vt:lpstr>
      <vt:lpstr>Formal Definition</vt:lpstr>
      <vt:lpstr>Service Models</vt:lpstr>
      <vt:lpstr>Service Models</vt:lpstr>
      <vt:lpstr>Service Models</vt:lpstr>
      <vt:lpstr>Deployment Models</vt:lpstr>
      <vt:lpstr>Cloud for (Data) Science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Cal Loomis</cp:lastModifiedBy>
  <cp:revision>41</cp:revision>
  <cp:lastPrinted>1601-01-01T00:00:00Z</cp:lastPrinted>
  <dcterms:created xsi:type="dcterms:W3CDTF">1601-01-01T00:00:00Z</dcterms:created>
  <dcterms:modified xsi:type="dcterms:W3CDTF">2019-08-04T10:35:57Z</dcterms:modified>
</cp:coreProperties>
</file>