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592" r:id="rId3"/>
    <p:sldId id="597" r:id="rId4"/>
    <p:sldId id="638" r:id="rId5"/>
    <p:sldId id="593" r:id="rId6"/>
    <p:sldId id="594" r:id="rId7"/>
    <p:sldId id="595" r:id="rId8"/>
    <p:sldId id="601" r:id="rId9"/>
    <p:sldId id="600" r:id="rId10"/>
    <p:sldId id="602" r:id="rId11"/>
    <p:sldId id="603" r:id="rId12"/>
    <p:sldId id="605" r:id="rId13"/>
    <p:sldId id="634" r:id="rId14"/>
    <p:sldId id="606" r:id="rId15"/>
    <p:sldId id="607" r:id="rId16"/>
    <p:sldId id="608" r:id="rId17"/>
    <p:sldId id="625" r:id="rId18"/>
    <p:sldId id="609" r:id="rId19"/>
    <p:sldId id="636" r:id="rId20"/>
    <p:sldId id="598" r:id="rId21"/>
    <p:sldId id="633" r:id="rId22"/>
    <p:sldId id="627" r:id="rId23"/>
    <p:sldId id="617" r:id="rId24"/>
    <p:sldId id="628" r:id="rId25"/>
    <p:sldId id="631" r:id="rId26"/>
    <p:sldId id="630" r:id="rId27"/>
    <p:sldId id="632" r:id="rId28"/>
    <p:sldId id="624" r:id="rId29"/>
    <p:sldId id="635" r:id="rId30"/>
    <p:sldId id="581" r:id="rId31"/>
    <p:sldId id="643" r:id="rId32"/>
    <p:sldId id="582" r:id="rId33"/>
    <p:sldId id="639" r:id="rId34"/>
    <p:sldId id="640" r:id="rId35"/>
    <p:sldId id="641" r:id="rId36"/>
    <p:sldId id="642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c" initials="l" lastIdx="54" clrIdx="0"/>
  <p:cmAuthor id="1" name="Chun Liang" initials="cl" lastIdx="23" clrIdx="1"/>
  <p:cmAuthor id="2" name="Liang, Chun Dr." initials="LCD" lastIdx="34" clrIdx="2"/>
  <p:cmAuthor id="3" name=" " initials="MSOffice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9" autoAdjust="0"/>
  </p:normalViewPr>
  <p:slideViewPr>
    <p:cSldViewPr>
      <p:cViewPr varScale="1">
        <p:scale>
          <a:sx n="94" d="100"/>
          <a:sy n="94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0A41B-E483-46D3-8D3B-5B8E4DDCA7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5ABB9-1D07-4C0C-8ECC-5BA39921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47A694FA-004E-4ED4-B16D-D3A21B3B49BC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56435" y="686113"/>
            <a:ext cx="454513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584" tIns="44792" rIns="89584" bIns="44792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181" y="4342777"/>
            <a:ext cx="5486090" cy="411355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988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36F9F3D1-9B38-4437-8693-6DD362AFFABB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260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87AFC745-2EE9-474F-AB73-6BD55F29EAA7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36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F56795AE-06E8-4890-95FA-D0CCB78013D7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456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6B81102F-2BBC-4BBD-84B5-0ABD9D47C980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56435" y="686113"/>
            <a:ext cx="454513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584" tIns="44792" rIns="89584" bIns="44792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181" y="4342777"/>
            <a:ext cx="5486090" cy="411355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733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47B652CD-C729-4FEC-99C1-7A14E562CE3C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1761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3C6E12D5-BBDA-4F27-AACC-44EC01BD67D4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141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A8038136-B4DB-4608-B758-5C6BFB15EB3D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39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A8038136-B4DB-4608-B758-5C6BFB15EB3D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8082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D56457A0-D58B-4682-9F3F-D677DEA2E46A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352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 defTabSz="914501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914501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D56457A0-D58B-4682-9F3F-D677DEA2E46A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970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229C8118-51DF-4895-B1EF-E7B66DF4C324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56435" y="686113"/>
            <a:ext cx="454513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584" tIns="44792" rIns="89584" bIns="44792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181" y="4342777"/>
            <a:ext cx="5486090" cy="411355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2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8B6D0A2E-FAB9-401E-B036-57A206EDADDE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121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9AD2D154-5733-4DE5-BECA-EAEE1ADC67E6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7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3D976783-ABB4-4913-9650-49C6D17AEFE2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660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364F90E0-3921-4806-9365-3D56361CDEFD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072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43B7F210-A1D5-4FA2-87F1-931A107211C0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031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447919" algn="l"/>
                <a:tab pos="895838" algn="l"/>
                <a:tab pos="1343757" algn="l"/>
                <a:tab pos="1791675" algn="l"/>
                <a:tab pos="2239594" algn="l"/>
                <a:tab pos="2687513" algn="l"/>
                <a:tab pos="3135432" algn="l"/>
                <a:tab pos="3583351" algn="l"/>
                <a:tab pos="4031270" algn="l"/>
                <a:tab pos="4479188" algn="l"/>
                <a:tab pos="4927107" algn="l"/>
                <a:tab pos="5375026" algn="l"/>
                <a:tab pos="5822945" algn="l"/>
                <a:tab pos="6270864" algn="l"/>
                <a:tab pos="6718783" algn="l"/>
                <a:tab pos="7166701" algn="l"/>
                <a:tab pos="7614620" algn="l"/>
                <a:tab pos="8062539" algn="l"/>
                <a:tab pos="8510458" algn="l"/>
                <a:tab pos="8958377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47A694FA-004E-4ED4-B16D-D3A21B3B49BC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56435" y="686113"/>
            <a:ext cx="454513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584" tIns="44792" rIns="89584" bIns="44792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181" y="4342777"/>
            <a:ext cx="5486090" cy="411355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139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B2DE4BA4-FE0A-4F5A-8A41-5533DDDC9CB9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555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27868" indent="-27994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19797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567716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15635" indent="-223959"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895838" algn="l"/>
                <a:tab pos="1791675" algn="l"/>
                <a:tab pos="2687513" algn="l"/>
                <a:tab pos="3583351" algn="l"/>
                <a:tab pos="4479188" algn="l"/>
                <a:tab pos="5375026" algn="l"/>
                <a:tab pos="6270864" algn="l"/>
                <a:tab pos="7166701" algn="l"/>
                <a:tab pos="8062539" algn="l"/>
                <a:tab pos="8958377" algn="l"/>
                <a:tab pos="9854214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76DC463C-197D-4425-8A30-9F8B3661FB60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180" y="4342777"/>
            <a:ext cx="5487640" cy="41151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057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013" cy="1827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09/15/08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3638"/>
            <a:ext cx="2132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90040-813F-40D8-887A-16F647358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dnalc.org/resources/3d/24-mrna-splicing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DoSRu15VtdM" TargetMode="Externa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8458200" cy="81498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BIO/CHM/CSE/MBI 466-566</a:t>
            </a:r>
            <a:br>
              <a:rPr lang="en-US" sz="32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sz="3200" dirty="0" smtClean="0">
                <a:latin typeface="Arial Rounded MT Bold" panose="020F0704030504030204" pitchFamily="34" charset="0"/>
                <a:cs typeface="Aharoni" panose="02010803020104030203" pitchFamily="2" charset="-79"/>
              </a:rPr>
              <a:t>Bioinformatics Computing Skills</a:t>
            </a:r>
            <a:endParaRPr lang="en-US" sz="32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2403" y="2160090"/>
            <a:ext cx="4343400" cy="60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cs typeface="Aharoni" panose="02010803020104030203" pitchFamily="2" charset="-79"/>
              </a:rPr>
              <a:t>Week02: Perl Basics</a:t>
            </a:r>
            <a:endParaRPr lang="en-US" dirty="0">
              <a:cs typeface="Aharoni" panose="02010803020104030203" pitchFamily="2" charset="-79"/>
            </a:endParaRPr>
          </a:p>
        </p:txBody>
      </p:sp>
      <p:pic>
        <p:nvPicPr>
          <p:cNvPr id="2050" name="Picture 2" descr="http://www.molecularecologist.com/wp-content/uploads/2012/11/Presentatio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77724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60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E13A3CA9-AA97-42F0-8464-205BF46E4539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10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08013"/>
            <a:ext cx="74676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 smtClean="0"/>
              <a:t>Perl </a:t>
            </a:r>
            <a:r>
              <a:rPr lang="en-US" altLang="en-US" sz="3600" dirty="0"/>
              <a:t>s</a:t>
            </a:r>
            <a:r>
              <a:rPr lang="en-US" altLang="en-US" sz="3600" dirty="0" smtClean="0"/>
              <a:t>tring and numeric </a:t>
            </a:r>
            <a:r>
              <a:rPr lang="en-US" altLang="en-US" sz="3600" dirty="0"/>
              <a:t>l</a:t>
            </a:r>
            <a:r>
              <a:rPr lang="en-US" altLang="en-US" sz="3600" dirty="0" smtClean="0"/>
              <a:t>iterals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73855" y="4648200"/>
            <a:ext cx="7696200" cy="11223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You can refer to numeric values using integers,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    floating point numbers, scientific notation, and so on.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rebuchet MS" pitchFamily="34" charset="0"/>
              </a:rPr>
              <a:t>      $</a:t>
            </a:r>
            <a:r>
              <a:rPr lang="en-US" sz="2000" dirty="0">
                <a:solidFill>
                  <a:srgbClr val="000000"/>
                </a:solidFill>
                <a:latin typeface="Trebuchet MS" pitchFamily="34" charset="0"/>
              </a:rPr>
              <a:t>x=1.23E45;       # scientific notation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 smtClean="0"/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197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80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0689A327-21D1-44E7-BCDE-36FD610E2A2D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11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5867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 smtClean="0"/>
              <a:t>Perl </a:t>
            </a:r>
            <a:r>
              <a:rPr lang="en-US" altLang="en-US" sz="3200" dirty="0" err="1" smtClean="0"/>
              <a:t>Backtick</a:t>
            </a:r>
            <a:r>
              <a:rPr lang="en-US" altLang="en-US" sz="3200" dirty="0" smtClean="0"/>
              <a:t> Strings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1570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You can also enclose a string in </a:t>
            </a:r>
            <a:r>
              <a:rPr lang="en-US" altLang="en-US" sz="2400" dirty="0" err="1" smtClean="0"/>
              <a:t>backtics</a:t>
            </a:r>
            <a:r>
              <a:rPr lang="en-US" altLang="en-US" sz="2400" dirty="0" smtClean="0"/>
              <a:t> (`). This has the unusual property of executing whatever is inside the string as a Linux system command, and returning its output: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0769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43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837D93F8-A516-4558-B3EF-61EF47A87B06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12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58060"/>
            <a:ext cx="74676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List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149" y="1350818"/>
            <a:ext cx="6858000" cy="16319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The last type of literal that Perl recognizes is the </a:t>
            </a:r>
            <a:r>
              <a:rPr lang="en-US" altLang="en-US" sz="2400" i="1" dirty="0" smtClean="0"/>
              <a:t>list</a:t>
            </a:r>
            <a:r>
              <a:rPr lang="en-US" altLang="en-US" sz="2400" dirty="0" smtClean="0"/>
              <a:t>, which is multiple values strung together using the comma operator (,) and enclosed by parentheses.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752600" y="2711005"/>
            <a:ext cx="5791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>
                <a:srgbClr val="000000"/>
              </a:buClr>
              <a:buFont typeface="Trebuchet MS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rebuchet MS" pitchFamily="34" charset="0"/>
              </a:rPr>
              <a:t>('one', 'two', 'three', 1, 2, 3, 4.2);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11383" y="3384071"/>
            <a:ext cx="5791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Clr>
                <a:srgbClr val="000000"/>
              </a:buClr>
              <a:buFont typeface="Trebuchet MS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$time=</a:t>
            </a:r>
            <a:r>
              <a:rPr lang="en-US" sz="2400" dirty="0" err="1" smtClean="0">
                <a:solidFill>
                  <a:srgbClr val="000000"/>
                </a:solidFill>
                <a:latin typeface="Trebuchet MS" pitchFamily="34" charset="0"/>
              </a:rPr>
              <a:t>localtime</a:t>
            </a: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();  an empty list</a:t>
            </a:r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11383" y="4137667"/>
            <a:ext cx="7239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buClr>
                <a:srgbClr val="000000"/>
              </a:buClr>
              <a:buFont typeface="Trebuchet MS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Trebuchet MS" pitchFamily="34" charset="0"/>
              </a:rPr>
              <a:t>X=length</a:t>
            </a: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('ATG');    a list with one string element 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28800" y="4901265"/>
            <a:ext cx="7239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buClr>
                <a:srgbClr val="000000"/>
              </a:buClr>
              <a:buFont typeface="Trebuchet MS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Trebuchet MS" pitchFamily="34" charset="0"/>
              </a:rPr>
              <a:t>X=length</a:t>
            </a: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($Y);       a list with one string element 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03472" y="5612983"/>
            <a:ext cx="7543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buClr>
                <a:srgbClr val="000000"/>
              </a:buClr>
              <a:buFont typeface="Trebuchet MS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latin typeface="Trebuchet MS" pitchFamily="34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rebuchet MS" pitchFamily="34" charset="0"/>
              </a:rPr>
              <a:t>rint ($Y);  print “$Y”; print “$Y.$Y”; print ($Y.$Y);       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56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D6E3A4E0-69D6-4CDA-9C36-313C70ED8A8E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13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1295400" y="144780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00B05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Variables and values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762000" y="3962400"/>
            <a:ext cx="6151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Statements and Blocks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3048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Font typeface="Century Gothic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Perl Programming Basics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22098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00B050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Literals and List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             </a:t>
            </a:r>
            <a:endParaRPr lang="en-US" sz="2800" dirty="0">
              <a:solidFill>
                <a:srgbClr val="66FF66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819400"/>
            <a:ext cx="31797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Operators</a:t>
            </a: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         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87438" y="3505200"/>
            <a:ext cx="31797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Functions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             </a:t>
            </a:r>
            <a:endParaRPr lang="en-US" sz="2800" dirty="0">
              <a:solidFill>
                <a:srgbClr val="66FF66"/>
              </a:solidFill>
              <a:latin typeface="Century Gothic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38200" y="1132332"/>
            <a:ext cx="7391400" cy="5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marL="457200" indent="-457200" eaLnBrk="1" hangingPunct="1">
              <a:buClr>
                <a:srgbClr val="00B050"/>
              </a:buClr>
              <a:buFont typeface="Wingdings" panose="05000000000000000000" pitchFamily="2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Mechanics of writing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erl code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4572000"/>
            <a:ext cx="3848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Loops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80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753FE9DD-DDEE-4BB2-BC18-6A4716F33B44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14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08013"/>
            <a:ext cx="74676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Perl Operators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2133600"/>
            <a:ext cx="6858000" cy="1524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Perl has numerous </a:t>
            </a:r>
            <a:r>
              <a:rPr lang="en-US" altLang="en-US" sz="2400" b="1" i="1" u="sng" dirty="0" smtClean="0"/>
              <a:t>operators</a:t>
            </a:r>
            <a:r>
              <a:rPr lang="en-US" altLang="en-US" sz="2400" dirty="0" smtClean="0"/>
              <a:t> that perform operations on string and numeric values.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61341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491292" y="1447800"/>
            <a:ext cx="44148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Clr>
                <a:srgbClr val="FF3300"/>
              </a:buClr>
              <a:buFont typeface="Trebuchet MS" pitchFamily="34" charset="0"/>
              <a:buNone/>
            </a:pPr>
            <a:r>
              <a:rPr lang="en-US" altLang="en-US" sz="2400" b="1">
                <a:solidFill>
                  <a:srgbClr val="FF3300"/>
                </a:solidFill>
                <a:latin typeface="Trebuchet MS" pitchFamily="34" charset="0"/>
              </a:rPr>
              <a:t>Numeric and String Operators</a:t>
            </a:r>
          </a:p>
          <a:p>
            <a:pPr>
              <a:buClr>
                <a:srgbClr val="FF3300"/>
              </a:buClr>
              <a:buFont typeface="Trebuchet MS" pitchFamily="34" charset="0"/>
              <a:buNone/>
            </a:pPr>
            <a:endParaRPr lang="en-US" altLang="en-US" sz="2400" b="1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486400" y="5950903"/>
            <a:ext cx="3352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Clr>
                <a:srgbClr val="000066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000066"/>
                </a:solidFill>
                <a:latin typeface="Trebuchet MS" pitchFamily="34" charset="0"/>
              </a:rPr>
              <a:t>Operator Precedence</a:t>
            </a:r>
          </a:p>
          <a:p>
            <a:pPr>
              <a:buClr>
                <a:srgbClr val="000066"/>
              </a:buClr>
              <a:buFont typeface="Trebuchet MS" pitchFamily="34" charset="0"/>
              <a:buNone/>
            </a:pPr>
            <a:endParaRPr lang="en-US" altLang="en-US" sz="2400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1658938" y="5838825"/>
            <a:ext cx="6075362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463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15E60582-7C43-4672-BA2A-99B5C80154E3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952500" y="114046"/>
            <a:ext cx="74676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/>
              <a:t>Perl Operators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73914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These operators compare strings or numbers, returning TRUE or FALSE: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733800" y="469900"/>
            <a:ext cx="24272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Clr>
                <a:srgbClr val="FF3300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Trebuchet MS" pitchFamily="34" charset="0"/>
              </a:rPr>
              <a:t>Logic Operators</a:t>
            </a:r>
          </a:p>
          <a:p>
            <a:pPr>
              <a:buClr>
                <a:srgbClr val="FF3300"/>
              </a:buClr>
              <a:buFont typeface="Trebuchet MS" pitchFamily="34" charset="0"/>
              <a:buNone/>
            </a:pPr>
            <a:endParaRPr lang="en-US" altLang="en-US" sz="2400" b="1" dirty="0">
              <a:solidFill>
                <a:srgbClr val="FF3300"/>
              </a:solidFill>
              <a:latin typeface="Trebuchet MS" pitchFamily="34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791200" cy="199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90243"/>
            <a:ext cx="5867400" cy="3216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6629400" y="5086443"/>
            <a:ext cx="2209800" cy="1143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/>
              <a:t>A block of statements</a:t>
            </a:r>
          </a:p>
        </p:txBody>
      </p:sp>
    </p:spTree>
    <p:extLst>
      <p:ext uri="{BB962C8B-B14F-4D97-AF65-F5344CB8AC3E}">
        <p14:creationId xmlns:p14="http://schemas.microsoft.com/office/powerpoint/2010/main" val="4005327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FD42D46E-B7A7-4FD9-909F-B23E91D164F5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Perl Operators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28" y="1219200"/>
            <a:ext cx="8729472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Perl has special </a:t>
            </a:r>
            <a:r>
              <a:rPr lang="en-US" altLang="en-US" sz="1800" i="1" dirty="0" smtClean="0"/>
              <a:t>file operators</a:t>
            </a:r>
            <a:r>
              <a:rPr lang="en-US" altLang="en-US" sz="1800" dirty="0" smtClean="0"/>
              <a:t> that can be used to query the file system. These operators generally return TRUE or FALSE.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419600" y="457200"/>
            <a:ext cx="3048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Clr>
                <a:srgbClr val="FF3300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Trebuchet MS" pitchFamily="34" charset="0"/>
              </a:rPr>
              <a:t>File Operators</a:t>
            </a:r>
          </a:p>
          <a:p>
            <a:pPr>
              <a:buClr>
                <a:srgbClr val="FF3300"/>
              </a:buClr>
              <a:buFont typeface="Trebuchet MS" pitchFamily="34" charset="0"/>
              <a:buNone/>
            </a:pPr>
            <a:endParaRPr lang="en-US" altLang="en-US" sz="2400" b="1" dirty="0">
              <a:solidFill>
                <a:srgbClr val="FF3300"/>
              </a:solidFill>
              <a:latin typeface="Trebuchet MS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81200"/>
            <a:ext cx="35147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4785251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64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D89D4884-148D-4B93-BDAA-B975020D062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17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466725" y="1087171"/>
            <a:ext cx="8294556" cy="452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Operations on Scalar Variables</a:t>
            </a: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endParaRPr lang="en-US" altLang="en-US" sz="2400" b="1" dirty="0">
              <a:solidFill>
                <a:srgbClr val="333399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$a++;      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Increment $a by one </a:t>
            </a:r>
            <a:r>
              <a:rPr lang="en-US" altLang="en-US" sz="2400" dirty="0" smtClean="0">
                <a:solidFill>
                  <a:srgbClr val="333399"/>
                </a:solidFill>
                <a:latin typeface="Trebuchet MS" pitchFamily="34" charset="0"/>
              </a:rPr>
              <a:t>    </a:t>
            </a:r>
            <a:r>
              <a:rPr lang="en-US" altLang="en-US" sz="2400" dirty="0" smtClean="0">
                <a:solidFill>
                  <a:srgbClr val="00B050"/>
                </a:solidFill>
                <a:latin typeface="Trebuchet MS" pitchFamily="34" charset="0"/>
              </a:rPr>
              <a:t>$a=$a+1;</a:t>
            </a:r>
            <a:endParaRPr lang="en-US" altLang="en-US" sz="2400" dirty="0">
              <a:solidFill>
                <a:srgbClr val="00B050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$a--;       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Decrement $a by one </a:t>
            </a:r>
            <a:r>
              <a:rPr lang="en-US" altLang="en-US" sz="2400" dirty="0" smtClean="0">
                <a:solidFill>
                  <a:srgbClr val="333399"/>
                </a:solidFill>
                <a:latin typeface="Trebuchet MS" pitchFamily="34" charset="0"/>
              </a:rPr>
              <a:t>    </a:t>
            </a:r>
            <a:r>
              <a:rPr lang="en-US" altLang="en-US" sz="2400" dirty="0" smtClean="0">
                <a:solidFill>
                  <a:srgbClr val="00B050"/>
                </a:solidFill>
                <a:latin typeface="Trebuchet MS" pitchFamily="34" charset="0"/>
              </a:rPr>
              <a:t>$a=$a-1;</a:t>
            </a:r>
            <a:endParaRPr lang="en-US" altLang="en-US" sz="2400" dirty="0">
              <a:solidFill>
                <a:srgbClr val="00B050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 += $b;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Modify $a by adding $b to it. </a:t>
            </a:r>
            <a:r>
              <a:rPr lang="en-US" altLang="en-US" sz="2400" dirty="0" smtClean="0">
                <a:solidFill>
                  <a:srgbClr val="00B050"/>
                </a:solidFill>
                <a:latin typeface="Trebuchet MS" pitchFamily="34" charset="0"/>
              </a:rPr>
              <a:t>$a=$a+$b;</a:t>
            </a:r>
            <a:endParaRPr lang="en-US" altLang="en-US" sz="2400" dirty="0">
              <a:solidFill>
                <a:srgbClr val="00B050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 -= $b;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Modify $a by subtracting $b from it. </a:t>
            </a:r>
            <a:r>
              <a:rPr lang="en-US" altLang="en-US" sz="2400" dirty="0" smtClean="0">
                <a:solidFill>
                  <a:srgbClr val="00B050"/>
                </a:solidFill>
                <a:latin typeface="Trebuchet MS" pitchFamily="34" charset="0"/>
              </a:rPr>
              <a:t>$a=$a-$b;</a:t>
            </a:r>
            <a:endParaRPr lang="en-US" altLang="en-US" sz="2400" dirty="0">
              <a:solidFill>
                <a:srgbClr val="00B050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 *= $b;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Modify $a by multiplying $b to it. </a:t>
            </a:r>
            <a:r>
              <a:rPr lang="en-US" altLang="en-US" sz="2400" dirty="0" smtClean="0">
                <a:solidFill>
                  <a:srgbClr val="333399"/>
                </a:solidFill>
                <a:latin typeface="Trebuchet MS" pitchFamily="34" charset="0"/>
              </a:rPr>
              <a:t>  </a:t>
            </a:r>
            <a:r>
              <a:rPr lang="en-US" altLang="en-US" sz="2400" dirty="0" smtClean="0">
                <a:solidFill>
                  <a:srgbClr val="00B050"/>
                </a:solidFill>
                <a:latin typeface="Trebuchet MS" pitchFamily="34" charset="0"/>
              </a:rPr>
              <a:t>$a=$a*$b;</a:t>
            </a:r>
            <a:endParaRPr lang="en-US" altLang="en-US" sz="2400" dirty="0">
              <a:solidFill>
                <a:srgbClr val="00B050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 /= $b;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Modify $a by dividing it by $b. </a:t>
            </a:r>
            <a:r>
              <a:rPr lang="en-US" altLang="en-US" sz="2400" dirty="0" smtClean="0">
                <a:solidFill>
                  <a:srgbClr val="333399"/>
                </a:solidFill>
                <a:latin typeface="Trebuchet MS" pitchFamily="34" charset="0"/>
              </a:rPr>
              <a:t>    </a:t>
            </a:r>
            <a:r>
              <a:rPr lang="en-US" altLang="en-US" sz="2400" dirty="0" smtClean="0">
                <a:solidFill>
                  <a:srgbClr val="00B050"/>
                </a:solidFill>
                <a:latin typeface="Trebuchet MS" pitchFamily="34" charset="0"/>
              </a:rPr>
              <a:t>$a=$a/$b;</a:t>
            </a:r>
            <a:endParaRPr lang="en-US" altLang="en-US" sz="2400" dirty="0">
              <a:solidFill>
                <a:srgbClr val="00B050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$a .= $b; # </a:t>
            </a:r>
            <a:r>
              <a:rPr lang="en-US" altLang="en-US" sz="2400" dirty="0">
                <a:solidFill>
                  <a:srgbClr val="333399"/>
                </a:solidFill>
                <a:latin typeface="Trebuchet MS" pitchFamily="34" charset="0"/>
              </a:rPr>
              <a:t>Modify the </a:t>
            </a:r>
            <a:r>
              <a:rPr lang="en-US" altLang="en-US" sz="2400" b="1" dirty="0">
                <a:solidFill>
                  <a:srgbClr val="333399"/>
                </a:solidFill>
                <a:latin typeface="Trebuchet MS" pitchFamily="34" charset="0"/>
              </a:rPr>
              <a:t>string in $a by appending $b to it</a:t>
            </a:r>
            <a:r>
              <a:rPr lang="en-US" altLang="en-US" sz="2400" b="1" dirty="0" smtClean="0">
                <a:solidFill>
                  <a:srgbClr val="333399"/>
                </a:solidFill>
                <a:latin typeface="Trebuchet MS" pitchFamily="34" charset="0"/>
              </a:rPr>
              <a:t>.</a:t>
            </a: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endParaRPr lang="en-US" altLang="en-US" sz="2400" b="1" dirty="0">
              <a:solidFill>
                <a:srgbClr val="333399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r>
              <a:rPr lang="en-US" altLang="en-US" sz="2400" b="1" dirty="0" smtClean="0">
                <a:solidFill>
                  <a:srgbClr val="333399"/>
                </a:solidFill>
                <a:latin typeface="Trebuchet MS" pitchFamily="34" charset="0"/>
              </a:rPr>
              <a:t>                            </a:t>
            </a:r>
            <a:r>
              <a:rPr lang="en-US" altLang="en-US" sz="2400" b="1" dirty="0" smtClean="0">
                <a:solidFill>
                  <a:schemeClr val="accent2"/>
                </a:solidFill>
                <a:latin typeface="Trebuchet MS" pitchFamily="34" charset="0"/>
              </a:rPr>
              <a:t>$a=$</a:t>
            </a:r>
            <a:r>
              <a:rPr lang="en-US" altLang="en-US" sz="2400" b="1" dirty="0" err="1" smtClean="0">
                <a:solidFill>
                  <a:schemeClr val="accent2"/>
                </a:solidFill>
                <a:latin typeface="Trebuchet MS" pitchFamily="34" charset="0"/>
              </a:rPr>
              <a:t>a.$b</a:t>
            </a:r>
            <a:endParaRPr lang="en-US" altLang="en-US" sz="2400" b="1" dirty="0"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buClr>
                <a:srgbClr val="333399"/>
              </a:buClr>
              <a:buFont typeface="Trebuchet MS" pitchFamily="34" charset="0"/>
              <a:buNone/>
            </a:pPr>
            <a:endParaRPr lang="en-US" altLang="en-US" sz="2400" b="1" dirty="0">
              <a:solidFill>
                <a:srgbClr val="3333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28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923A029C-F528-4E0E-AD0D-07417DD5EA1A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08013"/>
            <a:ext cx="74676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Perl Functions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162800" cy="2508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/>
              <a:t>Perl has many </a:t>
            </a:r>
            <a:r>
              <a:rPr lang="en-US" altLang="en-US" sz="2400" i="1" smtClean="0"/>
              <a:t>functions</a:t>
            </a:r>
            <a:r>
              <a:rPr lang="en-US" altLang="en-US" sz="2400" smtClean="0"/>
              <a:t>. Functions have a human-readable name, such as </a:t>
            </a:r>
            <a:r>
              <a:rPr lang="en-US" altLang="en-US" sz="2400" b="1" smtClean="0"/>
              <a:t>print</a:t>
            </a:r>
            <a:r>
              <a:rPr lang="en-US" altLang="en-US" sz="2400" smtClean="0"/>
              <a:t> and take one or more arguments passed as a list. A function may return no value, a single value (AKA "scalar"), or a list (AKA "array"). You can enclose the argument list in parentheses, or leave the parentheses off.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05183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95472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 (“I am a </a:t>
            </a:r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!\n”);</a:t>
            </a:r>
          </a:p>
          <a:p>
            <a:r>
              <a:rPr lang="en-US" dirty="0"/>
              <a:t>l</a:t>
            </a:r>
            <a:r>
              <a:rPr lang="en-US" dirty="0" smtClean="0"/>
              <a:t>ength(“ATGC”);</a:t>
            </a:r>
          </a:p>
          <a:p>
            <a:r>
              <a:rPr lang="en-US" dirty="0"/>
              <a:t>l</a:t>
            </a:r>
            <a:r>
              <a:rPr lang="en-US" dirty="0" smtClean="0"/>
              <a:t>ength($</a:t>
            </a:r>
            <a:r>
              <a:rPr lang="en-US" dirty="0" err="1" smtClean="0"/>
              <a:t>Seq</a:t>
            </a:r>
            <a:r>
              <a:rPr lang="en-US" dirty="0" smtClean="0"/>
              <a:t>);</a:t>
            </a:r>
          </a:p>
          <a:p>
            <a:r>
              <a:rPr lang="en-US" dirty="0" smtClean="0"/>
              <a:t>length($</a:t>
            </a:r>
            <a:r>
              <a:rPr lang="en-US" dirty="0" err="1"/>
              <a:t>S</a:t>
            </a:r>
            <a:r>
              <a:rPr lang="en-US" dirty="0" err="1" smtClean="0"/>
              <a:t>eq</a:t>
            </a:r>
            <a:r>
              <a:rPr lang="en-US" dirty="0" smtClean="0"/>
              <a:t>.“</a:t>
            </a:r>
            <a:r>
              <a:rPr lang="en-US" dirty="0"/>
              <a:t>ATGC</a:t>
            </a:r>
            <a:r>
              <a:rPr lang="en-US" dirty="0" smtClean="0"/>
              <a:t>”);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ubstr</a:t>
            </a:r>
            <a:r>
              <a:rPr lang="en-US" dirty="0" smtClean="0"/>
              <a:t>($Seq,0,2);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ubstr</a:t>
            </a:r>
            <a:r>
              <a:rPr lang="en-US" dirty="0" smtClean="0"/>
              <a:t>($Seq,1,10);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of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D6E3A4E0-69D6-4CDA-9C36-313C70ED8A8E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1295400" y="1447800"/>
            <a:ext cx="472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Variables and values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762000" y="3962400"/>
            <a:ext cx="6151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Statements and Blocks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3048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Font typeface="Century Gothic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Perl Programming Basics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22098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Literals and List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             </a:t>
            </a:r>
            <a:endParaRPr lang="en-US" sz="2800" dirty="0">
              <a:solidFill>
                <a:srgbClr val="66FF66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819400"/>
            <a:ext cx="31797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Operators</a:t>
            </a: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         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87438" y="3505200"/>
            <a:ext cx="31797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entury Gothic" pitchFamily="34" charset="0"/>
              </a:rPr>
              <a:t>Functions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             </a:t>
            </a:r>
            <a:endParaRPr lang="en-US" sz="2800" dirty="0">
              <a:solidFill>
                <a:srgbClr val="66FF66"/>
              </a:solidFill>
              <a:latin typeface="Century Gothic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38200" y="1132332"/>
            <a:ext cx="7391400" cy="54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</a:t>
            </a:r>
            <a:r>
              <a:rPr lang="en-US" sz="2800" dirty="0" smtClean="0">
                <a:solidFill>
                  <a:srgbClr val="66FF66"/>
                </a:solidFill>
                <a:latin typeface="Century Gothic" pitchFamily="34" charset="0"/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M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echanics of writing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erl code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57200" y="4572000"/>
            <a:ext cx="38481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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dirty="0">
                <a:solidFill>
                  <a:srgbClr val="66FF66"/>
                </a:solidFill>
                <a:latin typeface="Century Gothic" pitchFamily="34" charset="0"/>
              </a:rPr>
              <a:t>   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Loops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88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E0141F57-396F-43AC-BFF0-052381968644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953000" cy="68738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dirty="0" smtClean="0"/>
              <a:t>Perl Statements and Blocks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227" y="990600"/>
            <a:ext cx="4187825" cy="17081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A Perl script consists of </a:t>
            </a:r>
            <a:r>
              <a:rPr lang="en-US" altLang="en-US" sz="2000" u="sng" dirty="0" smtClean="0"/>
              <a:t>statements</a:t>
            </a:r>
            <a:r>
              <a:rPr lang="en-US" altLang="en-US" sz="2000" dirty="0" smtClean="0"/>
              <a:t> and </a:t>
            </a:r>
            <a:r>
              <a:rPr lang="en-US" altLang="en-US" sz="2000" u="sng" dirty="0" smtClean="0"/>
              <a:t>comments</a:t>
            </a:r>
            <a:r>
              <a:rPr lang="en-US" altLang="en-US" sz="2000" dirty="0" smtClean="0"/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Each statement is a command that is recognized by the Perl interpreter and executed.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Statements are terminated by the semicolon character (;).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2895600"/>
            <a:ext cx="3855720" cy="92354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Block: A group of statements, using curly braces. 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You can execute blocks conditionally.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785251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660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" y="95931"/>
            <a:ext cx="68103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62189" y="1143000"/>
            <a:ext cx="410561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>
                <a:solidFill>
                  <a:schemeClr val="accent2"/>
                </a:solidFill>
              </a:rPr>
              <a:t>How does computer execute this? 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11198"/>
            <a:ext cx="3886200" cy="69381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1 </a:t>
            </a:r>
            <a:r>
              <a:rPr lang="en-US" altLang="en-US" sz="2000" dirty="0" smtClean="0">
                <a:solidFill>
                  <a:srgbClr val="00B0F0"/>
                </a:solidFill>
              </a:rPr>
              <a:t>-&gt;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solidFill>
                  <a:srgbClr val="00B0F0"/>
                </a:solidFill>
              </a:rPr>
              <a:t>-&gt;</a:t>
            </a:r>
            <a:r>
              <a:rPr lang="en-US" altLang="en-US" sz="2000" dirty="0" smtClean="0"/>
              <a:t> 3 </a:t>
            </a:r>
            <a:r>
              <a:rPr lang="en-US" altLang="en-US" sz="2000" dirty="0" smtClean="0">
                <a:solidFill>
                  <a:srgbClr val="00B0F0"/>
                </a:solidFill>
              </a:rPr>
              <a:t>-&gt;</a:t>
            </a:r>
            <a:r>
              <a:rPr lang="en-US" altLang="en-US" sz="2000" dirty="0" smtClean="0"/>
              <a:t> 4 </a:t>
            </a:r>
            <a:r>
              <a:rPr lang="en-US" altLang="en-US" sz="2000" dirty="0" smtClean="0">
                <a:solidFill>
                  <a:srgbClr val="00B0F0"/>
                </a:solidFill>
              </a:rPr>
              <a:t>-&gt;</a:t>
            </a:r>
            <a:r>
              <a:rPr lang="en-US" altLang="en-US" sz="2000" dirty="0" smtClean="0"/>
              <a:t> 5 </a:t>
            </a:r>
            <a:r>
              <a:rPr lang="en-US" altLang="en-US" sz="2000" dirty="0" smtClean="0">
                <a:solidFill>
                  <a:srgbClr val="00B0F0"/>
                </a:solidFill>
              </a:rPr>
              <a:t>-&gt;</a:t>
            </a:r>
            <a:endParaRPr lang="en-US" altLang="en-US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114800" y="4765250"/>
            <a:ext cx="1876425" cy="178570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Lines 6-8</a:t>
            </a:r>
          </a:p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Lines 9-11</a:t>
            </a:r>
          </a:p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Lines 12-14</a:t>
            </a:r>
          </a:p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Lines 15-17</a:t>
            </a:r>
          </a:p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Lines 18-20</a:t>
            </a:r>
            <a:endParaRPr lang="en-US" altLang="en-US" sz="20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14800" y="4174795"/>
            <a:ext cx="2362200" cy="56650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>
                <a:solidFill>
                  <a:schemeClr val="accent3"/>
                </a:solidFill>
              </a:rPr>
              <a:t>Only one will be executed</a:t>
            </a:r>
            <a:endParaRPr lang="en-US" altLang="en-US" sz="2000" dirty="0" smtClean="0">
              <a:solidFill>
                <a:schemeClr val="accent3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24600" y="5311199"/>
            <a:ext cx="2819400" cy="48000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8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>
                <a:solidFill>
                  <a:srgbClr val="00B0F0"/>
                </a:solidFill>
              </a:rPr>
              <a:t>-&gt; </a:t>
            </a:r>
            <a:r>
              <a:rPr lang="en-US" altLang="en-US" sz="2000" dirty="0" smtClean="0"/>
              <a:t>21 (end of code)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31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69631" y="1587"/>
            <a:ext cx="3352800" cy="912813"/>
          </a:xfrm>
        </p:spPr>
        <p:txBody>
          <a:bodyPr lIns="92160" tIns="46080" rIns="92160" bIns="46080" anchor="b"/>
          <a:lstStyle/>
          <a:p>
            <a:pPr eaLnBrk="1" hangingPunct="1">
              <a:buClr>
                <a:srgbClr val="FFFF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 smtClean="0">
                <a:solidFill>
                  <a:srgbClr val="FFC000"/>
                </a:solidFill>
              </a:rPr>
              <a:t>Loops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9600" y="2503854"/>
            <a:ext cx="579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664D"/>
                </a:solidFill>
                <a:latin typeface="Courier New" pitchFamily="49" charset="0"/>
              </a:rPr>
              <a:t>$x=0;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664D"/>
                </a:solidFill>
                <a:latin typeface="Courier New" pitchFamily="49" charset="0"/>
              </a:rPr>
              <a:t>while ($x&lt;5)</a:t>
            </a:r>
            <a:r>
              <a:rPr lang="ar-SA" altLang="en-US" sz="2000" b="1" dirty="0">
                <a:solidFill>
                  <a:srgbClr val="00664D"/>
                </a:solidFill>
                <a:latin typeface="Courier New" pitchFamily="49" charset="0"/>
                <a:cs typeface="Arial" charset="0"/>
              </a:rPr>
              <a:t>‏</a:t>
            </a:r>
            <a:endParaRPr lang="en-US" altLang="en-US" sz="2000" b="1" dirty="0">
              <a:solidFill>
                <a:srgbClr val="00664D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664D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664D"/>
                </a:solidFill>
                <a:latin typeface="Courier New" pitchFamily="49" charset="0"/>
              </a:rPr>
              <a:t>   print “The value of x=[“.$x.”]”;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664D"/>
                </a:solidFill>
                <a:latin typeface="Courier New" pitchFamily="49" charset="0"/>
              </a:rPr>
              <a:t>   $x++;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664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685800"/>
            <a:ext cx="5867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CCCCFF"/>
              </a:buClr>
              <a:buSzPct val="90000"/>
              <a:buFont typeface="Wingdings" pitchFamily="2" charset="2"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defTabSz="914400" eaLnBrk="1" hangingPunct="1">
              <a:spcBef>
                <a:spcPct val="20000"/>
              </a:spcBef>
              <a:buClr>
                <a:srgbClr val="CCCCFF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en-US" sz="2400">
                <a:solidFill>
                  <a:srgbClr val="000000"/>
                </a:solidFill>
              </a:rPr>
              <a:t>A fixed number of times</a:t>
            </a:r>
          </a:p>
          <a:p>
            <a:pPr defTabSz="914400" eaLnBrk="1" hangingPunct="1">
              <a:spcBef>
                <a:spcPct val="20000"/>
              </a:spcBef>
              <a:buClr>
                <a:srgbClr val="CCCCFF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en-US" sz="2400">
                <a:solidFill>
                  <a:srgbClr val="000000"/>
                </a:solidFill>
              </a:rPr>
              <a:t>Until a certain condition is met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3150" y="571500"/>
            <a:ext cx="8070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ctr" eaLnBrk="1" hangingPunct="1">
              <a:spcBef>
                <a:spcPts val="800"/>
              </a:spcBef>
              <a:buClr>
                <a:srgbClr val="000000"/>
              </a:buClr>
            </a:pPr>
            <a:r>
              <a:rPr lang="en-US" altLang="en-US" sz="2400" b="1">
                <a:solidFill>
                  <a:srgbClr val="000000"/>
                </a:solidFill>
              </a:rPr>
              <a:t>Repeated execution of a certain block 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10662" y="53213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CCCCFF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en-US" sz="2400" dirty="0">
                <a:solidFill>
                  <a:srgbClr val="FF9900"/>
                </a:solidFill>
              </a:rPr>
              <a:t>What if we use $x&lt;0; $x&lt;=0; $x&lt;=5; or (</a:t>
            </a:r>
            <a:r>
              <a:rPr lang="en-US" altLang="en-US" sz="2400" dirty="0" smtClean="0">
                <a:solidFill>
                  <a:srgbClr val="FF9900"/>
                </a:solidFill>
              </a:rPr>
              <a:t>1)</a:t>
            </a:r>
            <a:endParaRPr lang="en-US" altLang="en-US" sz="2400" dirty="0">
              <a:solidFill>
                <a:srgbClr val="FF99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391400" y="45593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848600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7086600" y="5549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7086600" y="36449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7086600" y="36449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848600" y="4406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620000" y="4144963"/>
            <a:ext cx="457200" cy="228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848600" y="3644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153400" y="4144963"/>
            <a:ext cx="457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848600" y="36449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458200" y="44069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7620000" y="3263900"/>
            <a:ext cx="533400" cy="609600"/>
          </a:xfrm>
          <a:prstGeom prst="ellipse">
            <a:avLst/>
          </a:prstGeom>
          <a:noFill/>
          <a:ln w="9525">
            <a:solidFill>
              <a:srgbClr val="FF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b="1"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0464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1746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1746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1746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31746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2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1746">
                                            <p:txEl>
                                              <p:charRg st="2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1746">
                                            <p:txEl>
                                              <p:charRg st="2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31746">
                                            <p:txEl>
                                              <p:charRg st="2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  <p:bldP spid="9" grpId="0" build="p"/>
      <p:bldP spid="10" grpId="0" animBg="1"/>
      <p:bldP spid="16" grpId="0" animBg="1"/>
      <p:bldP spid="18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4724400" cy="701675"/>
          </a:xfrm>
        </p:spPr>
        <p:txBody>
          <a:bodyPr lIns="92160" tIns="46080" rIns="92160" bIns="46080">
            <a:normAutofit fontScale="90000"/>
          </a:bodyPr>
          <a:lstStyle/>
          <a:p>
            <a:pPr eaLnBrk="1" hangingPunct="1">
              <a:buClr>
                <a:srgbClr val="FFFF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Loops (while)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67437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581" y="4419600"/>
            <a:ext cx="5572125" cy="23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38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38200"/>
            <a:ext cx="3276600" cy="701675"/>
          </a:xfrm>
        </p:spPr>
        <p:txBody>
          <a:bodyPr lIns="92160" tIns="46080" rIns="92160" bIns="46080" anchor="b">
            <a:normAutofit fontScale="90000"/>
          </a:bodyPr>
          <a:lstStyle/>
          <a:p>
            <a:pPr eaLnBrk="1" hangingPunct="1">
              <a:buClr>
                <a:srgbClr val="FFFF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smtClean="0">
                <a:solidFill>
                  <a:srgbClr val="FFC000"/>
                </a:solidFill>
              </a:rPr>
              <a:t>Loops (for)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600200" y="1828800"/>
            <a:ext cx="579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for ($x=0; $x&lt;5; $x++)</a:t>
            </a:r>
            <a:r>
              <a:rPr lang="ar-SA" altLang="en-US" sz="2000" b="1">
                <a:solidFill>
                  <a:srgbClr val="002060"/>
                </a:solidFill>
                <a:latin typeface="Courier New" pitchFamily="49" charset="0"/>
                <a:cs typeface="Arial" charset="0"/>
              </a:rPr>
              <a:t>‏</a:t>
            </a:r>
            <a:endParaRPr lang="en-US" altLang="en-US" sz="2000" b="1">
              <a:solidFill>
                <a:srgbClr val="002060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   print “The value of x=[“.$x.”]”;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600200" y="3962400"/>
            <a:ext cx="579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for ($y=5; $y&gt;0; $y--)</a:t>
            </a:r>
            <a:r>
              <a:rPr lang="ar-SA" altLang="en-US" sz="2000" b="1">
                <a:solidFill>
                  <a:srgbClr val="002060"/>
                </a:solidFill>
                <a:latin typeface="Courier New" pitchFamily="49" charset="0"/>
                <a:cs typeface="Arial" charset="0"/>
              </a:rPr>
              <a:t>‏</a:t>
            </a:r>
            <a:endParaRPr lang="en-US" altLang="en-US" sz="2000" b="1">
              <a:solidFill>
                <a:srgbClr val="002060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   print “The value of y=[“.$y.”]”;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514600" y="2209800"/>
            <a:ext cx="1295400" cy="1588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810000" y="2286000"/>
            <a:ext cx="1588" cy="30480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4343400" y="2284413"/>
            <a:ext cx="457200" cy="384175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4113213" y="2209800"/>
            <a:ext cx="307975" cy="1588"/>
          </a:xfrm>
          <a:prstGeom prst="line">
            <a:avLst/>
          </a:prstGeom>
          <a:noFill/>
          <a:ln w="38160">
            <a:solidFill>
              <a:srgbClr val="00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114800" y="2286000"/>
            <a:ext cx="1588" cy="304800"/>
          </a:xfrm>
          <a:prstGeom prst="line">
            <a:avLst/>
          </a:prstGeom>
          <a:noFill/>
          <a:ln w="38160">
            <a:solidFill>
              <a:srgbClr val="00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4267200" y="2208213"/>
            <a:ext cx="304800" cy="307975"/>
          </a:xfrm>
          <a:prstGeom prst="line">
            <a:avLst/>
          </a:prstGeom>
          <a:noFill/>
          <a:ln w="38160">
            <a:solidFill>
              <a:srgbClr val="00FF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379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33794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3794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33794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3794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3794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37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37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3379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33795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33795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33795">
                                            <p:txEl>
                                              <p:charRg st="23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33795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33795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33795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33795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33795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33795">
                                            <p:txEl>
                                              <p:charRg st="6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 animBg="1"/>
      <p:bldP spid="33799" grpId="0" animBg="1"/>
      <p:bldP spid="33800" grpId="0" animBg="1"/>
      <p:bldP spid="338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838200"/>
            <a:ext cx="3276600" cy="701675"/>
          </a:xfrm>
        </p:spPr>
        <p:txBody>
          <a:bodyPr lIns="92160" tIns="46080" rIns="92160" bIns="46080" anchor="b">
            <a:normAutofit fontScale="90000"/>
          </a:bodyPr>
          <a:lstStyle/>
          <a:p>
            <a:pPr eaLnBrk="1" hangingPunct="1">
              <a:buClr>
                <a:srgbClr val="FFFF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smtClean="0">
                <a:solidFill>
                  <a:srgbClr val="FFC000"/>
                </a:solidFill>
              </a:rPr>
              <a:t>Loops (for)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00200"/>
            <a:ext cx="72009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222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609600"/>
            <a:ext cx="4419600" cy="701675"/>
          </a:xfrm>
        </p:spPr>
        <p:txBody>
          <a:bodyPr lIns="92160" tIns="46080" rIns="92160" bIns="46080" anchor="b">
            <a:normAutofit fontScale="90000"/>
          </a:bodyPr>
          <a:lstStyle/>
          <a:p>
            <a:pPr eaLnBrk="1" hangingPunct="1">
              <a:buClr>
                <a:srgbClr val="FFFF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smtClean="0">
                <a:solidFill>
                  <a:srgbClr val="C00000"/>
                </a:solidFill>
              </a:rPr>
              <a:t>Loops (foreach)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752600" y="1676400"/>
            <a:ext cx="5791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foreach $value (7,3,-3,5,2)</a:t>
            </a:r>
            <a:r>
              <a:rPr lang="ar-SA" altLang="en-US" sz="2000" b="1">
                <a:solidFill>
                  <a:srgbClr val="00664D"/>
                </a:solidFill>
                <a:latin typeface="Courier New" pitchFamily="49" charset="0"/>
                <a:cs typeface="Arial" charset="0"/>
              </a:rPr>
              <a:t>‏</a:t>
            </a:r>
            <a:endParaRPr lang="en-US" altLang="en-US" sz="2000" b="1">
              <a:solidFill>
                <a:srgbClr val="00664D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   print “The value of x=[“.$x.”]”;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752600" y="3527425"/>
            <a:ext cx="5791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foreach $value (sort 7,3,-3,5,2)</a:t>
            </a:r>
            <a:r>
              <a:rPr lang="ar-SA" altLang="en-US" sz="2000" b="1">
                <a:solidFill>
                  <a:srgbClr val="00664D"/>
                </a:solidFill>
                <a:latin typeface="Courier New" pitchFamily="49" charset="0"/>
                <a:cs typeface="Arial" charset="0"/>
              </a:rPr>
              <a:t>‏</a:t>
            </a:r>
            <a:endParaRPr lang="en-US" altLang="en-US" sz="2000" b="1">
              <a:solidFill>
                <a:srgbClr val="00664D"/>
              </a:solidFill>
              <a:latin typeface="Courier New" pitchFamily="49" charset="0"/>
            </a:endParaRP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   print “The value of x=[“.$x.”]”;</a:t>
            </a:r>
          </a:p>
          <a:p>
            <a:pPr>
              <a:spcBef>
                <a:spcPts val="500"/>
              </a:spcBef>
              <a:buClr>
                <a:srgbClr val="86D1EC"/>
              </a:buClr>
              <a:buSzPct val="60000"/>
              <a:buFont typeface="Wingdings" pitchFamily="2" charset="2"/>
              <a:buNone/>
            </a:pPr>
            <a:r>
              <a:rPr lang="en-US" altLang="en-US" sz="2000" b="1">
                <a:solidFill>
                  <a:srgbClr val="00664D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334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584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2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5842">
                                            <p:txEl>
                                              <p:charRg st="2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5842">
                                            <p:txEl>
                                              <p:charRg st="2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charRg st="28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5842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5842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5842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584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584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charRg st="6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5843">
                                            <p:txEl>
                                              <p:charRg st="3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charRg st="3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35843">
                                            <p:txEl>
                                              <p:charRg st="33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charRg st="3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charRg st="3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charRg st="35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5843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5843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35843">
                                            <p:txEl>
                                              <p:charRg st="71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609600"/>
            <a:ext cx="4419600" cy="701675"/>
          </a:xfrm>
        </p:spPr>
        <p:txBody>
          <a:bodyPr lIns="92160" tIns="46080" rIns="92160" bIns="46080" anchor="b">
            <a:normAutofit fontScale="90000"/>
          </a:bodyPr>
          <a:lstStyle/>
          <a:p>
            <a:pPr eaLnBrk="1" hangingPunct="1">
              <a:buClr>
                <a:srgbClr val="FFFF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smtClean="0">
                <a:solidFill>
                  <a:srgbClr val="C00000"/>
                </a:solidFill>
              </a:rPr>
              <a:t>Loops (foreach)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09738"/>
            <a:ext cx="70389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51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85530954-8E9D-4408-BED2-7B72CC87D013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28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08013"/>
            <a:ext cx="7467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Processing Command Lines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514600"/>
            <a:ext cx="67818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/>
              <a:t>&gt;perl  argument.pl   arg1  arg2  arg3 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066800" y="33528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#! /</a:t>
            </a:r>
            <a:r>
              <a:rPr lang="en-US" altLang="en-US" sz="2400" dirty="0" err="1">
                <a:solidFill>
                  <a:schemeClr val="tx1"/>
                </a:solidFill>
              </a:rPr>
              <a:t>usr</a:t>
            </a:r>
            <a:r>
              <a:rPr lang="en-US" altLang="en-US" sz="2400" dirty="0">
                <a:solidFill>
                  <a:schemeClr val="tx1"/>
                </a:solidFill>
              </a:rPr>
              <a:t>/local/bin/</a:t>
            </a:r>
            <a:r>
              <a:rPr lang="en-US" altLang="en-US" sz="2400" dirty="0" err="1">
                <a:solidFill>
                  <a:schemeClr val="tx1"/>
                </a:solidFill>
              </a:rPr>
              <a:t>perl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# file:argument.pl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my $arg1,$arg2,$arg3;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$arg1=shift;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$arg2=shift;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$arg3=shift;</a:t>
            </a:r>
          </a:p>
        </p:txBody>
      </p:sp>
    </p:spTree>
    <p:extLst>
      <p:ext uri="{BB962C8B-B14F-4D97-AF65-F5344CB8AC3E}">
        <p14:creationId xmlns:p14="http://schemas.microsoft.com/office/powerpoint/2010/main" val="190305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638175"/>
            <a:ext cx="74295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813C5905-FD5C-4114-BD38-2562514D7278}" type="slidenum">
              <a:rPr lang="en-US" altLang="en-US" smtClean="0">
                <a:solidFill>
                  <a:srgbClr val="FFFFFF"/>
                </a:solidFill>
                <a:latin typeface="Times New Roman" pitchFamily="18" charset="0"/>
              </a:rPr>
              <a:pPr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841184" y="76200"/>
            <a:ext cx="7467600" cy="91281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smtClean="0"/>
              <a:t>Mechanics of Writing Perl Programs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7512" y="914400"/>
            <a:ext cx="7693025" cy="1295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A Perl program is just a text file. Use any text (programmer's) editor.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		Windows: 	Notepad, </a:t>
            </a:r>
            <a:r>
              <a:rPr lang="en-US" altLang="en-US" sz="2000" dirty="0" err="1" smtClean="0"/>
              <a:t>Wordpad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 smtClean="0"/>
              <a:t>		Linux: 		</a:t>
            </a:r>
            <a:r>
              <a:rPr lang="en-US" altLang="en-US" sz="2000" dirty="0" err="1" smtClean="0"/>
              <a:t>nano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gedit</a:t>
            </a:r>
            <a:r>
              <a:rPr lang="en-US" altLang="en-US" sz="2000" dirty="0" smtClean="0"/>
              <a:t>, eclipse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4945" y="2209800"/>
            <a:ext cx="854665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Char char=""/>
            </a:pPr>
            <a:r>
              <a:rPr lang="en-US" altLang="en-US" sz="2000" dirty="0">
                <a:solidFill>
                  <a:schemeClr val="tx1"/>
                </a:solidFill>
              </a:rPr>
              <a:t>By convention, Perl program files end with the extension </a:t>
            </a:r>
            <a:r>
              <a:rPr lang="en-US" altLang="en-US" sz="2000" i="1" dirty="0">
                <a:solidFill>
                  <a:schemeClr val="tx1"/>
                </a:solidFill>
              </a:rPr>
              <a:t>.</a:t>
            </a:r>
            <a:r>
              <a:rPr lang="en-US" altLang="en-US" sz="2000" i="1" dirty="0" err="1" smtClean="0">
                <a:solidFill>
                  <a:schemeClr val="tx1"/>
                </a:solidFill>
              </a:rPr>
              <a:t>pl</a:t>
            </a:r>
            <a:r>
              <a:rPr lang="en-US" altLang="en-US" sz="2000" dirty="0" smtClean="0">
                <a:solidFill>
                  <a:schemeClr val="tx1"/>
                </a:solidFill>
              </a:rPr>
              <a:t> 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  <a:buSzPct val="75000"/>
              <a:buFont typeface="Wingdings" pitchFamily="2" charset="2"/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417" y="2673096"/>
            <a:ext cx="4431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#!  Indicates a commented line directed toward the PERL interpreter. 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# single-line comment</a:t>
            </a:r>
            <a:endParaRPr lang="en-US" dirty="0"/>
          </a:p>
          <a:p>
            <a:pPr>
              <a:defRPr/>
            </a:pPr>
            <a:r>
              <a:rPr lang="en-US" dirty="0"/>
              <a:t>=begin</a:t>
            </a:r>
          </a:p>
          <a:p>
            <a:pPr>
              <a:defRPr/>
            </a:pPr>
            <a:r>
              <a:rPr lang="en-US" dirty="0"/>
              <a:t>=</a:t>
            </a:r>
            <a:r>
              <a:rPr lang="en-US" dirty="0" smtClean="0"/>
              <a:t>cut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Statement ends with ;</a:t>
            </a:r>
          </a:p>
          <a:p>
            <a:pPr>
              <a:defRPr/>
            </a:pPr>
            <a:r>
              <a:rPr lang="en-US" dirty="0" smtClean="0"/>
              <a:t>Sequential order in execution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27" y="3916680"/>
            <a:ext cx="52292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97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991600" cy="99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86000"/>
            <a:ext cx="5614987" cy="3935536"/>
          </a:xfrm>
          <a:prstGeom prst="rect">
            <a:avLst/>
          </a:prstGeom>
        </p:spPr>
      </p:pic>
      <p:pic>
        <p:nvPicPr>
          <p:cNvPr id="1028" name="Picture 4" descr="http://c85c7a.medialib.glogster.com/media/02/02393eb7c696cdc9685a3e7dc11add48c6d23e8cefa0e3c00618487629349318/ribosom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1560"/>
            <a:ext cx="2362200" cy="15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4343400"/>
            <a:ext cx="1866900" cy="111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Nucleus: Prokaryotes</a:t>
            </a:r>
          </a:p>
          <a:p>
            <a:pPr eaLnBrk="1" hangingPunct="1"/>
            <a:r>
              <a:rPr lang="en-US" altLang="zh-CN" sz="2400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Eukaryotes</a:t>
            </a:r>
            <a:endParaRPr lang="en-US" altLang="zh-CN" sz="2400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4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922814" y="3930738"/>
            <a:ext cx="3733800" cy="4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RNA Splicing</a:t>
            </a:r>
            <a:endParaRPr lang="en-US" altLang="zh-CN" sz="2000" b="1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429" y="460567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www.dnalc.org/resources/3d/24-mrna-splicing.html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99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70096"/>
            <a:ext cx="35337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87929" y="577824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www.youtube.com/watch?v=DoSRu15VtdM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8775" y="5231751"/>
            <a:ext cx="5791200" cy="4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5 prime cap and 3 prime polyadenylation</a:t>
            </a:r>
            <a:endParaRPr lang="en-US" altLang="zh-CN" sz="2000" b="1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80014" y="2575074"/>
            <a:ext cx="3276600" cy="3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pre-mRNA: precursor mRNA</a:t>
            </a:r>
            <a:endParaRPr lang="en-US" altLang="zh-CN" sz="1400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2514442"/>
            <a:ext cx="1251857" cy="87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1800" dirty="0" err="1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tRNA</a:t>
            </a:r>
            <a:endParaRPr lang="en-US" altLang="zh-CN" sz="1800" dirty="0" smtClean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  <a:p>
            <a:pPr eaLnBrk="1" hangingPunct="1"/>
            <a:r>
              <a:rPr lang="en-US" altLang="zh-CN" sz="1800" dirty="0" err="1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rRNA</a:t>
            </a:r>
            <a:endParaRPr lang="en-US" altLang="zh-CN" sz="1800" dirty="0" smtClean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  <a:p>
            <a:pPr eaLnBrk="1" hangingPunct="1"/>
            <a:r>
              <a:rPr lang="en-US" altLang="zh-CN" sz="1800" dirty="0" smtClean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mRNA</a:t>
            </a:r>
            <a:endParaRPr lang="en-US" altLang="zh-CN" sz="1800" dirty="0">
              <a:solidFill>
                <a:srgbClr val="04617B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80" y="1271852"/>
            <a:ext cx="6124575" cy="3448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252965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 expression Animation </a:t>
            </a:r>
            <a:endParaRPr lang="en-US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9880" y="828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9DD9"/>
                </a:solidFill>
                <a:latin typeface="Arial" charset="0"/>
                <a:ea typeface="宋体" pitchFamily="2" charset="-122"/>
              </a:rPr>
              <a:t>cDNA:  complementary DNA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endParaRPr lang="en-US" dirty="0"/>
          </a:p>
        </p:txBody>
      </p:sp>
      <p:pic>
        <p:nvPicPr>
          <p:cNvPr id="2050" name="Picture 2" descr="https://upload.wikimedia.org/wikipedia/commons/thumb/b/ba/MRNA_structure.svg/2000px-MRNA_structu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53" y="4787782"/>
            <a:ext cx="9096375" cy="170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23383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2702351" y="1073150"/>
            <a:ext cx="6211888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9DD9"/>
                </a:solidFill>
                <a:latin typeface="Arial" charset="0"/>
                <a:ea typeface="宋体" pitchFamily="2" charset="-122"/>
              </a:rPr>
              <a:t>Start Codon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(AUG, GUG):</a:t>
            </a:r>
            <a:br>
              <a:rPr lang="en-US" altLang="zh-CN" sz="20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nucleotide triplet that acts as a signal for the beginning of translation at the ribosome </a:t>
            </a:r>
          </a:p>
          <a:p>
            <a:pPr eaLnBrk="1" hangingPunct="1"/>
            <a:endParaRPr lang="en-US" altLang="zh-CN" sz="2000" b="1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E2D700"/>
                </a:solidFill>
                <a:latin typeface="Arial" charset="0"/>
                <a:ea typeface="宋体" pitchFamily="2" charset="-122"/>
              </a:rPr>
              <a:t>Stop Codon </a:t>
            </a:r>
            <a:r>
              <a:rPr lang="en-US" altLang="zh-CN" sz="2000" b="1" dirty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(UGA, UAG, UAA):</a:t>
            </a:r>
            <a:br>
              <a:rPr lang="en-US" altLang="zh-CN" sz="2000" b="1" dirty="0">
                <a:solidFill>
                  <a:srgbClr val="04617B"/>
                </a:solidFill>
                <a:latin typeface="Arial" charset="0"/>
                <a:ea typeface="宋体" pitchFamily="2" charset="-122"/>
              </a:rPr>
            </a:br>
            <a:r>
              <a:rPr lang="en-US" altLang="zh-CN" sz="2000" dirty="0">
                <a:solidFill>
                  <a:srgbClr val="04617B"/>
                </a:solidFill>
                <a:latin typeface="Arial" charset="0"/>
                <a:ea typeface="宋体" pitchFamily="2" charset="-122"/>
              </a:rPr>
              <a:t>nucleotide triplet that signals the end of protein translation</a:t>
            </a:r>
            <a:r>
              <a:rPr lang="en-US" altLang="zh-CN" sz="2000" dirty="0">
                <a:solidFill>
                  <a:srgbClr val="E2D700"/>
                </a:solidFill>
                <a:latin typeface="Arial" charset="0"/>
                <a:ea typeface="宋体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t="7246" r="4465" b="8696"/>
          <a:stretch>
            <a:fillRect/>
          </a:stretch>
        </p:blipFill>
        <p:spPr bwMode="auto">
          <a:xfrm>
            <a:off x="3581400" y="3581400"/>
            <a:ext cx="5297488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65763" y="3063875"/>
            <a:ext cx="34131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10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Protein coding regions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029075"/>
            <a:ext cx="29718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Batang" pitchFamily="18" charset="-127"/>
                <a:ea typeface="Batang" pitchFamily="18" charset="-127"/>
              </a:defRPr>
            </a:lvl9pPr>
          </a:lstStyle>
          <a:p>
            <a:pPr eaLnBrk="1" hangingPunct="1"/>
            <a:r>
              <a:rPr lang="en-US" altLang="zh-CN" sz="2100">
                <a:solidFill>
                  <a:schemeClr val="tx2"/>
                </a:solidFill>
                <a:latin typeface="Arial" charset="0"/>
                <a:ea typeface="宋体" pitchFamily="2" charset="-122"/>
              </a:rPr>
              <a:t>Untranslated regions: control how many proteins are produced</a:t>
            </a:r>
          </a:p>
          <a:p>
            <a:pPr eaLnBrk="1" hangingPunct="1"/>
            <a:endParaRPr lang="en-US" altLang="zh-CN" sz="210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52600" y="228600"/>
            <a:ext cx="701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1" hangingPunct="1">
              <a:defRPr/>
            </a:pPr>
            <a:r>
              <a:rPr lang="en-US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mRNA? </a:t>
            </a:r>
            <a:endParaRPr lang="en-US" sz="40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7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1709738"/>
            <a:ext cx="38671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4" descr="http://2.bp.blogspot.com/-i-CYqAFf61o/TZXYoBQmXrI/AAAAAAAAB5g/5PmMdfOP1PQ/s1600/genetic-cod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52800"/>
            <a:ext cx="33528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http://plato.stanford.edu/entries/information-biological/GeneticC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3581400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21113" y="914400"/>
            <a:ext cx="3810000" cy="763588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FF9900"/>
                </a:solidFill>
              </a:rPr>
              <a:t>Genetic Code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562600" y="5897563"/>
            <a:ext cx="3381375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FFCC00"/>
              </a:buClr>
              <a:buFont typeface="Century Gothic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Century Gothic" pitchFamily="34" charset="0"/>
                <a:ea typeface="宋体" pitchFamily="2" charset="-122"/>
              </a:rPr>
              <a:t>Stop Codon: *</a:t>
            </a:r>
          </a:p>
        </p:txBody>
      </p:sp>
    </p:spTree>
    <p:extLst>
      <p:ext uri="{BB962C8B-B14F-4D97-AF65-F5344CB8AC3E}">
        <p14:creationId xmlns:p14="http://schemas.microsoft.com/office/powerpoint/2010/main" val="4820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athena.bioc.uvic.ca/files/FramedTranslations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8" y="649929"/>
            <a:ext cx="75342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ikispaces.psu.edu/download/attachments/42338219/image*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8" y="3133605"/>
            <a:ext cx="3886199" cy="35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3"/>
          <a:stretch/>
        </p:blipFill>
        <p:spPr bwMode="auto">
          <a:xfrm>
            <a:off x="4914507" y="3657600"/>
            <a:ext cx="419492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22709" y="27495"/>
            <a:ext cx="701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1" hangingPunct="1">
              <a:defRPr/>
            </a:pPr>
            <a:r>
              <a:rPr lang="en-US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we need 6-frame translation?</a:t>
            </a:r>
            <a:endParaRPr lang="en-US" sz="28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5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ORF (open reading frame)</a:t>
            </a:r>
            <a:endParaRPr lang="en-US" sz="2800" dirty="0"/>
          </a:p>
        </p:txBody>
      </p:sp>
      <p:pic>
        <p:nvPicPr>
          <p:cNvPr id="26626" name="Picture 2" descr="http://upload.wikimedia.org/wikipedia/commons/2/25/Sampleo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782075"/>
            <a:ext cx="76390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80088"/>
            <a:ext cx="4867275" cy="453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78890" y="1617166"/>
            <a:ext cx="683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&gt;gi|237681126|ref|NR_027676.1|:1-7128</a:t>
            </a:r>
          </a:p>
        </p:txBody>
      </p:sp>
    </p:spTree>
    <p:extLst>
      <p:ext uri="{BB962C8B-B14F-4D97-AF65-F5344CB8AC3E}">
        <p14:creationId xmlns:p14="http://schemas.microsoft.com/office/powerpoint/2010/main" val="25913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7620000" cy="3395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Eclipse IDE, you can run a </a:t>
            </a:r>
            <a:r>
              <a:rPr lang="en-US" sz="2000" dirty="0" err="1" smtClean="0"/>
              <a:t>perl</a:t>
            </a:r>
            <a:r>
              <a:rPr lang="en-US" sz="2000" dirty="0" smtClean="0"/>
              <a:t> program by clicking the green button</a:t>
            </a:r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Using command line:</a:t>
            </a:r>
          </a:p>
          <a:p>
            <a:endParaRPr lang="en-US" sz="2000" dirty="0"/>
          </a:p>
          <a:p>
            <a:pPr marL="393192" lvl="1" indent="0">
              <a:buNone/>
            </a:pPr>
            <a:r>
              <a:rPr lang="en-US" sz="2000" dirty="0" err="1"/>
              <a:t>p</a:t>
            </a:r>
            <a:r>
              <a:rPr lang="en-US" sz="2000" dirty="0" err="1" smtClean="0"/>
              <a:t>erl</a:t>
            </a:r>
            <a:r>
              <a:rPr lang="en-US" sz="2000" dirty="0" smtClean="0"/>
              <a:t>    YourProgram.pl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run a </a:t>
            </a:r>
            <a:r>
              <a:rPr lang="en-US" sz="2800" dirty="0"/>
              <a:t>P</a:t>
            </a:r>
            <a:r>
              <a:rPr lang="en-US" sz="2800" dirty="0" smtClean="0"/>
              <a:t>erl code?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85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and Values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90600" y="1752600"/>
            <a:ext cx="7467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en-US" sz="2800" dirty="0">
                <a:solidFill>
                  <a:schemeClr val="tx1"/>
                </a:solidFill>
              </a:rPr>
              <a:t>In computer source code,  a variable name is one way to bind a variable to a memory location; the corresponding value is stored as a data object in that location so that the object can be accessed and manipulated later via the variable's name. </a:t>
            </a:r>
          </a:p>
        </p:txBody>
      </p:sp>
    </p:spTree>
    <p:extLst>
      <p:ext uri="{BB962C8B-B14F-4D97-AF65-F5344CB8AC3E}">
        <p14:creationId xmlns:p14="http://schemas.microsoft.com/office/powerpoint/2010/main" val="40575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and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467600" cy="1295400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tx1"/>
                </a:solidFill>
              </a:rPr>
              <a:t>Symbolic representation</a:t>
            </a:r>
            <a:r>
              <a:rPr lang="en-US" altLang="en-US" dirty="0" smtClean="0">
                <a:solidFill>
                  <a:schemeClr val="tx1"/>
                </a:solidFill>
              </a:rPr>
              <a:t> denoting a quantity or </a:t>
            </a:r>
            <a:r>
              <a:rPr lang="en-US" altLang="en-US" u="sng" dirty="0" smtClean="0">
                <a:solidFill>
                  <a:schemeClr val="tx1"/>
                </a:solidFill>
              </a:rPr>
              <a:t>expression</a:t>
            </a:r>
            <a:r>
              <a:rPr lang="en-US" altLang="en-US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600200" y="2743200"/>
            <a:ext cx="1828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FF3300"/>
                </a:solidFill>
              </a:rPr>
              <a:t>$</a:t>
            </a:r>
            <a:r>
              <a:rPr lang="en-US" altLang="en-US" sz="3200" dirty="0" smtClean="0">
                <a:solidFill>
                  <a:srgbClr val="FF3300"/>
                </a:solidFill>
              </a:rPr>
              <a:t>X=3; 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40386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76400" y="3581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Name: </a:t>
            </a:r>
            <a:r>
              <a:rPr lang="en-US" altLang="en-US">
                <a:solidFill>
                  <a:srgbClr val="FF3300"/>
                </a:solidFill>
              </a:rPr>
              <a:t>$X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600200" y="35052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8956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819400" y="403860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3</a:t>
            </a: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724400" y="2743200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 smtClean="0">
                <a:solidFill>
                  <a:srgbClr val="FF3300"/>
                </a:solidFill>
              </a:rPr>
              <a:t>$Y=‘ATG’; 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248400" y="40386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800600" y="3581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Name: </a:t>
            </a:r>
            <a:r>
              <a:rPr lang="en-US" altLang="en-US" dirty="0" smtClean="0">
                <a:solidFill>
                  <a:srgbClr val="FF3300"/>
                </a:solidFill>
              </a:rPr>
              <a:t>$Y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648200" y="35052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endParaRPr lang="en-US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4008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324600" y="411480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ATG 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609600" y="510540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FF3300"/>
                </a:solidFill>
              </a:rPr>
              <a:t>print </a:t>
            </a:r>
            <a:r>
              <a:rPr lang="en-US" altLang="en-US" sz="3200" dirty="0" smtClean="0">
                <a:solidFill>
                  <a:srgbClr val="FF3300"/>
                </a:solidFill>
              </a:rPr>
              <a:t>(“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en-US" altLang="en-US" sz="3200" dirty="0" smtClean="0">
                <a:solidFill>
                  <a:srgbClr val="FF3300"/>
                </a:solidFill>
              </a:rPr>
              <a:t> $Y 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en-US" altLang="en-US" sz="3200" dirty="0" smtClean="0">
                <a:solidFill>
                  <a:srgbClr val="FF3300"/>
                </a:solidFill>
              </a:rPr>
              <a:t> $X </a:t>
            </a:r>
            <a:r>
              <a:rPr lang="en-US" altLang="en-US" sz="3200" dirty="0" smtClean="0">
                <a:solidFill>
                  <a:schemeClr val="accent1">
                    <a:lumMod val="75000"/>
                  </a:schemeClr>
                </a:solidFill>
              </a:rPr>
              <a:t>nucleotides</a:t>
            </a:r>
            <a:r>
              <a:rPr lang="en-US" altLang="en-US" sz="3200" dirty="0" smtClean="0">
                <a:solidFill>
                  <a:srgbClr val="FF3300"/>
                </a:solidFill>
              </a:rPr>
              <a:t>\n</a:t>
            </a:r>
            <a:r>
              <a:rPr lang="en-US" altLang="en-US" sz="3200" dirty="0" smtClean="0">
                <a:solidFill>
                  <a:srgbClr val="FF3300"/>
                </a:solidFill>
              </a:rPr>
              <a:t>”); 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9" grpId="0" build="p"/>
      <p:bldP spid="16390" grpId="0" animBg="1"/>
      <p:bldP spid="16392" grpId="0"/>
      <p:bldP spid="16393" grpId="0" animBg="1"/>
      <p:bldP spid="16394" grpId="0" animBg="1"/>
      <p:bldP spid="16395" grpId="0" build="p"/>
      <p:bldP spid="16396" grpId="0" build="p"/>
      <p:bldP spid="16397" grpId="0" animBg="1"/>
      <p:bldP spid="16398" grpId="0"/>
      <p:bldP spid="16399" grpId="0" animBg="1"/>
      <p:bldP spid="16400" grpId="0" animBg="1"/>
      <p:bldP spid="16401" grpId="0" build="p"/>
      <p:bldP spid="1640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Variable and Values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676400" y="2514600"/>
            <a:ext cx="312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 smtClean="0">
                <a:solidFill>
                  <a:srgbClr val="FF3300"/>
                </a:solidFill>
              </a:rPr>
              <a:t>$Y=‘ATGG’; 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13316" name="Rectangle 18"/>
          <p:cNvSpPr>
            <a:spLocks noChangeArrowheads="1"/>
          </p:cNvSpPr>
          <p:nvPr/>
        </p:nvSpPr>
        <p:spPr bwMode="auto">
          <a:xfrm>
            <a:off x="1676400" y="2971800"/>
            <a:ext cx="2362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 smtClean="0">
                <a:solidFill>
                  <a:srgbClr val="FF3300"/>
                </a:solidFill>
              </a:rPr>
              <a:t>$X=4; 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1676400" y="3657600"/>
            <a:ext cx="609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FF3300"/>
                </a:solidFill>
              </a:rPr>
              <a:t>print </a:t>
            </a:r>
            <a:r>
              <a:rPr lang="en-US" altLang="en-US" sz="3200" dirty="0" smtClean="0">
                <a:solidFill>
                  <a:srgbClr val="FF3300"/>
                </a:solidFill>
              </a:rPr>
              <a:t>“$Y has $X nucleotides \n</a:t>
            </a:r>
            <a:r>
              <a:rPr lang="en-US" altLang="en-US" sz="3200" dirty="0">
                <a:solidFill>
                  <a:srgbClr val="FF3300"/>
                </a:solidFill>
              </a:rPr>
              <a:t>”; </a:t>
            </a:r>
          </a:p>
        </p:txBody>
      </p:sp>
      <p:sp>
        <p:nvSpPr>
          <p:cNvPr id="13318" name="Rectangle 20"/>
          <p:cNvSpPr>
            <a:spLocks noChangeArrowheads="1"/>
          </p:cNvSpPr>
          <p:nvPr/>
        </p:nvSpPr>
        <p:spPr bwMode="auto">
          <a:xfrm>
            <a:off x="1676400" y="4343400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 smtClean="0">
                <a:solidFill>
                  <a:srgbClr val="FF3300"/>
                </a:solidFill>
              </a:rPr>
              <a:t>$Y=‘ATG’; 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sp>
        <p:nvSpPr>
          <p:cNvPr id="13321" name="Rectangle 23"/>
          <p:cNvSpPr>
            <a:spLocks noChangeArrowheads="1"/>
          </p:cNvSpPr>
          <p:nvPr/>
        </p:nvSpPr>
        <p:spPr bwMode="auto">
          <a:xfrm>
            <a:off x="1676400" y="1600200"/>
            <a:ext cx="556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FF3300"/>
                </a:solidFill>
              </a:rPr>
              <a:t># This is a sample code; 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676400" y="4953000"/>
            <a:ext cx="609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FF3300"/>
                </a:solidFill>
              </a:rPr>
              <a:t>print </a:t>
            </a:r>
            <a:r>
              <a:rPr lang="en-US" altLang="en-US" sz="3200" dirty="0" smtClean="0">
                <a:solidFill>
                  <a:srgbClr val="FF3300"/>
                </a:solidFill>
              </a:rPr>
              <a:t>“$Y has $X nucleotides \n</a:t>
            </a:r>
            <a:r>
              <a:rPr lang="en-US" altLang="en-US" sz="3200" dirty="0">
                <a:solidFill>
                  <a:srgbClr val="FF3300"/>
                </a:solidFill>
              </a:rPr>
              <a:t>”; </a:t>
            </a:r>
          </a:p>
        </p:txBody>
      </p:sp>
    </p:spTree>
    <p:extLst>
      <p:ext uri="{BB962C8B-B14F-4D97-AF65-F5344CB8AC3E}">
        <p14:creationId xmlns:p14="http://schemas.microsoft.com/office/powerpoint/2010/main" val="16514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fld id="{D50C7CEE-F6A8-4C0C-B59D-3179FE260E5E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en-US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276600" cy="91440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 smtClean="0"/>
              <a:t>Perl Variables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0248" y="805785"/>
            <a:ext cx="8455152" cy="57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A variable is a symbolic placeholder for a value.</a:t>
            </a: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endParaRPr lang="en-US" alt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Scalars: </a:t>
            </a: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$</a:t>
            </a:r>
            <a:r>
              <a:rPr lang="en-US" altLang="en-US" sz="2400" b="1" dirty="0" err="1">
                <a:solidFill>
                  <a:schemeClr val="tx1"/>
                </a:solidFill>
                <a:latin typeface="Trebuchet MS" pitchFamily="34" charset="0"/>
              </a:rPr>
              <a:t>variable_name</a:t>
            </a: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A single-valued variable, always preceded by a $ sign.</a:t>
            </a: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 lvl="1">
              <a:buClr>
                <a:srgbClr val="000000"/>
              </a:buClr>
              <a:buFont typeface="Trebuchet MS" pitchFamily="34" charset="0"/>
              <a:buNone/>
            </a:pPr>
            <a:endParaRPr lang="en-US" alt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Arrays: </a:t>
            </a: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@</a:t>
            </a:r>
            <a:r>
              <a:rPr lang="en-US" altLang="en-US" sz="2400" b="1" dirty="0" err="1">
                <a:solidFill>
                  <a:schemeClr val="tx1"/>
                </a:solidFill>
                <a:latin typeface="Trebuchet MS" pitchFamily="34" charset="0"/>
              </a:rPr>
              <a:t>array_name</a:t>
            </a: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A multi-valued variable indexed by integer, preceded by an @ sign.</a:t>
            </a:r>
          </a:p>
          <a:p>
            <a:pPr lvl="1"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Hashes: </a:t>
            </a: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%</a:t>
            </a:r>
            <a:r>
              <a:rPr lang="en-US" altLang="en-US" sz="2400" b="1" dirty="0" err="1">
                <a:solidFill>
                  <a:schemeClr val="tx1"/>
                </a:solidFill>
                <a:latin typeface="Trebuchet MS" pitchFamily="34" charset="0"/>
              </a:rPr>
              <a:t>hash_name</a:t>
            </a:r>
            <a:endParaRPr lang="en-US" altLang="en-US" sz="2400" b="1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  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A multi-valued variable indexed by string, preceded by a % sign.</a:t>
            </a: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 lvl="1">
              <a:buClr>
                <a:srgbClr val="000000"/>
              </a:buClr>
              <a:buFont typeface="Trebuchet MS" pitchFamily="34" charset="0"/>
              <a:buNone/>
            </a:pPr>
            <a:endParaRPr lang="en-US" alt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Trebuchet MS" pitchFamily="34" charset="0"/>
              </a:rPr>
              <a:t>Filehandle</a:t>
            </a:r>
            <a:r>
              <a:rPr lang="en-US" altLang="en-US" sz="2400" dirty="0">
                <a:solidFill>
                  <a:schemeClr val="tx1"/>
                </a:solidFill>
                <a:latin typeface="Trebuchet MS" pitchFamily="34" charset="0"/>
              </a:rPr>
              <a:t>: </a:t>
            </a:r>
            <a:r>
              <a:rPr lang="en-US" altLang="en-US" sz="2400" b="1" dirty="0">
                <a:solidFill>
                  <a:schemeClr val="tx1"/>
                </a:solidFill>
                <a:latin typeface="Trebuchet MS" pitchFamily="34" charset="0"/>
              </a:rPr>
              <a:t>FILEHANDLE_NAME </a:t>
            </a:r>
          </a:p>
          <a:p>
            <a:pPr lvl="1"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     A file to read and/or write from. </a:t>
            </a:r>
          </a:p>
          <a:p>
            <a:pPr lvl="1"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     </a:t>
            </a:r>
            <a:r>
              <a:rPr lang="en-US" altLang="en-US" sz="2000" dirty="0" err="1">
                <a:solidFill>
                  <a:schemeClr val="tx1"/>
                </a:solidFill>
                <a:latin typeface="Trebuchet MS" pitchFamily="34" charset="0"/>
              </a:rPr>
              <a:t>Filehandles</a:t>
            </a: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 have no special prefix, but are usually written in     </a:t>
            </a:r>
          </a:p>
          <a:p>
            <a:pPr lvl="1">
              <a:buClr>
                <a:srgbClr val="000000"/>
              </a:buClr>
              <a:buFont typeface="Trebuchet MS" pitchFamily="34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rebuchet MS" pitchFamily="34" charset="0"/>
              </a:rPr>
              <a:t>     all  uppercase. </a:t>
            </a:r>
          </a:p>
          <a:p>
            <a:pPr>
              <a:buClr>
                <a:srgbClr val="000000"/>
              </a:buClr>
              <a:buFont typeface="Trebuchet MS" pitchFamily="34" charset="0"/>
              <a:buNone/>
            </a:pPr>
            <a:endParaRPr lang="en-US" altLang="en-US" sz="20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93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10200"/>
            <a:ext cx="5153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467600" cy="762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Perl Literals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1906587"/>
            <a:ext cx="7696200" cy="3276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/>
              <a:t>Literals are constant values that you embed directly in the program code. String and numeric literals.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smtClean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/>
              <a:t>String literals are enclosed by single quotes (') or double quotes ("):</a:t>
            </a:r>
            <a:r>
              <a:rPr lang="en-US" altLang="en-US" sz="2000" smtClean="0"/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smtClean="0"/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/>
              <a:t>The difference: variables and certain special escape codes are interpolated into double quoted strings, but not in single-quoted ones. </a:t>
            </a:r>
          </a:p>
        </p:txBody>
      </p:sp>
    </p:spTree>
    <p:extLst>
      <p:ext uri="{BB962C8B-B14F-4D97-AF65-F5344CB8AC3E}">
        <p14:creationId xmlns:p14="http://schemas.microsoft.com/office/powerpoint/2010/main" val="1628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OWBARVISIBLE" val="True"/>
  <p:tag name="CSVFORMAT" val="0"/>
  <p:tag name="COUNTDOWNSTYLE" val="-1"/>
  <p:tag name="COUNTDOWNSECONDS" val="10"/>
  <p:tag name="BACKUPSESSIONS" val="True"/>
  <p:tag name="REVIEWONLY" val="False"/>
  <p:tag name="RACEENDPOINTS" val="100"/>
  <p:tag name="PARTICIPANTSINLEADERBOARD" val="5"/>
  <p:tag name="BUBBLESIZEVISIBLE" val="True"/>
  <p:tag name="CUSTOMGRIDBACKCOLOR" val="-722948"/>
  <p:tag name="CUSTOMCELLBACKCOLOR3" val="-268652"/>
  <p:tag name="DISPLAYDEVICENUMBER" val="True"/>
  <p:tag name="AUTOSIZEGRID" val="True"/>
  <p:tag name="POLLINGCYCLE" val="2"/>
  <p:tag name="INCLUDENONRESPONDERS" val="False"/>
  <p:tag name="CORRECTPOINTVALUE" val="1"/>
  <p:tag name="ZEROBASED" val="False"/>
  <p:tag name="FIBDISPLAYRESULTS" val="True"/>
  <p:tag name="PRRESPONSE1" val="10"/>
  <p:tag name="PRRESPONSE5" val="6"/>
  <p:tag name="PRRESPONSE9" val="2"/>
  <p:tag name="USESECONDARYMONITOR" val="True"/>
  <p:tag name="ANSWERNOWTEXT" val="Answer Now"/>
  <p:tag name="INPUTSOURCE" val="1"/>
  <p:tag name="CHARTVALUEFORMAT" val="0%"/>
  <p:tag name="STDCHART" val="1"/>
  <p:tag name="TEAMSINLEADERBOARD" val="5"/>
  <p:tag name="BUBBLEGROUPING" val="3"/>
  <p:tag name="CUSTOMCELLBACKCOLOR2" val="-13395457"/>
  <p:tag name="DISPLAYDEVICEID" val="True"/>
  <p:tag name="GRIDPOSITION" val="1"/>
  <p:tag name="RESETCHARTS" val="True"/>
  <p:tag name="INCORRECTPOINTVALUE" val="0"/>
  <p:tag name="CHARTSCALE" val="True"/>
  <p:tag name="FIBDISPLAYKEYWORDS" val="True"/>
  <p:tag name="PRRESPONSE6" val="5"/>
  <p:tag name="SHOWFLASHWARNING" val="True"/>
  <p:tag name="RESPCOUNTERSTYLE" val="-1"/>
  <p:tag name="ALLOWDUPLICATES" val="False"/>
  <p:tag name="AUTOUPDATEALIASES" val="True"/>
  <p:tag name="MAXRESPONDERS" val="5"/>
  <p:tag name="CUSTOMCELLFORECOLOR" val="-16777216"/>
  <p:tag name="DISPLAYNAME" val="True"/>
  <p:tag name="INCLUDEPPT" val="True"/>
  <p:tag name="AUTOADJUSTPARTRANGE" val="True"/>
  <p:tag name="PRRESPONSE2" val="9"/>
  <p:tag name="PRRESPONSE8" val="3"/>
  <p:tag name="POWERPOINTVERSION" val="14.0"/>
  <p:tag name="RESPCOUNTERFORMAT" val="0"/>
  <p:tag name="AUTOADVANCE" val="False"/>
  <p:tag name="SKIPREMAININGRACESLIDES" val="True"/>
  <p:tag name="CUSTOMCELLBACKCOLOR1" val="-657956"/>
  <p:tag name="GRIDROTATIONINTERVAL" val="2"/>
  <p:tag name="MULTIRESPDIVISOR" val="1"/>
  <p:tag name="ADVANCEDSETTINGSVIEW" val="False"/>
  <p:tag name="PRRESPONSE4" val="7"/>
  <p:tag name="TPVERSION" val="2008"/>
  <p:tag name="RESPTABLESTYLE" val="-1"/>
  <p:tag name="RACERSMAXDISPLAYED" val="5"/>
  <p:tag name="DEFAULTNUMTEAMS" val="5"/>
  <p:tag name="GRIDSIZE" val="{Width=800, Height=600}"/>
  <p:tag name="REALTIMEBACKUP" val="False"/>
  <p:tag name="PRRESPONSE3" val="8"/>
  <p:tag name="SAVECSVWITHSESSION" val="True"/>
  <p:tag name="BACKUPMAINTENANCE" val="7"/>
  <p:tag name="BUBBLEVALUEFORMAT" val="0.0"/>
  <p:tag name="CHARTCOLORS" val="0"/>
  <p:tag name="FIBNUMRESULTS" val="5"/>
  <p:tag name="ALWAYSOPENPOLL" val="False"/>
  <p:tag name="ROTATIONINTERVAL" val="2"/>
  <p:tag name="USESCHEMECOLORS" val="True"/>
  <p:tag name="REALTIMEBACKUPPATH" val="(None)"/>
  <p:tag name="BULLETTYPE" val="3"/>
  <p:tag name="BUBBLENAMEVISIBLE" val="True"/>
  <p:tag name="ALLOWUSERFEEDBACK" val="True"/>
  <p:tag name="ANSWERNOWSTYLE" val="-1"/>
  <p:tag name="GRIDOPACITY" val="90"/>
  <p:tag name="PRRESPONSE10" val="1"/>
  <p:tag name="CHARTLABELS" val="1"/>
  <p:tag name="RACEANIMATIONSPEED" val="3"/>
  <p:tag name="NUMRESPONSES" val="1"/>
  <p:tag name="CUSTOMCELLBACKCOLOR4" val="-8355712"/>
  <p:tag name="PRRESPONSE7" val="4"/>
  <p:tag name="FIBINCLUDEOTHER" val="True"/>
  <p:tag name="DELIMITERS" val="3.1"/>
  <p:tag name="GRIDFONTSIZE" val="12"/>
  <p:tag name="TASKPANEKEY" val="f7fa4d18-ea5c-4325-ada4-ce279668b9cd"/>
  <p:tag name="TPFULLVERSION" val="4.3.2.1178"/>
  <p:tag name="EXPANDSHOWBAR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2933</TotalTime>
  <Words>1302</Words>
  <Application>Microsoft Office PowerPoint</Application>
  <PresentationFormat>On-screen Show (4:3)</PresentationFormat>
  <Paragraphs>236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MS Gothic</vt:lpstr>
      <vt:lpstr>宋体</vt:lpstr>
      <vt:lpstr>Aharoni</vt:lpstr>
      <vt:lpstr>Arial</vt:lpstr>
      <vt:lpstr>Arial Rounded MT Bold</vt:lpstr>
      <vt:lpstr>Calibri</vt:lpstr>
      <vt:lpstr>Century Gothic</vt:lpstr>
      <vt:lpstr>Courier New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BIO/CHM/CSE/MBI 466-566 Bioinformatics Computing Skills</vt:lpstr>
      <vt:lpstr>PowerPoint Presentation</vt:lpstr>
      <vt:lpstr>Mechanics of Writing Perl Programs</vt:lpstr>
      <vt:lpstr>How to run a Perl code?</vt:lpstr>
      <vt:lpstr>Variable and Values</vt:lpstr>
      <vt:lpstr>Variable and Values</vt:lpstr>
      <vt:lpstr>Variable and Values</vt:lpstr>
      <vt:lpstr>Perl Variables</vt:lpstr>
      <vt:lpstr>Perl Literals</vt:lpstr>
      <vt:lpstr>Perl string and numeric literals</vt:lpstr>
      <vt:lpstr>Perl Backtick Strings</vt:lpstr>
      <vt:lpstr>List</vt:lpstr>
      <vt:lpstr>PowerPoint Presentation</vt:lpstr>
      <vt:lpstr>Perl Operators</vt:lpstr>
      <vt:lpstr>Perl Operators</vt:lpstr>
      <vt:lpstr>Perl Operators</vt:lpstr>
      <vt:lpstr>PowerPoint Presentation</vt:lpstr>
      <vt:lpstr>Perl Functions</vt:lpstr>
      <vt:lpstr>Example of functions</vt:lpstr>
      <vt:lpstr>Perl Statements and Blocks</vt:lpstr>
      <vt:lpstr>PowerPoint Presentation</vt:lpstr>
      <vt:lpstr>Loops</vt:lpstr>
      <vt:lpstr>Loops (while)</vt:lpstr>
      <vt:lpstr>Loops (for)</vt:lpstr>
      <vt:lpstr>Loops (for)</vt:lpstr>
      <vt:lpstr>Loops (foreach)</vt:lpstr>
      <vt:lpstr>Loops (foreach)</vt:lpstr>
      <vt:lpstr>Processing Command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Code</vt:lpstr>
      <vt:lpstr>PowerPoint Presentation</vt:lpstr>
      <vt:lpstr>ORF (open reading frame)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131 Plants, Humanity &amp; Environment</dc:title>
  <dc:creator>Liang, Chun Dr.</dc:creator>
  <cp:lastModifiedBy>Liang, Chun Dr.</cp:lastModifiedBy>
  <cp:revision>657</cp:revision>
  <dcterms:created xsi:type="dcterms:W3CDTF">2006-08-16T00:00:00Z</dcterms:created>
  <dcterms:modified xsi:type="dcterms:W3CDTF">2015-09-01T13:48:52Z</dcterms:modified>
</cp:coreProperties>
</file>