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7" r:id="rId3"/>
    <p:sldId id="269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1" r:id="rId12"/>
    <p:sldId id="279" r:id="rId13"/>
    <p:sldId id="27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71" r:id="rId30"/>
    <p:sldId id="297" r:id="rId31"/>
    <p:sldId id="298" r:id="rId32"/>
    <p:sldId id="299" r:id="rId33"/>
    <p:sldId id="301" r:id="rId34"/>
    <p:sldId id="300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8" r:id="rId50"/>
    <p:sldId id="316" r:id="rId51"/>
    <p:sldId id="319" r:id="rId52"/>
    <p:sldId id="317" r:id="rId53"/>
    <p:sldId id="268" r:id="rId5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17FC52B-6EAC-44C3-A3B1-AF3F566CF018}">
          <p14:sldIdLst>
            <p14:sldId id="256"/>
            <p14:sldId id="267"/>
          </p14:sldIdLst>
        </p14:section>
        <p14:section name="Object Oriented Overview" id="{21B38AA1-03D0-47E8-A210-63D88BA819E7}">
          <p14:sldIdLst>
            <p14:sldId id="269"/>
            <p14:sldId id="272"/>
            <p14:sldId id="273"/>
            <p14:sldId id="274"/>
            <p14:sldId id="275"/>
            <p14:sldId id="276"/>
            <p14:sldId id="277"/>
            <p14:sldId id="278"/>
            <p14:sldId id="281"/>
            <p14:sldId id="279"/>
          </p14:sldIdLst>
        </p14:section>
        <p14:section name="Objects and Classes in PHP" id="{D2DA56C9-FD5D-4999-BEDF-81543F4E853B}">
          <p14:sldIdLst>
            <p14:sldId id="27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Object Oriented Design" id="{F19CBCC8-72CE-4DC8-BAF5-73FCE1B645E9}">
          <p14:sldIdLst>
            <p14:sldId id="271"/>
            <p14:sldId id="297"/>
            <p14:sldId id="298"/>
            <p14:sldId id="299"/>
            <p14:sldId id="301"/>
            <p14:sldId id="30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8"/>
            <p14:sldId id="316"/>
            <p14:sldId id="319"/>
            <p14:sldId id="317"/>
          </p14:sldIdLst>
        </p14:section>
        <p14:section name="What You’ve Learned" id="{50502D96-BEC3-402C-A419-730AE2B6F4FD}">
          <p14:sldIdLst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3F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9598" autoAdjust="0"/>
  </p:normalViewPr>
  <p:slideViewPr>
    <p:cSldViewPr showGuides="1">
      <p:cViewPr>
        <p:scale>
          <a:sx n="75" d="100"/>
          <a:sy n="75" d="100"/>
        </p:scale>
        <p:origin x="-1476" y="-462"/>
      </p:cViewPr>
      <p:guideLst>
        <p:guide orient="horz" pos="2880"/>
        <p:guide orient="horz" pos="1440"/>
        <p:guide orient="horz"/>
        <p:guide pos="3840"/>
        <p:guide pos="1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85800"/>
            <a:ext cx="5486400" cy="2819400"/>
          </a:xfrm>
        </p:spPr>
        <p:txBody>
          <a:bodyPr>
            <a:noAutofit/>
          </a:bodyPr>
          <a:lstStyle>
            <a:lvl1pPr algn="l">
              <a:lnSpc>
                <a:spcPts val="6200"/>
              </a:lnSpc>
              <a:defRPr sz="5400">
                <a:latin typeface="Rockwell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25160"/>
            <a:ext cx="5486400" cy="5334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0" y="645300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Textbook</a:t>
            </a:r>
            <a:r>
              <a:rPr lang="en-US" sz="1200" baseline="0" dirty="0" smtClean="0">
                <a:solidFill>
                  <a:schemeClr val="bg1"/>
                </a:solidFill>
                <a:latin typeface="+mj-lt"/>
              </a:rPr>
              <a:t> to be published by </a:t>
            </a:r>
            <a:r>
              <a:rPr lang="en-US" sz="1200" dirty="0" smtClean="0">
                <a:solidFill>
                  <a:schemeClr val="bg1"/>
                </a:solidFill>
                <a:latin typeface="+mj-lt"/>
              </a:rPr>
              <a:t>Pearson Ed in early 2014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+mj-lt"/>
              </a:rPr>
              <a:t>http://www.funwebdev.com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 smtClean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 smtClean="0">
                <a:latin typeface="Rockwell" pitchFamily="18" charset="0"/>
              </a:rPr>
              <a:t> </a:t>
            </a:r>
            <a:r>
              <a:rPr lang="en-US" sz="18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486400" y="645300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© 2015 Pearson</a:t>
            </a:r>
          </a:p>
          <a:p>
            <a:pPr algn="r"/>
            <a:r>
              <a:rPr lang="en-US" sz="12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http://www.funwebdev.com</a:t>
            </a:r>
            <a:endParaRPr lang="en-US" sz="12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 smtClean="0"/>
              <a:t>Enter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0"/>
            <a:ext cx="8037513" cy="838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Rockwell Condensed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553200"/>
            <a:ext cx="228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6581001"/>
            <a:ext cx="2684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200" baseline="0" dirty="0" smtClean="0">
                <a:latin typeface="Rockwell" pitchFamily="18" charset="0"/>
              </a:rPr>
              <a:t> of Web Development</a:t>
            </a:r>
            <a:endParaRPr lang="en-US" sz="1200" dirty="0">
              <a:latin typeface="Rockwell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483" y="6581001"/>
            <a:ext cx="257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200" baseline="0" dirty="0" smtClean="0">
                <a:solidFill>
                  <a:schemeClr val="tx1"/>
                </a:solidFill>
                <a:latin typeface="Rockwell" pitchFamily="18" charset="0"/>
              </a:rPr>
              <a:t>and</a:t>
            </a:r>
            <a:r>
              <a:rPr lang="en-US" sz="1200" baseline="0" dirty="0" smtClean="0">
                <a:latin typeface="Rockwell" pitchFamily="18" charset="0"/>
              </a:rPr>
              <a:t> </a:t>
            </a:r>
            <a:r>
              <a:rPr lang="en-US" sz="12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2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5867400" y="6581001"/>
            <a:ext cx="2684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200" baseline="0" dirty="0" smtClean="0">
                <a:latin typeface="Rockwell" pitchFamily="18" charset="0"/>
              </a:rPr>
              <a:t> of Web Development</a:t>
            </a:r>
            <a:endParaRPr lang="en-US" sz="1200" dirty="0">
              <a:latin typeface="Rockwell" pitchFamily="18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363483" y="6581001"/>
            <a:ext cx="257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200" baseline="0" dirty="0" smtClean="0">
                <a:solidFill>
                  <a:schemeClr val="tx1"/>
                </a:solidFill>
                <a:latin typeface="Rockwell" pitchFamily="18" charset="0"/>
              </a:rPr>
              <a:t>and</a:t>
            </a:r>
            <a:r>
              <a:rPr lang="en-US" sz="1200" baseline="0" dirty="0" smtClean="0">
                <a:latin typeface="Rockwell" pitchFamily="18" charset="0"/>
              </a:rPr>
              <a:t> </a:t>
            </a:r>
            <a:r>
              <a:rPr lang="en-US" sz="1200" baseline="0" dirty="0" smtClean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200" dirty="0">
              <a:solidFill>
                <a:schemeClr val="accent1"/>
              </a:solidFill>
              <a:latin typeface="Rockwell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0" r:id="rId13"/>
    <p:sldLayoutId id="2147483660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mg.org/spec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315200" cy="2819400"/>
          </a:xfrm>
        </p:spPr>
        <p:txBody>
          <a:bodyPr/>
          <a:lstStyle/>
          <a:p>
            <a:r>
              <a:rPr lang="en-US" dirty="0" smtClean="0"/>
              <a:t>PHP </a:t>
            </a:r>
            <a:r>
              <a:rPr lang="en-US" dirty="0" smtClean="0">
                <a:solidFill>
                  <a:schemeClr val="tx2"/>
                </a:solidFill>
              </a:rPr>
              <a:t>Classes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tx2"/>
                </a:solidFill>
              </a:rPr>
              <a:t> Objects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9696"/>
            <a:ext cx="5486400" cy="533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Chapter 10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levels of detail</a:t>
            </a:r>
            <a:endParaRPr lang="en-US" dirty="0"/>
          </a:p>
        </p:txBody>
      </p:sp>
      <p:pic>
        <p:nvPicPr>
          <p:cNvPr id="3074" name="Picture 2" descr="T:\CompSci\Research\web development textbook\manuscript\19.FinalART\9780133407150_FinalArt\CH10\4071510003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4800600" cy="46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8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and Desktop Objects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the same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While desktop </a:t>
            </a:r>
            <a:r>
              <a:rPr lang="en-US" dirty="0"/>
              <a:t>software can load an object into memory and make use of it for several </a:t>
            </a:r>
            <a:r>
              <a:rPr lang="en-US" dirty="0" smtClean="0"/>
              <a:t>user interactions</a:t>
            </a:r>
            <a:r>
              <a:rPr lang="en-US" dirty="0"/>
              <a:t>, a PHP object is loaded into memory only for the life of that </a:t>
            </a:r>
            <a:r>
              <a:rPr lang="en-US" dirty="0" smtClean="0"/>
              <a:t>HTTP request.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must use classes differently than in the desktop world, </a:t>
            </a:r>
            <a:r>
              <a:rPr lang="en-US" dirty="0" smtClean="0"/>
              <a:t>since the </a:t>
            </a:r>
            <a:r>
              <a:rPr lang="en-US" dirty="0"/>
              <a:t>object must be recreated and loaded into memory </a:t>
            </a:r>
            <a:endParaRPr lang="en-US" dirty="0" smtClean="0"/>
          </a:p>
          <a:p>
            <a:r>
              <a:rPr lang="en-US" dirty="0" smtClean="0"/>
              <a:t>Unlike a </a:t>
            </a:r>
            <a:r>
              <a:rPr lang="en-US" dirty="0"/>
              <a:t>desktop, there are potentially many thousands of users </a:t>
            </a:r>
            <a:r>
              <a:rPr lang="en-US" dirty="0" smtClean="0"/>
              <a:t>making requests </a:t>
            </a:r>
            <a:r>
              <a:rPr lang="en-US" dirty="0"/>
              <a:t>at once, so not only are objects destroyed upon responding to each </a:t>
            </a:r>
            <a:r>
              <a:rPr lang="en-US" dirty="0" smtClean="0"/>
              <a:t>request, but </a:t>
            </a:r>
            <a:r>
              <a:rPr lang="en-US" dirty="0"/>
              <a:t>memory must be shared between many simultaneous requests, each of </a:t>
            </a:r>
            <a:r>
              <a:rPr lang="en-US" dirty="0" smtClean="0"/>
              <a:t>which may </a:t>
            </a:r>
            <a:r>
              <a:rPr lang="en-US" dirty="0"/>
              <a:t>load objects </a:t>
            </a:r>
            <a:r>
              <a:rPr lang="en-US"/>
              <a:t>into </a:t>
            </a:r>
            <a:r>
              <a:rPr lang="en-US" smtClean="0"/>
              <a:t>memoryor </a:t>
            </a:r>
            <a:r>
              <a:rPr lang="en-US" dirty="0"/>
              <a:t>each request that </a:t>
            </a:r>
            <a:r>
              <a:rPr lang="en-US" dirty="0" smtClean="0"/>
              <a:t>requires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1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and Desktop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the same</a:t>
            </a:r>
            <a:endParaRPr lang="en-US" dirty="0"/>
          </a:p>
        </p:txBody>
      </p:sp>
      <p:pic>
        <p:nvPicPr>
          <p:cNvPr id="4098" name="Picture 2" descr="T:\CompSci\Research\web development textbook\manuscript\19.FinalART\9780133407150_FinalArt\CH10\4071510004.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81000" y="1981200"/>
            <a:ext cx="3810000" cy="328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:\CompSci\Research\web development textbook\manuscript\19.FinalART\9780133407150_FinalArt\CH10\4071510004.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495800" y="1828799"/>
            <a:ext cx="3810000" cy="328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0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Objects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</a:rPr>
              <a:t>Classes</a:t>
            </a:r>
            <a:r>
              <a:rPr lang="en-US" dirty="0" smtClean="0"/>
              <a:t> in PHP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of 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5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PHP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PHP syntax for defining a class uses the class keyword followed by the </a:t>
            </a:r>
            <a:r>
              <a:rPr lang="en-US" dirty="0" smtClean="0"/>
              <a:t>class name </a:t>
            </a:r>
            <a:r>
              <a:rPr lang="en-US" dirty="0"/>
              <a:t>and { } braces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" t="28720" r="8333" b="36756"/>
          <a:stretch/>
        </p:blipFill>
        <p:spPr bwMode="auto">
          <a:xfrm>
            <a:off x="457200" y="3178629"/>
            <a:ext cx="780918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6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Instantiating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PHP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efining </a:t>
            </a:r>
            <a:r>
              <a:rPr lang="en-US" dirty="0"/>
              <a:t>a class is not the same as using </a:t>
            </a:r>
            <a:r>
              <a:rPr lang="en-US" dirty="0" smtClean="0"/>
              <a:t>it. </a:t>
            </a:r>
            <a:r>
              <a:rPr lang="en-US" dirty="0"/>
              <a:t>To make </a:t>
            </a:r>
            <a:r>
              <a:rPr lang="en-US" dirty="0" smtClean="0"/>
              <a:t>use of </a:t>
            </a:r>
            <a:r>
              <a:rPr lang="en-US" dirty="0"/>
              <a:t>a class, one must </a:t>
            </a:r>
            <a:r>
              <a:rPr lang="en-US" b="1" dirty="0"/>
              <a:t>instantiate </a:t>
            </a:r>
            <a:r>
              <a:rPr lang="en-US" dirty="0"/>
              <a:t>(create) objects from its definition using the </a:t>
            </a:r>
            <a:r>
              <a:rPr lang="en-US" i="1" dirty="0" smtClean="0"/>
              <a:t>new</a:t>
            </a:r>
            <a:r>
              <a:rPr lang="en-US" dirty="0" smtClean="0"/>
              <a:t> keyword.</a:t>
            </a:r>
          </a:p>
          <a:p>
            <a:r>
              <a:rPr lang="en-US" sz="2400" b="1" dirty="0"/>
              <a:t>$</a:t>
            </a:r>
            <a:r>
              <a:rPr lang="en-US" sz="2400" b="1" dirty="0" err="1"/>
              <a:t>picasso</a:t>
            </a:r>
            <a:r>
              <a:rPr lang="en-US" sz="2400" b="1" dirty="0"/>
              <a:t> = new Artist();</a:t>
            </a:r>
          </a:p>
          <a:p>
            <a:r>
              <a:rPr lang="en-US" sz="2400" b="1" dirty="0"/>
              <a:t>$</a:t>
            </a:r>
            <a:r>
              <a:rPr lang="en-US" sz="2400" b="1" dirty="0" err="1"/>
              <a:t>dali</a:t>
            </a:r>
            <a:r>
              <a:rPr lang="en-US" sz="2400" b="1" dirty="0"/>
              <a:t> = new Artist();</a:t>
            </a:r>
            <a:endParaRPr lang="en-US" sz="2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0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things in the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you have instances of an object, you can access and modify the </a:t>
            </a:r>
            <a:r>
              <a:rPr lang="en-US" dirty="0" smtClean="0"/>
              <a:t>properties of </a:t>
            </a:r>
            <a:r>
              <a:rPr lang="en-US" dirty="0"/>
              <a:t>each one separately using the variable name and an arrow </a:t>
            </a:r>
            <a:r>
              <a:rPr lang="en-US" dirty="0" smtClean="0"/>
              <a:t>(-&gt;).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" t="41815" r="5119" b="25447"/>
          <a:stretch/>
        </p:blipFill>
        <p:spPr bwMode="auto">
          <a:xfrm>
            <a:off x="381001" y="3352800"/>
            <a:ext cx="772044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9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Better way to build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Constructors</a:t>
            </a:r>
            <a:r>
              <a:rPr lang="en-US" dirty="0" smtClean="0"/>
              <a:t> let </a:t>
            </a:r>
            <a:r>
              <a:rPr lang="en-US" dirty="0"/>
              <a:t>you specify parameters during instantiation to initialize the properties within </a:t>
            </a:r>
            <a:r>
              <a:rPr lang="en-US" dirty="0" smtClean="0"/>
              <a:t>a class </a:t>
            </a:r>
            <a:r>
              <a:rPr lang="en-US" dirty="0"/>
              <a:t>right away</a:t>
            </a:r>
            <a:r>
              <a:rPr lang="en-US" dirty="0" smtClean="0"/>
              <a:t>.</a:t>
            </a:r>
          </a:p>
          <a:p>
            <a:r>
              <a:rPr lang="en-US" dirty="0"/>
              <a:t>In PHP, constructors are defined as functions (as you shall see, all methods </a:t>
            </a:r>
            <a:r>
              <a:rPr lang="en-US" dirty="0" smtClean="0"/>
              <a:t>use the </a:t>
            </a:r>
            <a:r>
              <a:rPr lang="en-US" dirty="0"/>
              <a:t>function keyword) with the name </a:t>
            </a:r>
            <a:r>
              <a:rPr lang="en-US" b="1" dirty="0"/>
              <a:t>__construct</a:t>
            </a:r>
            <a:r>
              <a:rPr lang="en-US" b="1" dirty="0" smtClean="0"/>
              <a:t>().</a:t>
            </a:r>
          </a:p>
          <a:p>
            <a:r>
              <a:rPr lang="en-US" dirty="0"/>
              <a:t>Notice that in the constructor </a:t>
            </a:r>
            <a:r>
              <a:rPr lang="en-US" dirty="0" smtClean="0"/>
              <a:t>each parameter </a:t>
            </a:r>
            <a:r>
              <a:rPr lang="en-US" dirty="0"/>
              <a:t>is assigned to an internal class variable using the $this-&gt; </a:t>
            </a:r>
            <a:r>
              <a:rPr lang="en-US" dirty="0" smtClean="0"/>
              <a:t>syntax. </a:t>
            </a:r>
            <a:r>
              <a:rPr lang="en-US" dirty="0"/>
              <a:t>you </a:t>
            </a:r>
            <a:r>
              <a:rPr lang="en-US" b="1" dirty="0"/>
              <a:t>must </a:t>
            </a:r>
            <a:r>
              <a:rPr lang="en-US" dirty="0"/>
              <a:t>always use the $this syntax to reference all properties </a:t>
            </a:r>
            <a:r>
              <a:rPr lang="en-US" dirty="0" smtClean="0"/>
              <a:t>and methods </a:t>
            </a:r>
            <a:r>
              <a:rPr lang="en-US" dirty="0"/>
              <a:t>associated with this particular instance of a class.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35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34821" r="7500" b="12351"/>
          <a:stretch/>
        </p:blipFill>
        <p:spPr bwMode="auto">
          <a:xfrm>
            <a:off x="381000" y="1371600"/>
            <a:ext cx="789904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7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the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0772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$</a:t>
            </a:r>
            <a:r>
              <a:rPr lang="en-US" sz="1800" dirty="0" err="1"/>
              <a:t>picasso</a:t>
            </a:r>
            <a:r>
              <a:rPr lang="en-US" sz="1800" dirty="0"/>
              <a:t> = </a:t>
            </a:r>
            <a:r>
              <a:rPr lang="en-US" sz="1800" b="1" dirty="0">
                <a:solidFill>
                  <a:srgbClr val="C00000"/>
                </a:solidFill>
              </a:rPr>
              <a:t>new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Artist</a:t>
            </a:r>
            <a:r>
              <a:rPr lang="en-US" sz="1800" dirty="0" smtClean="0"/>
              <a:t>("</a:t>
            </a:r>
            <a:r>
              <a:rPr lang="en-US" sz="1800" dirty="0" err="1"/>
              <a:t>Pablo","Picasso","Malaga","Oct</a:t>
            </a:r>
            <a:r>
              <a:rPr lang="en-US" sz="1800" dirty="0"/>
              <a:t> 25,1881</a:t>
            </a:r>
            <a:r>
              <a:rPr lang="en-US" sz="1800" dirty="0" smtClean="0"/>
              <a:t>","</a:t>
            </a:r>
            <a:r>
              <a:rPr lang="en-US" sz="1800" dirty="0"/>
              <a:t>Apr 8,1973");</a:t>
            </a:r>
          </a:p>
          <a:p>
            <a:r>
              <a:rPr lang="en-US" sz="1800" dirty="0"/>
              <a:t>$</a:t>
            </a:r>
            <a:r>
              <a:rPr lang="en-US" sz="1800" dirty="0" err="1"/>
              <a:t>dali</a:t>
            </a:r>
            <a:r>
              <a:rPr lang="en-US" sz="1800" dirty="0"/>
              <a:t> = </a:t>
            </a:r>
            <a:r>
              <a:rPr lang="en-US" sz="1800" b="1" dirty="0">
                <a:solidFill>
                  <a:srgbClr val="C00000"/>
                </a:solidFill>
              </a:rPr>
              <a:t>new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Artist("</a:t>
            </a:r>
            <a:r>
              <a:rPr lang="en-US" sz="1800" dirty="0" err="1"/>
              <a:t>Salvador","Dali","Figures","May</a:t>
            </a:r>
            <a:r>
              <a:rPr lang="en-US" sz="1800" dirty="0"/>
              <a:t> 11 1904</a:t>
            </a:r>
            <a:r>
              <a:rPr lang="en-US" sz="1800" dirty="0" smtClean="0"/>
              <a:t>", "</a:t>
            </a:r>
            <a:r>
              <a:rPr lang="en-US" sz="1800" dirty="0"/>
              <a:t>Jan 23 1989");</a:t>
            </a:r>
          </a:p>
        </p:txBody>
      </p:sp>
    </p:spTree>
    <p:extLst>
      <p:ext uri="{BB962C8B-B14F-4D97-AF65-F5344CB8AC3E}">
        <p14:creationId xmlns:p14="http://schemas.microsoft.com/office/powerpoint/2010/main" val="28645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107698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  <a:latin typeface="Rockwell Condensed" pitchFamily="18" charset="0"/>
              </a:rPr>
              <a:t>Object-Oriented </a:t>
            </a:r>
            <a:r>
              <a:rPr lang="en-US" sz="2400" dirty="0" smtClean="0">
                <a:solidFill>
                  <a:srgbClr val="FFFFFF"/>
                </a:solidFill>
                <a:latin typeface="Rockwell Condensed" pitchFamily="18" charset="0"/>
              </a:rPr>
              <a:t>Overview</a:t>
            </a:r>
            <a:endParaRPr lang="en-US" sz="2400" dirty="0">
              <a:solidFill>
                <a:srgbClr val="FFFFFF"/>
              </a:solidFill>
              <a:latin typeface="Rockwell Condense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107698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Rockwell Condensed" pitchFamily="18" charset="0"/>
              </a:rPr>
              <a:t>Classes</a:t>
            </a:r>
            <a:r>
              <a:rPr lang="en-US" sz="2800" dirty="0" smtClean="0">
                <a:solidFill>
                  <a:srgbClr val="FFFFFF"/>
                </a:solidFill>
                <a:latin typeface="Rockwell Condensed" pitchFamily="18" charset="0"/>
              </a:rPr>
              <a:t> and </a:t>
            </a:r>
            <a:r>
              <a:rPr lang="en-US" sz="2800" dirty="0" smtClean="0">
                <a:solidFill>
                  <a:schemeClr val="accent5"/>
                </a:solidFill>
                <a:latin typeface="Rockwell Condensed" pitchFamily="18" charset="0"/>
              </a:rPr>
              <a:t>Objects</a:t>
            </a:r>
            <a:r>
              <a:rPr lang="en-US" sz="2800" dirty="0" smtClean="0">
                <a:solidFill>
                  <a:srgbClr val="FFFFFF"/>
                </a:solidFill>
                <a:latin typeface="Rockwell Condensed" pitchFamily="18" charset="0"/>
              </a:rPr>
              <a:t> in PHP</a:t>
            </a:r>
            <a:endParaRPr lang="en-US" sz="2800" dirty="0">
              <a:solidFill>
                <a:srgbClr val="FFFFFF"/>
              </a:solidFill>
              <a:latin typeface="Rockwell Condensed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2362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1" y="25247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Object Oriented </a:t>
            </a:r>
            <a:r>
              <a:rPr lang="en-US" sz="2400" dirty="0" smtClean="0">
                <a:solidFill>
                  <a:schemeClr val="accent5"/>
                </a:solidFill>
                <a:latin typeface="Rockwell Condensed" pitchFamily="18" charset="0"/>
              </a:rPr>
              <a:t>Design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1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2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3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400" y="5257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7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In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077200" cy="4525963"/>
          </a:xfrm>
        </p:spPr>
        <p:txBody>
          <a:bodyPr>
            <a:normAutofit/>
          </a:bodyPr>
          <a:lstStyle/>
          <a:p>
            <a:r>
              <a:rPr lang="en-US" b="1" dirty="0"/>
              <a:t>M</a:t>
            </a:r>
            <a:r>
              <a:rPr lang="en-US" b="1" dirty="0" smtClean="0"/>
              <a:t>ethods </a:t>
            </a:r>
            <a:r>
              <a:rPr lang="en-US" dirty="0" smtClean="0"/>
              <a:t>and are </a:t>
            </a:r>
            <a:r>
              <a:rPr lang="en-US" dirty="0"/>
              <a:t>like functions, except they are associated with a </a:t>
            </a:r>
            <a:r>
              <a:rPr lang="en-US" dirty="0" smtClean="0"/>
              <a:t>class.</a:t>
            </a:r>
          </a:p>
          <a:p>
            <a:r>
              <a:rPr lang="en-US" dirty="0"/>
              <a:t>They define the </a:t>
            </a:r>
            <a:r>
              <a:rPr lang="en-US" dirty="0" smtClean="0"/>
              <a:t>tasks each </a:t>
            </a:r>
            <a:r>
              <a:rPr lang="en-US" dirty="0"/>
              <a:t>instance of a class can perform and are useful since they associate </a:t>
            </a:r>
            <a:r>
              <a:rPr lang="en-US" dirty="0" smtClean="0"/>
              <a:t>behavior with objects.</a:t>
            </a:r>
          </a:p>
          <a:p>
            <a:endParaRPr lang="en-US" dirty="0"/>
          </a:p>
          <a:p>
            <a:r>
              <a:rPr lang="en-US" b="1" dirty="0"/>
              <a:t>$</a:t>
            </a:r>
            <a:r>
              <a:rPr lang="en-US" b="1" dirty="0" err="1"/>
              <a:t>picasso</a:t>
            </a:r>
            <a:r>
              <a:rPr lang="en-US" b="1" dirty="0"/>
              <a:t> = new Artist( . . . )</a:t>
            </a:r>
          </a:p>
          <a:p>
            <a:r>
              <a:rPr lang="en-US" b="1" dirty="0"/>
              <a:t>echo $</a:t>
            </a:r>
            <a:r>
              <a:rPr lang="en-US" b="1" dirty="0" err="1"/>
              <a:t>picasso</a:t>
            </a:r>
            <a:r>
              <a:rPr lang="en-US" b="1" dirty="0"/>
              <a:t>-&gt;</a:t>
            </a:r>
            <a:r>
              <a:rPr lang="en-US" b="1" dirty="0" err="1">
                <a:solidFill>
                  <a:srgbClr val="C00000"/>
                </a:solidFill>
              </a:rPr>
              <a:t>outputAsTable</a:t>
            </a:r>
            <a:r>
              <a:rPr lang="en-US" b="1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example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7" t="23363" r="4881" b="13839"/>
          <a:stretch/>
        </p:blipFill>
        <p:spPr bwMode="auto">
          <a:xfrm>
            <a:off x="304800" y="1371600"/>
            <a:ext cx="8135257" cy="468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UML class diagrams adding the method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T:\CompSci\Research\web development textbook\manuscript\19.FinalART\9780133407150_FinalArt\CH10\4071510005.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78"/>
          <a:stretch/>
        </p:blipFill>
        <p:spPr bwMode="auto">
          <a:xfrm>
            <a:off x="1486800" y="1295400"/>
            <a:ext cx="5562600" cy="251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:\CompSci\Research\web development textbook\manuscript\19.FinalART\9780133407150_FinalArt\CH10\4071510005.ep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97" r="-1"/>
          <a:stretch/>
        </p:blipFill>
        <p:spPr bwMode="auto">
          <a:xfrm>
            <a:off x="1371600" y="4048631"/>
            <a:ext cx="5573477" cy="227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48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isibility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 accessibility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visibility </a:t>
            </a:r>
            <a:r>
              <a:rPr lang="en-US" dirty="0"/>
              <a:t>of a property or method determines the accessibility of a </a:t>
            </a:r>
            <a:r>
              <a:rPr lang="en-US" b="1" dirty="0"/>
              <a:t>class </a:t>
            </a:r>
            <a:r>
              <a:rPr lang="en-US" b="1" dirty="0" smtClean="0"/>
              <a:t>member </a:t>
            </a:r>
            <a:r>
              <a:rPr lang="en-US" dirty="0" smtClean="0"/>
              <a:t>and </a:t>
            </a:r>
            <a:r>
              <a:rPr lang="en-US" dirty="0"/>
              <a:t>can be set </a:t>
            </a:r>
            <a:r>
              <a:rPr lang="en-US" dirty="0" smtClean="0"/>
              <a:t>to: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dirty="0"/>
              <a:t>the property </a:t>
            </a:r>
            <a:r>
              <a:rPr lang="en-US" dirty="0" smtClean="0"/>
              <a:t>or method </a:t>
            </a:r>
            <a:r>
              <a:rPr lang="en-US" dirty="0"/>
              <a:t>is accessible to any code that has a reference to the object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Private</a:t>
            </a:r>
            <a:r>
              <a:rPr lang="en-US" dirty="0" smtClean="0"/>
              <a:t> sets </a:t>
            </a:r>
            <a:r>
              <a:rPr lang="en-US" dirty="0"/>
              <a:t>a method or variable to only be accessible from within the class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Protected</a:t>
            </a:r>
            <a:r>
              <a:rPr lang="en-US" dirty="0" smtClean="0"/>
              <a:t> is related to inheritance…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isibility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 accessibility</a:t>
            </a:r>
            <a:endParaRPr lang="en-US" dirty="0"/>
          </a:p>
        </p:txBody>
      </p:sp>
      <p:pic>
        <p:nvPicPr>
          <p:cNvPr id="10242" name="Picture 2" descr="T:\CompSci\Research\web development textbook\manuscript\19.FinalART\9780133407150_FinalArt\CH10\4071510006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13946"/>
            <a:ext cx="7696200" cy="53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6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static </a:t>
            </a:r>
            <a:r>
              <a:rPr lang="en-US" dirty="0"/>
              <a:t>member is a property or method that all instances of a class share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Unlike an </a:t>
            </a:r>
            <a:r>
              <a:rPr lang="en-US" dirty="0"/>
              <a:t>instance property, where each object gets its own value for that property, </a:t>
            </a:r>
            <a:r>
              <a:rPr lang="en-US" dirty="0" smtClean="0"/>
              <a:t>there is </a:t>
            </a:r>
            <a:r>
              <a:rPr lang="en-US" dirty="0"/>
              <a:t>only one value for a class’s static property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Static members use the self</a:t>
            </a:r>
            <a:r>
              <a:rPr lang="en-US" dirty="0"/>
              <a:t>:: </a:t>
            </a:r>
            <a:r>
              <a:rPr lang="en-US" dirty="0" smtClean="0"/>
              <a:t>syntax and are not associated with one object</a:t>
            </a:r>
          </a:p>
          <a:p>
            <a:r>
              <a:rPr lang="en-US" dirty="0" smtClean="0"/>
              <a:t>They can be accessed without any </a:t>
            </a:r>
            <a:r>
              <a:rPr lang="en-US" dirty="0"/>
              <a:t>instance of an Artist object by using the class name, that is, </a:t>
            </a:r>
            <a:r>
              <a:rPr lang="en-US" dirty="0" smtClean="0"/>
              <a:t>via </a:t>
            </a:r>
            <a:r>
              <a:rPr lang="en-US" b="1" dirty="0" smtClean="0"/>
              <a:t>Artist</a:t>
            </a:r>
            <a:r>
              <a:rPr lang="en-US" b="1" dirty="0"/>
              <a:t>::$</a:t>
            </a:r>
            <a:r>
              <a:rPr lang="en-US" b="1" dirty="0" err="1"/>
              <a:t>artistCount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09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" t="19435" r="9922" b="9668"/>
          <a:stretch/>
        </p:blipFill>
        <p:spPr bwMode="auto">
          <a:xfrm>
            <a:off x="609600" y="1524000"/>
            <a:ext cx="7077076" cy="45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14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Uml</a:t>
            </a:r>
            <a:r>
              <a:rPr lang="en-US" dirty="0" smtClean="0"/>
              <a:t> again</a:t>
            </a:r>
            <a:endParaRPr lang="en-US" dirty="0"/>
          </a:p>
        </p:txBody>
      </p:sp>
      <p:pic>
        <p:nvPicPr>
          <p:cNvPr id="12290" name="Picture 2" descr="T:\CompSci\Research\web development textbook\manuscript\19.FinalART\9780133407150_FinalArt\CH10\4071510007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467600" cy="338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9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constants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Never changes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onstant </a:t>
            </a:r>
            <a:r>
              <a:rPr lang="en-US" dirty="0"/>
              <a:t>values can be stored more </a:t>
            </a:r>
            <a:r>
              <a:rPr lang="en-US" dirty="0" smtClean="0"/>
              <a:t>efficiently as </a:t>
            </a:r>
            <a:r>
              <a:rPr lang="en-US" dirty="0"/>
              <a:t>class constants so long as they are not calculated </a:t>
            </a:r>
            <a:r>
              <a:rPr lang="en-US" dirty="0" smtClean="0"/>
              <a:t>or updated</a:t>
            </a:r>
          </a:p>
          <a:p>
            <a:r>
              <a:rPr lang="en-US" dirty="0"/>
              <a:t>They are added to a </a:t>
            </a:r>
            <a:r>
              <a:rPr lang="en-US" dirty="0" smtClean="0"/>
              <a:t>class using </a:t>
            </a:r>
            <a:r>
              <a:rPr lang="en-US" dirty="0"/>
              <a:t>the </a:t>
            </a:r>
            <a:r>
              <a:rPr lang="en-US" b="1" dirty="0" err="1"/>
              <a:t>const</a:t>
            </a:r>
            <a:r>
              <a:rPr lang="en-US" dirty="0"/>
              <a:t> keyword.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const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/>
              <a:t>EARLIEST_DATE </a:t>
            </a:r>
            <a:r>
              <a:rPr lang="en-US" b="1" dirty="0"/>
              <a:t>= 'January 1, 1200</a:t>
            </a:r>
            <a:r>
              <a:rPr lang="en-US" b="1" dirty="0" smtClean="0"/>
              <a:t>';</a:t>
            </a:r>
          </a:p>
          <a:p>
            <a:r>
              <a:rPr lang="en-US" dirty="0"/>
              <a:t>Unlike all other variables, constants don’t use the $ symbol when </a:t>
            </a:r>
            <a:r>
              <a:rPr lang="en-US" dirty="0" smtClean="0"/>
              <a:t>declaring or </a:t>
            </a:r>
            <a:r>
              <a:rPr lang="en-US" dirty="0"/>
              <a:t>using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Accessed </a:t>
            </a:r>
            <a:r>
              <a:rPr lang="en-US" dirty="0"/>
              <a:t>both inside and outside the class using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self::EARLIEST_DATE </a:t>
            </a:r>
            <a:r>
              <a:rPr lang="en-US" dirty="0"/>
              <a:t>in the class and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classReference</a:t>
            </a:r>
            <a:r>
              <a:rPr lang="en-US" b="1" dirty="0"/>
              <a:t>::EARLIEST_DATE </a:t>
            </a:r>
            <a:r>
              <a:rPr lang="en-US" dirty="0"/>
              <a:t>outside.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32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Oriented </a:t>
            </a:r>
            <a:r>
              <a:rPr lang="en-US" dirty="0" smtClean="0">
                <a:solidFill>
                  <a:schemeClr val="tx2"/>
                </a:solidFill>
              </a:rPr>
              <a:t>Design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of 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2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Object-Oriented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of 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the most important advantage to object-oriented design is the possibility </a:t>
            </a:r>
            <a:r>
              <a:rPr lang="en-US" dirty="0" smtClean="0"/>
              <a:t>of </a:t>
            </a:r>
            <a:r>
              <a:rPr lang="en-US" b="1" dirty="0" smtClean="0"/>
              <a:t>encapsulation</a:t>
            </a:r>
            <a:r>
              <a:rPr lang="en-US" dirty="0"/>
              <a:t>, which generally refers to restricting access to an object’s </a:t>
            </a:r>
            <a:r>
              <a:rPr lang="en-US" dirty="0" smtClean="0"/>
              <a:t>internal components.</a:t>
            </a:r>
          </a:p>
          <a:p>
            <a:r>
              <a:rPr lang="en-US" dirty="0"/>
              <a:t>Another way of understanding encapsulation is: it is the hiding of </a:t>
            </a:r>
            <a:r>
              <a:rPr lang="en-US" dirty="0" smtClean="0"/>
              <a:t>an object’s </a:t>
            </a:r>
            <a:r>
              <a:rPr lang="en-US" dirty="0"/>
              <a:t>implementation </a:t>
            </a:r>
            <a:r>
              <a:rPr lang="en-US" dirty="0" smtClean="0"/>
              <a:t>details</a:t>
            </a:r>
          </a:p>
          <a:p>
            <a:r>
              <a:rPr lang="en-US" dirty="0"/>
              <a:t>A properly encapsulated class will define an interface to the world in the form </a:t>
            </a:r>
            <a:r>
              <a:rPr lang="en-US" dirty="0" smtClean="0"/>
              <a:t>of its </a:t>
            </a:r>
            <a:r>
              <a:rPr lang="en-US" dirty="0"/>
              <a:t>public methods, and leave its data, that is, its properties, hidden (that is, private).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43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properly encapsulated class makes its properties private, then how do </a:t>
            </a:r>
            <a:r>
              <a:rPr lang="en-US" dirty="0" smtClean="0"/>
              <a:t>you access </a:t>
            </a:r>
            <a:r>
              <a:rPr lang="en-US" dirty="0"/>
              <a:t>them</a:t>
            </a:r>
            <a:r>
              <a:rPr lang="en-US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getters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setters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88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getter to return a variable’s value is often very straightforward and should </a:t>
            </a:r>
            <a:r>
              <a:rPr lang="en-US" dirty="0" smtClean="0"/>
              <a:t>not modify </a:t>
            </a:r>
            <a:r>
              <a:rPr lang="en-US" dirty="0"/>
              <a:t>the property</a:t>
            </a:r>
            <a:r>
              <a:rPr lang="en-US" dirty="0" smtClean="0"/>
              <a:t>.</a:t>
            </a:r>
          </a:p>
          <a:p>
            <a:r>
              <a:rPr lang="en-US" dirty="0"/>
              <a:t>public function </a:t>
            </a:r>
            <a:r>
              <a:rPr lang="en-US" b="1" dirty="0" err="1">
                <a:solidFill>
                  <a:srgbClr val="C00000"/>
                </a:solidFill>
              </a:rPr>
              <a:t>get</a:t>
            </a:r>
            <a:r>
              <a:rPr lang="en-US" dirty="0" err="1"/>
              <a:t>FirstName</a:t>
            </a:r>
            <a:r>
              <a:rPr lang="en-US" dirty="0"/>
              <a:t>() {</a:t>
            </a:r>
          </a:p>
          <a:p>
            <a:r>
              <a:rPr lang="en-US" dirty="0" smtClean="0"/>
              <a:t>	return </a:t>
            </a:r>
            <a:r>
              <a:rPr lang="en-US" dirty="0"/>
              <a:t>$this-&gt;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97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Setter methods modify properties, and allow extra logic to be added to </a:t>
            </a:r>
            <a:r>
              <a:rPr lang="en-US" dirty="0" smtClean="0"/>
              <a:t>prevent properties </a:t>
            </a:r>
            <a:r>
              <a:rPr lang="en-US" dirty="0"/>
              <a:t>from being set to strange values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sz="2300" dirty="0"/>
              <a:t>public function </a:t>
            </a:r>
            <a:r>
              <a:rPr lang="en-US" sz="2300" b="1" dirty="0" err="1">
                <a:solidFill>
                  <a:srgbClr val="C00000"/>
                </a:solidFill>
              </a:rPr>
              <a:t>set</a:t>
            </a:r>
            <a:r>
              <a:rPr lang="en-US" sz="2300" b="1" dirty="0" err="1"/>
              <a:t>BirthDate</a:t>
            </a:r>
            <a:r>
              <a:rPr lang="en-US" sz="2300" dirty="0"/>
              <a:t>($birthdate</a:t>
            </a:r>
            <a:r>
              <a:rPr lang="en-US" sz="2300" dirty="0" smtClean="0"/>
              <a:t>){</a:t>
            </a:r>
            <a:br>
              <a:rPr lang="en-US" sz="2300" dirty="0" smtClean="0"/>
            </a:br>
            <a:r>
              <a:rPr lang="en-US" sz="2300" dirty="0" smtClean="0"/>
              <a:t>	</a:t>
            </a:r>
            <a:r>
              <a:rPr lang="en-US" sz="2300" i="1" dirty="0" smtClean="0">
                <a:solidFill>
                  <a:schemeClr val="accent1"/>
                </a:solidFill>
              </a:rPr>
              <a:t>// </a:t>
            </a:r>
            <a:r>
              <a:rPr lang="en-US" sz="2300" i="1" dirty="0">
                <a:solidFill>
                  <a:schemeClr val="accent1"/>
                </a:solidFill>
              </a:rPr>
              <a:t>set variable only if passed a valid date </a:t>
            </a:r>
            <a:r>
              <a:rPr lang="en-US" sz="2300" i="1" dirty="0" smtClean="0">
                <a:solidFill>
                  <a:schemeClr val="accent1"/>
                </a:solidFill>
              </a:rPr>
              <a:t>string</a:t>
            </a:r>
            <a:br>
              <a:rPr lang="en-US" sz="2300" i="1" dirty="0" smtClean="0">
                <a:solidFill>
                  <a:schemeClr val="accent1"/>
                </a:solidFill>
              </a:rPr>
            </a:br>
            <a:r>
              <a:rPr lang="en-US" sz="2300" i="1" dirty="0" smtClean="0"/>
              <a:t>	</a:t>
            </a:r>
            <a:r>
              <a:rPr lang="en-US" sz="2300" dirty="0" smtClean="0"/>
              <a:t>$date </a:t>
            </a:r>
            <a:r>
              <a:rPr lang="en-US" sz="2300" dirty="0"/>
              <a:t>= </a:t>
            </a:r>
            <a:r>
              <a:rPr lang="en-US" sz="2300" dirty="0" err="1"/>
              <a:t>date_create</a:t>
            </a:r>
            <a:r>
              <a:rPr lang="en-US" sz="2300" dirty="0"/>
              <a:t>($birthdate</a:t>
            </a:r>
            <a:r>
              <a:rPr lang="en-US" sz="2300" dirty="0" smtClean="0"/>
              <a:t>);</a:t>
            </a:r>
            <a:br>
              <a:rPr lang="en-US" sz="2300" dirty="0" smtClean="0"/>
            </a:br>
            <a:r>
              <a:rPr lang="en-US" sz="2300" dirty="0" smtClean="0"/>
              <a:t>	if </a:t>
            </a:r>
            <a:r>
              <a:rPr lang="en-US" sz="2300" dirty="0"/>
              <a:t>( ! $date ) </a:t>
            </a:r>
            <a:r>
              <a:rPr lang="en-US" sz="2300" dirty="0" smtClean="0"/>
              <a:t>{</a:t>
            </a:r>
            <a:br>
              <a:rPr lang="en-US" sz="2300" dirty="0" smtClean="0"/>
            </a:br>
            <a:r>
              <a:rPr lang="en-US" sz="2300" dirty="0" smtClean="0"/>
              <a:t>	          $</a:t>
            </a:r>
            <a:r>
              <a:rPr lang="en-US" sz="2300" dirty="0"/>
              <a:t>this-&gt;</a:t>
            </a:r>
            <a:r>
              <a:rPr lang="en-US" sz="2300" dirty="0" err="1"/>
              <a:t>birthDate</a:t>
            </a:r>
            <a:r>
              <a:rPr lang="en-US" sz="2300" dirty="0"/>
              <a:t> = $this-&gt;</a:t>
            </a:r>
            <a:r>
              <a:rPr lang="en-US" sz="2300" dirty="0" err="1"/>
              <a:t>getEarliestAllowedDate</a:t>
            </a:r>
            <a:r>
              <a:rPr lang="en-US" sz="2300" dirty="0" smtClean="0"/>
              <a:t>();</a:t>
            </a:r>
            <a:br>
              <a:rPr lang="en-US" sz="2300" dirty="0" smtClean="0"/>
            </a:br>
            <a:r>
              <a:rPr lang="en-US" sz="2300" dirty="0" smtClean="0"/>
              <a:t>	}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 smtClean="0"/>
              <a:t>	else {</a:t>
            </a:r>
            <a:br>
              <a:rPr lang="en-US" sz="2300" dirty="0" smtClean="0"/>
            </a:br>
            <a:r>
              <a:rPr lang="en-US" sz="2300" dirty="0" smtClean="0"/>
              <a:t>	</a:t>
            </a:r>
            <a:r>
              <a:rPr lang="en-US" sz="2300" i="1" dirty="0" smtClean="0">
                <a:solidFill>
                  <a:schemeClr val="accent1"/>
                </a:solidFill>
              </a:rPr>
              <a:t>// </a:t>
            </a:r>
            <a:r>
              <a:rPr lang="en-US" sz="2300" i="1" dirty="0">
                <a:solidFill>
                  <a:schemeClr val="accent1"/>
                </a:solidFill>
              </a:rPr>
              <a:t>if very early date then change it </a:t>
            </a:r>
            <a:r>
              <a:rPr lang="en-US" sz="2300" i="1" dirty="0" smtClean="0">
                <a:solidFill>
                  <a:schemeClr val="accent1"/>
                </a:solidFill>
              </a:rPr>
              <a:t>to</a:t>
            </a:r>
            <a:br>
              <a:rPr lang="en-US" sz="2300" i="1" dirty="0" smtClean="0">
                <a:solidFill>
                  <a:schemeClr val="accent1"/>
                </a:solidFill>
              </a:rPr>
            </a:br>
            <a:r>
              <a:rPr lang="en-US" sz="2300" i="1" dirty="0" smtClean="0">
                <a:solidFill>
                  <a:schemeClr val="accent1"/>
                </a:solidFill>
              </a:rPr>
              <a:t>	// </a:t>
            </a:r>
            <a:r>
              <a:rPr lang="en-US" sz="2300" i="1" dirty="0">
                <a:solidFill>
                  <a:schemeClr val="accent1"/>
                </a:solidFill>
              </a:rPr>
              <a:t>the earliest allowed </a:t>
            </a:r>
            <a:r>
              <a:rPr lang="en-US" sz="2300" i="1" dirty="0" smtClean="0">
                <a:solidFill>
                  <a:schemeClr val="accent1"/>
                </a:solidFill>
              </a:rPr>
              <a:t>date</a:t>
            </a:r>
            <a:r>
              <a:rPr lang="en-US" sz="2300" i="1" dirty="0" smtClean="0"/>
              <a:t/>
            </a:r>
            <a:br>
              <a:rPr lang="en-US" sz="2300" i="1" dirty="0" smtClean="0"/>
            </a:br>
            <a:r>
              <a:rPr lang="en-US" sz="2300" i="1" dirty="0" smtClean="0"/>
              <a:t>		</a:t>
            </a:r>
            <a:r>
              <a:rPr lang="en-US" sz="2300" dirty="0" smtClean="0"/>
              <a:t>if </a:t>
            </a:r>
            <a:r>
              <a:rPr lang="en-US" sz="2300" dirty="0"/>
              <a:t>( $date &lt; $this-&gt;</a:t>
            </a:r>
            <a:r>
              <a:rPr lang="en-US" sz="2300" dirty="0" err="1"/>
              <a:t>getEarliestAllowedDate</a:t>
            </a:r>
            <a:r>
              <a:rPr lang="en-US" sz="2300" dirty="0"/>
              <a:t>() ) </a:t>
            </a:r>
            <a:r>
              <a:rPr lang="en-US" sz="2300" dirty="0" smtClean="0"/>
              <a:t>{</a:t>
            </a:r>
            <a:br>
              <a:rPr lang="en-US" sz="2300" dirty="0" smtClean="0"/>
            </a:br>
            <a:r>
              <a:rPr lang="en-US" sz="2300" dirty="0" smtClean="0"/>
              <a:t>		    $</a:t>
            </a:r>
            <a:r>
              <a:rPr lang="en-US" sz="2300" dirty="0"/>
              <a:t>date = $this-&gt;</a:t>
            </a:r>
            <a:r>
              <a:rPr lang="en-US" sz="2300" dirty="0" err="1"/>
              <a:t>getEarliestAllowedDate</a:t>
            </a:r>
            <a:r>
              <a:rPr lang="en-US" sz="2300" dirty="0" smtClean="0"/>
              <a:t>();</a:t>
            </a:r>
            <a:br>
              <a:rPr lang="en-US" sz="2300" dirty="0" smtClean="0"/>
            </a:br>
            <a:r>
              <a:rPr lang="en-US" sz="2300" dirty="0" smtClean="0"/>
              <a:t>		}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 smtClean="0"/>
              <a:t>		$</a:t>
            </a:r>
            <a:r>
              <a:rPr lang="en-US" sz="2300" dirty="0"/>
              <a:t>this-&gt;</a:t>
            </a:r>
            <a:r>
              <a:rPr lang="en-US" sz="2300" dirty="0" err="1"/>
              <a:t>birthDate</a:t>
            </a:r>
            <a:r>
              <a:rPr lang="en-US" sz="2300" dirty="0"/>
              <a:t> = $date</a:t>
            </a:r>
            <a:r>
              <a:rPr lang="en-US" sz="2300" dirty="0" smtClean="0"/>
              <a:t>;</a:t>
            </a:r>
            <a:br>
              <a:rPr lang="en-US" sz="2300" dirty="0" smtClean="0"/>
            </a:br>
            <a:r>
              <a:rPr lang="en-US" sz="2300" dirty="0" smtClean="0"/>
              <a:t>	}</a:t>
            </a:r>
            <a:endParaRPr lang="en-US" sz="2300" dirty="0"/>
          </a:p>
          <a:p>
            <a:r>
              <a:rPr lang="en-US" sz="2300" dirty="0"/>
              <a:t>}</a:t>
            </a:r>
            <a:endParaRPr lang="en-US" sz="23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35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Encapsulation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T:\CompSci\Research\web development textbook\manuscript\19.FinalART\9780133407150_FinalArt\CH10\4071510008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620000" cy="450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02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Encapsulation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an encapsulated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" t="25000" r="5312" b="32552"/>
          <a:stretch/>
        </p:blipFill>
        <p:spPr bwMode="auto">
          <a:xfrm>
            <a:off x="820730" y="1219200"/>
            <a:ext cx="4521279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t="5339" r="5000" b="9375"/>
          <a:stretch/>
        </p:blipFill>
        <p:spPr bwMode="auto">
          <a:xfrm>
            <a:off x="808031" y="2894666"/>
            <a:ext cx="4533978" cy="3582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490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086600" cy="48767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Inheritance enables you to create new PHP classes that reuse, extend, and </a:t>
            </a:r>
            <a:r>
              <a:rPr lang="en-US" dirty="0" smtClean="0"/>
              <a:t>modify the </a:t>
            </a:r>
            <a:r>
              <a:rPr lang="en-US" dirty="0"/>
              <a:t>behavior that is defined in another PHP class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only allows you to inherit from one class at a </a:t>
            </a:r>
            <a:r>
              <a:rPr lang="en-US" dirty="0" smtClean="0"/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class that is inheriting from another class is said to be a </a:t>
            </a:r>
            <a:r>
              <a:rPr lang="en-US" b="1" dirty="0"/>
              <a:t>subclass </a:t>
            </a:r>
            <a:r>
              <a:rPr lang="en-US" dirty="0"/>
              <a:t>or a </a:t>
            </a:r>
            <a:r>
              <a:rPr lang="en-US" b="1" dirty="0" smtClean="0"/>
              <a:t>derived class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class that is being inherited from is typically called a </a:t>
            </a:r>
            <a:r>
              <a:rPr lang="en-US" b="1" dirty="0"/>
              <a:t>superclass </a:t>
            </a:r>
            <a:r>
              <a:rPr lang="en-US" dirty="0"/>
              <a:t>or a </a:t>
            </a:r>
            <a:r>
              <a:rPr lang="en-US" b="1" dirty="0" smtClean="0"/>
              <a:t>base class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PHP class is defined as a subclass by using the </a:t>
            </a:r>
            <a:r>
              <a:rPr lang="en-US" b="1" i="1" dirty="0"/>
              <a:t>extends</a:t>
            </a:r>
            <a:r>
              <a:rPr lang="en-US" dirty="0"/>
              <a:t> keyword</a:t>
            </a:r>
            <a:r>
              <a:rPr lang="en-US" dirty="0" smtClean="0"/>
              <a:t>.</a:t>
            </a:r>
          </a:p>
          <a:p>
            <a:r>
              <a:rPr lang="en-US" dirty="0"/>
              <a:t>class Painting </a:t>
            </a:r>
            <a:r>
              <a:rPr lang="en-US" b="1" dirty="0">
                <a:solidFill>
                  <a:srgbClr val="C00000"/>
                </a:solidFill>
              </a:rPr>
              <a:t>extends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Art { . . .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27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the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086600" cy="48767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Inheritance enables you to create new PHP classes that reuse, extend, and </a:t>
            </a:r>
            <a:r>
              <a:rPr lang="en-US" dirty="0" smtClean="0"/>
              <a:t>modify the </a:t>
            </a:r>
            <a:r>
              <a:rPr lang="en-US" dirty="0"/>
              <a:t>behavior that is defined in another PHP class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PHP only allows you to inherit from one class at a </a:t>
            </a:r>
            <a:r>
              <a:rPr lang="en-US" dirty="0" smtClean="0"/>
              <a:t>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class that is inheriting from another class is said to be a </a:t>
            </a:r>
            <a:r>
              <a:rPr lang="en-US" b="1" dirty="0"/>
              <a:t>subclass </a:t>
            </a:r>
            <a:r>
              <a:rPr lang="en-US" dirty="0"/>
              <a:t>or a </a:t>
            </a:r>
            <a:r>
              <a:rPr lang="en-US" b="1" dirty="0" smtClean="0"/>
              <a:t>derived class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class that is being inherited from is typically called a </a:t>
            </a:r>
            <a:r>
              <a:rPr lang="en-US" b="1" dirty="0"/>
              <a:t>superclass </a:t>
            </a:r>
            <a:r>
              <a:rPr lang="en-US" dirty="0"/>
              <a:t>or a </a:t>
            </a:r>
            <a:r>
              <a:rPr lang="en-US" b="1" dirty="0" smtClean="0"/>
              <a:t>base class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PHP class is defined as a subclass by using the </a:t>
            </a:r>
            <a:r>
              <a:rPr lang="en-US" b="1" i="1" dirty="0"/>
              <a:t>extends</a:t>
            </a:r>
            <a:r>
              <a:rPr lang="en-US" dirty="0"/>
              <a:t> keyword</a:t>
            </a:r>
            <a:r>
              <a:rPr lang="en-US" dirty="0" smtClean="0"/>
              <a:t>.</a:t>
            </a:r>
          </a:p>
          <a:p>
            <a:r>
              <a:rPr lang="en-US" dirty="0"/>
              <a:t>class Painting </a:t>
            </a:r>
            <a:r>
              <a:rPr lang="en-US" b="1" dirty="0">
                <a:solidFill>
                  <a:srgbClr val="C00000"/>
                </a:solidFill>
              </a:rPr>
              <a:t>extends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Art { . . .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36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There’s UML for that too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 descr="T:\CompSci\Research\web development textbook\manuscript\19.FinalART\9780133407150_FinalArt\CH10\4071510009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5561013" cy="486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045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086600" cy="4876799"/>
          </a:xfrm>
        </p:spPr>
        <p:txBody>
          <a:bodyPr>
            <a:normAutofit/>
          </a:bodyPr>
          <a:lstStyle/>
          <a:p>
            <a:r>
              <a:rPr lang="en-US" dirty="0"/>
              <a:t>$p = new Painting();</a:t>
            </a:r>
          </a:p>
          <a:p>
            <a:r>
              <a:rPr lang="en-US" dirty="0"/>
              <a:t>. . .</a:t>
            </a:r>
          </a:p>
          <a:p>
            <a:r>
              <a:rPr lang="en-US" dirty="0" smtClean="0"/>
              <a:t>echo </a:t>
            </a:r>
            <a:r>
              <a:rPr lang="en-US" dirty="0"/>
              <a:t>$p-&gt;</a:t>
            </a:r>
            <a:r>
              <a:rPr lang="en-US" dirty="0" err="1"/>
              <a:t>getName</a:t>
            </a:r>
            <a:r>
              <a:rPr lang="en-US" dirty="0"/>
              <a:t>(); // defined in base class</a:t>
            </a:r>
          </a:p>
          <a:p>
            <a:r>
              <a:rPr lang="en-US" dirty="0"/>
              <a:t>echo $p-&gt;</a:t>
            </a:r>
            <a:r>
              <a:rPr lang="en-US" dirty="0" err="1"/>
              <a:t>getMedium</a:t>
            </a:r>
            <a:r>
              <a:rPr lang="en-US" dirty="0"/>
              <a:t>(); // defined in </a:t>
            </a:r>
            <a:r>
              <a:rPr lang="en-US" dirty="0" smtClean="0"/>
              <a:t>subclass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4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is a full-fledged object-oriented language with many of </a:t>
            </a:r>
            <a:r>
              <a:rPr lang="en-US" dirty="0" smtClean="0"/>
              <a:t>the syntactic </a:t>
            </a:r>
            <a:r>
              <a:rPr lang="en-US" dirty="0"/>
              <a:t>constructs popularized in languages like Java and C</a:t>
            </a:r>
            <a:r>
              <a:rPr lang="en-US" dirty="0" smtClean="0"/>
              <a:t>++.</a:t>
            </a:r>
          </a:p>
          <a:p>
            <a:r>
              <a:rPr lang="en-US" dirty="0" smtClean="0"/>
              <a:t>Earlier versions </a:t>
            </a:r>
            <a:r>
              <a:rPr lang="en-US" dirty="0"/>
              <a:t>of PHP </a:t>
            </a:r>
            <a:r>
              <a:rPr lang="en-US" dirty="0" smtClean="0"/>
              <a:t>do </a:t>
            </a:r>
            <a:r>
              <a:rPr lang="en-US" dirty="0"/>
              <a:t>not support all of these object-oriented features,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PHP versions after </a:t>
            </a:r>
            <a:r>
              <a:rPr lang="en-US" dirty="0"/>
              <a:t>5.0 do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Object-Oriented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40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access modifier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Remember Protected?</a:t>
            </a:r>
          </a:p>
        </p:txBody>
      </p:sp>
      <p:pic>
        <p:nvPicPr>
          <p:cNvPr id="5" name="Picture 4" descr="4071510010.e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33024"/>
            <a:ext cx="5867400" cy="504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42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inheritance</a:t>
            </a:r>
            <a:endParaRPr lang="en-US" dirty="0"/>
          </a:p>
        </p:txBody>
      </p:sp>
      <p:pic>
        <p:nvPicPr>
          <p:cNvPr id="3" name="Picture 2" descr="4071510011.ep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5791200" cy="40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375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086600" cy="4876799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/* The abstract class </a:t>
            </a:r>
            <a:r>
              <a:rPr lang="en-US" i="1" dirty="0" smtClean="0">
                <a:solidFill>
                  <a:schemeClr val="accent1"/>
                </a:solidFill>
              </a:rPr>
              <a:t>that</a:t>
            </a:r>
            <a:br>
              <a:rPr lang="en-US" i="1" dirty="0" smtClean="0">
                <a:solidFill>
                  <a:schemeClr val="accent1"/>
                </a:solidFill>
              </a:rPr>
            </a:br>
            <a:r>
              <a:rPr lang="en-US" i="1" dirty="0" smtClean="0">
                <a:solidFill>
                  <a:schemeClr val="accent1"/>
                </a:solidFill>
              </a:rPr>
              <a:t> </a:t>
            </a:r>
            <a:r>
              <a:rPr lang="en-US" i="1" dirty="0">
                <a:solidFill>
                  <a:schemeClr val="accent1"/>
                </a:solidFill>
              </a:rPr>
              <a:t>contains functionality required </a:t>
            </a:r>
            <a:r>
              <a:rPr lang="en-US" i="1" dirty="0" smtClean="0">
                <a:solidFill>
                  <a:schemeClr val="accent1"/>
                </a:solidFill>
              </a:rPr>
              <a:t>by</a:t>
            </a:r>
            <a:br>
              <a:rPr lang="en-US" i="1" dirty="0" smtClean="0">
                <a:solidFill>
                  <a:schemeClr val="accent1"/>
                </a:solidFill>
              </a:rPr>
            </a:br>
            <a:r>
              <a:rPr lang="en-US" i="1" dirty="0" smtClean="0">
                <a:solidFill>
                  <a:schemeClr val="accent1"/>
                </a:solidFill>
              </a:rPr>
              <a:t> all types </a:t>
            </a:r>
            <a:r>
              <a:rPr lang="en-US" i="1" dirty="0">
                <a:solidFill>
                  <a:schemeClr val="accent1"/>
                </a:solidFill>
              </a:rPr>
              <a:t>of Art */</a:t>
            </a:r>
          </a:p>
          <a:p>
            <a:r>
              <a:rPr lang="en-US" dirty="0">
                <a:solidFill>
                  <a:schemeClr val="accent2"/>
                </a:solidFill>
              </a:rPr>
              <a:t>abstract class Art </a:t>
            </a:r>
            <a:r>
              <a:rPr lang="en-US" dirty="0"/>
              <a:t>{</a:t>
            </a:r>
          </a:p>
          <a:p>
            <a:r>
              <a:rPr lang="en-US" dirty="0" smtClean="0"/>
              <a:t>	private </a:t>
            </a:r>
            <a:r>
              <a:rPr lang="en-US" dirty="0"/>
              <a:t>$name;</a:t>
            </a:r>
          </a:p>
          <a:p>
            <a:r>
              <a:rPr lang="en-US" dirty="0" smtClean="0"/>
              <a:t>	private </a:t>
            </a:r>
            <a:r>
              <a:rPr lang="en-US" dirty="0"/>
              <a:t>$artist;</a:t>
            </a:r>
          </a:p>
          <a:p>
            <a:r>
              <a:rPr lang="en-US" dirty="0" smtClean="0"/>
              <a:t>	private </a:t>
            </a:r>
            <a:r>
              <a:rPr lang="en-US" dirty="0"/>
              <a:t>$</a:t>
            </a:r>
            <a:r>
              <a:rPr lang="en-US" dirty="0" err="1"/>
              <a:t>yearCreated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//… constructor, getters, setters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art has certain properties</a:t>
            </a:r>
            <a:endParaRPr lang="en-US" dirty="0"/>
          </a:p>
        </p:txBody>
      </p:sp>
      <p:pic>
        <p:nvPicPr>
          <p:cNvPr id="5" name="Picture 4" descr="4071510011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81000"/>
            <a:ext cx="3045372" cy="21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34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48767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class </a:t>
            </a:r>
            <a:r>
              <a:rPr lang="en-US" b="1" dirty="0">
                <a:solidFill>
                  <a:schemeClr val="accent2"/>
                </a:solidFill>
              </a:rPr>
              <a:t>Painting</a:t>
            </a:r>
            <a:r>
              <a:rPr lang="en-US" dirty="0">
                <a:solidFill>
                  <a:schemeClr val="accent2"/>
                </a:solidFill>
              </a:rPr>
              <a:t> extends Art </a:t>
            </a:r>
            <a:r>
              <a:rPr lang="en-US" dirty="0"/>
              <a:t>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2"/>
                </a:solidFill>
              </a:rPr>
              <a:t>private </a:t>
            </a:r>
            <a:r>
              <a:rPr lang="en-US" dirty="0">
                <a:solidFill>
                  <a:schemeClr val="accent2"/>
                </a:solidFill>
              </a:rPr>
              <a:t>$medium;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//…constructor, getters, setters</a:t>
            </a:r>
          </a:p>
          <a:p>
            <a:r>
              <a:rPr lang="en-US" dirty="0"/>
              <a:t>	</a:t>
            </a:r>
            <a:r>
              <a:rPr lang="en-US" dirty="0" smtClean="0"/>
              <a:t>public </a:t>
            </a:r>
            <a:r>
              <a:rPr lang="en-US" dirty="0"/>
              <a:t>function </a:t>
            </a:r>
            <a:r>
              <a:rPr lang="en-US" b="1" dirty="0"/>
              <a:t>__</a:t>
            </a:r>
            <a:r>
              <a:rPr lang="en-US" b="1" dirty="0" err="1"/>
              <a:t>toString</a:t>
            </a:r>
            <a:r>
              <a:rPr lang="en-US" b="1" dirty="0"/>
              <a:t>() </a:t>
            </a:r>
            <a:r>
              <a:rPr lang="en-US" dirty="0"/>
              <a:t>{</a:t>
            </a:r>
          </a:p>
          <a:p>
            <a:r>
              <a:rPr lang="en-US" dirty="0" smtClean="0"/>
              <a:t>	return </a:t>
            </a:r>
            <a:r>
              <a:rPr lang="en-US" dirty="0"/>
              <a:t>parent::</a:t>
            </a:r>
            <a:r>
              <a:rPr lang="en-US" b="1" dirty="0"/>
              <a:t>__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en-US" dirty="0"/>
              <a:t> . ", Medium: " . </a:t>
            </a:r>
            <a:r>
              <a:rPr lang="en-US" dirty="0" smtClean="0"/>
              <a:t>						$</a:t>
            </a:r>
            <a:r>
              <a:rPr lang="en-US" dirty="0"/>
              <a:t>this-&gt;</a:t>
            </a:r>
            <a:r>
              <a:rPr lang="en-US" dirty="0" err="1"/>
              <a:t>getMedium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Painting require a “medium”</a:t>
            </a:r>
            <a:endParaRPr lang="en-US" dirty="0"/>
          </a:p>
        </p:txBody>
      </p:sp>
      <p:pic>
        <p:nvPicPr>
          <p:cNvPr id="5" name="Picture 4" descr="4071510011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81000"/>
            <a:ext cx="3045372" cy="21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36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class </a:t>
            </a:r>
            <a:r>
              <a:rPr lang="en-US" b="1" dirty="0" smtClean="0">
                <a:solidFill>
                  <a:schemeClr val="accent2"/>
                </a:solidFill>
              </a:rPr>
              <a:t>Sculpture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extends </a:t>
            </a:r>
            <a:r>
              <a:rPr lang="en-US" dirty="0"/>
              <a:t>Art {</a:t>
            </a:r>
          </a:p>
          <a:p>
            <a:r>
              <a:rPr lang="en-US" dirty="0" smtClean="0"/>
              <a:t>	</a:t>
            </a:r>
            <a:r>
              <a:rPr lang="en-US" dirty="0">
                <a:solidFill>
                  <a:srgbClr val="CE2933"/>
                </a:solidFill>
              </a:rPr>
              <a:t>private $weight</a:t>
            </a:r>
            <a:r>
              <a:rPr lang="en-US" dirty="0" smtClean="0">
                <a:solidFill>
                  <a:srgbClr val="CE2933"/>
                </a:solidFill>
              </a:rPr>
              <a:t>;</a:t>
            </a:r>
          </a:p>
          <a:p>
            <a:r>
              <a:rPr lang="en-US" dirty="0" smtClean="0"/>
              <a:t>	</a:t>
            </a:r>
            <a:r>
              <a:rPr lang="en-US" dirty="0">
                <a:solidFill>
                  <a:schemeClr val="accent1"/>
                </a:solidFill>
              </a:rPr>
              <a:t>//…constructor, getters, setters</a:t>
            </a:r>
          </a:p>
          <a:p>
            <a:r>
              <a:rPr lang="en-US" dirty="0"/>
              <a:t>	public function </a:t>
            </a:r>
            <a:r>
              <a:rPr lang="en-US" b="1" dirty="0"/>
              <a:t>__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en-US" dirty="0"/>
              <a:t> {</a:t>
            </a:r>
          </a:p>
          <a:p>
            <a:r>
              <a:rPr lang="en-US" dirty="0" smtClean="0"/>
              <a:t>		return </a:t>
            </a:r>
            <a:r>
              <a:rPr lang="en-US" dirty="0"/>
              <a:t>parent::__</a:t>
            </a:r>
            <a:r>
              <a:rPr lang="en-US" dirty="0" err="1"/>
              <a:t>toString</a:t>
            </a:r>
            <a:r>
              <a:rPr lang="en-US" dirty="0"/>
              <a:t>() . ", Weight: " 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$</a:t>
            </a:r>
            <a:r>
              <a:rPr lang="en-US" dirty="0"/>
              <a:t>this-&gt;</a:t>
            </a:r>
            <a:r>
              <a:rPr lang="en-US" dirty="0" err="1"/>
              <a:t>getWeight</a:t>
            </a:r>
            <a:r>
              <a:rPr lang="en-US" dirty="0"/>
              <a:t>(</a:t>
            </a:r>
            <a:r>
              <a:rPr lang="en-US" dirty="0" smtClean="0"/>
              <a:t>) .</a:t>
            </a:r>
            <a:r>
              <a:rPr lang="en-US" dirty="0"/>
              <a:t>"kg";</a:t>
            </a:r>
          </a:p>
          <a:p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Sculptures have weight</a:t>
            </a:r>
            <a:endParaRPr lang="en-US" dirty="0"/>
          </a:p>
        </p:txBody>
      </p:sp>
      <p:pic>
        <p:nvPicPr>
          <p:cNvPr id="5" name="Picture 4" descr="4071510011.ep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81000"/>
            <a:ext cx="3045372" cy="211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07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696200" cy="487679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…</a:t>
            </a:r>
          </a:p>
          <a:p>
            <a:r>
              <a:rPr lang="en-US" sz="1800" dirty="0" smtClean="0"/>
              <a:t>$</a:t>
            </a:r>
            <a:r>
              <a:rPr lang="en-US" sz="1800" dirty="0" err="1"/>
              <a:t>picasso</a:t>
            </a:r>
            <a:r>
              <a:rPr lang="en-US" sz="1800" dirty="0"/>
              <a:t> = new Artist("</a:t>
            </a:r>
            <a:r>
              <a:rPr lang="en-US" sz="1800" dirty="0" err="1"/>
              <a:t>Pablo","Picasso","Malaga","May</a:t>
            </a:r>
            <a:r>
              <a:rPr lang="en-US" sz="1800" dirty="0"/>
              <a:t> </a:t>
            </a:r>
            <a:r>
              <a:rPr lang="en-US" sz="1800" dirty="0" smtClean="0"/>
              <a:t>11,904”,"</a:t>
            </a:r>
            <a:r>
              <a:rPr lang="en-US" sz="1800" dirty="0"/>
              <a:t>Apr 8, 1973");</a:t>
            </a:r>
          </a:p>
          <a:p>
            <a:r>
              <a:rPr lang="en-US" sz="1800" dirty="0"/>
              <a:t>$</a:t>
            </a:r>
            <a:r>
              <a:rPr lang="en-US" sz="1800" b="1" dirty="0" err="1"/>
              <a:t>guernica</a:t>
            </a:r>
            <a:r>
              <a:rPr lang="en-US" sz="1800" dirty="0"/>
              <a:t> = new </a:t>
            </a:r>
            <a:r>
              <a:rPr lang="en-US" sz="1800" b="1" dirty="0">
                <a:solidFill>
                  <a:schemeClr val="accent2"/>
                </a:solidFill>
              </a:rPr>
              <a:t>Painting</a:t>
            </a:r>
            <a:r>
              <a:rPr lang="en-US" sz="1800" dirty="0"/>
              <a:t>("1937",$picasso,"</a:t>
            </a:r>
            <a:r>
              <a:rPr lang="en-US" sz="1800" dirty="0" smtClean="0"/>
              <a:t>Guernica”, "</a:t>
            </a:r>
            <a:r>
              <a:rPr lang="en-US" sz="1800" dirty="0"/>
              <a:t>Oil </a:t>
            </a:r>
            <a:r>
              <a:rPr lang="en-US" sz="1800" dirty="0" smtClean="0"/>
              <a:t>on canvas</a:t>
            </a:r>
            <a:r>
              <a:rPr lang="en-US" sz="1800" dirty="0"/>
              <a:t>");</a:t>
            </a:r>
          </a:p>
          <a:p>
            <a:r>
              <a:rPr lang="en-US" sz="1800" dirty="0" smtClean="0"/>
              <a:t>$</a:t>
            </a:r>
            <a:r>
              <a:rPr lang="en-US" sz="1800" b="1" dirty="0"/>
              <a:t>woman</a:t>
            </a:r>
            <a:r>
              <a:rPr lang="en-US" sz="1800" dirty="0"/>
              <a:t> = new </a:t>
            </a:r>
            <a:r>
              <a:rPr lang="en-US" sz="1800" b="1" dirty="0">
                <a:solidFill>
                  <a:srgbClr val="CE2933"/>
                </a:solidFill>
              </a:rPr>
              <a:t>Sculpture</a:t>
            </a:r>
            <a:r>
              <a:rPr lang="en-US" sz="1800" dirty="0"/>
              <a:t>("1909",$picasso,"Head of a Woman", 30.5)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?&gt;</a:t>
            </a:r>
          </a:p>
          <a:p>
            <a:r>
              <a:rPr lang="en-US" sz="1800" dirty="0"/>
              <a:t>&lt;h2&gt;Paintings&lt;/h2&gt;</a:t>
            </a:r>
          </a:p>
          <a:p>
            <a:r>
              <a:rPr lang="en-US" sz="1800" dirty="0"/>
              <a:t>&lt;p&gt;&lt;</a:t>
            </a:r>
            <a:r>
              <a:rPr lang="en-US" sz="1800" dirty="0" err="1"/>
              <a:t>em</a:t>
            </a:r>
            <a:r>
              <a:rPr lang="en-US" sz="1800" dirty="0"/>
              <a:t>&gt;Use the __</a:t>
            </a:r>
            <a:r>
              <a:rPr lang="en-US" sz="1800" dirty="0" err="1"/>
              <a:t>toString</a:t>
            </a:r>
            <a:r>
              <a:rPr lang="en-US" sz="1800" dirty="0"/>
              <a:t>() methods &lt;/</a:t>
            </a:r>
            <a:r>
              <a:rPr lang="en-US" sz="1800" dirty="0" err="1"/>
              <a:t>em</a:t>
            </a:r>
            <a:r>
              <a:rPr lang="en-US" sz="1800" dirty="0"/>
              <a:t>&gt;&lt;/p&gt;</a:t>
            </a:r>
          </a:p>
          <a:p>
            <a:r>
              <a:rPr lang="en-US" sz="1800" dirty="0"/>
              <a:t>&lt;p&gt;</a:t>
            </a:r>
            <a:r>
              <a:rPr lang="en-US" sz="1800" dirty="0">
                <a:solidFill>
                  <a:srgbClr val="CE2933"/>
                </a:solidFill>
              </a:rPr>
              <a:t>&lt;?php echo $</a:t>
            </a:r>
            <a:r>
              <a:rPr lang="en-US" sz="1800" b="1" dirty="0" err="1">
                <a:solidFill>
                  <a:srgbClr val="CE2933"/>
                </a:solidFill>
              </a:rPr>
              <a:t>guernica</a:t>
            </a:r>
            <a:r>
              <a:rPr lang="en-US" sz="1800" dirty="0">
                <a:solidFill>
                  <a:srgbClr val="CE2933"/>
                </a:solidFill>
              </a:rPr>
              <a:t>; ?&gt;</a:t>
            </a:r>
            <a:r>
              <a:rPr lang="en-US" sz="1800" dirty="0"/>
              <a:t>&lt;/p&gt;</a:t>
            </a:r>
            <a:endParaRPr lang="en-US" sz="1800" dirty="0" smtClean="0"/>
          </a:p>
          <a:p>
            <a:r>
              <a:rPr lang="en-US" sz="1800" dirty="0"/>
              <a:t>&lt;h2&gt;Sculptures&lt;/h2&gt;</a:t>
            </a:r>
          </a:p>
          <a:p>
            <a:r>
              <a:rPr lang="es-ES_tradnl" sz="1800" dirty="0"/>
              <a:t>&lt;p</a:t>
            </a:r>
            <a:r>
              <a:rPr lang="es-ES_tradnl" sz="1800" dirty="0">
                <a:solidFill>
                  <a:srgbClr val="CE2933"/>
                </a:solidFill>
              </a:rPr>
              <a:t>&gt; &lt;?php echo $</a:t>
            </a:r>
            <a:r>
              <a:rPr lang="es-ES_tradnl" sz="1800" b="1" dirty="0" err="1">
                <a:solidFill>
                  <a:srgbClr val="CE2933"/>
                </a:solidFill>
              </a:rPr>
              <a:t>woman</a:t>
            </a:r>
            <a:r>
              <a:rPr lang="es-ES_tradnl" sz="1800" dirty="0">
                <a:solidFill>
                  <a:srgbClr val="CE2933"/>
                </a:solidFill>
              </a:rPr>
              <a:t>; ?&gt;</a:t>
            </a:r>
            <a:r>
              <a:rPr lang="es-ES_tradnl" sz="1800" dirty="0"/>
              <a:t>&lt;/p&gt;</a:t>
            </a:r>
            <a:endParaRPr lang="en-US" sz="1800" dirty="0" smtClean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the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361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6781800" cy="4876799"/>
          </a:xfrm>
        </p:spPr>
        <p:txBody>
          <a:bodyPr>
            <a:normAutofit/>
          </a:bodyPr>
          <a:lstStyle/>
          <a:p>
            <a:r>
              <a:rPr lang="en-US" sz="1800" b="1" dirty="0"/>
              <a:t>Polymorphism </a:t>
            </a:r>
            <a:r>
              <a:rPr lang="en-US" sz="1800" dirty="0"/>
              <a:t>is the notion that an object can in fact </a:t>
            </a:r>
            <a:r>
              <a:rPr lang="en-US" sz="1800" dirty="0" smtClean="0"/>
              <a:t>be multiple </a:t>
            </a:r>
            <a:r>
              <a:rPr lang="en-US" sz="1800" dirty="0"/>
              <a:t>things at the same time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Consider an </a:t>
            </a:r>
            <a:r>
              <a:rPr lang="en-US" sz="1800" dirty="0"/>
              <a:t>instance of a Painting </a:t>
            </a:r>
            <a:r>
              <a:rPr lang="en-US" sz="1800" dirty="0" smtClean="0"/>
              <a:t>object named </a:t>
            </a:r>
            <a:r>
              <a:rPr lang="en-US" sz="1800" dirty="0"/>
              <a:t>$</a:t>
            </a:r>
            <a:r>
              <a:rPr lang="en-US" sz="1800" dirty="0" err="1"/>
              <a:t>guernica</a:t>
            </a:r>
            <a:r>
              <a:rPr lang="en-US" sz="1800" dirty="0"/>
              <a:t> created as follows:</a:t>
            </a:r>
          </a:p>
          <a:p>
            <a:r>
              <a:rPr lang="en-US" sz="1800" dirty="0"/>
              <a:t>$</a:t>
            </a:r>
            <a:r>
              <a:rPr lang="en-US" sz="1800" dirty="0" err="1"/>
              <a:t>guernica</a:t>
            </a:r>
            <a:r>
              <a:rPr lang="en-US" sz="1800" dirty="0"/>
              <a:t> = new Painting("1937",$picasso,"Guernica","Oil on canvas")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The variable $</a:t>
            </a:r>
            <a:r>
              <a:rPr lang="en-US" sz="1800" dirty="0" err="1"/>
              <a:t>guernica</a:t>
            </a:r>
            <a:r>
              <a:rPr lang="en-US" sz="1800" dirty="0"/>
              <a:t> is both a </a:t>
            </a:r>
            <a:r>
              <a:rPr lang="en-US" sz="1800" i="1" dirty="0"/>
              <a:t>Painting</a:t>
            </a:r>
            <a:r>
              <a:rPr lang="en-US" sz="1800" dirty="0"/>
              <a:t> object and an </a:t>
            </a:r>
            <a:r>
              <a:rPr lang="en-US" sz="1800" i="1" dirty="0"/>
              <a:t>Art</a:t>
            </a:r>
            <a:r>
              <a:rPr lang="en-US" sz="1800" dirty="0"/>
              <a:t> object due to </a:t>
            </a:r>
            <a:r>
              <a:rPr lang="en-US" sz="1800" dirty="0" smtClean="0"/>
              <a:t>its inheritance.</a:t>
            </a:r>
          </a:p>
          <a:p>
            <a:r>
              <a:rPr lang="en-US" sz="1800" dirty="0"/>
              <a:t>The advantage of polymorphism is that we can manage a list of </a:t>
            </a:r>
            <a:r>
              <a:rPr lang="en-US" sz="1800" dirty="0" smtClean="0"/>
              <a:t>Art objects</a:t>
            </a:r>
            <a:r>
              <a:rPr lang="en-US" sz="1800" dirty="0"/>
              <a:t>, and call the same overridden method on each.</a:t>
            </a:r>
            <a:endParaRPr lang="en-US" sz="1800" dirty="0" smtClean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thank you, I’ll have 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6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pic>
        <p:nvPicPr>
          <p:cNvPr id="7" name="Content Placeholder 6" descr="Screen Shot 2014-02-07 at 11.00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20" b="-3220"/>
          <a:stretch>
            <a:fillRect/>
          </a:stretch>
        </p:blipFill>
        <p:spPr>
          <a:xfrm>
            <a:off x="838200" y="2105876"/>
            <a:ext cx="6096000" cy="4310441"/>
          </a:xfrm>
        </p:spPr>
      </p:pic>
      <p:pic>
        <p:nvPicPr>
          <p:cNvPr id="6" name="Picture 5" descr="Screen Shot 2014-02-07 at 11.00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9962"/>
            <a:ext cx="6096000" cy="136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04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object </a:t>
            </a:r>
            <a:r>
              <a:rPr lang="en-US" b="1" dirty="0"/>
              <a:t>interface </a:t>
            </a:r>
            <a:r>
              <a:rPr lang="en-US" dirty="0"/>
              <a:t>is a way of defining a formal list of methods that a class </a:t>
            </a:r>
            <a:r>
              <a:rPr lang="en-US" b="1" dirty="0" smtClean="0"/>
              <a:t>must </a:t>
            </a:r>
            <a:r>
              <a:rPr lang="en-US" dirty="0" smtClean="0"/>
              <a:t>implement </a:t>
            </a:r>
            <a:r>
              <a:rPr lang="en-US" dirty="0"/>
              <a:t>without specifying their implementation</a:t>
            </a:r>
            <a:r>
              <a:rPr lang="en-US" dirty="0" smtClean="0"/>
              <a:t>.</a:t>
            </a:r>
          </a:p>
          <a:p>
            <a:r>
              <a:rPr lang="en-US" dirty="0"/>
              <a:t>Interfaces are defined using the interface keyword, and look similar </a:t>
            </a:r>
            <a:r>
              <a:rPr lang="en-US" dirty="0" smtClean="0"/>
              <a:t>to standard </a:t>
            </a:r>
            <a:r>
              <a:rPr lang="en-US" dirty="0"/>
              <a:t>PHP classes, except an interface contains no properties and its methods </a:t>
            </a:r>
            <a:r>
              <a:rPr lang="en-US" dirty="0" smtClean="0"/>
              <a:t>do not </a:t>
            </a:r>
            <a:r>
              <a:rPr lang="en-US" dirty="0"/>
              <a:t>have method bodies defined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CE2933"/>
                </a:solidFill>
              </a:rPr>
              <a:t>interface</a:t>
            </a:r>
            <a:r>
              <a:rPr lang="en-US" dirty="0">
                <a:solidFill>
                  <a:srgbClr val="CE2933"/>
                </a:solidFill>
              </a:rPr>
              <a:t> </a:t>
            </a:r>
            <a:r>
              <a:rPr lang="en-US" dirty="0"/>
              <a:t>Viewable {</a:t>
            </a:r>
          </a:p>
          <a:p>
            <a:r>
              <a:rPr lang="en-US" dirty="0" smtClean="0"/>
              <a:t>	public </a:t>
            </a:r>
            <a:r>
              <a:rPr lang="en-US" dirty="0"/>
              <a:t>function </a:t>
            </a:r>
            <a:r>
              <a:rPr lang="en-US" dirty="0" err="1"/>
              <a:t>getSize</a:t>
            </a:r>
            <a:r>
              <a:rPr lang="en-US" dirty="0"/>
              <a:t>();</a:t>
            </a:r>
          </a:p>
          <a:p>
            <a:r>
              <a:rPr lang="en-US" dirty="0" smtClean="0"/>
              <a:t>	public </a:t>
            </a:r>
            <a:r>
              <a:rPr lang="en-US" dirty="0"/>
              <a:t>function </a:t>
            </a:r>
            <a:r>
              <a:rPr lang="en-US" dirty="0" err="1"/>
              <a:t>getPNG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Defining the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946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object </a:t>
            </a:r>
            <a:r>
              <a:rPr lang="en-US" b="1" dirty="0"/>
              <a:t>interface </a:t>
            </a:r>
            <a:r>
              <a:rPr lang="en-US" dirty="0"/>
              <a:t>is a way of defining a formal list of methods that a class </a:t>
            </a:r>
            <a:r>
              <a:rPr lang="en-US" b="1" dirty="0" smtClean="0"/>
              <a:t>must </a:t>
            </a:r>
            <a:r>
              <a:rPr lang="en-US" dirty="0" smtClean="0"/>
              <a:t>implement </a:t>
            </a:r>
            <a:r>
              <a:rPr lang="en-US" dirty="0"/>
              <a:t>without specifying their implementation</a:t>
            </a:r>
            <a:r>
              <a:rPr lang="en-US" dirty="0" smtClean="0"/>
              <a:t>.</a:t>
            </a:r>
          </a:p>
          <a:p>
            <a:r>
              <a:rPr lang="en-US" dirty="0"/>
              <a:t>Interfaces are defined using the interface keyword, and look similar </a:t>
            </a:r>
            <a:r>
              <a:rPr lang="en-US" dirty="0" smtClean="0"/>
              <a:t>to standard </a:t>
            </a:r>
            <a:r>
              <a:rPr lang="en-US" dirty="0"/>
              <a:t>PHP classes, except an interface contains no properties and its methods </a:t>
            </a:r>
            <a:r>
              <a:rPr lang="en-US" dirty="0" smtClean="0"/>
              <a:t>do not </a:t>
            </a:r>
            <a:r>
              <a:rPr lang="en-US" dirty="0"/>
              <a:t>have method bodies defined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CE2933"/>
                </a:solidFill>
              </a:rPr>
              <a:t>interface</a:t>
            </a:r>
            <a:r>
              <a:rPr lang="en-US" dirty="0">
                <a:solidFill>
                  <a:srgbClr val="CE2933"/>
                </a:solidFill>
              </a:rPr>
              <a:t> </a:t>
            </a:r>
            <a:r>
              <a:rPr lang="en-US" dirty="0"/>
              <a:t>Viewable {</a:t>
            </a:r>
          </a:p>
          <a:p>
            <a:r>
              <a:rPr lang="en-US" dirty="0" smtClean="0"/>
              <a:t>	public </a:t>
            </a:r>
            <a:r>
              <a:rPr lang="en-US" dirty="0"/>
              <a:t>function </a:t>
            </a:r>
            <a:r>
              <a:rPr lang="en-US" dirty="0" err="1"/>
              <a:t>getSize</a:t>
            </a:r>
            <a:r>
              <a:rPr lang="en-US" dirty="0"/>
              <a:t>();</a:t>
            </a:r>
          </a:p>
          <a:p>
            <a:r>
              <a:rPr lang="en-US" dirty="0" smtClean="0"/>
              <a:t>	public </a:t>
            </a:r>
            <a:r>
              <a:rPr lang="en-US" dirty="0"/>
              <a:t>function </a:t>
            </a:r>
            <a:r>
              <a:rPr lang="en-US" dirty="0" err="1"/>
              <a:t>getPNG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Defining the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7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notion of programming with objects allows the developer to think about </a:t>
            </a:r>
            <a:r>
              <a:rPr lang="en-US" dirty="0" smtClean="0"/>
              <a:t>an item </a:t>
            </a:r>
            <a:r>
              <a:rPr lang="en-US" dirty="0"/>
              <a:t>with particular </a:t>
            </a:r>
            <a:r>
              <a:rPr lang="en-US" b="1" dirty="0"/>
              <a:t>properties </a:t>
            </a:r>
            <a:r>
              <a:rPr lang="en-US" dirty="0"/>
              <a:t>(also called attributes or </a:t>
            </a:r>
            <a:r>
              <a:rPr lang="en-US" b="1" dirty="0"/>
              <a:t>data members</a:t>
            </a:r>
            <a:r>
              <a:rPr lang="en-US" dirty="0"/>
              <a:t>) and </a:t>
            </a:r>
            <a:r>
              <a:rPr lang="en-US" dirty="0" smtClean="0"/>
              <a:t>methods (functions).</a:t>
            </a:r>
          </a:p>
          <a:p>
            <a:r>
              <a:rPr lang="en-US" dirty="0"/>
              <a:t>The structure of these </a:t>
            </a:r>
            <a:r>
              <a:rPr lang="en-US" b="1" dirty="0"/>
              <a:t>objects </a:t>
            </a:r>
            <a:r>
              <a:rPr lang="en-US" dirty="0"/>
              <a:t>is defined by </a:t>
            </a:r>
            <a:r>
              <a:rPr lang="en-US" b="1" dirty="0"/>
              <a:t>classes</a:t>
            </a:r>
            <a:r>
              <a:rPr lang="en-US" dirty="0"/>
              <a:t>, which outline </a:t>
            </a:r>
            <a:r>
              <a:rPr lang="en-US" dirty="0" smtClean="0"/>
              <a:t>the properties </a:t>
            </a:r>
            <a:r>
              <a:rPr lang="en-US" dirty="0"/>
              <a:t>and methods like a blueprint</a:t>
            </a:r>
            <a:r>
              <a:rPr lang="en-US" dirty="0" smtClean="0"/>
              <a:t>.</a:t>
            </a:r>
          </a:p>
          <a:p>
            <a:r>
              <a:rPr lang="en-US" dirty="0"/>
              <a:t>Each variable created from a class is </a:t>
            </a:r>
            <a:r>
              <a:rPr lang="en-US" dirty="0" smtClean="0"/>
              <a:t>called an </a:t>
            </a:r>
            <a:r>
              <a:rPr lang="en-US" dirty="0"/>
              <a:t>object or </a:t>
            </a:r>
            <a:r>
              <a:rPr lang="en-US" b="1" dirty="0"/>
              <a:t>instance</a:t>
            </a:r>
            <a:r>
              <a:rPr lang="en-US" dirty="0"/>
              <a:t>, and each object maintains its own set of variables, </a:t>
            </a:r>
            <a:r>
              <a:rPr lang="en-US" dirty="0" smtClean="0"/>
              <a:t>and behaves </a:t>
            </a:r>
            <a:r>
              <a:rPr lang="en-US" dirty="0"/>
              <a:t>(largely) independently from the class once created.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Object-Oriented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814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PHP, a class can be said to </a:t>
            </a:r>
            <a:r>
              <a:rPr lang="en-US" i="1" dirty="0"/>
              <a:t>implement </a:t>
            </a:r>
            <a:r>
              <a:rPr lang="en-US" dirty="0"/>
              <a:t>an interface, using the </a:t>
            </a:r>
            <a:r>
              <a:rPr lang="en-US" dirty="0" smtClean="0"/>
              <a:t>implements keyword</a:t>
            </a:r>
            <a:r>
              <a:rPr lang="en-US" dirty="0"/>
              <a:t>:</a:t>
            </a:r>
          </a:p>
          <a:p>
            <a:r>
              <a:rPr lang="en-US" dirty="0"/>
              <a:t>class </a:t>
            </a:r>
            <a:r>
              <a:rPr lang="en-US" i="1" dirty="0"/>
              <a:t>Painting</a:t>
            </a:r>
            <a:r>
              <a:rPr lang="en-US" dirty="0"/>
              <a:t> extends Art </a:t>
            </a:r>
            <a:r>
              <a:rPr lang="en-US" b="1" dirty="0">
                <a:solidFill>
                  <a:srgbClr val="CE2933"/>
                </a:solidFill>
              </a:rPr>
              <a:t>implements</a:t>
            </a:r>
            <a:r>
              <a:rPr lang="en-US" dirty="0">
                <a:solidFill>
                  <a:srgbClr val="CE2933"/>
                </a:solidFill>
              </a:rPr>
              <a:t> </a:t>
            </a:r>
            <a:r>
              <a:rPr lang="en-US" dirty="0"/>
              <a:t>Viewable { ... </a:t>
            </a:r>
            <a:r>
              <a:rPr lang="en-US" dirty="0" smtClean="0"/>
              <a:t>}</a:t>
            </a:r>
          </a:p>
          <a:p>
            <a:r>
              <a:rPr lang="en-US" dirty="0"/>
              <a:t>This means then that the class </a:t>
            </a:r>
            <a:r>
              <a:rPr lang="en-US" i="1" dirty="0"/>
              <a:t>Painting</a:t>
            </a:r>
            <a:r>
              <a:rPr lang="en-US" dirty="0"/>
              <a:t> must provide </a:t>
            </a:r>
            <a:r>
              <a:rPr lang="en-US" dirty="0" smtClean="0"/>
              <a:t>implementations for </a:t>
            </a:r>
            <a:r>
              <a:rPr lang="en-US" dirty="0"/>
              <a:t>the </a:t>
            </a:r>
            <a:r>
              <a:rPr lang="en-US" dirty="0" err="1"/>
              <a:t>getSize</a:t>
            </a:r>
            <a:r>
              <a:rPr lang="en-US" dirty="0"/>
              <a:t>() and </a:t>
            </a:r>
            <a:r>
              <a:rPr lang="en-US" dirty="0" err="1"/>
              <a:t>getPNG</a:t>
            </a:r>
            <a:r>
              <a:rPr lang="en-US" dirty="0"/>
              <a:t>() methods.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Imnplmeneting</a:t>
            </a:r>
            <a:r>
              <a:rPr lang="en-US" dirty="0" smtClean="0"/>
              <a:t> the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36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Example</a:t>
            </a:r>
            <a:endParaRPr lang="en-US" dirty="0"/>
          </a:p>
        </p:txBody>
      </p:sp>
      <p:pic>
        <p:nvPicPr>
          <p:cNvPr id="5" name="Content Placeholder 4" descr="Screen Shot 2014-02-07 at 11.07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12" b="-10012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85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Extended example</a:t>
            </a:r>
            <a:endParaRPr lang="en-US" dirty="0"/>
          </a:p>
        </p:txBody>
      </p:sp>
      <p:pic>
        <p:nvPicPr>
          <p:cNvPr id="6" name="Content Placeholder 5" descr="4071510012.ep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68" b="-78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17916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You’ve Learned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76400" y="107698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  <a:latin typeface="Rockwell Condensed" pitchFamily="18" charset="0"/>
              </a:rPr>
              <a:t>Object-Oriented</a:t>
            </a:r>
            <a:r>
              <a:rPr lang="en-US" sz="2400" dirty="0" smtClean="0">
                <a:solidFill>
                  <a:srgbClr val="FFFFFF"/>
                </a:solidFill>
                <a:latin typeface="Rockwell Condensed" pitchFamily="18" charset="0"/>
              </a:rPr>
              <a:t> Overview</a:t>
            </a:r>
            <a:endParaRPr lang="en-US" sz="2400" dirty="0">
              <a:solidFill>
                <a:srgbClr val="FFFFFF"/>
              </a:solidFill>
              <a:latin typeface="Rockwell Condensed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7800" y="107698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  <a:latin typeface="Rockwell Condensed" pitchFamily="18" charset="0"/>
              </a:rPr>
              <a:t>Classes</a:t>
            </a:r>
            <a:r>
              <a:rPr lang="en-US" sz="2800" dirty="0" smtClean="0">
                <a:solidFill>
                  <a:srgbClr val="FFFFFF"/>
                </a:solidFill>
                <a:latin typeface="Rockwell Condensed" pitchFamily="18" charset="0"/>
              </a:rPr>
              <a:t> and </a:t>
            </a:r>
            <a:r>
              <a:rPr lang="en-US" sz="2800" dirty="0" smtClean="0">
                <a:solidFill>
                  <a:schemeClr val="accent5"/>
                </a:solidFill>
                <a:latin typeface="Rockwell Condensed" pitchFamily="18" charset="0"/>
              </a:rPr>
              <a:t>Objects</a:t>
            </a:r>
            <a:r>
              <a:rPr lang="en-US" sz="2800" dirty="0" smtClean="0">
                <a:solidFill>
                  <a:srgbClr val="FFFFFF"/>
                </a:solidFill>
                <a:latin typeface="Rockwell Condensed" pitchFamily="18" charset="0"/>
              </a:rPr>
              <a:t> in PHP</a:t>
            </a:r>
            <a:endParaRPr lang="en-US" sz="2800" dirty="0">
              <a:solidFill>
                <a:srgbClr val="FFFFFF"/>
              </a:solidFill>
              <a:latin typeface="Rockwell Condensed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2362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1" y="252478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Rockwell Condensed" pitchFamily="18" charset="0"/>
              </a:rPr>
              <a:t>Object Oriented </a:t>
            </a:r>
            <a:r>
              <a:rPr lang="en-US" sz="2400" dirty="0" smtClean="0">
                <a:solidFill>
                  <a:schemeClr val="accent5"/>
                </a:solidFill>
                <a:latin typeface="Rockwell Condensed" pitchFamily="18" charset="0"/>
              </a:rPr>
              <a:t>Design</a:t>
            </a:r>
            <a:endParaRPr lang="en-US" sz="2400" dirty="0">
              <a:solidFill>
                <a:schemeClr val="accent5"/>
              </a:solidFill>
              <a:latin typeface="Rockwell Condense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1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2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3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400" y="52578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Rockwell Extra Bold" pitchFamily="18" charset="0"/>
              </a:rPr>
              <a:t>7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between Class and Objects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1027" name="Picture 3" descr="T:\CompSci\Research\web development textbook\manuscript\19.FinalART\9780133407150_FinalArt\CH10\4071510001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6934200" cy="404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14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standard diagramming notation for object-oriented design is </a:t>
            </a:r>
            <a:r>
              <a:rPr lang="en-US" b="1" dirty="0" smtClean="0"/>
              <a:t>UML (Unified </a:t>
            </a:r>
            <a:r>
              <a:rPr lang="en-US" b="1" dirty="0"/>
              <a:t>Modeling Language</a:t>
            </a:r>
            <a:r>
              <a:rPr lang="en-US" b="1" dirty="0" smtClean="0"/>
              <a:t>).</a:t>
            </a:r>
          </a:p>
          <a:p>
            <a:r>
              <a:rPr lang="en-US" dirty="0"/>
              <a:t>Class diagrams and object </a:t>
            </a:r>
            <a:r>
              <a:rPr lang="en-US" dirty="0" smtClean="0"/>
              <a:t>diagrams, in </a:t>
            </a:r>
            <a:r>
              <a:rPr lang="en-US" dirty="0"/>
              <a:t>particular, are useful to us when describing the properties, methods, and </a:t>
            </a:r>
            <a:r>
              <a:rPr lang="en-US" dirty="0" smtClean="0"/>
              <a:t>relationships between </a:t>
            </a:r>
            <a:r>
              <a:rPr lang="en-US" dirty="0"/>
              <a:t>classes and objects</a:t>
            </a:r>
            <a:r>
              <a:rPr lang="en-US" dirty="0" smtClean="0"/>
              <a:t>.</a:t>
            </a:r>
          </a:p>
          <a:p>
            <a:r>
              <a:rPr lang="en-US" dirty="0"/>
              <a:t>For a </a:t>
            </a:r>
            <a:r>
              <a:rPr lang="en-US" dirty="0" smtClean="0"/>
              <a:t>complete definition </a:t>
            </a:r>
            <a:r>
              <a:rPr lang="en-US" dirty="0"/>
              <a:t>of UML modeling syntax, look at the </a:t>
            </a:r>
            <a:r>
              <a:rPr lang="en-US" dirty="0">
                <a:hlinkClick r:id="rId2"/>
              </a:rPr>
              <a:t>Object Modeling Group’s </a:t>
            </a:r>
            <a:r>
              <a:rPr lang="en-US" dirty="0" smtClean="0">
                <a:hlinkClick r:id="rId2"/>
              </a:rPr>
              <a:t>living specification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Unified Modelling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0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</a:t>
            </a:r>
            <a:r>
              <a:rPr lang="en-US" dirty="0" smtClean="0"/>
              <a:t>Artist </a:t>
            </a:r>
            <a:r>
              <a:rPr lang="en-US" dirty="0"/>
              <a:t>has a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first </a:t>
            </a:r>
            <a:r>
              <a:rPr lang="en-US" dirty="0"/>
              <a:t>name,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last </a:t>
            </a:r>
            <a:r>
              <a:rPr lang="en-US" dirty="0"/>
              <a:t>name,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birth </a:t>
            </a:r>
            <a:r>
              <a:rPr lang="en-US" dirty="0"/>
              <a:t>date,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birth city,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death </a:t>
            </a:r>
            <a:r>
              <a:rPr lang="en-US" dirty="0"/>
              <a:t>date.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/>
              <a:t>objects we can encapsulate those properties together into </a:t>
            </a:r>
            <a:r>
              <a:rPr lang="en-US" dirty="0" smtClean="0"/>
              <a:t>a class </a:t>
            </a:r>
            <a:r>
              <a:rPr lang="en-US" dirty="0"/>
              <a:t>definition for an Artist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UML articulates that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and a couple of objects</a:t>
            </a:r>
            <a:endParaRPr lang="en-US" dirty="0"/>
          </a:p>
        </p:txBody>
      </p:sp>
      <p:pic>
        <p:nvPicPr>
          <p:cNvPr id="2050" name="Picture 2" descr="T:\CompSci\Research\web development textbook\manuscript\19.FinalART\9780133407150_FinalArt\CH10\4071510002.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162800" cy="442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Book Palette">
      <a:dk1>
        <a:srgbClr val="404040"/>
      </a:dk1>
      <a:lt1>
        <a:srgbClr val="F3F3E7"/>
      </a:lt1>
      <a:dk2>
        <a:srgbClr val="467082"/>
      </a:dk2>
      <a:lt2>
        <a:srgbClr val="FFFFFF"/>
      </a:lt2>
      <a:accent1>
        <a:srgbClr val="009FDA"/>
      </a:accent1>
      <a:accent2>
        <a:srgbClr val="CE2933"/>
      </a:accent2>
      <a:accent3>
        <a:srgbClr val="E6B120"/>
      </a:accent3>
      <a:accent4>
        <a:srgbClr val="467082"/>
      </a:accent4>
      <a:accent5>
        <a:srgbClr val="F3703A"/>
      </a:accent5>
      <a:accent6>
        <a:srgbClr val="00A651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Chapter01-PresentationDistilled</Template>
  <TotalTime>2905</TotalTime>
  <Words>1824</Words>
  <Application>Microsoft Office PowerPoint</Application>
  <PresentationFormat>On-screen Show (4:3)</PresentationFormat>
  <Paragraphs>239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Presentation</vt:lpstr>
      <vt:lpstr>PHP Classes and Objects</vt:lpstr>
      <vt:lpstr>Objectives</vt:lpstr>
      <vt:lpstr>Object-Oriented Overview</vt:lpstr>
      <vt:lpstr>Overview</vt:lpstr>
      <vt:lpstr>Terminology</vt:lpstr>
      <vt:lpstr>Relationship between Class and Objects</vt:lpstr>
      <vt:lpstr>UML</vt:lpstr>
      <vt:lpstr>UML Class diagram</vt:lpstr>
      <vt:lpstr>UML Class diagram</vt:lpstr>
      <vt:lpstr>UML Class diagram</vt:lpstr>
      <vt:lpstr>Server and Desktop Objects</vt:lpstr>
      <vt:lpstr>Server and Desktop Objects</vt:lpstr>
      <vt:lpstr>Objects and Classes in PHP</vt:lpstr>
      <vt:lpstr>Defining Classes</vt:lpstr>
      <vt:lpstr>Instantiating Objects</vt:lpstr>
      <vt:lpstr>Properties</vt:lpstr>
      <vt:lpstr>Constructors</vt:lpstr>
      <vt:lpstr>Constructors</vt:lpstr>
      <vt:lpstr>Constructors</vt:lpstr>
      <vt:lpstr>Methods</vt:lpstr>
      <vt:lpstr>Methods</vt:lpstr>
      <vt:lpstr>Methods</vt:lpstr>
      <vt:lpstr>Visibility</vt:lpstr>
      <vt:lpstr>Visibility</vt:lpstr>
      <vt:lpstr>Static Members</vt:lpstr>
      <vt:lpstr>Static Members</vt:lpstr>
      <vt:lpstr>Static Members</vt:lpstr>
      <vt:lpstr>Class constants</vt:lpstr>
      <vt:lpstr>Object Oriented Design</vt:lpstr>
      <vt:lpstr>Data Encapsulation</vt:lpstr>
      <vt:lpstr>Data Encapsulation</vt:lpstr>
      <vt:lpstr>Data Encapsulation</vt:lpstr>
      <vt:lpstr>Data Encapsulation</vt:lpstr>
      <vt:lpstr>Data Encapsulation</vt:lpstr>
      <vt:lpstr>Data Encapsulation</vt:lpstr>
      <vt:lpstr>Inheritance</vt:lpstr>
      <vt:lpstr>Referencing the Base Class</vt:lpstr>
      <vt:lpstr>Inheritance </vt:lpstr>
      <vt:lpstr>Example usage</vt:lpstr>
      <vt:lpstr>Protected access modifier</vt:lpstr>
      <vt:lpstr>A More Complex Example</vt:lpstr>
      <vt:lpstr>Extended example</vt:lpstr>
      <vt:lpstr>Extended example</vt:lpstr>
      <vt:lpstr>Extended example</vt:lpstr>
      <vt:lpstr>Extended example</vt:lpstr>
      <vt:lpstr>Polymorphism</vt:lpstr>
      <vt:lpstr>Polymorphism</vt:lpstr>
      <vt:lpstr>Interfaces</vt:lpstr>
      <vt:lpstr>Interfaces</vt:lpstr>
      <vt:lpstr>Interfaces</vt:lpstr>
      <vt:lpstr>Interface Example</vt:lpstr>
      <vt:lpstr>Interfaces</vt:lpstr>
      <vt:lpstr>What You’ve Learned</vt:lpstr>
    </vt:vector>
  </TitlesOfParts>
  <Company>Mount Royal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Hoar</dc:creator>
  <cp:lastModifiedBy>Kelsey Loanes</cp:lastModifiedBy>
  <cp:revision>721</cp:revision>
  <dcterms:created xsi:type="dcterms:W3CDTF">2012-11-14T17:20:48Z</dcterms:created>
  <dcterms:modified xsi:type="dcterms:W3CDTF">2014-02-19T16:36:58Z</dcterms:modified>
</cp:coreProperties>
</file>