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4" r:id="rId26"/>
    <p:sldId id="299" r:id="rId27"/>
    <p:sldId id="300" r:id="rId28"/>
    <p:sldId id="301" r:id="rId29"/>
    <p:sldId id="302" r:id="rId30"/>
    <p:sldId id="303" r:id="rId31"/>
    <p:sldId id="305" r:id="rId32"/>
    <p:sldId id="304" r:id="rId33"/>
    <p:sldId id="306" r:id="rId34"/>
    <p:sldId id="307" r:id="rId35"/>
    <p:sldId id="308" r:id="rId36"/>
    <p:sldId id="311" r:id="rId37"/>
    <p:sldId id="309" r:id="rId38"/>
    <p:sldId id="310" r:id="rId39"/>
    <p:sldId id="312" r:id="rId40"/>
    <p:sldId id="313" r:id="rId41"/>
    <p:sldId id="275" r:id="rId42"/>
    <p:sldId id="314" r:id="rId43"/>
    <p:sldId id="315" r:id="rId44"/>
    <p:sldId id="316" r:id="rId45"/>
    <p:sldId id="317" r:id="rId46"/>
    <p:sldId id="318" r:id="rId47"/>
    <p:sldId id="319" r:id="rId48"/>
    <p:sldId id="276" r:id="rId49"/>
    <p:sldId id="321" r:id="rId50"/>
    <p:sldId id="320" r:id="rId51"/>
    <p:sldId id="322" r:id="rId52"/>
    <p:sldId id="324" r:id="rId53"/>
    <p:sldId id="323" r:id="rId54"/>
    <p:sldId id="325" r:id="rId55"/>
    <p:sldId id="326" r:id="rId56"/>
    <p:sldId id="327" r:id="rId57"/>
    <p:sldId id="329" r:id="rId58"/>
    <p:sldId id="328" r:id="rId59"/>
    <p:sldId id="330" r:id="rId60"/>
    <p:sldId id="331" r:id="rId61"/>
    <p:sldId id="332" r:id="rId62"/>
    <p:sldId id="333" r:id="rId63"/>
    <p:sldId id="277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273" r:id="rId7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Arrays" id="{0BF77841-CD77-4697-A70A-8661CEBE6D49}">
          <p14:sldIdLst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$_GET and $_POST Superglobal arrays" id="{2944B7FD-0C6B-47DC-B97C-2303DA7D8777}">
          <p14:sldIdLst>
            <p14:sldId id="274"/>
            <p14:sldId id="299"/>
            <p14:sldId id="300"/>
            <p14:sldId id="301"/>
            <p14:sldId id="302"/>
            <p14:sldId id="303"/>
            <p14:sldId id="305"/>
            <p14:sldId id="304"/>
            <p14:sldId id="306"/>
            <p14:sldId id="307"/>
            <p14:sldId id="308"/>
            <p14:sldId id="311"/>
            <p14:sldId id="309"/>
            <p14:sldId id="310"/>
            <p14:sldId id="312"/>
            <p14:sldId id="313"/>
          </p14:sldIdLst>
        </p14:section>
        <p14:section name="$_SERVER array" id="{AD6EBFAD-0C3A-4563-A75F-D6F0CEAF2069}">
          <p14:sldIdLst>
            <p14:sldId id="275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$_FILES Array" id="{DF7C9A18-260B-46F3-A72A-DF5AD8F98811}">
          <p14:sldIdLst>
            <p14:sldId id="276"/>
            <p14:sldId id="321"/>
            <p14:sldId id="320"/>
            <p14:sldId id="322"/>
            <p14:sldId id="324"/>
            <p14:sldId id="323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</p14:sldIdLst>
        </p14:section>
        <p14:section name="Reading/Wrting Files" id="{DFD63287-946B-451C-9DD0-339B373E379C}">
          <p14:sldIdLst>
            <p14:sldId id="277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What You’ve Learned" id="{50502D96-BEC3-402C-A419-730AE2B6F4FD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9598" autoAdjust="0"/>
  </p:normalViewPr>
  <p:slideViewPr>
    <p:cSldViewPr showGuides="1">
      <p:cViewPr>
        <p:scale>
          <a:sx n="94" d="100"/>
          <a:sy n="94" d="100"/>
        </p:scale>
        <p:origin x="-936" y="-72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 smtClean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http://www.funwebdev.com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>
                <a:solidFill>
                  <a:schemeClr val="tx2"/>
                </a:solidFill>
              </a:rPr>
              <a:t>Arrays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tx2"/>
                </a:solidFill>
              </a:rPr>
              <a:t>Superglobals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9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 access values in an array you refer to their key using the square bracket notation.</a:t>
            </a:r>
          </a:p>
          <a:p>
            <a:r>
              <a:rPr lang="en-US" dirty="0" smtClean="0"/>
              <a:t>echo </a:t>
            </a:r>
            <a:r>
              <a:rPr lang="en-US" dirty="0"/>
              <a:t>"Value at index 1 is ". $days</a:t>
            </a:r>
            <a:r>
              <a:rPr lang="en-US" b="1" dirty="0">
                <a:solidFill>
                  <a:schemeClr val="accent1"/>
                </a:solidFill>
              </a:rPr>
              <a:t>[</a:t>
            </a:r>
            <a:r>
              <a:rPr lang="en-US" dirty="0"/>
              <a:t>1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  <a:r>
              <a:rPr lang="en-US" dirty="0"/>
              <a:t>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you are also able to explicitly define the keys in addition to the values</a:t>
            </a:r>
            <a:r>
              <a:rPr lang="en-US" dirty="0" smtClean="0"/>
              <a:t>.</a:t>
            </a:r>
          </a:p>
          <a:p>
            <a:r>
              <a:rPr lang="en-US" dirty="0"/>
              <a:t>This allows you to use keys other than the classic 0, 1, 2, . . . , n to define the </a:t>
            </a:r>
            <a:r>
              <a:rPr lang="en-US" dirty="0" smtClean="0"/>
              <a:t>indexes of </a:t>
            </a:r>
            <a:r>
              <a:rPr lang="en-US" dirty="0"/>
              <a:t>an array.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050" name="Picture 2" descr="T:\CompSci\Research\web development textbook\manuscript\19.FinalART\9780133407150_FinalArt\CH09\4071509002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696200" cy="12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6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Explicit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 declaration with string keys, integer values</a:t>
            </a:r>
            <a:endParaRPr lang="en-US" dirty="0"/>
          </a:p>
        </p:txBody>
      </p:sp>
      <p:pic>
        <p:nvPicPr>
          <p:cNvPr id="3074" name="Picture 2" descr="T:\CompSci\Research\web development textbook\manuscript\19.FinalART\9780133407150_FinalArt\CH09\4071509003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27301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1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$month = </a:t>
            </a:r>
            <a:r>
              <a:rPr lang="en-US" dirty="0" smtClean="0"/>
              <a:t>array(</a:t>
            </a:r>
            <a:endParaRPr lang="en-US" dirty="0"/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</a:t>
            </a:r>
          </a:p>
          <a:p>
            <a:r>
              <a:rPr lang="en-US" dirty="0" smtClean="0"/>
              <a:t>);</a:t>
            </a:r>
          </a:p>
          <a:p>
            <a:r>
              <a:rPr lang="en-US" dirty="0"/>
              <a:t>echo $month[0][3]; </a:t>
            </a:r>
            <a:r>
              <a:rPr lang="en-US" i="1" dirty="0"/>
              <a:t>// outputs Thu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2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pic>
        <p:nvPicPr>
          <p:cNvPr id="4098" name="Picture 2" descr="T:\CompSci\Research\web development textbook\manuscript\19.FinalART\9780133407150_FinalArt\CH09\4071509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04"/>
          <a:stretch/>
        </p:blipFill>
        <p:spPr bwMode="auto">
          <a:xfrm>
            <a:off x="762000" y="1905000"/>
            <a:ext cx="7432675" cy="3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315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$cart = array();</a:t>
            </a:r>
          </a:p>
          <a:p>
            <a:r>
              <a:rPr lang="en-US" sz="1800" dirty="0"/>
              <a:t>$cart[] = array("id" =&gt; 37, "title" =&gt; "Burial at </a:t>
            </a:r>
            <a:r>
              <a:rPr lang="en-US" sz="1800" dirty="0" err="1"/>
              <a:t>Ornans</a:t>
            </a:r>
            <a:r>
              <a:rPr lang="en-US" sz="1800" dirty="0" smtClean="0"/>
              <a:t>", "</a:t>
            </a:r>
            <a:r>
              <a:rPr lang="en-US" sz="1800" dirty="0"/>
              <a:t>quantity" =&gt; 1);</a:t>
            </a:r>
          </a:p>
          <a:p>
            <a:r>
              <a:rPr lang="en-US" sz="1800" dirty="0"/>
              <a:t>$cart[] = array("id" =&gt; 345, "title" =&gt; "The Death of Marat</a:t>
            </a:r>
            <a:r>
              <a:rPr lang="en-US" sz="1800" dirty="0" smtClean="0"/>
              <a:t>", "</a:t>
            </a:r>
            <a:r>
              <a:rPr lang="en-US" sz="1800" dirty="0"/>
              <a:t>quantity" =&gt; 1);</a:t>
            </a:r>
          </a:p>
          <a:p>
            <a:r>
              <a:rPr lang="en-US" sz="1800" dirty="0"/>
              <a:t>$cart[] = array("id" =&gt; 63, "</a:t>
            </a:r>
            <a:r>
              <a:rPr lang="en-US" sz="1800" dirty="0" smtClean="0"/>
              <a:t>title</a:t>
            </a:r>
            <a:r>
              <a:rPr lang="en-US" sz="1800" dirty="0"/>
              <a:t>" =&gt; "Starry Night", "quantity" =&gt; 1);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5122" name="Picture 2" descr="T:\CompSci\Research\web development textbook\manuscript\19.FinalART\9780133407150_FinalArt\CH09\4071509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44"/>
          <a:stretch/>
        </p:blipFill>
        <p:spPr bwMode="auto">
          <a:xfrm>
            <a:off x="990600" y="3733800"/>
            <a:ext cx="7010400" cy="27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4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an array</a:t>
            </a:r>
            <a:endParaRPr lang="en-US" dirty="0"/>
          </a:p>
        </p:txBody>
      </p:sp>
      <p:pic>
        <p:nvPicPr>
          <p:cNvPr id="5" name="Content Placeholder 4" descr="Screen Shot 2014-02-06 at 10.37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r="19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 is pretty nice</a:t>
            </a:r>
            <a:endParaRPr lang="en-US" dirty="0"/>
          </a:p>
        </p:txBody>
      </p:sp>
      <p:pic>
        <p:nvPicPr>
          <p:cNvPr id="6" name="Content Placeholder 5" descr="Screen Shot 2014-02-06 at 10.37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25" b="-47425"/>
          <a:stretch>
            <a:fillRect/>
          </a:stretch>
        </p:blipFill>
        <p:spPr>
          <a:xfrm>
            <a:off x="914400" y="2636837"/>
            <a:ext cx="6400800" cy="4525963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46237"/>
            <a:ext cx="731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4763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4763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challenge of using the classic loop structures is that when you have </a:t>
            </a:r>
            <a:r>
              <a:rPr lang="en-US" dirty="0" err="1"/>
              <a:t>nonsequential</a:t>
            </a:r>
            <a:r>
              <a:rPr lang="en-US" dirty="0"/>
              <a:t> integer keys (i.e., an associative array), you can’t write a simple loop that uses the $</a:t>
            </a:r>
            <a:r>
              <a:rPr lang="en-US" dirty="0" err="1"/>
              <a:t>i</a:t>
            </a:r>
            <a:r>
              <a:rPr lang="en-US" dirty="0"/>
              <a:t>++ construct. To address the dynamic nature of such arrays, you have to use iterators to move through such an array.</a:t>
            </a:r>
          </a:p>
        </p:txBody>
      </p:sp>
    </p:spTree>
    <p:extLst>
      <p:ext uri="{BB962C8B-B14F-4D97-AF65-F5344CB8AC3E}">
        <p14:creationId xmlns:p14="http://schemas.microsoft.com/office/powerpoint/2010/main" val="94054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can </a:t>
            </a:r>
            <a:r>
              <a:rPr lang="en-US" dirty="0" smtClean="0"/>
              <a:t>be added </a:t>
            </a:r>
            <a:r>
              <a:rPr lang="en-US" dirty="0"/>
              <a:t>to an array simply by using a key/index that hasn’t been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days[5] = "Sat"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new element can be added to the end of any </a:t>
            </a:r>
            <a:r>
              <a:rPr lang="en-US" dirty="0" smtClean="0"/>
              <a:t>array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days[ ] = "Sun";</a:t>
            </a:r>
          </a:p>
        </p:txBody>
      </p:sp>
    </p:spTree>
    <p:extLst>
      <p:ext uri="{BB962C8B-B14F-4D97-AF65-F5344CB8AC3E}">
        <p14:creationId xmlns:p14="http://schemas.microsoft.com/office/powerpoint/2010/main" val="83595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 quickly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PHP is more than happy to let you “skip” an </a:t>
            </a:r>
            <a:r>
              <a:rPr lang="en-US" dirty="0" smtClean="0"/>
              <a:t>index</a:t>
            </a:r>
          </a:p>
          <a:p>
            <a:r>
              <a:rPr lang="en-US" dirty="0"/>
              <a:t>$days = array("</a:t>
            </a:r>
            <a:r>
              <a:rPr lang="en-US" dirty="0" err="1"/>
              <a:t>Mon","Tue","Wed","Thu","Fri</a:t>
            </a:r>
            <a:r>
              <a:rPr lang="en-US" dirty="0"/>
              <a:t>");</a:t>
            </a:r>
          </a:p>
          <a:p>
            <a:r>
              <a:rPr lang="en-US" dirty="0"/>
              <a:t>$days[7] = "Sat";</a:t>
            </a:r>
          </a:p>
          <a:p>
            <a:r>
              <a:rPr lang="en-US" dirty="0" err="1">
                <a:solidFill>
                  <a:srgbClr val="CE2933"/>
                </a:solidFill>
              </a:rPr>
              <a:t>print_r</a:t>
            </a:r>
            <a:r>
              <a:rPr lang="en-US" dirty="0"/>
              <a:t>($days)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sz="2000" dirty="0"/>
              <a:t>Array ([0] =&gt; Mon [1] =&gt; Tue [2] =&gt; Wed [3] =&gt; Thu [</a:t>
            </a:r>
            <a:r>
              <a:rPr lang="en-US" sz="2000" b="1" dirty="0">
                <a:solidFill>
                  <a:srgbClr val="CE2933"/>
                </a:solidFill>
              </a:rPr>
              <a:t>4</a:t>
            </a:r>
            <a:r>
              <a:rPr lang="en-US" sz="2000" dirty="0"/>
              <a:t>] =&gt; Fri [</a:t>
            </a:r>
            <a:r>
              <a:rPr lang="en-US" sz="2000" b="1" dirty="0">
                <a:solidFill>
                  <a:srgbClr val="CE2933"/>
                </a:solidFill>
              </a:rPr>
              <a:t>7</a:t>
            </a:r>
            <a:r>
              <a:rPr lang="en-US" sz="2000" dirty="0"/>
              <a:t>] =&gt; Sat</a:t>
            </a:r>
            <a:r>
              <a:rPr lang="en-US" sz="2000" dirty="0" smtClean="0"/>
              <a:t>)’</a:t>
            </a:r>
          </a:p>
          <a:p>
            <a:endParaRPr lang="en-US" sz="2000" dirty="0"/>
          </a:p>
          <a:p>
            <a:r>
              <a:rPr lang="en-US" sz="2000" dirty="0"/>
              <a:t>If we try </a:t>
            </a:r>
            <a:r>
              <a:rPr lang="en-US" sz="2000" dirty="0" smtClean="0"/>
              <a:t>referencing $</a:t>
            </a:r>
            <a:r>
              <a:rPr lang="en-US" sz="2000" dirty="0"/>
              <a:t>days[6], </a:t>
            </a:r>
            <a:r>
              <a:rPr lang="en-US" sz="2000" dirty="0" smtClean="0"/>
              <a:t>it </a:t>
            </a:r>
            <a:r>
              <a:rPr lang="en-US" sz="2000" dirty="0"/>
              <a:t>will return a </a:t>
            </a:r>
            <a:r>
              <a:rPr lang="en-US" sz="2000" b="1" dirty="0"/>
              <a:t>NULL </a:t>
            </a:r>
            <a:r>
              <a:rPr lang="en-US" sz="20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9531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Arrays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$_GET and $_POST </a:t>
            </a:r>
            <a:r>
              <a:rPr lang="en-US" sz="2400" dirty="0" err="1">
                <a:solidFill>
                  <a:schemeClr val="accent5"/>
                </a:solidFill>
                <a:latin typeface="Rockwell Condensed" pitchFamily="18" charset="0"/>
              </a:rPr>
              <a:t>S</a:t>
            </a:r>
            <a:r>
              <a:rPr lang="en-US" sz="2400" dirty="0" err="1" smtClean="0">
                <a:solidFill>
                  <a:schemeClr val="accent5"/>
                </a:solidFill>
                <a:latin typeface="Rockwell Condensed" pitchFamily="18" charset="0"/>
              </a:rPr>
              <a:t>uperglobal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arrays</a:t>
            </a:r>
            <a:endParaRPr lang="en-US" sz="3200" dirty="0">
              <a:solidFill>
                <a:schemeClr val="bg1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$_SERVER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$_FILES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38100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397258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Rockwell Condensed" pitchFamily="18" charset="0"/>
              </a:rPr>
              <a:t>Reading/Writing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Files</a:t>
            </a:r>
            <a:endParaRPr lang="en-US" sz="28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explicitly delete </a:t>
            </a:r>
            <a:r>
              <a:rPr lang="en-US" dirty="0"/>
              <a:t>array elements using </a:t>
            </a:r>
            <a:r>
              <a:rPr lang="en-US" dirty="0" smtClean="0"/>
              <a:t>the unset</a:t>
            </a:r>
            <a:r>
              <a:rPr lang="en-US" dirty="0"/>
              <a:t>() function</a:t>
            </a:r>
            <a:endParaRPr lang="en-US" sz="2000" dirty="0"/>
          </a:p>
        </p:txBody>
      </p:sp>
      <p:pic>
        <p:nvPicPr>
          <p:cNvPr id="5" name="Picture 4" descr="Screen Shot 2014-02-06 at 10.4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391400" cy="26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1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explicitly delete </a:t>
            </a:r>
            <a:r>
              <a:rPr lang="en-US" dirty="0"/>
              <a:t>array elements using </a:t>
            </a:r>
            <a:r>
              <a:rPr lang="en-US" dirty="0" smtClean="0"/>
              <a:t>the unset</a:t>
            </a:r>
            <a:r>
              <a:rPr lang="en-US" dirty="0"/>
              <a:t>() </a:t>
            </a:r>
            <a:r>
              <a:rPr lang="en-US" dirty="0" smtClean="0"/>
              <a:t>function.</a:t>
            </a:r>
          </a:p>
          <a:p>
            <a:r>
              <a:rPr lang="en-US" sz="2000" dirty="0" err="1"/>
              <a:t>array_values</a:t>
            </a:r>
            <a:r>
              <a:rPr lang="en-US" sz="2000" dirty="0"/>
              <a:t>() </a:t>
            </a:r>
            <a:r>
              <a:rPr lang="en-US" sz="2000" dirty="0" err="1" smtClean="0"/>
              <a:t>reindexes</a:t>
            </a:r>
            <a:r>
              <a:rPr lang="en-US" sz="2000" dirty="0" smtClean="0"/>
              <a:t> </a:t>
            </a:r>
            <a:r>
              <a:rPr lang="en-US" sz="2000" dirty="0"/>
              <a:t>the array numerically</a:t>
            </a:r>
          </a:p>
        </p:txBody>
      </p:sp>
      <p:pic>
        <p:nvPicPr>
          <p:cNvPr id="5" name="Picture 4" descr="Screen Shot 2014-02-06 at 10.4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818896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a 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Since array keys need not be sequential, and need not be integers, you may </a:t>
            </a:r>
            <a:r>
              <a:rPr lang="en-US" dirty="0" smtClean="0"/>
              <a:t>run into </a:t>
            </a:r>
            <a:r>
              <a:rPr lang="en-US" dirty="0"/>
              <a:t>a scenario where you want to check if a value has been set for a </a:t>
            </a:r>
            <a:r>
              <a:rPr lang="en-US" dirty="0" smtClean="0"/>
              <a:t>particular key.</a:t>
            </a:r>
          </a:p>
          <a:p>
            <a:r>
              <a:rPr lang="en-US" sz="2000" dirty="0"/>
              <a:t>To check if a value exists for a key, you can therefore use the </a:t>
            </a:r>
            <a:r>
              <a:rPr lang="en-US" sz="2000" dirty="0" err="1"/>
              <a:t>isset</a:t>
            </a:r>
            <a:r>
              <a:rPr lang="en-US" sz="2000" dirty="0"/>
              <a:t>(</a:t>
            </a:r>
            <a:r>
              <a:rPr lang="en-US" sz="2000" dirty="0" smtClean="0"/>
              <a:t>) function</a:t>
            </a:r>
            <a:r>
              <a:rPr lang="en-US" sz="2000" dirty="0"/>
              <a:t>, which returns true if a value has been set, and false otherwise</a:t>
            </a:r>
          </a:p>
        </p:txBody>
      </p:sp>
      <p:pic>
        <p:nvPicPr>
          <p:cNvPr id="6" name="Picture 5" descr="Screen Shot 2014-02-06 at 10.4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3800"/>
            <a:ext cx="7162800" cy="26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1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/>
              <a:t>There are many built-in sort functions, which sort by key or by value. </a:t>
            </a:r>
            <a:r>
              <a:rPr lang="en-US" dirty="0" smtClean="0"/>
              <a:t>To sort </a:t>
            </a:r>
            <a:r>
              <a:rPr lang="en-US" dirty="0"/>
              <a:t>the $days array by its values you would simply use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sort</a:t>
            </a:r>
            <a:r>
              <a:rPr lang="en-US" b="1" dirty="0"/>
              <a:t>($days)</a:t>
            </a:r>
            <a:r>
              <a:rPr lang="en-US" b="1" dirty="0" smtClean="0"/>
              <a:t>;</a:t>
            </a:r>
          </a:p>
          <a:p>
            <a:r>
              <a:rPr lang="en-US" dirty="0"/>
              <a:t>As the values are all strings, the resulting array would be:</a:t>
            </a:r>
          </a:p>
          <a:p>
            <a:r>
              <a:rPr lang="en-US" sz="1800" dirty="0"/>
              <a:t>Array ([0] =&gt; Fri </a:t>
            </a:r>
            <a:r>
              <a:rPr lang="en-US" sz="1800" dirty="0" smtClean="0"/>
              <a:t>[</a:t>
            </a:r>
            <a:r>
              <a:rPr lang="en-US" sz="1800" dirty="0"/>
              <a:t>1] =&gt; Mon </a:t>
            </a:r>
            <a:r>
              <a:rPr lang="en-US" sz="1800" dirty="0" smtClean="0"/>
              <a:t>[</a:t>
            </a:r>
            <a:r>
              <a:rPr lang="en-US" sz="1800" dirty="0"/>
              <a:t>2] =&gt; Sat [3] =&gt; Sun [4] =&gt; </a:t>
            </a:r>
            <a:r>
              <a:rPr lang="en-US" sz="1800" dirty="0" smtClean="0"/>
              <a:t>Thu </a:t>
            </a:r>
            <a:r>
              <a:rPr lang="cs-CZ" sz="1800" dirty="0" smtClean="0"/>
              <a:t>[</a:t>
            </a:r>
            <a:r>
              <a:rPr lang="cs-CZ" sz="1800" dirty="0"/>
              <a:t>5] =&gt; </a:t>
            </a:r>
            <a:r>
              <a:rPr lang="cs-CZ" sz="1800" dirty="0" err="1"/>
              <a:t>Tue</a:t>
            </a:r>
            <a:r>
              <a:rPr lang="cs-CZ" sz="1800" dirty="0"/>
              <a:t> [6] =&gt; </a:t>
            </a:r>
            <a:r>
              <a:rPr lang="cs-CZ" sz="1800" dirty="0" err="1"/>
              <a:t>Wed</a:t>
            </a:r>
            <a:r>
              <a:rPr lang="cs-CZ" sz="1800" dirty="0" smtClean="0"/>
              <a:t>)</a:t>
            </a:r>
          </a:p>
          <a:p>
            <a:r>
              <a:rPr lang="en-US" dirty="0"/>
              <a:t>A better sort, one that would have kept keys and values associated together, is:</a:t>
            </a:r>
          </a:p>
          <a:p>
            <a:r>
              <a:rPr lang="en-US" dirty="0"/>
              <a:t>	</a:t>
            </a:r>
            <a:r>
              <a:rPr lang="en-US" b="1" dirty="0" err="1"/>
              <a:t>asort</a:t>
            </a:r>
            <a:r>
              <a:rPr lang="en-US" b="1" dirty="0"/>
              <a:t>($days);</a:t>
            </a:r>
          </a:p>
          <a:p>
            <a:r>
              <a:rPr lang="en-US" sz="1800" dirty="0"/>
              <a:t>Array ([4] =&gt; Fri [0] =&gt; Mon [5] =&gt; Sat [6] =&gt; Sun [3] =&gt; </a:t>
            </a:r>
            <a:r>
              <a:rPr lang="en-US" sz="1800" dirty="0" smtClean="0"/>
              <a:t>Thu </a:t>
            </a:r>
            <a:r>
              <a:rPr lang="cs-CZ" sz="1800" dirty="0" smtClean="0"/>
              <a:t>[</a:t>
            </a:r>
            <a:r>
              <a:rPr lang="cs-CZ" sz="1800" dirty="0"/>
              <a:t>1] =&gt; </a:t>
            </a:r>
            <a:r>
              <a:rPr lang="cs-CZ" sz="1800" dirty="0" err="1"/>
              <a:t>Tue</a:t>
            </a:r>
            <a:r>
              <a:rPr lang="cs-CZ" sz="1800" dirty="0"/>
              <a:t> [2] =&gt; </a:t>
            </a:r>
            <a:r>
              <a:rPr lang="cs-CZ" sz="1800" dirty="0" err="1"/>
              <a:t>Wed</a:t>
            </a:r>
            <a:r>
              <a:rPr lang="cs-CZ" sz="1800" dirty="0"/>
              <a:t>)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array_keys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array_values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array_rand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</a:t>
            </a:r>
            <a:r>
              <a:rPr lang="en-US" dirty="0" err="1"/>
              <a:t>num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array_reverse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array_walk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$callback, </a:t>
            </a:r>
            <a:r>
              <a:rPr lang="en-US" dirty="0" err="1" smtClean="0"/>
              <a:t>optionalParam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in_array</a:t>
            </a:r>
            <a:r>
              <a:rPr lang="en-US" dirty="0"/>
              <a:t>($needle, $haystack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shuffle($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 many to go over in depth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ckwell Condensed" pitchFamily="18" charset="0"/>
              </a:rPr>
              <a:t>$_GET and $_POST </a:t>
            </a:r>
            <a:r>
              <a:rPr lang="en-US" dirty="0" err="1">
                <a:solidFill>
                  <a:schemeClr val="tx2"/>
                </a:solidFill>
                <a:latin typeface="Rockwell Condensed" pitchFamily="18" charset="0"/>
              </a:rPr>
              <a:t>Superglobal</a:t>
            </a:r>
            <a:r>
              <a:rPr lang="en-US" dirty="0">
                <a:solidFill>
                  <a:schemeClr val="tx2"/>
                </a:solidFill>
                <a:latin typeface="Rockwell Condensed" pitchFamily="18" charset="0"/>
              </a:rPr>
              <a:t> </a:t>
            </a:r>
            <a:r>
              <a:rPr lang="en-US" dirty="0">
                <a:latin typeface="Rockwell Condensed" pitchFamily="18" charset="0"/>
              </a:rPr>
              <a:t>arrays</a:t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uses special predefined associative arrays called </a:t>
            </a:r>
            <a:r>
              <a:rPr lang="en-US" b="1" dirty="0" err="1"/>
              <a:t>superglobal</a:t>
            </a:r>
            <a:r>
              <a:rPr lang="en-US" b="1" dirty="0"/>
              <a:t> variables </a:t>
            </a:r>
            <a:r>
              <a:rPr lang="en-US" dirty="0"/>
              <a:t>that </a:t>
            </a:r>
            <a:r>
              <a:rPr lang="en-US" dirty="0" smtClean="0"/>
              <a:t>allow the </a:t>
            </a:r>
            <a:r>
              <a:rPr lang="en-US" dirty="0"/>
              <a:t>programmer to easily access HTTP headers, query string parameters, and </a:t>
            </a:r>
            <a:r>
              <a:rPr lang="en-US" dirty="0" smtClean="0"/>
              <a:t>other commonly </a:t>
            </a:r>
            <a:r>
              <a:rPr lang="en-US" dirty="0"/>
              <a:t>needed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They are called </a:t>
            </a:r>
            <a:r>
              <a:rPr lang="en-US" dirty="0" err="1" smtClean="0"/>
              <a:t>superglobal</a:t>
            </a:r>
            <a:r>
              <a:rPr lang="en-US" dirty="0" smtClean="0"/>
              <a:t> because they are always in scope, and always defined.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 and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$_GET and $_POST arrays are the most important </a:t>
            </a:r>
            <a:r>
              <a:rPr lang="en-US" dirty="0" err="1"/>
              <a:t>superglobal</a:t>
            </a:r>
            <a:r>
              <a:rPr lang="en-US" dirty="0"/>
              <a:t> variables in PHP </a:t>
            </a:r>
            <a:r>
              <a:rPr lang="en-US" dirty="0" smtClean="0"/>
              <a:t>since they </a:t>
            </a:r>
            <a:r>
              <a:rPr lang="en-US" dirty="0"/>
              <a:t>allow the programmer to access data sent by the client in a query string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Sound familiar?</a:t>
            </a:r>
            <a:endParaRPr lang="en-US" dirty="0"/>
          </a:p>
        </p:txBody>
      </p:sp>
      <p:pic>
        <p:nvPicPr>
          <p:cNvPr id="5" name="Picture 4" descr="4071509005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24200"/>
            <a:ext cx="5410200" cy="33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 and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Get requests parse query strings into the $_GET array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Post requests are parsed into the $POST array</a:t>
            </a:r>
          </a:p>
          <a:p>
            <a:endParaRPr lang="en-US" dirty="0" smtClean="0"/>
          </a:p>
          <a:p>
            <a:r>
              <a:rPr lang="en-US" dirty="0" smtClean="0"/>
              <a:t>This mechanism greatly simplifies </a:t>
            </a:r>
            <a:r>
              <a:rPr lang="en-US" dirty="0"/>
              <a:t>accessing the data posted by the user, since you need not parse the </a:t>
            </a:r>
            <a:r>
              <a:rPr lang="en-US" dirty="0" smtClean="0"/>
              <a:t>query string </a:t>
            </a:r>
            <a:r>
              <a:rPr lang="en-US" dirty="0"/>
              <a:t>or the POST request </a:t>
            </a:r>
            <a:r>
              <a:rPr lang="en-US" dirty="0" smtClean="0"/>
              <a:t>headers!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Sound familiar?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7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pic>
        <p:nvPicPr>
          <p:cNvPr id="5" name="Content Placeholder 4" descr="Screen Shot 2014-02-06 at 10.55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90" b="-42990"/>
          <a:stretch>
            <a:fillRect/>
          </a:stretch>
        </p:blipFill>
        <p:spPr>
          <a:xfrm>
            <a:off x="838200" y="533400"/>
            <a:ext cx="64008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 descr="Screen Shot 2014-02-06 at 10.5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399"/>
            <a:ext cx="6248400" cy="22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1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pic>
        <p:nvPicPr>
          <p:cNvPr id="5" name="Content Placeholder 4" descr="Screen Shot 2014-02-06 at 10.55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90" b="-42990"/>
          <a:stretch>
            <a:fillRect/>
          </a:stretch>
        </p:blipFill>
        <p:spPr>
          <a:xfrm>
            <a:off x="838200" y="533400"/>
            <a:ext cx="64008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Isset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 descr="Screen Shot 2014-02-06 at 10.5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399"/>
            <a:ext cx="6248400" cy="22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4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Content Placeholder 6" descr="4071509008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28" r="-31128"/>
          <a:stretch>
            <a:fillRect/>
          </a:stretch>
        </p:blipFill>
        <p:spPr>
          <a:xfrm>
            <a:off x="381000" y="1269073"/>
            <a:ext cx="7391400" cy="5226410"/>
          </a:xfrm>
        </p:spPr>
      </p:pic>
    </p:spTree>
    <p:extLst>
      <p:ext uri="{BB962C8B-B14F-4D97-AF65-F5344CB8AC3E}">
        <p14:creationId xmlns:p14="http://schemas.microsoft.com/office/powerpoint/2010/main" val="3406753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pic>
        <p:nvPicPr>
          <p:cNvPr id="5" name="Content Placeholder 4" descr="Screen Shot 2014-02-06 at 10.55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90" b="-42990"/>
          <a:stretch>
            <a:fillRect/>
          </a:stretch>
        </p:blipFill>
        <p:spPr>
          <a:xfrm>
            <a:off x="838200" y="533400"/>
            <a:ext cx="64008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Isset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 descr="Screen Shot 2014-02-06 at 10.5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399"/>
            <a:ext cx="6248400" cy="22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3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in HTML forms you might have multiple values associated with a </a:t>
            </a:r>
            <a:r>
              <a:rPr lang="en-US" dirty="0" smtClean="0"/>
              <a:t>single name</a:t>
            </a:r>
            <a:r>
              <a:rPr lang="en-US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Screen Shot 2014-02-06 at 10.5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7086600" cy="26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934200" cy="4525963"/>
          </a:xfrm>
        </p:spPr>
        <p:txBody>
          <a:bodyPr/>
          <a:lstStyle/>
          <a:p>
            <a:r>
              <a:rPr lang="en-US" dirty="0"/>
              <a:t>Unfortunately, if the user selects more than one day and submits the form, </a:t>
            </a:r>
            <a:r>
              <a:rPr lang="en-US" dirty="0" smtClean="0"/>
              <a:t>the $</a:t>
            </a:r>
            <a:r>
              <a:rPr lang="en-US" dirty="0"/>
              <a:t>_GET['day'] value in the </a:t>
            </a:r>
            <a:r>
              <a:rPr lang="en-US" dirty="0" err="1"/>
              <a:t>superglobal</a:t>
            </a:r>
            <a:r>
              <a:rPr lang="en-US" dirty="0"/>
              <a:t> array </a:t>
            </a:r>
            <a:r>
              <a:rPr lang="en-US" i="1" dirty="0"/>
              <a:t>will only contain the last value </a:t>
            </a:r>
            <a:r>
              <a:rPr lang="en-US" i="1" dirty="0" smtClean="0"/>
              <a:t>from the </a:t>
            </a:r>
            <a:r>
              <a:rPr lang="en-US" i="1" dirty="0"/>
              <a:t>list </a:t>
            </a:r>
            <a:r>
              <a:rPr lang="en-US" dirty="0"/>
              <a:t>that was selected</a:t>
            </a:r>
            <a:r>
              <a:rPr lang="en-US" dirty="0" smtClean="0"/>
              <a:t>.</a:t>
            </a:r>
          </a:p>
          <a:p>
            <a:r>
              <a:rPr lang="en-US" dirty="0"/>
              <a:t>To overcome this limitation, you must change the </a:t>
            </a:r>
            <a:r>
              <a:rPr lang="en-US" dirty="0" smtClean="0"/>
              <a:t>name </a:t>
            </a:r>
            <a:r>
              <a:rPr lang="en-US" dirty="0"/>
              <a:t>attribute for each checkbox from day </a:t>
            </a:r>
            <a:r>
              <a:rPr lang="en-US" dirty="0" smtClean="0"/>
              <a:t>to day</a:t>
            </a:r>
            <a:r>
              <a:rPr lang="en-US" dirty="0"/>
              <a:t>[]</a:t>
            </a:r>
            <a:r>
              <a:rPr lang="en-US" dirty="0" smtClean="0"/>
              <a:t>.</a:t>
            </a:r>
          </a:p>
          <a:p>
            <a:r>
              <a:rPr lang="en-US" sz="1800" dirty="0"/>
              <a:t>Monday &lt;input type="checkbox" name="</a:t>
            </a:r>
            <a:r>
              <a:rPr lang="en-US" sz="1800" dirty="0">
                <a:solidFill>
                  <a:srgbClr val="CE2933"/>
                </a:solidFill>
              </a:rPr>
              <a:t>day[]</a:t>
            </a:r>
            <a:r>
              <a:rPr lang="en-US" sz="1800" dirty="0"/>
              <a:t>" value="Monday" /&gt;</a:t>
            </a:r>
          </a:p>
          <a:p>
            <a:r>
              <a:rPr lang="en-US" sz="1800" dirty="0"/>
              <a:t>Tuesday &lt;input type="checkbox" name="</a:t>
            </a:r>
            <a:r>
              <a:rPr lang="en-US" sz="1800" dirty="0">
                <a:solidFill>
                  <a:srgbClr val="CE2933"/>
                </a:solidFill>
              </a:rPr>
              <a:t>day[]</a:t>
            </a:r>
            <a:r>
              <a:rPr lang="en-US" sz="1800" dirty="0"/>
              <a:t>" value="Tuesday" /&gt;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tweaks for arrays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934200" cy="4525963"/>
          </a:xfrm>
        </p:spPr>
        <p:txBody>
          <a:bodyPr/>
          <a:lstStyle/>
          <a:p>
            <a:r>
              <a:rPr lang="en-US" dirty="0"/>
              <a:t>After making this change in the HTML, the corresponding </a:t>
            </a:r>
            <a:r>
              <a:rPr lang="en-US" dirty="0" smtClean="0"/>
              <a:t>variable $</a:t>
            </a:r>
            <a:r>
              <a:rPr lang="en-US" dirty="0"/>
              <a:t>_GET['day'] will now have a value that is of type array.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Meanwhile on the server</a:t>
            </a:r>
            <a:endParaRPr lang="en-US" dirty="0"/>
          </a:p>
        </p:txBody>
      </p:sp>
      <p:pic>
        <p:nvPicPr>
          <p:cNvPr id="5" name="Picture 4" descr="Screen Shot 2014-02-06 at 11.0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6705600" cy="22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51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Query String in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web page </a:t>
            </a:r>
            <a:r>
              <a:rPr lang="en-US" dirty="0" smtClean="0"/>
              <a:t>in which </a:t>
            </a:r>
            <a:r>
              <a:rPr lang="en-US" dirty="0"/>
              <a:t>we are displaying a list of book links. One approach would be to have a </a:t>
            </a:r>
            <a:r>
              <a:rPr lang="en-US" dirty="0" smtClean="0"/>
              <a:t>separate page </a:t>
            </a:r>
            <a:r>
              <a:rPr lang="en-US" dirty="0"/>
              <a:t>for each </a:t>
            </a:r>
            <a:r>
              <a:rPr lang="en-US" dirty="0" smtClean="0"/>
              <a:t>book.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9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Query Strings in links</a:t>
            </a:r>
            <a:endParaRPr lang="en-US" dirty="0"/>
          </a:p>
        </p:txBody>
      </p:sp>
      <p:pic>
        <p:nvPicPr>
          <p:cNvPr id="5" name="Content Placeholder 4" descr="4071509009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56" b="-21756"/>
          <a:stretch>
            <a:fillRect/>
          </a:stretch>
        </p:blipFill>
        <p:spPr>
          <a:xfrm>
            <a:off x="457200" y="914400"/>
            <a:ext cx="7742506" cy="5474674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 great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81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Query Strings in links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4106"/>
            <a:ext cx="7742506" cy="3435261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query string to reduce code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00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Sanitizing Query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dirty="0"/>
              <a:t>because you are expecting a </a:t>
            </a:r>
            <a:r>
              <a:rPr lang="en-US" dirty="0" smtClean="0"/>
              <a:t>proper query </a:t>
            </a:r>
            <a:r>
              <a:rPr lang="en-US" dirty="0"/>
              <a:t>string, </a:t>
            </a:r>
            <a:r>
              <a:rPr lang="en-US" dirty="0" smtClean="0"/>
              <a:t>doesn’t </a:t>
            </a:r>
            <a:r>
              <a:rPr lang="en-US" dirty="0"/>
              <a:t>mean that you are going to get a properly constructed </a:t>
            </a:r>
            <a:r>
              <a:rPr lang="en-US" dirty="0" smtClean="0"/>
              <a:t>query string.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distrust all user </a:t>
            </a:r>
            <a:r>
              <a:rPr lang="en-US" sz="2800" b="1" dirty="0" smtClean="0"/>
              <a:t>input</a:t>
            </a:r>
          </a:p>
          <a:p>
            <a:r>
              <a:rPr lang="en-US" dirty="0"/>
              <a:t>The process of checking user input for incorrect or missing information </a:t>
            </a:r>
            <a:r>
              <a:rPr lang="en-US" dirty="0" smtClean="0"/>
              <a:t>is sometimes </a:t>
            </a:r>
            <a:r>
              <a:rPr lang="en-US" dirty="0"/>
              <a:t>referred to as the process of </a:t>
            </a:r>
            <a:r>
              <a:rPr lang="en-US" b="1" dirty="0"/>
              <a:t>sanitizing user </a:t>
            </a:r>
            <a:r>
              <a:rPr lang="en-US" b="1" dirty="0" smtClean="0"/>
              <a:t>inputs.</a:t>
            </a:r>
          </a:p>
          <a:p>
            <a:r>
              <a:rPr lang="en-US" dirty="0" smtClean="0"/>
              <a:t>Learn more about this in Chapter 11/12.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is a data structure that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ollects </a:t>
            </a:r>
            <a:r>
              <a:rPr lang="en-US" dirty="0"/>
              <a:t>a number of related elements together in a single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the set to be Iterated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access of any element</a:t>
            </a:r>
          </a:p>
          <a:p>
            <a:r>
              <a:rPr lang="en-US" dirty="0" smtClean="0"/>
              <a:t>Since PHP implements an array as a dynamic structure: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to the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Remove from the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30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Sanitation</a:t>
            </a:r>
            <a:endParaRPr lang="en-US" dirty="0"/>
          </a:p>
        </p:txBody>
      </p:sp>
      <p:pic>
        <p:nvPicPr>
          <p:cNvPr id="5" name="Content Placeholder 4" descr="Screen Shot 2014-02-06 at 11.23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42" b="-42142"/>
          <a:stretch>
            <a:fillRect/>
          </a:stretch>
        </p:blipFill>
        <p:spPr>
          <a:xfrm>
            <a:off x="457200" y="914400"/>
            <a:ext cx="8001000" cy="5657454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forget trim()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61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Rockwell Condensed" pitchFamily="18" charset="0"/>
              </a:rPr>
              <a:t>$_SERVER </a:t>
            </a:r>
            <a:r>
              <a:rPr lang="en-US" dirty="0" smtClean="0">
                <a:latin typeface="Rockwell Condensed" pitchFamily="18" charset="0"/>
              </a:rPr>
              <a:t>array</a:t>
            </a:r>
            <a:r>
              <a:rPr lang="en-US" dirty="0">
                <a:latin typeface="Rockwell Condensed" pitchFamily="18" charset="0"/>
              </a:rPr>
              <a:t/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$_SERVER associative array </a:t>
            </a:r>
            <a:r>
              <a:rPr lang="en-US" dirty="0" smtClean="0"/>
              <a:t>contains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HTTP request </a:t>
            </a:r>
            <a:r>
              <a:rPr lang="en-US" dirty="0" smtClean="0"/>
              <a:t>headers (send by client)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configuration options for PHP</a:t>
            </a:r>
          </a:p>
          <a:p>
            <a:r>
              <a:rPr lang="en-US" dirty="0"/>
              <a:t>To use the $_SERVER array, you simply refer to the relevant case-sensitive </a:t>
            </a:r>
            <a:r>
              <a:rPr lang="en-US" dirty="0" err="1" smtClean="0"/>
              <a:t>keyname</a:t>
            </a:r>
            <a:r>
              <a:rPr lang="en-US" dirty="0"/>
              <a:t>:</a:t>
            </a:r>
          </a:p>
          <a:p>
            <a:r>
              <a:rPr lang="en-US" dirty="0"/>
              <a:t>echo </a:t>
            </a:r>
            <a:r>
              <a:rPr lang="en-US" dirty="0">
                <a:solidFill>
                  <a:srgbClr val="CE2933"/>
                </a:solidFill>
              </a:rPr>
              <a:t>$_SERVER["SERVER_NAME"]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/&gt;";</a:t>
            </a:r>
          </a:p>
          <a:p>
            <a:r>
              <a:rPr lang="en-US" dirty="0"/>
              <a:t>echo </a:t>
            </a:r>
            <a:r>
              <a:rPr lang="en-US" dirty="0">
                <a:solidFill>
                  <a:srgbClr val="CE2933"/>
                </a:solidFill>
              </a:rPr>
              <a:t>$_SERVER["SERVER_SOFTWARE"]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/&gt;";</a:t>
            </a:r>
          </a:p>
          <a:p>
            <a:r>
              <a:rPr lang="en-US" dirty="0"/>
              <a:t>echo </a:t>
            </a:r>
            <a:r>
              <a:rPr lang="en-US" dirty="0">
                <a:solidFill>
                  <a:srgbClr val="CE2933"/>
                </a:solidFill>
              </a:rPr>
              <a:t>$_SERVER["REMOTE_ADDR"]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/&gt;";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95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6" name="Content Placeholder 5" descr="4071509011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25" b="-17225"/>
          <a:stretch>
            <a:fillRect/>
          </a:stretch>
        </p:blipFill>
        <p:spPr>
          <a:xfrm>
            <a:off x="152400" y="1107432"/>
            <a:ext cx="8458200" cy="5980737"/>
          </a:xfrm>
        </p:spPr>
      </p:pic>
    </p:spTree>
    <p:extLst>
      <p:ext uri="{BB962C8B-B14F-4D97-AF65-F5344CB8AC3E}">
        <p14:creationId xmlns:p14="http://schemas.microsoft.com/office/powerpoint/2010/main" val="3963427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INFORMATION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SERVER_NAME </a:t>
            </a:r>
            <a:r>
              <a:rPr lang="en-US" dirty="0"/>
              <a:t>contains the name of the site </a:t>
            </a:r>
            <a:r>
              <a:rPr lang="en-US" dirty="0" smtClean="0"/>
              <a:t>that was requested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SERVER_ADDR </a:t>
            </a:r>
            <a:r>
              <a:rPr lang="en-US" dirty="0" smtClean="0"/>
              <a:t>tells </a:t>
            </a:r>
            <a:r>
              <a:rPr lang="en-US" dirty="0"/>
              <a:t>us the </a:t>
            </a:r>
            <a:r>
              <a:rPr lang="en-US" dirty="0" smtClean="0"/>
              <a:t>IP of </a:t>
            </a:r>
            <a:r>
              <a:rPr lang="en-US" dirty="0"/>
              <a:t>the </a:t>
            </a:r>
            <a:r>
              <a:rPr lang="en-US" dirty="0" smtClean="0"/>
              <a:t>server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DOCUMENT_ROOT tells </a:t>
            </a:r>
            <a:r>
              <a:rPr lang="en-US" dirty="0"/>
              <a:t>us the </a:t>
            </a:r>
            <a:r>
              <a:rPr lang="en-US" dirty="0" smtClean="0"/>
              <a:t>location </a:t>
            </a:r>
            <a:r>
              <a:rPr lang="en-US" dirty="0"/>
              <a:t>from which you are currently </a:t>
            </a:r>
            <a:r>
              <a:rPr lang="en-US" dirty="0" smtClean="0"/>
              <a:t>running your script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SCRIPT_NAME key that identifies </a:t>
            </a:r>
            <a:r>
              <a:rPr lang="en-US" dirty="0" smtClean="0"/>
              <a:t>the actual </a:t>
            </a:r>
            <a:r>
              <a:rPr lang="en-US" dirty="0"/>
              <a:t>script being </a:t>
            </a:r>
            <a:r>
              <a:rPr lang="en-US" dirty="0" smtClean="0"/>
              <a:t>executed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4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Header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REQUEST_METHOD returns </a:t>
            </a:r>
            <a:r>
              <a:rPr lang="en-US" dirty="0"/>
              <a:t>the request method that was used to access </a:t>
            </a:r>
            <a:r>
              <a:rPr lang="en-US" dirty="0" smtClean="0"/>
              <a:t>the page</a:t>
            </a:r>
            <a:r>
              <a:rPr lang="en-US" dirty="0"/>
              <a:t>: that is, GET, HEAD, POST, </a:t>
            </a:r>
            <a:r>
              <a:rPr lang="en-US" dirty="0" smtClean="0"/>
              <a:t>PUT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REMOTE_ADDR key returns the IP address of the requestor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HTTP_USER_AGENT </a:t>
            </a:r>
            <a:r>
              <a:rPr lang="en-US" dirty="0"/>
              <a:t>contains the operating system and browser that the client is </a:t>
            </a:r>
            <a:r>
              <a:rPr lang="en-US" dirty="0" smtClean="0"/>
              <a:t>using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HTTP_REFERER </a:t>
            </a:r>
            <a:r>
              <a:rPr lang="en-US" dirty="0" smtClean="0"/>
              <a:t>contains </a:t>
            </a:r>
            <a:r>
              <a:rPr lang="en-US" dirty="0"/>
              <a:t>the address of </a:t>
            </a:r>
            <a:r>
              <a:rPr lang="en-US" dirty="0" smtClean="0"/>
              <a:t>the page </a:t>
            </a:r>
            <a:r>
              <a:rPr lang="en-US" dirty="0"/>
              <a:t>that referred us to this one (if any) through a link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8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Access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9" name="Picture 8" descr="Screen Shot 2014-02-06 at 11.3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7391400" cy="1941976"/>
          </a:xfrm>
          <a:prstGeom prst="rect">
            <a:avLst/>
          </a:prstGeom>
        </p:spPr>
      </p:pic>
      <p:pic>
        <p:nvPicPr>
          <p:cNvPr id="10" name="Picture 9" descr="Screen Shot 2014-02-06 at 11.3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62400"/>
            <a:ext cx="7543800" cy="20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2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Headers can be forged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400800" cy="4343400"/>
          </a:xfrm>
        </p:spPr>
        <p:txBody>
          <a:bodyPr/>
          <a:lstStyle/>
          <a:p>
            <a:r>
              <a:rPr lang="en-US" dirty="0"/>
              <a:t>All headers can be forged!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HTTP_REFERER </a:t>
            </a:r>
            <a:r>
              <a:rPr lang="en-US" dirty="0" smtClean="0"/>
              <a:t>header can lie about where the referral came from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USER_AGENT </a:t>
            </a:r>
            <a:r>
              <a:rPr lang="en-US" dirty="0" smtClean="0"/>
              <a:t>can lie about the operating </a:t>
            </a:r>
            <a:r>
              <a:rPr lang="en-US" dirty="0"/>
              <a:t>system and browser the client is using.</a:t>
            </a:r>
          </a:p>
        </p:txBody>
      </p:sp>
    </p:spTree>
    <p:extLst>
      <p:ext uri="{BB962C8B-B14F-4D97-AF65-F5344CB8AC3E}">
        <p14:creationId xmlns:p14="http://schemas.microsoft.com/office/powerpoint/2010/main" val="1351118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Rockwell Condensed" pitchFamily="18" charset="0"/>
              </a:rPr>
              <a:t>$_FILES </a:t>
            </a:r>
            <a:r>
              <a:rPr lang="en-US" dirty="0" smtClean="0">
                <a:latin typeface="Rockwell Condensed" pitchFamily="18" charset="0"/>
              </a:rPr>
              <a:t>array</a:t>
            </a:r>
            <a:r>
              <a:rPr lang="en-US" dirty="0">
                <a:latin typeface="Rockwell Condensed" pitchFamily="18" charset="0"/>
              </a:rPr>
              <a:t/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$_FILES </a:t>
            </a:r>
            <a:r>
              <a:rPr lang="en-US" dirty="0"/>
              <a:t>associative array contains items that have been uploaded </a:t>
            </a:r>
            <a:r>
              <a:rPr lang="en-US" dirty="0" smtClean="0"/>
              <a:t>in the current request.</a:t>
            </a:r>
          </a:p>
          <a:p>
            <a:r>
              <a:rPr lang="en-US" dirty="0"/>
              <a:t>A server script must process </a:t>
            </a:r>
            <a:r>
              <a:rPr lang="en-US" dirty="0" smtClean="0"/>
              <a:t>the upload </a:t>
            </a:r>
            <a:r>
              <a:rPr lang="en-US" dirty="0"/>
              <a:t>file(s) in some way; the </a:t>
            </a:r>
            <a:r>
              <a:rPr lang="en-US" b="1" dirty="0"/>
              <a:t>$_FILES </a:t>
            </a:r>
            <a:r>
              <a:rPr lang="en-US" dirty="0"/>
              <a:t>array helps in this process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$_FILES </a:t>
            </a:r>
            <a:r>
              <a:rPr lang="en-US" dirty="0" smtClean="0"/>
              <a:t>array </a:t>
            </a:r>
            <a:r>
              <a:rPr lang="en-US" dirty="0"/>
              <a:t>will contain a key=value pair for each file uploaded in the post</a:t>
            </a:r>
            <a:endParaRPr lang="en-US" dirty="0" smtClean="0"/>
          </a:p>
          <a:p>
            <a:r>
              <a:rPr lang="en-US" dirty="0" smtClean="0"/>
              <a:t>First a refresher on HTML forms for uploading files…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 </a:t>
            </a:r>
            <a:r>
              <a:rPr lang="en-US" dirty="0"/>
              <a:t>an array is actually an </a:t>
            </a:r>
            <a:r>
              <a:rPr lang="en-US" b="1" dirty="0"/>
              <a:t>ordered map</a:t>
            </a:r>
            <a:r>
              <a:rPr lang="en-US" dirty="0"/>
              <a:t>, which associates each value in the </a:t>
            </a:r>
            <a:r>
              <a:rPr lang="en-US" dirty="0" smtClean="0"/>
              <a:t>array with </a:t>
            </a:r>
            <a:r>
              <a:rPr lang="en-US" dirty="0"/>
              <a:t>a </a:t>
            </a:r>
            <a:r>
              <a:rPr lang="en-US" dirty="0" smtClean="0"/>
              <a:t>key.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Value</a:t>
            </a:r>
            <a:endParaRPr lang="en-US" dirty="0"/>
          </a:p>
        </p:txBody>
      </p:sp>
      <p:pic>
        <p:nvPicPr>
          <p:cNvPr id="1026" name="Picture 2" descr="T:\CompSci\Research\web development textbook\manuscript\19.FinalART\9780133407150_FinalArt\CH09\4071509001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6324600" cy="12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943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Required for File Uploads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64008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must ensure that the HTML form uses the HTTP POST </a:t>
            </a:r>
            <a:r>
              <a:rPr lang="en-US" b="1" dirty="0"/>
              <a:t>method</a:t>
            </a:r>
            <a:r>
              <a:rPr lang="en-US" dirty="0" smtClean="0"/>
              <a:t>, since </a:t>
            </a:r>
            <a:r>
              <a:rPr lang="en-US" dirty="0"/>
              <a:t>transmitting a file through the URL is not 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must add the </a:t>
            </a:r>
            <a:r>
              <a:rPr lang="en-US" b="1" dirty="0" err="1"/>
              <a:t>enctype</a:t>
            </a:r>
            <a:r>
              <a:rPr lang="en-US" b="1" dirty="0"/>
              <a:t>="multipart/form-data" </a:t>
            </a:r>
            <a:r>
              <a:rPr lang="en-US" dirty="0"/>
              <a:t>attribute to </a:t>
            </a:r>
            <a:r>
              <a:rPr lang="en-US" dirty="0" smtClean="0"/>
              <a:t>the HTML </a:t>
            </a:r>
            <a:r>
              <a:rPr lang="en-US" dirty="0"/>
              <a:t>form that is performing the upload so that the HTTP request </a:t>
            </a:r>
            <a:r>
              <a:rPr lang="en-US" dirty="0" smtClean="0"/>
              <a:t>can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must </a:t>
            </a:r>
            <a:r>
              <a:rPr lang="en-US" dirty="0"/>
              <a:t>include an input type of file in your form.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Screen Shot 2014-02-06 at 11.4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3" y="4724400"/>
            <a:ext cx="777475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6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File upload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$</a:t>
            </a:r>
            <a:r>
              <a:rPr lang="en-US" dirty="0"/>
              <a:t>_FILES </a:t>
            </a:r>
            <a:r>
              <a:rPr lang="en-US" dirty="0" smtClean="0"/>
              <a:t>array will </a:t>
            </a:r>
            <a:r>
              <a:rPr lang="en-US" dirty="0"/>
              <a:t>contain a key=value pair for each file uploaded in the </a:t>
            </a:r>
            <a:r>
              <a:rPr lang="en-US" dirty="0" smtClean="0"/>
              <a:t>post.</a:t>
            </a:r>
          </a:p>
          <a:p>
            <a:r>
              <a:rPr lang="en-US" dirty="0" smtClean="0"/>
              <a:t>The </a:t>
            </a:r>
            <a:r>
              <a:rPr lang="en-US" dirty="0"/>
              <a:t>key </a:t>
            </a:r>
            <a:r>
              <a:rPr lang="en-US" dirty="0" smtClean="0"/>
              <a:t>for each </a:t>
            </a:r>
            <a:r>
              <a:rPr lang="en-US" dirty="0"/>
              <a:t>element will be the name attribute from the HTML form, while the value </a:t>
            </a:r>
            <a:r>
              <a:rPr lang="en-US" dirty="0" smtClean="0"/>
              <a:t>will be </a:t>
            </a:r>
            <a:r>
              <a:rPr lang="en-US" dirty="0"/>
              <a:t>an array containing information about the file as well as the file itself. </a:t>
            </a:r>
            <a:endParaRPr lang="en-US" dirty="0" smtClean="0"/>
          </a:p>
          <a:p>
            <a:r>
              <a:rPr lang="en-US" dirty="0" smtClean="0"/>
              <a:t>The keys in </a:t>
            </a:r>
            <a:r>
              <a:rPr lang="en-US" dirty="0"/>
              <a:t>that array are the name, type, </a:t>
            </a:r>
            <a:r>
              <a:rPr lang="en-US" dirty="0" err="1"/>
              <a:t>tmp_name</a:t>
            </a:r>
            <a:r>
              <a:rPr lang="en-US" dirty="0"/>
              <a:t>, error, and size.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3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File upload in PHP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Content Placeholder 5" descr="4071509012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5" b="-1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9884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File upload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name</a:t>
            </a:r>
            <a:r>
              <a:rPr lang="en-US" dirty="0"/>
              <a:t> is a string containing the full file name used on the client machine, </a:t>
            </a:r>
            <a:r>
              <a:rPr lang="en-US" dirty="0" smtClean="0"/>
              <a:t>including any </a:t>
            </a:r>
            <a:r>
              <a:rPr lang="en-US" dirty="0"/>
              <a:t>file extension.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type</a:t>
            </a:r>
            <a:r>
              <a:rPr lang="en-US" dirty="0" smtClean="0"/>
              <a:t> defines </a:t>
            </a:r>
            <a:r>
              <a:rPr lang="en-US" dirty="0"/>
              <a:t>the MIME type of the </a:t>
            </a:r>
            <a:r>
              <a:rPr lang="en-US" dirty="0" smtClean="0"/>
              <a:t>file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tmp_name</a:t>
            </a:r>
            <a:r>
              <a:rPr lang="en-US" dirty="0" smtClean="0"/>
              <a:t> </a:t>
            </a:r>
            <a:r>
              <a:rPr lang="en-US" dirty="0"/>
              <a:t>is the full path to the location on your server where the file is </a:t>
            </a:r>
            <a:r>
              <a:rPr lang="en-US" dirty="0" smtClean="0"/>
              <a:t>being temporarily </a:t>
            </a:r>
            <a:r>
              <a:rPr lang="en-US" dirty="0"/>
              <a:t>stored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error</a:t>
            </a:r>
            <a:r>
              <a:rPr lang="en-US" dirty="0" smtClean="0"/>
              <a:t> </a:t>
            </a:r>
            <a:r>
              <a:rPr lang="en-US" dirty="0"/>
              <a:t>is an integer that encodes many possible errors and is set </a:t>
            </a:r>
            <a:r>
              <a:rPr lang="en-US" dirty="0" smtClean="0"/>
              <a:t>to UPLOAD_ERR_OK </a:t>
            </a:r>
            <a:r>
              <a:rPr lang="en-US" dirty="0"/>
              <a:t>(integer value 0) if the file was uploaded successfully.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size</a:t>
            </a:r>
            <a:r>
              <a:rPr lang="en-US" dirty="0" smtClean="0"/>
              <a:t> </a:t>
            </a:r>
            <a:r>
              <a:rPr lang="en-US" dirty="0"/>
              <a:t>is an integer representing the size in bytes of the uploaded file.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Keys. We still have to do something with this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65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uploaded file, there is an error value associated with it in the $</a:t>
            </a:r>
            <a:r>
              <a:rPr lang="en-US" dirty="0" smtClean="0"/>
              <a:t>_FILES array.</a:t>
            </a:r>
          </a:p>
          <a:p>
            <a:r>
              <a:rPr lang="en-US" dirty="0" smtClean="0"/>
              <a:t>The </a:t>
            </a:r>
            <a:r>
              <a:rPr lang="en-US" dirty="0"/>
              <a:t>value for a successful upload is </a:t>
            </a:r>
            <a:r>
              <a:rPr lang="en-US" b="1" dirty="0"/>
              <a:t>UPLOAD_ERR_OK</a:t>
            </a:r>
            <a:r>
              <a:rPr lang="en-US" dirty="0"/>
              <a:t>, and should be looked for </a:t>
            </a:r>
            <a:r>
              <a:rPr lang="en-US" dirty="0" smtClean="0"/>
              <a:t>before proceeding </a:t>
            </a:r>
            <a:r>
              <a:rPr lang="en-US" dirty="0"/>
              <a:t>any further.</a:t>
            </a:r>
          </a:p>
        </p:txBody>
      </p:sp>
      <p:pic>
        <p:nvPicPr>
          <p:cNvPr id="6" name="Picture 5" descr="Screen Shot 2014-02-06 at 11.4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74732"/>
            <a:ext cx="7391400" cy="26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2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uploaded file, there is an error value associated with it in the $</a:t>
            </a:r>
            <a:r>
              <a:rPr lang="en-US" dirty="0" smtClean="0"/>
              <a:t>_FILES array.</a:t>
            </a:r>
          </a:p>
          <a:p>
            <a:r>
              <a:rPr lang="en-US" dirty="0" smtClean="0"/>
              <a:t>The </a:t>
            </a:r>
            <a:r>
              <a:rPr lang="en-US" dirty="0"/>
              <a:t>value for a successful upload is </a:t>
            </a:r>
            <a:r>
              <a:rPr lang="en-US" b="1" dirty="0"/>
              <a:t>UPLOAD_ERR_OK</a:t>
            </a:r>
            <a:r>
              <a:rPr lang="en-US" dirty="0"/>
              <a:t>, and should be looked for </a:t>
            </a:r>
            <a:r>
              <a:rPr lang="en-US" dirty="0" smtClean="0"/>
              <a:t>before proceeding </a:t>
            </a:r>
            <a:r>
              <a:rPr lang="en-US" dirty="0"/>
              <a:t>any further.</a:t>
            </a:r>
          </a:p>
        </p:txBody>
      </p:sp>
      <p:pic>
        <p:nvPicPr>
          <p:cNvPr id="6" name="Picture 5" descr="Screen Shot 2014-02-06 at 11.4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74732"/>
            <a:ext cx="7391400" cy="26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89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Size Restrictions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mechanisms for maintaining uploaded file </a:t>
            </a:r>
            <a:r>
              <a:rPr lang="en-US" dirty="0" smtClean="0"/>
              <a:t>size restrictions</a:t>
            </a:r>
            <a:r>
              <a:rPr lang="en-US" dirty="0"/>
              <a:t>: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HTML </a:t>
            </a:r>
            <a:r>
              <a:rPr lang="en-US" dirty="0"/>
              <a:t>in the input </a:t>
            </a:r>
            <a:r>
              <a:rPr lang="en-US" dirty="0" smtClean="0"/>
              <a:t>form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</a:t>
            </a:r>
            <a:r>
              <a:rPr lang="en-US" dirty="0"/>
              <a:t>JavaScript in the input </a:t>
            </a:r>
            <a:r>
              <a:rPr lang="en-US" dirty="0" smtClean="0"/>
              <a:t>form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PHP </a:t>
            </a:r>
            <a:r>
              <a:rPr lang="en-US" dirty="0"/>
              <a:t>coding.</a:t>
            </a:r>
          </a:p>
        </p:txBody>
      </p:sp>
    </p:spTree>
    <p:extLst>
      <p:ext uri="{BB962C8B-B14F-4D97-AF65-F5344CB8AC3E}">
        <p14:creationId xmlns:p14="http://schemas.microsoft.com/office/powerpoint/2010/main" val="2852845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HTML in the input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</a:t>
            </a:r>
            <a:r>
              <a:rPr lang="en-US" dirty="0"/>
              <a:t>hidden input field before any other </a:t>
            </a:r>
            <a:r>
              <a:rPr lang="en-US" dirty="0" smtClean="0"/>
              <a:t>input fields </a:t>
            </a:r>
            <a:r>
              <a:rPr lang="en-US" dirty="0"/>
              <a:t>in your HTML form with a name of </a:t>
            </a:r>
            <a:r>
              <a:rPr lang="en-US" dirty="0" smtClean="0"/>
              <a:t>MAX_FILE_SIZE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file uploading </a:t>
            </a:r>
            <a:r>
              <a:rPr lang="en-US" dirty="0" smtClean="0"/>
              <a:t>must be </a:t>
            </a:r>
            <a:r>
              <a:rPr lang="en-US" dirty="0"/>
              <a:t>complete before an error message can be </a:t>
            </a:r>
            <a:r>
              <a:rPr lang="en-US" dirty="0" smtClean="0"/>
              <a:t>received.</a:t>
            </a:r>
            <a:endParaRPr lang="en-US" dirty="0"/>
          </a:p>
        </p:txBody>
      </p:sp>
      <p:pic>
        <p:nvPicPr>
          <p:cNvPr id="3" name="Picture 2" descr="Screen Shot 2014-02-06 at 11.52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33800"/>
            <a:ext cx="838005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6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Via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client side check to happen before any data transmitted. (Easily overridden).</a:t>
            </a:r>
            <a:endParaRPr lang="en-US" dirty="0"/>
          </a:p>
        </p:txBody>
      </p:sp>
      <p:pic>
        <p:nvPicPr>
          <p:cNvPr id="6" name="Picture 5" descr="Screen Shot 2014-02-06 at 11.5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8001000" cy="30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1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via PHP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only one you HAVE to do.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</a:t>
            </a:r>
            <a:r>
              <a:rPr lang="en-US" dirty="0" smtClean="0"/>
              <a:t>mechanism </a:t>
            </a:r>
            <a:r>
              <a:rPr lang="en-US" dirty="0"/>
              <a:t>for limiting the uploaded file size is to </a:t>
            </a:r>
            <a:r>
              <a:rPr lang="en-US" dirty="0" smtClean="0"/>
              <a:t>add a </a:t>
            </a:r>
            <a:r>
              <a:rPr lang="en-US" dirty="0"/>
              <a:t>simple check on the server side (just in case JavaScript was turned off or the </a:t>
            </a:r>
            <a:r>
              <a:rPr lang="en-US" dirty="0" smtClean="0"/>
              <a:t>user modified </a:t>
            </a:r>
            <a:r>
              <a:rPr lang="en-US" dirty="0"/>
              <a:t>the MAX_FILE_SIZE hidden field).</a:t>
            </a:r>
          </a:p>
        </p:txBody>
      </p:sp>
      <p:pic>
        <p:nvPicPr>
          <p:cNvPr id="6" name="Picture 5" descr="Screen Shot 2014-02-06 at 11.5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7938732" cy="23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 keys</a:t>
            </a:r>
            <a:r>
              <a:rPr lang="en-US" dirty="0"/>
              <a:t> </a:t>
            </a:r>
            <a:r>
              <a:rPr lang="en-US" dirty="0" smtClean="0"/>
              <a:t>are the means by which you </a:t>
            </a:r>
            <a:r>
              <a:rPr lang="en-US" dirty="0" err="1" smtClean="0"/>
              <a:t>reer</a:t>
            </a:r>
            <a:r>
              <a:rPr lang="en-US" dirty="0" smtClean="0"/>
              <a:t> to s ingle element in the array.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most programming languages </a:t>
            </a:r>
            <a:r>
              <a:rPr lang="en-US" dirty="0" smtClean="0"/>
              <a:t>array keys are </a:t>
            </a:r>
            <a:r>
              <a:rPr lang="en-US" dirty="0"/>
              <a:t>limited to integers, start at </a:t>
            </a:r>
            <a:r>
              <a:rPr lang="en-US" dirty="0" smtClean="0"/>
              <a:t>0, and </a:t>
            </a:r>
            <a:r>
              <a:rPr lang="en-US" dirty="0"/>
              <a:t>go up by 1</a:t>
            </a:r>
            <a:r>
              <a:rPr lang="en-US" dirty="0" smtClean="0"/>
              <a:t>.</a:t>
            </a:r>
          </a:p>
          <a:p>
            <a:r>
              <a:rPr lang="en-US" dirty="0"/>
              <a:t>In PHP, </a:t>
            </a:r>
            <a:r>
              <a:rPr lang="en-US" dirty="0" smtClean="0"/>
              <a:t>array keys </a:t>
            </a:r>
            <a:r>
              <a:rPr lang="en-US" i="1" dirty="0"/>
              <a:t>must </a:t>
            </a:r>
            <a:r>
              <a:rPr lang="en-US" dirty="0"/>
              <a:t>be either integers or strings and need not </a:t>
            </a:r>
            <a:r>
              <a:rPr lang="en-US" dirty="0" smtClean="0"/>
              <a:t>be sequential.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mix key types i.e. “1” vs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don’t explicitly define them they are 0,1,…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853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Limiting the type of File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wanted the user to upload an image and </a:t>
            </a:r>
            <a:r>
              <a:rPr lang="en-US" dirty="0" smtClean="0"/>
              <a:t>they uploaded </a:t>
            </a:r>
            <a:r>
              <a:rPr lang="en-US" dirty="0"/>
              <a:t>a Microsoft Word document</a:t>
            </a:r>
            <a:r>
              <a:rPr lang="en-US" dirty="0" smtClean="0"/>
              <a:t>?</a:t>
            </a:r>
          </a:p>
          <a:p>
            <a:r>
              <a:rPr lang="en-US" dirty="0"/>
              <a:t>You might also want to limit the </a:t>
            </a:r>
            <a:r>
              <a:rPr lang="en-US" dirty="0" smtClean="0"/>
              <a:t>uploaded image </a:t>
            </a:r>
            <a:r>
              <a:rPr lang="en-US" dirty="0"/>
              <a:t>to certain image types, such as jpg and </a:t>
            </a:r>
            <a:r>
              <a:rPr lang="en-US" dirty="0" err="1"/>
              <a:t>png</a:t>
            </a:r>
            <a:r>
              <a:rPr lang="en-US" dirty="0"/>
              <a:t>, </a:t>
            </a:r>
            <a:r>
              <a:rPr lang="en-US" dirty="0" smtClean="0"/>
              <a:t>while disallowing </a:t>
            </a:r>
            <a:r>
              <a:rPr lang="en-US" dirty="0"/>
              <a:t>bmp and others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examine the file </a:t>
            </a:r>
            <a:r>
              <a:rPr lang="en-US" dirty="0" smtClean="0"/>
              <a:t>extension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and the </a:t>
            </a:r>
            <a:r>
              <a:rPr lang="en-US" dirty="0"/>
              <a:t>type field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won’t allow .</a:t>
            </a:r>
            <a:r>
              <a:rPr lang="en-US" dirty="0" err="1" smtClean="0"/>
              <a:t>abc</a:t>
            </a:r>
            <a:r>
              <a:rPr lang="en-US" dirty="0" smtClean="0"/>
              <a:t>, .</a:t>
            </a:r>
            <a:r>
              <a:rPr lang="en-US" dirty="0" err="1" smtClean="0"/>
              <a:t>def</a:t>
            </a:r>
            <a:r>
              <a:rPr lang="en-US" dirty="0" smtClean="0"/>
              <a:t> now let me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27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Limiting the type of File Upload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6" name="Content Placeholder 5" descr="Screen Shot 2014-02-07 at 12.00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12" b="-29612"/>
          <a:stretch>
            <a:fillRect/>
          </a:stretch>
        </p:blipFill>
        <p:spPr>
          <a:xfrm>
            <a:off x="533400" y="1416068"/>
            <a:ext cx="7696200" cy="5441932"/>
          </a:xfrm>
        </p:spPr>
      </p:pic>
    </p:spTree>
    <p:extLst>
      <p:ext uri="{BB962C8B-B14F-4D97-AF65-F5344CB8AC3E}">
        <p14:creationId xmlns:p14="http://schemas.microsoft.com/office/powerpoint/2010/main" val="16883257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move </a:t>
            </a:r>
            <a:r>
              <a:rPr lang="en-US" dirty="0"/>
              <a:t>the </a:t>
            </a:r>
            <a:r>
              <a:rPr lang="en-US" dirty="0" smtClean="0"/>
              <a:t>temporary file </a:t>
            </a:r>
            <a:r>
              <a:rPr lang="en-US" dirty="0"/>
              <a:t>to a permanent location on your </a:t>
            </a:r>
            <a:r>
              <a:rPr lang="en-US" dirty="0" smtClean="0"/>
              <a:t>server. </a:t>
            </a:r>
          </a:p>
          <a:p>
            <a:r>
              <a:rPr lang="en-US" b="1" dirty="0" err="1" smtClean="0"/>
              <a:t>move_uploaded_file</a:t>
            </a:r>
            <a:r>
              <a:rPr lang="en-US" b="1" dirty="0"/>
              <a:t>(</a:t>
            </a:r>
            <a:r>
              <a:rPr lang="en-US" b="1" dirty="0" smtClean="0"/>
              <a:t>) </a:t>
            </a:r>
            <a:r>
              <a:rPr lang="en-US" dirty="0" smtClean="0"/>
              <a:t>takes </a:t>
            </a:r>
            <a:r>
              <a:rPr lang="en-US" dirty="0"/>
              <a:t>in the temporary file location and </a:t>
            </a:r>
            <a:r>
              <a:rPr lang="en-US" dirty="0" smtClean="0"/>
              <a:t>the file’s </a:t>
            </a:r>
            <a:r>
              <a:rPr lang="en-US" dirty="0"/>
              <a:t>final destination.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Finally!</a:t>
            </a:r>
            <a:endParaRPr lang="en-US" dirty="0"/>
          </a:p>
        </p:txBody>
      </p:sp>
      <p:pic>
        <p:nvPicPr>
          <p:cNvPr id="5" name="Picture 4" descr="Screen Shot 2014-02-07 at 12.0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7086600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48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Rockwell Condensed" pitchFamily="18" charset="0"/>
              </a:rPr>
              <a:t>READING/WRITING </a:t>
            </a:r>
            <a:r>
              <a:rPr lang="en-US" dirty="0" smtClean="0">
                <a:latin typeface="Rockwell Condensed" pitchFamily="18" charset="0"/>
              </a:rPr>
              <a:t>Files</a:t>
            </a:r>
            <a:r>
              <a:rPr lang="en-US" dirty="0">
                <a:latin typeface="Rockwell Condensed" pitchFamily="18" charset="0"/>
              </a:rPr>
              <a:t/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basic techniques for read/writing files in PHP: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Stream </a:t>
            </a:r>
            <a:r>
              <a:rPr lang="en-US" b="1" dirty="0"/>
              <a:t>access</a:t>
            </a:r>
            <a:r>
              <a:rPr lang="en-US" dirty="0"/>
              <a:t>. In this technique, our code will read just a small portion </a:t>
            </a:r>
            <a:r>
              <a:rPr lang="en-US" dirty="0" smtClean="0"/>
              <a:t>of the </a:t>
            </a:r>
            <a:r>
              <a:rPr lang="en-US" dirty="0"/>
              <a:t>file at a time. While this does require more careful programming, it is </a:t>
            </a:r>
            <a:r>
              <a:rPr lang="en-US" dirty="0" smtClean="0"/>
              <a:t>the most </a:t>
            </a:r>
            <a:r>
              <a:rPr lang="en-US" dirty="0"/>
              <a:t>memory-efficient approach when reading very large files.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All</a:t>
            </a:r>
            <a:r>
              <a:rPr lang="en-US" b="1" dirty="0"/>
              <a:t>-In-Memory access</a:t>
            </a:r>
            <a:r>
              <a:rPr lang="en-US" dirty="0"/>
              <a:t>. In this technique, we can read the entire file </a:t>
            </a:r>
            <a:r>
              <a:rPr lang="en-US" dirty="0" smtClean="0"/>
              <a:t>into memory. </a:t>
            </a:r>
            <a:r>
              <a:rPr lang="en-US" dirty="0"/>
              <a:t>While not appropriate for large files, </a:t>
            </a:r>
            <a:r>
              <a:rPr lang="en-US" dirty="0" smtClean="0"/>
              <a:t>it does </a:t>
            </a:r>
            <a:r>
              <a:rPr lang="en-US" dirty="0"/>
              <a:t>make processing of the file extremely easy.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7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style file access. More difficult, but more memory efficient.</a:t>
            </a:r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/>
              <a:t>fopen</a:t>
            </a:r>
            <a:r>
              <a:rPr lang="en-US" dirty="0"/>
              <a:t>() takes a file location or URL and access mode as </a:t>
            </a:r>
            <a:r>
              <a:rPr lang="en-US" dirty="0" smtClean="0"/>
              <a:t>parameters. The </a:t>
            </a:r>
            <a:r>
              <a:rPr lang="en-US" dirty="0"/>
              <a:t>returned value is a </a:t>
            </a:r>
            <a:r>
              <a:rPr lang="en-US" b="1" dirty="0"/>
              <a:t>stream resource</a:t>
            </a:r>
            <a:r>
              <a:rPr lang="en-US" dirty="0"/>
              <a:t>, which you can then read sequentially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fread</a:t>
            </a:r>
            <a:r>
              <a:rPr lang="en-US" dirty="0" smtClean="0"/>
              <a:t>() or </a:t>
            </a:r>
            <a:r>
              <a:rPr lang="en-US" dirty="0" err="1" smtClean="0"/>
              <a:t>fgets</a:t>
            </a:r>
            <a:r>
              <a:rPr lang="en-US" dirty="0" smtClean="0"/>
              <a:t>() to read ahead in the file. </a:t>
            </a:r>
            <a:r>
              <a:rPr lang="en-US" dirty="0" err="1" smtClean="0"/>
              <a:t>Fclose</a:t>
            </a:r>
            <a:r>
              <a:rPr lang="en-US" dirty="0" smtClean="0"/>
              <a:t>() is invoked when you are done.</a:t>
            </a:r>
          </a:p>
          <a:p>
            <a:r>
              <a:rPr lang="en-US" dirty="0" smtClean="0"/>
              <a:t>Writing done much the same with </a:t>
            </a:r>
            <a:r>
              <a:rPr lang="en-US" dirty="0" err="1" smtClean="0"/>
              <a:t>fwrite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627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show me the code</a:t>
            </a:r>
            <a:endParaRPr lang="en-US" dirty="0"/>
          </a:p>
        </p:txBody>
      </p:sp>
      <p:pic>
        <p:nvPicPr>
          <p:cNvPr id="6" name="Content Placeholder 5" descr="Screen Shot 2014-02-07 at 12.05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05" b="-58405"/>
          <a:stretch>
            <a:fillRect/>
          </a:stretch>
        </p:blipFill>
        <p:spPr>
          <a:xfrm>
            <a:off x="457200" y="1322954"/>
            <a:ext cx="7543800" cy="5334171"/>
          </a:xfrm>
        </p:spPr>
      </p:pic>
    </p:spTree>
    <p:extLst>
      <p:ext uri="{BB962C8B-B14F-4D97-AF65-F5344CB8AC3E}">
        <p14:creationId xmlns:p14="http://schemas.microsoft.com/office/powerpoint/2010/main" val="3835353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as 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file() </a:t>
            </a:r>
            <a:r>
              <a:rPr lang="en-US" dirty="0"/>
              <a:t>Reads the entire file into an array, with each array </a:t>
            </a:r>
            <a:r>
              <a:rPr lang="en-US" dirty="0" smtClean="0"/>
              <a:t>element corresponding </a:t>
            </a:r>
            <a:r>
              <a:rPr lang="en-US" dirty="0"/>
              <a:t>to one line in the file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file_get_contents</a:t>
            </a:r>
            <a:r>
              <a:rPr lang="en-US" b="1" dirty="0" smtClean="0"/>
              <a:t>()</a:t>
            </a:r>
            <a:r>
              <a:rPr lang="en-US" dirty="0" smtClean="0"/>
              <a:t> reads </a:t>
            </a:r>
            <a:r>
              <a:rPr lang="en-US" dirty="0"/>
              <a:t>the entire file into a string variable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file_put_contents</a:t>
            </a:r>
            <a:r>
              <a:rPr lang="en-US" b="1" dirty="0" smtClean="0"/>
              <a:t>() </a:t>
            </a:r>
            <a:r>
              <a:rPr lang="en-US" dirty="0" smtClean="0"/>
              <a:t>writes </a:t>
            </a:r>
            <a:r>
              <a:rPr lang="en-US" dirty="0"/>
              <a:t>the contents of a string variable out to a file</a:t>
            </a:r>
          </a:p>
        </p:txBody>
      </p:sp>
    </p:spTree>
    <p:extLst>
      <p:ext uri="{BB962C8B-B14F-4D97-AF65-F5344CB8AC3E}">
        <p14:creationId xmlns:p14="http://schemas.microsoft.com/office/powerpoint/2010/main" val="3156680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an entire file into a </a:t>
            </a:r>
            <a:r>
              <a:rPr lang="en-US" dirty="0" smtClean="0"/>
              <a:t>variable you simply </a:t>
            </a:r>
            <a:r>
              <a:rPr lang="en-US" dirty="0"/>
              <a:t>use:</a:t>
            </a:r>
          </a:p>
          <a:p>
            <a:r>
              <a:rPr lang="en-US" b="1" dirty="0"/>
              <a:t>$</a:t>
            </a:r>
            <a:r>
              <a:rPr lang="en-US" b="1" dirty="0" err="1"/>
              <a:t>fileAsString</a:t>
            </a:r>
            <a:r>
              <a:rPr lang="en-US" b="1" dirty="0"/>
              <a:t> = </a:t>
            </a:r>
            <a:r>
              <a:rPr lang="en-US" b="1" dirty="0" err="1">
                <a:solidFill>
                  <a:srgbClr val="CE2933"/>
                </a:solidFill>
              </a:rPr>
              <a:t>file_get_contents</a:t>
            </a:r>
            <a:r>
              <a:rPr lang="en-US" b="1" dirty="0"/>
              <a:t>(FILENAME);</a:t>
            </a:r>
          </a:p>
          <a:p>
            <a:r>
              <a:rPr lang="en-US" dirty="0"/>
              <a:t>To write the contents of a string $</a:t>
            </a:r>
            <a:r>
              <a:rPr lang="en-US" dirty="0" err="1"/>
              <a:t>writeme</a:t>
            </a:r>
            <a:r>
              <a:rPr lang="en-US" dirty="0"/>
              <a:t> to a </a:t>
            </a:r>
            <a:r>
              <a:rPr lang="en-US" dirty="0" smtClean="0"/>
              <a:t>file:</a:t>
            </a:r>
          </a:p>
          <a:p>
            <a:r>
              <a:rPr lang="en-US" b="1" dirty="0" err="1" smtClean="0">
                <a:solidFill>
                  <a:srgbClr val="CE2933"/>
                </a:solidFill>
              </a:rPr>
              <a:t>file_put_contents</a:t>
            </a:r>
            <a:r>
              <a:rPr lang="en-US" b="1" dirty="0"/>
              <a:t>(FILENAME, $</a:t>
            </a:r>
            <a:r>
              <a:rPr lang="en-US" b="1" dirty="0" err="1"/>
              <a:t>writeme</a:t>
            </a:r>
            <a:r>
              <a:rPr lang="en-US" b="1" dirty="0"/>
              <a:t>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91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realistic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</a:t>
            </a:r>
            <a:r>
              <a:rPr lang="en-US" dirty="0" smtClean="0"/>
              <a:t>a comma</a:t>
            </a:r>
            <a:r>
              <a:rPr lang="en-US" dirty="0"/>
              <a:t>-delimited text file that contains information about paintings, where </a:t>
            </a:r>
            <a:r>
              <a:rPr lang="en-US" dirty="0" smtClean="0"/>
              <a:t>each line </a:t>
            </a:r>
            <a:r>
              <a:rPr lang="en-US" dirty="0"/>
              <a:t>in the file corresponds to a different painting</a:t>
            </a:r>
            <a:r>
              <a:rPr lang="en-US" dirty="0" smtClean="0"/>
              <a:t>:</a:t>
            </a:r>
          </a:p>
          <a:p>
            <a:r>
              <a:rPr lang="en-US" dirty="0"/>
              <a:t>01070,Picasso,The Actor,1904</a:t>
            </a:r>
          </a:p>
          <a:p>
            <a:r>
              <a:rPr lang="en-US" dirty="0"/>
              <a:t>01080,Picasso,Family of Saltimbanques,1905</a:t>
            </a:r>
          </a:p>
          <a:p>
            <a:r>
              <a:rPr lang="en-US" dirty="0"/>
              <a:t>02070,Matisse,The Red Madras Headdress,1907</a:t>
            </a:r>
          </a:p>
          <a:p>
            <a:r>
              <a:rPr lang="en-US" dirty="0"/>
              <a:t>05010,David,The Oath of the Horatii,1784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83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 values</a:t>
            </a:r>
            <a:r>
              <a:rPr lang="en-US" dirty="0"/>
              <a:t>, unlike keys, are not restricted to integers and strings.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be any </a:t>
            </a:r>
            <a:r>
              <a:rPr lang="en-US" dirty="0"/>
              <a:t>object, type, or primitive supported in PHP.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even have objects of </a:t>
            </a:r>
            <a:r>
              <a:rPr lang="en-US" dirty="0" smtClean="0"/>
              <a:t>your own </a:t>
            </a:r>
            <a:r>
              <a:rPr lang="en-US" dirty="0"/>
              <a:t>types, so long as the keys in the array are integers and strings.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79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Parsing our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4-02-07 at 12.09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33800"/>
            <a:ext cx="7162800" cy="2757326"/>
          </a:xfrm>
          <a:prstGeom prst="rect">
            <a:avLst/>
          </a:prstGeom>
        </p:spPr>
      </p:pic>
      <p:pic>
        <p:nvPicPr>
          <p:cNvPr id="6" name="Picture 5" descr="Screen Shot 2014-02-07 at 12.09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0565"/>
            <a:ext cx="7010400" cy="26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97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You’ve Learned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Arrays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$_SERVER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$_FILES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38100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397258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Rockwell Condensed" pitchFamily="18" charset="0"/>
              </a:rPr>
              <a:t>Reading/Writing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Files</a:t>
            </a:r>
            <a:endParaRPr lang="en-US" sz="28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7800" y="107698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$_GET and $_POST </a:t>
            </a:r>
            <a:r>
              <a:rPr lang="en-US" sz="2400" dirty="0" err="1">
                <a:solidFill>
                  <a:schemeClr val="accent5"/>
                </a:solidFill>
                <a:latin typeface="Rockwell Condensed" pitchFamily="18" charset="0"/>
              </a:rPr>
              <a:t>S</a:t>
            </a:r>
            <a:r>
              <a:rPr lang="en-US" sz="2400" dirty="0" err="1" smtClean="0">
                <a:solidFill>
                  <a:schemeClr val="accent5"/>
                </a:solidFill>
                <a:latin typeface="Rockwell Condensed" pitchFamily="18" charset="0"/>
              </a:rPr>
              <a:t>uperglobal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arrays</a:t>
            </a:r>
            <a:endParaRPr lang="en-US" sz="3200" dirty="0">
              <a:solidFill>
                <a:schemeClr val="bg1"/>
              </a:solidFill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declares an empty array </a:t>
            </a:r>
            <a:r>
              <a:rPr lang="en-US" dirty="0" smtClean="0"/>
              <a:t>named days</a:t>
            </a:r>
            <a:r>
              <a:rPr lang="en-US" dirty="0"/>
              <a:t>:</a:t>
            </a:r>
          </a:p>
          <a:p>
            <a:r>
              <a:rPr lang="en-US" b="1" dirty="0"/>
              <a:t>$days = </a:t>
            </a:r>
            <a:r>
              <a:rPr lang="en-US" b="1" dirty="0" smtClean="0"/>
              <a:t>array();</a:t>
            </a:r>
          </a:p>
          <a:p>
            <a:r>
              <a:rPr lang="en-US" dirty="0"/>
              <a:t>Y</a:t>
            </a:r>
            <a:r>
              <a:rPr lang="en-US" dirty="0" smtClean="0"/>
              <a:t>ou can also initialize it </a:t>
            </a:r>
            <a:r>
              <a:rPr lang="en-US" dirty="0"/>
              <a:t>with a comma-delimited list of values inside the ( </a:t>
            </a:r>
            <a:r>
              <a:rPr lang="en-US" dirty="0" smtClean="0"/>
              <a:t>) braces </a:t>
            </a:r>
            <a:r>
              <a:rPr lang="en-US" dirty="0"/>
              <a:t>using either of two following syntaxes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$days </a:t>
            </a:r>
            <a:r>
              <a:rPr lang="en-US" dirty="0"/>
              <a:t>= array("</a:t>
            </a:r>
            <a:r>
              <a:rPr lang="en-US" dirty="0" err="1"/>
              <a:t>Mon","Tue","Wed","Thu","Fri</a:t>
            </a:r>
            <a:r>
              <a:rPr lang="en-US" dirty="0"/>
              <a:t>");</a:t>
            </a:r>
          </a:p>
          <a:p>
            <a:r>
              <a:rPr lang="en-US" dirty="0"/>
              <a:t>$days = ["</a:t>
            </a:r>
            <a:r>
              <a:rPr lang="en-US" dirty="0" err="1"/>
              <a:t>Mon","Tue","Wed","Thu","Fri</a:t>
            </a:r>
            <a:r>
              <a:rPr lang="en-US" dirty="0"/>
              <a:t>"]; </a:t>
            </a:r>
            <a:r>
              <a:rPr lang="en-US" i="1" dirty="0"/>
              <a:t>// </a:t>
            </a:r>
            <a:r>
              <a:rPr lang="en-US" i="1" dirty="0" smtClean="0"/>
              <a:t>alternate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also declare each subsequent element in the array individually:</a:t>
            </a:r>
          </a:p>
          <a:p>
            <a:r>
              <a:rPr lang="en-US" dirty="0"/>
              <a:t>$days = array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$</a:t>
            </a:r>
            <a:r>
              <a:rPr lang="en-US" dirty="0"/>
              <a:t>days[0] = "Mon</a:t>
            </a:r>
            <a:r>
              <a:rPr lang="en-US" dirty="0" smtClean="0"/>
              <a:t>"; </a:t>
            </a:r>
            <a:r>
              <a:rPr lang="en-US" i="1" dirty="0" smtClean="0">
                <a:solidFill>
                  <a:schemeClr val="accent1"/>
                </a:solidFill>
              </a:rPr>
              <a:t>//set 0</a:t>
            </a:r>
            <a:r>
              <a:rPr lang="en-US" i="1" baseline="30000" dirty="0" smtClean="0">
                <a:solidFill>
                  <a:schemeClr val="accent1"/>
                </a:solidFill>
              </a:rPr>
              <a:t>th</a:t>
            </a:r>
            <a:r>
              <a:rPr lang="en-US" i="1" dirty="0" smtClean="0">
                <a:solidFill>
                  <a:schemeClr val="accent1"/>
                </a:solidFill>
              </a:rPr>
              <a:t> key’s value to “Mon”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$days[1] = "Tue";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// </a:t>
            </a:r>
            <a:r>
              <a:rPr lang="en-US" i="1" dirty="0">
                <a:solidFill>
                  <a:schemeClr val="accent1"/>
                </a:solidFill>
              </a:rPr>
              <a:t>also alternate approach</a:t>
            </a:r>
          </a:p>
          <a:p>
            <a:r>
              <a:rPr lang="en-US" dirty="0"/>
              <a:t>$</a:t>
            </a:r>
            <a:r>
              <a:rPr lang="en-US" dirty="0" err="1"/>
              <a:t>daysB</a:t>
            </a:r>
            <a:r>
              <a:rPr lang="en-US" dirty="0"/>
              <a:t> = array();</a:t>
            </a:r>
          </a:p>
          <a:p>
            <a:r>
              <a:rPr lang="en-US" dirty="0"/>
              <a:t>$</a:t>
            </a:r>
            <a:r>
              <a:rPr lang="en-US" dirty="0" err="1"/>
              <a:t>daysB</a:t>
            </a:r>
            <a:r>
              <a:rPr lang="en-US" dirty="0"/>
              <a:t>[] = "Mon</a:t>
            </a:r>
            <a:r>
              <a:rPr lang="en-US" dirty="0" smtClean="0"/>
              <a:t>"; </a:t>
            </a:r>
            <a:r>
              <a:rPr lang="en-US" i="1" dirty="0" smtClean="0">
                <a:solidFill>
                  <a:schemeClr val="accent1"/>
                </a:solidFill>
              </a:rPr>
              <a:t>//set the next sequential value to “Mon”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$</a:t>
            </a:r>
            <a:r>
              <a:rPr lang="en-US" dirty="0" err="1"/>
              <a:t>daysB</a:t>
            </a:r>
            <a:r>
              <a:rPr lang="en-US" dirty="0"/>
              <a:t>[] = "Tue</a:t>
            </a:r>
            <a:r>
              <a:rPr lang="en-US" dirty="0" smtClean="0"/>
              <a:t>";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027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2582</TotalTime>
  <Words>2624</Words>
  <Application>Microsoft Office PowerPoint</Application>
  <PresentationFormat>On-screen Show (4:3)</PresentationFormat>
  <Paragraphs>301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Presentation</vt:lpstr>
      <vt:lpstr>PHP Arrays and Superglobals</vt:lpstr>
      <vt:lpstr>Objectives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Keys and Values</vt:lpstr>
      <vt:lpstr>Super Explicit</vt:lpstr>
      <vt:lpstr>Multidimensional Arrays</vt:lpstr>
      <vt:lpstr>Multidimensional Arrays</vt:lpstr>
      <vt:lpstr>Multidimensional Arrays</vt:lpstr>
      <vt:lpstr>Iterating through an array</vt:lpstr>
      <vt:lpstr>Iterating through an array</vt:lpstr>
      <vt:lpstr>Adding to an array</vt:lpstr>
      <vt:lpstr>Adding to an array</vt:lpstr>
      <vt:lpstr>Deleting from an array</vt:lpstr>
      <vt:lpstr>Deleting from an array</vt:lpstr>
      <vt:lpstr>Checking for a value</vt:lpstr>
      <vt:lpstr>Array Sorting</vt:lpstr>
      <vt:lpstr>More array operations</vt:lpstr>
      <vt:lpstr>$_GET and $_POST Superglobal arrays </vt:lpstr>
      <vt:lpstr>Superglobal Arrays</vt:lpstr>
      <vt:lpstr>$_GET and $_POST</vt:lpstr>
      <vt:lpstr>$_GET and $_POST</vt:lpstr>
      <vt:lpstr>Determine if any data sent</vt:lpstr>
      <vt:lpstr>Determine if any data sent</vt:lpstr>
      <vt:lpstr>Determine if any data sent</vt:lpstr>
      <vt:lpstr>Determine if any data sent</vt:lpstr>
      <vt:lpstr>Accessing Form Array Data</vt:lpstr>
      <vt:lpstr>Accessing Form Array Data</vt:lpstr>
      <vt:lpstr>Accessing Form Array Data</vt:lpstr>
      <vt:lpstr>Using Query String in Links</vt:lpstr>
      <vt:lpstr>Using Query Strings in links</vt:lpstr>
      <vt:lpstr>Using Query Strings in links</vt:lpstr>
      <vt:lpstr>Sanitizing Query Strings</vt:lpstr>
      <vt:lpstr>Sanitation</vt:lpstr>
      <vt:lpstr>$_SERVER array </vt:lpstr>
      <vt:lpstr>$_SERVER</vt:lpstr>
      <vt:lpstr>$_SERVER</vt:lpstr>
      <vt:lpstr>SERVER INFORMATION KEYS</vt:lpstr>
      <vt:lpstr>Request Header Keys</vt:lpstr>
      <vt:lpstr>Header Access Examples</vt:lpstr>
      <vt:lpstr>Security</vt:lpstr>
      <vt:lpstr>$_FILES array </vt:lpstr>
      <vt:lpstr>$_FILES Array</vt:lpstr>
      <vt:lpstr>HTML Required for File Uploads</vt:lpstr>
      <vt:lpstr>Handling File upload in PHP</vt:lpstr>
      <vt:lpstr>Handling File upload in PHP</vt:lpstr>
      <vt:lpstr>Handling File upload in PHP</vt:lpstr>
      <vt:lpstr>Check for errors</vt:lpstr>
      <vt:lpstr>Check for errors</vt:lpstr>
      <vt:lpstr>File Size Restrictions</vt:lpstr>
      <vt:lpstr>HTML in the input form</vt:lpstr>
      <vt:lpstr>Via JavaScript</vt:lpstr>
      <vt:lpstr>via PHP</vt:lpstr>
      <vt:lpstr>Limiting the type of File Upload</vt:lpstr>
      <vt:lpstr>Limiting the type of File Upload</vt:lpstr>
      <vt:lpstr>Moving the File</vt:lpstr>
      <vt:lpstr>READING/WRITING Files </vt:lpstr>
      <vt:lpstr>Reading/Writing</vt:lpstr>
      <vt:lpstr>Stream Access</vt:lpstr>
      <vt:lpstr>Stream Access</vt:lpstr>
      <vt:lpstr>In-Memory File Access</vt:lpstr>
      <vt:lpstr>In-Memory File Access</vt:lpstr>
      <vt:lpstr>In-Memory File Access</vt:lpstr>
      <vt:lpstr>In-Memory File Access</vt:lpstr>
      <vt:lpstr>What You’ve Learned</vt:lpstr>
    </vt:vector>
  </TitlesOfParts>
  <Company>Mount Royal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Kelsey Loanes</cp:lastModifiedBy>
  <cp:revision>671</cp:revision>
  <dcterms:created xsi:type="dcterms:W3CDTF">2012-11-14T17:20:48Z</dcterms:created>
  <dcterms:modified xsi:type="dcterms:W3CDTF">2014-02-19T16:37:52Z</dcterms:modified>
</cp:coreProperties>
</file>