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8" r:id="rId1"/>
  </p:sldMasterIdLst>
  <p:sldIdLst>
    <p:sldId id="256" r:id="rId2"/>
    <p:sldId id="257" r:id="rId3"/>
    <p:sldId id="258" r:id="rId4"/>
    <p:sldId id="273" r:id="rId5"/>
    <p:sldId id="286" r:id="rId6"/>
    <p:sldId id="274" r:id="rId7"/>
    <p:sldId id="275" r:id="rId8"/>
    <p:sldId id="287" r:id="rId9"/>
    <p:sldId id="276" r:id="rId10"/>
    <p:sldId id="278" r:id="rId11"/>
    <p:sldId id="288" r:id="rId12"/>
    <p:sldId id="279" r:id="rId13"/>
    <p:sldId id="277" r:id="rId14"/>
    <p:sldId id="281" r:id="rId15"/>
    <p:sldId id="284" r:id="rId16"/>
    <p:sldId id="282" r:id="rId17"/>
    <p:sldId id="285" r:id="rId18"/>
    <p:sldId id="28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93" autoAdjust="0"/>
    <p:restoredTop sz="96197"/>
  </p:normalViewPr>
  <p:slideViewPr>
    <p:cSldViewPr snapToGrid="0">
      <p:cViewPr varScale="1">
        <p:scale>
          <a:sx n="119" d="100"/>
          <a:sy n="119" d="100"/>
        </p:scale>
        <p:origin x="28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dirty="0"/>
              <a:t>Click to edit Master title style</a:t>
            </a:r>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11/30/23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21573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dirty="0"/>
              <a:t>Click to edit Master title style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6383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dirty="0"/>
              <a:t>Click to edit Master title style</a:t>
            </a:r>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623663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dirty="0"/>
              <a:t>Click to edit Master title style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11/30/23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995936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dirty="0"/>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11/30/23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033397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dirty="0"/>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11/30/23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380680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11/30/23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939121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dirty="0"/>
              <a:t>Click to edit Master title style</a:t>
            </a:r>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11/30/23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27837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dirty="0"/>
              <a:t>Click to edit Master title style</a:t>
            </a:r>
          </a:p>
        </p:txBody>
      </p:sp>
      <p:sp>
        <p:nvSpPr>
          <p:cNvPr id="3" name="Content Placeholder 2"/>
          <p:cNvSpPr>
            <a:spLocks noGrp="1"/>
          </p:cNvSpPr>
          <p:nvPr>
            <p:ph idx="1"/>
          </p:nvPr>
        </p:nvSpPr>
        <p:spPr>
          <a:xfrm>
            <a:off x="2589212" y="2133600"/>
            <a:ext cx="8915400" cy="37776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11/30/23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29517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10468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11/30/23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56367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11/30/23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75153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11/30/23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93436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11/30/23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18280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dirty="0"/>
              <a:t>Click to edit Master title style</a:t>
            </a:r>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11/30/23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85477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11/30/23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71705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11/30/23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52791825"/>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 id="2147483820" r:id="rId12"/>
    <p:sldLayoutId id="2147483821" r:id="rId13"/>
    <p:sldLayoutId id="2147483822" r:id="rId14"/>
    <p:sldLayoutId id="2147483823" r:id="rId15"/>
    <p:sldLayoutId id="214748382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972C3-8A83-4E87-B5A0-2BBD2DA70442}"/>
              </a:ext>
            </a:extLst>
          </p:cNvPr>
          <p:cNvSpPr>
            <a:spLocks noGrp="1"/>
          </p:cNvSpPr>
          <p:nvPr>
            <p:ph type="ctrTitle"/>
          </p:nvPr>
        </p:nvSpPr>
        <p:spPr>
          <a:xfrm>
            <a:off x="2910595" y="37271"/>
            <a:ext cx="9281405" cy="1955086"/>
          </a:xfrm>
        </p:spPr>
        <p:txBody>
          <a:bodyPr>
            <a:noAutofit/>
          </a:bodyPr>
          <a:lstStyle/>
          <a:p>
            <a:pPr algn="just"/>
            <a:r>
              <a:rPr lang="en-US" sz="3600" b="1" dirty="0">
                <a:latin typeface="Verdana" panose="020B0604030504040204" pitchFamily="34" charset="0"/>
                <a:ea typeface="Verdana" panose="020B0604030504040204" pitchFamily="34" charset="0"/>
                <a:cs typeface="Verdana" panose="020B0604030504040204" pitchFamily="34" charset="0"/>
              </a:rPr>
              <a:t>Fractal based Image Compression</a:t>
            </a:r>
          </a:p>
        </p:txBody>
      </p:sp>
      <p:sp>
        <p:nvSpPr>
          <p:cNvPr id="3" name="Subtitle 2">
            <a:extLst>
              <a:ext uri="{FF2B5EF4-FFF2-40B4-BE49-F238E27FC236}">
                <a16:creationId xmlns:a16="http://schemas.microsoft.com/office/drawing/2014/main" id="{A30D5391-CDBE-445B-B3E4-8B424503D912}"/>
              </a:ext>
            </a:extLst>
          </p:cNvPr>
          <p:cNvSpPr>
            <a:spLocks noGrp="1"/>
          </p:cNvSpPr>
          <p:nvPr>
            <p:ph type="subTitle" idx="1"/>
          </p:nvPr>
        </p:nvSpPr>
        <p:spPr>
          <a:xfrm>
            <a:off x="7185403" y="4595951"/>
            <a:ext cx="3762828" cy="1247235"/>
          </a:xfrm>
        </p:spPr>
        <p:txBody>
          <a:bodyPr>
            <a:normAutofit lnSpcReduction="10000"/>
          </a:bodyPr>
          <a:lstStyle/>
          <a:p>
            <a:r>
              <a:rPr lang="en-US" sz="2000" b="1" dirty="0">
                <a:latin typeface="Verdana" panose="020B0604030504040204" pitchFamily="34" charset="0"/>
                <a:ea typeface="Verdana" panose="020B0604030504040204" pitchFamily="34" charset="0"/>
                <a:cs typeface="Verdana" panose="020B0604030504040204" pitchFamily="34" charset="0"/>
              </a:rPr>
              <a:t>NAME: ROHIT SADHU</a:t>
            </a:r>
          </a:p>
          <a:p>
            <a:r>
              <a:rPr lang="en-US" sz="2000" b="1" dirty="0">
                <a:latin typeface="Verdana" panose="020B0604030504040204" pitchFamily="34" charset="0"/>
                <a:ea typeface="Verdana" panose="020B0604030504040204" pitchFamily="34" charset="0"/>
                <a:cs typeface="Verdana" panose="020B0604030504040204" pitchFamily="34" charset="0"/>
              </a:rPr>
              <a:t>ROLL: 002010501074</a:t>
            </a:r>
          </a:p>
          <a:p>
            <a:r>
              <a:rPr lang="en-US" sz="2000" b="1" dirty="0">
                <a:latin typeface="Verdana" panose="020B0604030504040204" pitchFamily="34" charset="0"/>
                <a:ea typeface="Verdana" panose="020B0604030504040204" pitchFamily="34" charset="0"/>
                <a:cs typeface="Verdana" panose="020B0604030504040204" pitchFamily="34" charset="0"/>
              </a:rPr>
              <a:t>BCSE-IV [2020-2024]</a:t>
            </a:r>
          </a:p>
        </p:txBody>
      </p:sp>
    </p:spTree>
    <p:extLst>
      <p:ext uri="{BB962C8B-B14F-4D97-AF65-F5344CB8AC3E}">
        <p14:creationId xmlns:p14="http://schemas.microsoft.com/office/powerpoint/2010/main" val="15088413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970B5-DFFE-48FF-BB3C-40560481BB19}"/>
              </a:ext>
            </a:extLst>
          </p:cNvPr>
          <p:cNvSpPr>
            <a:spLocks noGrp="1"/>
          </p:cNvSpPr>
          <p:nvPr>
            <p:ph type="title"/>
          </p:nvPr>
        </p:nvSpPr>
        <p:spPr>
          <a:xfrm>
            <a:off x="2520354" y="1205"/>
            <a:ext cx="8911687" cy="1280890"/>
          </a:xfrm>
        </p:spPr>
        <p:txBody>
          <a:bodyPr/>
          <a:lstStyle/>
          <a:p>
            <a:br>
              <a:rPr lang="en-US" dirty="0">
                <a:latin typeface="Verdana" panose="020B0604030504040204" pitchFamily="34" charset="0"/>
                <a:ea typeface="Verdana" panose="020B0604030504040204" pitchFamily="34" charset="0"/>
                <a:cs typeface="Verdana" panose="020B0604030504040204" pitchFamily="34" charset="0"/>
              </a:rPr>
            </a:br>
            <a:r>
              <a:rPr lang="en-US" dirty="0">
                <a:latin typeface="Verdana" panose="020B0604030504040204" pitchFamily="34" charset="0"/>
                <a:ea typeface="Verdana" panose="020B0604030504040204" pitchFamily="34" charset="0"/>
                <a:cs typeface="Verdana" panose="020B0604030504040204" pitchFamily="34" charset="0"/>
              </a:rPr>
              <a:t>Proposed Algorithm</a:t>
            </a:r>
          </a:p>
        </p:txBody>
      </p:sp>
      <p:sp>
        <p:nvSpPr>
          <p:cNvPr id="3" name="Content Placeholder 2">
            <a:extLst>
              <a:ext uri="{FF2B5EF4-FFF2-40B4-BE49-F238E27FC236}">
                <a16:creationId xmlns:a16="http://schemas.microsoft.com/office/drawing/2014/main" id="{1CC3256D-DE1B-4D51-9B04-614D31EB8FED}"/>
              </a:ext>
            </a:extLst>
          </p:cNvPr>
          <p:cNvSpPr>
            <a:spLocks noGrp="1"/>
          </p:cNvSpPr>
          <p:nvPr>
            <p:ph idx="1"/>
          </p:nvPr>
        </p:nvSpPr>
        <p:spPr>
          <a:xfrm>
            <a:off x="1651832" y="1280886"/>
            <a:ext cx="10542209" cy="4878288"/>
          </a:xfrm>
        </p:spPr>
        <p:txBody>
          <a:bodyPr vert="horz" lIns="91440" tIns="45720" rIns="91440" bIns="45720" rtlCol="0" anchor="t">
            <a:normAutofit/>
          </a:bodyPr>
          <a:lstStyle/>
          <a:p>
            <a:r>
              <a:rPr lang="en-US" dirty="0">
                <a:latin typeface="Verdana" panose="020B0604030504040204" pitchFamily="34" charset="0"/>
                <a:ea typeface="Verdana" panose="020B0604030504040204" pitchFamily="34" charset="0"/>
                <a:cs typeface="Verdana" panose="020B0604030504040204" pitchFamily="34" charset="0"/>
              </a:rPr>
              <a:t>Now we will try to find linear transformations of our Domain Block to arrive to the best approximation of a given Range Block to find out the affine transformations that transform into the final image (in short generate the IFS) using:</a:t>
            </a:r>
            <a:br>
              <a:rPr lang="en-US" dirty="0">
                <a:latin typeface="Verdana" panose="020B0604030504040204" pitchFamily="34" charset="0"/>
                <a:ea typeface="Verdana" panose="020B0604030504040204" pitchFamily="34" charset="0"/>
                <a:cs typeface="Verdana" panose="020B0604030504040204" pitchFamily="34" charset="0"/>
              </a:rPr>
            </a:br>
            <a:br>
              <a:rPr lang="en-US" dirty="0">
                <a:latin typeface="Verdana" panose="020B0604030504040204" pitchFamily="34" charset="0"/>
                <a:ea typeface="Verdana" panose="020B0604030504040204" pitchFamily="34" charset="0"/>
                <a:cs typeface="Verdana" panose="020B0604030504040204" pitchFamily="34" charset="0"/>
              </a:rPr>
            </a:br>
            <a:endParaRPr lang="en-US"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dirty="0">
                <a:latin typeface="Verdana" panose="020B0604030504040204" pitchFamily="34" charset="0"/>
                <a:ea typeface="Verdana" panose="020B0604030504040204" pitchFamily="34" charset="0"/>
                <a:cs typeface="Verdana" panose="020B0604030504040204" pitchFamily="34" charset="0"/>
              </a:rPr>
              <a:t>										       and</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To find the domain points approximating to range we will brute force it</a:t>
            </a:r>
            <a:br>
              <a:rPr lang="en-US" dirty="0">
                <a:latin typeface="Verdana" panose="020B0604030504040204" pitchFamily="34" charset="0"/>
                <a:ea typeface="Verdana" panose="020B0604030504040204" pitchFamily="34" charset="0"/>
                <a:cs typeface="Verdana" panose="020B0604030504040204" pitchFamily="34" charset="0"/>
              </a:rPr>
            </a:br>
            <a:br>
              <a:rPr lang="en-US" dirty="0">
                <a:latin typeface="Verdana" panose="020B0604030504040204" pitchFamily="34" charset="0"/>
                <a:ea typeface="Verdana" panose="020B0604030504040204" pitchFamily="34" charset="0"/>
                <a:cs typeface="Verdana" panose="020B0604030504040204" pitchFamily="34" charset="0"/>
              </a:rPr>
            </a:br>
            <a:r>
              <a:rPr lang="en-US" dirty="0">
                <a:latin typeface="Verdana" panose="020B0604030504040204" pitchFamily="34" charset="0"/>
                <a:ea typeface="Verdana" panose="020B0604030504040204" pitchFamily="34" charset="0"/>
                <a:cs typeface="Verdana" panose="020B0604030504040204" pitchFamily="34" charset="0"/>
              </a:rPr>
              <a:t>for each (k, l) in range block:</a:t>
            </a:r>
            <a:br>
              <a:rPr lang="en-US" dirty="0">
                <a:latin typeface="Verdana" panose="020B0604030504040204" pitchFamily="34" charset="0"/>
                <a:ea typeface="Verdana" panose="020B0604030504040204" pitchFamily="34" charset="0"/>
                <a:cs typeface="Verdana" panose="020B0604030504040204" pitchFamily="34" charset="0"/>
              </a:rPr>
            </a:br>
            <a:r>
              <a:rPr lang="en-US" dirty="0">
                <a:latin typeface="Verdana" panose="020B0604030504040204" pitchFamily="34" charset="0"/>
                <a:ea typeface="Verdana" panose="020B0604030504040204" pitchFamily="34" charset="0"/>
                <a:cs typeface="Verdana" panose="020B0604030504040204" pitchFamily="34" charset="0"/>
              </a:rPr>
              <a:t>				for each a in [0,1]:</a:t>
            </a:r>
            <a:br>
              <a:rPr lang="en-US" dirty="0">
                <a:latin typeface="Verdana" panose="020B0604030504040204" pitchFamily="34" charset="0"/>
                <a:ea typeface="Verdana" panose="020B0604030504040204" pitchFamily="34" charset="0"/>
                <a:cs typeface="Verdana" panose="020B0604030504040204" pitchFamily="34" charset="0"/>
              </a:rPr>
            </a:br>
            <a:r>
              <a:rPr lang="en-US" dirty="0">
                <a:latin typeface="Verdana" panose="020B0604030504040204" pitchFamily="34" charset="0"/>
                <a:ea typeface="Verdana" panose="020B0604030504040204" pitchFamily="34" charset="0"/>
                <a:cs typeface="Verdana" panose="020B0604030504040204" pitchFamily="34" charset="0"/>
              </a:rPr>
              <a:t>				    for each t in [-255, 255]:</a:t>
            </a:r>
            <a:br>
              <a:rPr lang="en-US" dirty="0">
                <a:latin typeface="Verdana" panose="020B0604030504040204" pitchFamily="34" charset="0"/>
                <a:ea typeface="Verdana" panose="020B0604030504040204" pitchFamily="34" charset="0"/>
                <a:cs typeface="Verdana" panose="020B0604030504040204" pitchFamily="34" charset="0"/>
              </a:rPr>
            </a:br>
            <a:r>
              <a:rPr lang="en-US" dirty="0">
                <a:latin typeface="Verdana" panose="020B0604030504040204" pitchFamily="34" charset="0"/>
                <a:ea typeface="Verdana" panose="020B0604030504040204" pitchFamily="34" charset="0"/>
                <a:cs typeface="Verdana" panose="020B0604030504040204" pitchFamily="34" charset="0"/>
              </a:rPr>
              <a:t>					    map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j) to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_, j_) and consider those</a:t>
            </a:r>
            <a:br>
              <a:rPr lang="en-US" dirty="0">
                <a:latin typeface="Verdana" panose="020B0604030504040204" pitchFamily="34" charset="0"/>
                <a:ea typeface="Verdana" panose="020B0604030504040204" pitchFamily="34" charset="0"/>
                <a:cs typeface="Verdana" panose="020B0604030504040204" pitchFamily="34" charset="0"/>
              </a:rPr>
            </a:br>
            <a:r>
              <a:rPr lang="en-US" dirty="0">
                <a:latin typeface="Verdana" panose="020B0604030504040204" pitchFamily="34" charset="0"/>
                <a:ea typeface="Verdana" panose="020B0604030504040204" pitchFamily="34" charset="0"/>
                <a:cs typeface="Verdana" panose="020B0604030504040204" pitchFamily="34" charset="0"/>
              </a:rPr>
              <a:t>					    where difference is minimized </a:t>
            </a:r>
            <a:br>
              <a:rPr lang="en-US" dirty="0">
                <a:latin typeface="Verdana" panose="020B0604030504040204" pitchFamily="34" charset="0"/>
                <a:ea typeface="Verdana" panose="020B0604030504040204" pitchFamily="34" charset="0"/>
                <a:cs typeface="Verdana" panose="020B0604030504040204" pitchFamily="34" charset="0"/>
              </a:rPr>
            </a:br>
            <a:r>
              <a:rPr lang="en-US" dirty="0">
                <a:latin typeface="Verdana" panose="020B0604030504040204" pitchFamily="34" charset="0"/>
                <a:ea typeface="Verdana" panose="020B0604030504040204" pitchFamily="34" charset="0"/>
                <a:cs typeface="Verdana" panose="020B0604030504040204" pitchFamily="34" charset="0"/>
              </a:rPr>
              <a:t>					     (store in a map structure)</a:t>
            </a:r>
          </a:p>
          <a:p>
            <a:endParaRPr lang="en-US" dirty="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US" dirty="0">
              <a:latin typeface="Verdana" panose="020B0604030504040204" pitchFamily="34" charset="0"/>
              <a:ea typeface="Verdana" panose="020B0604030504040204" pitchFamily="34" charset="0"/>
              <a:cs typeface="Verdana" panose="020B0604030504040204" pitchFamily="34" charset="0"/>
            </a:endParaRPr>
          </a:p>
        </p:txBody>
      </p:sp>
      <p:pic>
        <p:nvPicPr>
          <p:cNvPr id="5" name="Picture 4" descr="A black text on a white background&#10;&#10;Description automatically generated">
            <a:extLst>
              <a:ext uri="{FF2B5EF4-FFF2-40B4-BE49-F238E27FC236}">
                <a16:creationId xmlns:a16="http://schemas.microsoft.com/office/drawing/2014/main" id="{ECAEF704-688F-24E1-8972-40A2792E9246}"/>
              </a:ext>
            </a:extLst>
          </p:cNvPr>
          <p:cNvPicPr>
            <a:picLocks noChangeAspect="1"/>
          </p:cNvPicPr>
          <p:nvPr/>
        </p:nvPicPr>
        <p:blipFill>
          <a:blip r:embed="rId2"/>
          <a:stretch>
            <a:fillRect/>
          </a:stretch>
        </p:blipFill>
        <p:spPr>
          <a:xfrm>
            <a:off x="2140857" y="2580034"/>
            <a:ext cx="4221239" cy="591799"/>
          </a:xfrm>
          <a:prstGeom prst="rect">
            <a:avLst/>
          </a:prstGeom>
        </p:spPr>
      </p:pic>
      <p:pic>
        <p:nvPicPr>
          <p:cNvPr id="6" name="Picture 5" descr="A black text on a white background&#10;&#10;Description automatically generated">
            <a:extLst>
              <a:ext uri="{FF2B5EF4-FFF2-40B4-BE49-F238E27FC236}">
                <a16:creationId xmlns:a16="http://schemas.microsoft.com/office/drawing/2014/main" id="{787E6B10-327F-559D-51E9-12D49CC2E0EE}"/>
              </a:ext>
            </a:extLst>
          </p:cNvPr>
          <p:cNvPicPr>
            <a:picLocks noChangeAspect="1"/>
          </p:cNvPicPr>
          <p:nvPr/>
        </p:nvPicPr>
        <p:blipFill>
          <a:blip r:embed="rId3"/>
          <a:stretch>
            <a:fillRect/>
          </a:stretch>
        </p:blipFill>
        <p:spPr>
          <a:xfrm>
            <a:off x="7506201" y="2620377"/>
            <a:ext cx="3331634" cy="528260"/>
          </a:xfrm>
          <a:prstGeom prst="rect">
            <a:avLst/>
          </a:prstGeom>
        </p:spPr>
      </p:pic>
    </p:spTree>
    <p:extLst>
      <p:ext uri="{BB962C8B-B14F-4D97-AF65-F5344CB8AC3E}">
        <p14:creationId xmlns:p14="http://schemas.microsoft.com/office/powerpoint/2010/main" val="25125969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970B5-DFFE-48FF-BB3C-40560481BB19}"/>
              </a:ext>
            </a:extLst>
          </p:cNvPr>
          <p:cNvSpPr>
            <a:spLocks noGrp="1"/>
          </p:cNvSpPr>
          <p:nvPr>
            <p:ph type="title"/>
          </p:nvPr>
        </p:nvSpPr>
        <p:spPr>
          <a:xfrm>
            <a:off x="2520354" y="1205"/>
            <a:ext cx="8911687" cy="1280890"/>
          </a:xfrm>
        </p:spPr>
        <p:txBody>
          <a:bodyPr/>
          <a:lstStyle/>
          <a:p>
            <a:br>
              <a:rPr lang="en-US" dirty="0">
                <a:latin typeface="Verdana" panose="020B0604030504040204" pitchFamily="34" charset="0"/>
                <a:ea typeface="Verdana" panose="020B0604030504040204" pitchFamily="34" charset="0"/>
                <a:cs typeface="Verdana" panose="020B0604030504040204" pitchFamily="34" charset="0"/>
              </a:rPr>
            </a:br>
            <a:r>
              <a:rPr lang="en-US" dirty="0">
                <a:latin typeface="Verdana" panose="020B0604030504040204" pitchFamily="34" charset="0"/>
                <a:ea typeface="Verdana" panose="020B0604030504040204" pitchFamily="34" charset="0"/>
                <a:cs typeface="Verdana" panose="020B0604030504040204" pitchFamily="34" charset="0"/>
              </a:rPr>
              <a:t>Proposed Algorithm</a:t>
            </a:r>
          </a:p>
        </p:txBody>
      </p:sp>
      <p:sp>
        <p:nvSpPr>
          <p:cNvPr id="3" name="Content Placeholder 2">
            <a:extLst>
              <a:ext uri="{FF2B5EF4-FFF2-40B4-BE49-F238E27FC236}">
                <a16:creationId xmlns:a16="http://schemas.microsoft.com/office/drawing/2014/main" id="{1CC3256D-DE1B-4D51-9B04-614D31EB8FED}"/>
              </a:ext>
            </a:extLst>
          </p:cNvPr>
          <p:cNvSpPr>
            <a:spLocks noGrp="1"/>
          </p:cNvSpPr>
          <p:nvPr>
            <p:ph idx="1"/>
          </p:nvPr>
        </p:nvSpPr>
        <p:spPr>
          <a:xfrm>
            <a:off x="1651832" y="1280886"/>
            <a:ext cx="10542209" cy="4878288"/>
          </a:xfrm>
        </p:spPr>
        <p:txBody>
          <a:bodyPr vert="horz" lIns="91440" tIns="45720" rIns="91440" bIns="45720" rtlCol="0" anchor="t">
            <a:normAutofit/>
          </a:bodyPr>
          <a:lstStyle/>
          <a:p>
            <a:r>
              <a:rPr lang="en-US" dirty="0">
                <a:latin typeface="Verdana" panose="020B0604030504040204" pitchFamily="34" charset="0"/>
                <a:ea typeface="Verdana" panose="020B0604030504040204" pitchFamily="34" charset="0"/>
                <a:cs typeface="Verdana" panose="020B0604030504040204" pitchFamily="34" charset="0"/>
              </a:rPr>
              <a:t>The data structure will store something like:</a:t>
            </a:r>
            <a:br>
              <a:rPr lang="en-US" dirty="0">
                <a:latin typeface="Verdana" panose="020B0604030504040204" pitchFamily="34" charset="0"/>
                <a:ea typeface="Verdana" panose="020B0604030504040204" pitchFamily="34" charset="0"/>
                <a:cs typeface="Verdana" panose="020B0604030504040204" pitchFamily="34" charset="0"/>
              </a:rPr>
            </a:br>
            <a:br>
              <a:rPr lang="en-US" dirty="0">
                <a:latin typeface="Verdana" panose="020B0604030504040204" pitchFamily="34" charset="0"/>
                <a:ea typeface="Verdana" panose="020B0604030504040204" pitchFamily="34" charset="0"/>
                <a:cs typeface="Verdana" panose="020B0604030504040204" pitchFamily="34" charset="0"/>
              </a:rPr>
            </a:br>
            <a:r>
              <a:rPr lang="en-US" dirty="0">
                <a:latin typeface="Verdana" panose="020B0604030504040204" pitchFamily="34" charset="0"/>
                <a:ea typeface="Verdana" panose="020B0604030504040204" pitchFamily="34" charset="0"/>
                <a:cs typeface="Verdana" panose="020B0604030504040204" pitchFamily="34" charset="0"/>
              </a:rPr>
              <a:t>(k1, l1) -&gt; (i11, j11) , (i12, j12), …..</a:t>
            </a:r>
            <a:br>
              <a:rPr lang="en-US" dirty="0">
                <a:latin typeface="Verdana" panose="020B0604030504040204" pitchFamily="34" charset="0"/>
                <a:ea typeface="Verdana" panose="020B0604030504040204" pitchFamily="34" charset="0"/>
                <a:cs typeface="Verdana" panose="020B0604030504040204" pitchFamily="34" charset="0"/>
              </a:rPr>
            </a:br>
            <a:r>
              <a:rPr lang="en-US" dirty="0">
                <a:latin typeface="Verdana" panose="020B0604030504040204" pitchFamily="34" charset="0"/>
                <a:ea typeface="Verdana" panose="020B0604030504040204" pitchFamily="34" charset="0"/>
                <a:cs typeface="Verdana" panose="020B0604030504040204" pitchFamily="34" charset="0"/>
              </a:rPr>
              <a:t>(k2, l2) -&gt; (i21, j21) , (i22, j22), …..</a:t>
            </a:r>
            <a:br>
              <a:rPr lang="en-US" dirty="0">
                <a:latin typeface="Verdana" panose="020B0604030504040204" pitchFamily="34" charset="0"/>
                <a:ea typeface="Verdana" panose="020B0604030504040204" pitchFamily="34" charset="0"/>
                <a:cs typeface="Verdana" panose="020B0604030504040204" pitchFamily="34" charset="0"/>
              </a:rPr>
            </a:br>
            <a:br>
              <a:rPr lang="en-US" dirty="0">
                <a:latin typeface="Verdana" panose="020B0604030504040204" pitchFamily="34" charset="0"/>
                <a:ea typeface="Verdana" panose="020B0604030504040204" pitchFamily="34" charset="0"/>
                <a:cs typeface="Verdana" panose="020B0604030504040204" pitchFamily="34" charset="0"/>
              </a:rPr>
            </a:br>
            <a:r>
              <a:rPr lang="en-US" dirty="0">
                <a:latin typeface="Verdana" panose="020B0604030504040204" pitchFamily="34" charset="0"/>
                <a:ea typeface="Verdana" panose="020B0604030504040204" pitchFamily="34" charset="0"/>
                <a:cs typeface="Verdana" panose="020B0604030504040204" pitchFamily="34" charset="0"/>
              </a:rPr>
              <a:t>(</a:t>
            </a:r>
            <a:r>
              <a:rPr lang="en-US" dirty="0" err="1">
                <a:latin typeface="Verdana" panose="020B0604030504040204" pitchFamily="34" charset="0"/>
                <a:ea typeface="Verdana" panose="020B0604030504040204" pitchFamily="34" charset="0"/>
                <a:cs typeface="Verdana" panose="020B0604030504040204" pitchFamily="34" charset="0"/>
              </a:rPr>
              <a:t>kn</a:t>
            </a:r>
            <a:r>
              <a:rPr lang="en-US" dirty="0">
                <a:latin typeface="Verdana" panose="020B0604030504040204" pitchFamily="34" charset="0"/>
                <a:ea typeface="Verdana" panose="020B0604030504040204" pitchFamily="34" charset="0"/>
                <a:cs typeface="Verdana" panose="020B0604030504040204" pitchFamily="34" charset="0"/>
              </a:rPr>
              <a:t>, ln) -&gt; ……</a:t>
            </a:r>
            <a:br>
              <a:rPr lang="en-US" dirty="0">
                <a:latin typeface="Verdana" panose="020B0604030504040204" pitchFamily="34" charset="0"/>
                <a:ea typeface="Verdana" panose="020B0604030504040204" pitchFamily="34" charset="0"/>
                <a:cs typeface="Verdana" panose="020B0604030504040204" pitchFamily="34" charset="0"/>
              </a:rPr>
            </a:br>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Finally we need to choose one sequence, and we will try out all possible sequences and take the one for which the square of distorting is </a:t>
            </a:r>
            <a:r>
              <a:rPr lang="en-US" dirty="0" err="1">
                <a:latin typeface="Verdana" panose="020B0604030504040204" pitchFamily="34" charset="0"/>
                <a:ea typeface="Verdana" panose="020B0604030504040204" pitchFamily="34" charset="0"/>
                <a:cs typeface="Verdana" panose="020B0604030504040204" pitchFamily="34" charset="0"/>
              </a:rPr>
              <a:t>minimed</a:t>
            </a:r>
            <a:r>
              <a:rPr lang="en-US" dirty="0">
                <a:latin typeface="Verdana" panose="020B0604030504040204" pitchFamily="34" charset="0"/>
                <a:ea typeface="Verdana" panose="020B0604030504040204" pitchFamily="34" charset="0"/>
                <a:cs typeface="Verdana" panose="020B0604030504040204" pitchFamily="34" charset="0"/>
              </a:rPr>
              <a:t>:</a:t>
            </a:r>
            <a:br>
              <a:rPr lang="en-US" dirty="0">
                <a:latin typeface="Verdana" panose="020B0604030504040204" pitchFamily="34" charset="0"/>
                <a:ea typeface="Verdana" panose="020B0604030504040204" pitchFamily="34" charset="0"/>
                <a:cs typeface="Verdana" panose="020B0604030504040204" pitchFamily="34" charset="0"/>
              </a:rPr>
            </a:br>
            <a:br>
              <a:rPr lang="en-US" dirty="0">
                <a:latin typeface="Verdana" panose="020B0604030504040204" pitchFamily="34" charset="0"/>
                <a:ea typeface="Verdana" panose="020B0604030504040204" pitchFamily="34" charset="0"/>
                <a:cs typeface="Verdana" panose="020B0604030504040204" pitchFamily="34" charset="0"/>
              </a:rPr>
            </a:br>
            <a:br>
              <a:rPr lang="en-US" dirty="0">
                <a:latin typeface="Verdana" panose="020B0604030504040204" pitchFamily="34" charset="0"/>
                <a:ea typeface="Verdana" panose="020B0604030504040204" pitchFamily="34" charset="0"/>
                <a:cs typeface="Verdana" panose="020B0604030504040204" pitchFamily="34" charset="0"/>
              </a:rPr>
            </a:br>
            <a:br>
              <a:rPr lang="en-US" dirty="0">
                <a:latin typeface="Verdana" panose="020B0604030504040204" pitchFamily="34" charset="0"/>
                <a:ea typeface="Verdana" panose="020B0604030504040204" pitchFamily="34" charset="0"/>
                <a:cs typeface="Verdana" panose="020B0604030504040204" pitchFamily="34" charset="0"/>
              </a:rPr>
            </a:br>
            <a:br>
              <a:rPr lang="en-US" dirty="0">
                <a:latin typeface="Verdana" panose="020B0604030504040204" pitchFamily="34" charset="0"/>
                <a:ea typeface="Verdana" panose="020B0604030504040204" pitchFamily="34" charset="0"/>
                <a:cs typeface="Verdana" panose="020B0604030504040204" pitchFamily="34" charset="0"/>
              </a:rPr>
            </a:br>
            <a:br>
              <a:rPr lang="en-US" dirty="0">
                <a:latin typeface="Verdana" panose="020B0604030504040204" pitchFamily="34" charset="0"/>
                <a:ea typeface="Verdana" panose="020B0604030504040204" pitchFamily="34" charset="0"/>
                <a:cs typeface="Verdana" panose="020B0604030504040204" pitchFamily="34" charset="0"/>
              </a:rPr>
            </a:br>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The final values are then stored in the file.</a:t>
            </a:r>
          </a:p>
        </p:txBody>
      </p:sp>
      <p:pic>
        <p:nvPicPr>
          <p:cNvPr id="7" name="Picture 6" descr="A black symbol with a white background&#10;&#10;Description automatically generated">
            <a:extLst>
              <a:ext uri="{FF2B5EF4-FFF2-40B4-BE49-F238E27FC236}">
                <a16:creationId xmlns:a16="http://schemas.microsoft.com/office/drawing/2014/main" id="{50EC785E-33A0-1351-70C8-C49F9B769EF0}"/>
              </a:ext>
            </a:extLst>
          </p:cNvPr>
          <p:cNvPicPr>
            <a:picLocks noChangeAspect="1"/>
          </p:cNvPicPr>
          <p:nvPr/>
        </p:nvPicPr>
        <p:blipFill>
          <a:blip r:embed="rId2"/>
          <a:stretch>
            <a:fillRect/>
          </a:stretch>
        </p:blipFill>
        <p:spPr>
          <a:xfrm>
            <a:off x="2135263" y="4344607"/>
            <a:ext cx="5695950" cy="800100"/>
          </a:xfrm>
          <a:prstGeom prst="rect">
            <a:avLst/>
          </a:prstGeom>
        </p:spPr>
      </p:pic>
    </p:spTree>
    <p:extLst>
      <p:ext uri="{BB962C8B-B14F-4D97-AF65-F5344CB8AC3E}">
        <p14:creationId xmlns:p14="http://schemas.microsoft.com/office/powerpoint/2010/main" val="1218936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970B5-DFFE-48FF-BB3C-40560481BB19}"/>
              </a:ext>
            </a:extLst>
          </p:cNvPr>
          <p:cNvSpPr>
            <a:spLocks noGrp="1"/>
          </p:cNvSpPr>
          <p:nvPr>
            <p:ph type="title"/>
          </p:nvPr>
        </p:nvSpPr>
        <p:spPr>
          <a:xfrm>
            <a:off x="2520354" y="1205"/>
            <a:ext cx="8911687" cy="1280890"/>
          </a:xfrm>
        </p:spPr>
        <p:txBody>
          <a:bodyPr/>
          <a:lstStyle/>
          <a:p>
            <a:br>
              <a:rPr lang="en-US" dirty="0">
                <a:latin typeface="Verdana" panose="020B0604030504040204" pitchFamily="34" charset="0"/>
                <a:ea typeface="Verdana" panose="020B0604030504040204" pitchFamily="34" charset="0"/>
                <a:cs typeface="Verdana" panose="020B0604030504040204" pitchFamily="34" charset="0"/>
              </a:rPr>
            </a:br>
            <a:r>
              <a:rPr lang="en-US" dirty="0">
                <a:latin typeface="Verdana" panose="020B0604030504040204" pitchFamily="34" charset="0"/>
                <a:ea typeface="Verdana" panose="020B0604030504040204" pitchFamily="34" charset="0"/>
                <a:cs typeface="Verdana" panose="020B0604030504040204" pitchFamily="34" charset="0"/>
              </a:rPr>
              <a:t>Proposed Algorithm</a:t>
            </a:r>
          </a:p>
        </p:txBody>
      </p:sp>
      <p:sp>
        <p:nvSpPr>
          <p:cNvPr id="3" name="Content Placeholder 2">
            <a:extLst>
              <a:ext uri="{FF2B5EF4-FFF2-40B4-BE49-F238E27FC236}">
                <a16:creationId xmlns:a16="http://schemas.microsoft.com/office/drawing/2014/main" id="{1CC3256D-DE1B-4D51-9B04-614D31EB8FED}"/>
              </a:ext>
            </a:extLst>
          </p:cNvPr>
          <p:cNvSpPr>
            <a:spLocks noGrp="1"/>
          </p:cNvSpPr>
          <p:nvPr>
            <p:ph idx="1"/>
          </p:nvPr>
        </p:nvSpPr>
        <p:spPr>
          <a:xfrm>
            <a:off x="1651832" y="1280886"/>
            <a:ext cx="10542209" cy="4878288"/>
          </a:xfrm>
        </p:spPr>
        <p:txBody>
          <a:bodyPr vert="horz" lIns="91440" tIns="45720" rIns="91440" bIns="45720" rtlCol="0" anchor="t">
            <a:normAutofit/>
          </a:bodyPr>
          <a:lstStyle/>
          <a:p>
            <a:r>
              <a:rPr lang="en-US" b="1" u="sng" dirty="0">
                <a:latin typeface="Verdana" panose="020B0604030504040204" pitchFamily="34" charset="0"/>
                <a:ea typeface="Verdana" panose="020B0604030504040204" pitchFamily="34" charset="0"/>
                <a:cs typeface="Verdana" panose="020B0604030504040204" pitchFamily="34" charset="0"/>
              </a:rPr>
              <a:t>DECODING:</a:t>
            </a:r>
            <a:br>
              <a:rPr lang="en-US" b="1" u="sng" dirty="0">
                <a:latin typeface="Verdana" panose="020B0604030504040204" pitchFamily="34" charset="0"/>
                <a:ea typeface="Verdana" panose="020B0604030504040204" pitchFamily="34" charset="0"/>
                <a:cs typeface="Verdana" panose="020B0604030504040204" pitchFamily="34" charset="0"/>
              </a:rPr>
            </a:br>
            <a:br>
              <a:rPr lang="en-US" b="1" u="sng" dirty="0">
                <a:latin typeface="Verdana" panose="020B0604030504040204" pitchFamily="34" charset="0"/>
                <a:ea typeface="Verdana" panose="020B0604030504040204" pitchFamily="34" charset="0"/>
                <a:cs typeface="Verdana" panose="020B0604030504040204" pitchFamily="34" charset="0"/>
              </a:rPr>
            </a:br>
            <a:r>
              <a:rPr lang="en-US" dirty="0">
                <a:latin typeface="Verdana" panose="020B0604030504040204" pitchFamily="34" charset="0"/>
                <a:ea typeface="Verdana" panose="020B0604030504040204" pitchFamily="34" charset="0"/>
                <a:cs typeface="Verdana" panose="020B0604030504040204" pitchFamily="34" charset="0"/>
              </a:rPr>
              <a:t>The reconstruction process involves starting with a initial image Ω and applying the transformations repeatedly (</a:t>
            </a:r>
            <a:r>
              <a:rPr lang="en-US" dirty="0" err="1">
                <a:latin typeface="Verdana" panose="020B0604030504040204" pitchFamily="34" charset="0"/>
                <a:ea typeface="Verdana" panose="020B0604030504040204" pitchFamily="34" charset="0"/>
                <a:cs typeface="Verdana" panose="020B0604030504040204" pitchFamily="34" charset="0"/>
              </a:rPr>
              <a:t>upto</a:t>
            </a:r>
            <a:r>
              <a:rPr lang="en-US" dirty="0">
                <a:latin typeface="Verdana" panose="020B0604030504040204" pitchFamily="34" charset="0"/>
                <a:ea typeface="Verdana" panose="020B0604030504040204" pitchFamily="34" charset="0"/>
                <a:cs typeface="Verdana" panose="020B0604030504040204" pitchFamily="34" charset="0"/>
              </a:rPr>
              <a:t> a certain no. Of iterations provided).</a:t>
            </a:r>
            <a:br>
              <a:rPr lang="en-US" dirty="0">
                <a:latin typeface="Verdana" panose="020B0604030504040204" pitchFamily="34" charset="0"/>
                <a:ea typeface="Verdana" panose="020B0604030504040204" pitchFamily="34" charset="0"/>
                <a:cs typeface="Verdana" panose="020B0604030504040204" pitchFamily="34" charset="0"/>
              </a:rPr>
            </a:br>
            <a:br>
              <a:rPr lang="en-US" dirty="0">
                <a:latin typeface="Verdana" panose="020B0604030504040204" pitchFamily="34" charset="0"/>
                <a:ea typeface="Verdana" panose="020B0604030504040204" pitchFamily="34" charset="0"/>
                <a:cs typeface="Verdana" panose="020B0604030504040204" pitchFamily="34" charset="0"/>
              </a:rPr>
            </a:br>
            <a:br>
              <a:rPr lang="en-US" dirty="0">
                <a:latin typeface="Verdana" panose="020B0604030504040204" pitchFamily="34" charset="0"/>
                <a:ea typeface="Verdana" panose="020B0604030504040204" pitchFamily="34" charset="0"/>
                <a:cs typeface="Verdana" panose="020B0604030504040204" pitchFamily="34" charset="0"/>
              </a:rPr>
            </a:br>
            <a:r>
              <a:rPr lang="en-US" dirty="0">
                <a:latin typeface="Verdana" panose="020B0604030504040204" pitchFamily="34" charset="0"/>
                <a:ea typeface="Verdana" panose="020B0604030504040204" pitchFamily="34" charset="0"/>
                <a:cs typeface="Verdana" panose="020B0604030504040204" pitchFamily="34" charset="0"/>
              </a:rPr>
              <a:t>Experiments show that images generally converge after near about 7 iterations.</a:t>
            </a:r>
          </a:p>
        </p:txBody>
      </p:sp>
      <p:pic>
        <p:nvPicPr>
          <p:cNvPr id="4" name="Picture 3" descr="A mathematical equation with numbers and symbols&#10;&#10;Description automatically generated">
            <a:extLst>
              <a:ext uri="{FF2B5EF4-FFF2-40B4-BE49-F238E27FC236}">
                <a16:creationId xmlns:a16="http://schemas.microsoft.com/office/drawing/2014/main" id="{9DF6EB66-756C-0DF5-3F8C-1979C2738C07}"/>
              </a:ext>
            </a:extLst>
          </p:cNvPr>
          <p:cNvPicPr>
            <a:picLocks noChangeAspect="1"/>
          </p:cNvPicPr>
          <p:nvPr/>
        </p:nvPicPr>
        <p:blipFill>
          <a:blip r:embed="rId2"/>
          <a:stretch>
            <a:fillRect/>
          </a:stretch>
        </p:blipFill>
        <p:spPr>
          <a:xfrm>
            <a:off x="2028825" y="3716867"/>
            <a:ext cx="2038350" cy="2133600"/>
          </a:xfrm>
          <a:prstGeom prst="rect">
            <a:avLst/>
          </a:prstGeom>
        </p:spPr>
      </p:pic>
      <p:pic>
        <p:nvPicPr>
          <p:cNvPr id="7" name="Picture 6">
            <a:extLst>
              <a:ext uri="{FF2B5EF4-FFF2-40B4-BE49-F238E27FC236}">
                <a16:creationId xmlns:a16="http://schemas.microsoft.com/office/drawing/2014/main" id="{AFD675DF-827F-E708-1193-7835814C2BF7}"/>
              </a:ext>
            </a:extLst>
          </p:cNvPr>
          <p:cNvPicPr>
            <a:picLocks noChangeAspect="1"/>
          </p:cNvPicPr>
          <p:nvPr/>
        </p:nvPicPr>
        <p:blipFill rotWithShape="1">
          <a:blip r:embed="rId3"/>
          <a:srcRect l="12329" t="17755" b="1"/>
          <a:stretch/>
        </p:blipFill>
        <p:spPr>
          <a:xfrm>
            <a:off x="4959274" y="4565852"/>
            <a:ext cx="5344417" cy="211639"/>
          </a:xfrm>
          <a:prstGeom prst="rect">
            <a:avLst/>
          </a:prstGeom>
        </p:spPr>
      </p:pic>
    </p:spTree>
    <p:extLst>
      <p:ext uri="{BB962C8B-B14F-4D97-AF65-F5344CB8AC3E}">
        <p14:creationId xmlns:p14="http://schemas.microsoft.com/office/powerpoint/2010/main" val="42552910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970B5-DFFE-48FF-BB3C-40560481BB19}"/>
              </a:ext>
            </a:extLst>
          </p:cNvPr>
          <p:cNvSpPr>
            <a:spLocks noGrp="1"/>
          </p:cNvSpPr>
          <p:nvPr>
            <p:ph type="title"/>
          </p:nvPr>
        </p:nvSpPr>
        <p:spPr>
          <a:xfrm>
            <a:off x="2193783" y="1205"/>
            <a:ext cx="8911687" cy="1280890"/>
          </a:xfrm>
        </p:spPr>
        <p:txBody>
          <a:bodyPr/>
          <a:lstStyle/>
          <a:p>
            <a:br>
              <a:rPr lang="en-US" dirty="0">
                <a:latin typeface="Verdana" panose="020B0604030504040204" pitchFamily="34" charset="0"/>
                <a:ea typeface="Verdana" panose="020B0604030504040204" pitchFamily="34" charset="0"/>
                <a:cs typeface="Verdana" panose="020B0604030504040204" pitchFamily="34" charset="0"/>
              </a:rPr>
            </a:br>
            <a:r>
              <a:rPr lang="en-US" dirty="0">
                <a:latin typeface="Verdana" panose="020B0604030504040204" pitchFamily="34" charset="0"/>
                <a:ea typeface="Verdana" panose="020B0604030504040204" pitchFamily="34" charset="0"/>
                <a:cs typeface="Verdana" panose="020B0604030504040204" pitchFamily="34" charset="0"/>
              </a:rPr>
              <a:t>Results</a:t>
            </a:r>
          </a:p>
        </p:txBody>
      </p:sp>
      <p:sp>
        <p:nvSpPr>
          <p:cNvPr id="3" name="Content Placeholder 2">
            <a:extLst>
              <a:ext uri="{FF2B5EF4-FFF2-40B4-BE49-F238E27FC236}">
                <a16:creationId xmlns:a16="http://schemas.microsoft.com/office/drawing/2014/main" id="{1CC3256D-DE1B-4D51-9B04-614D31EB8FED}"/>
              </a:ext>
            </a:extLst>
          </p:cNvPr>
          <p:cNvSpPr>
            <a:spLocks noGrp="1"/>
          </p:cNvSpPr>
          <p:nvPr>
            <p:ph idx="1"/>
          </p:nvPr>
        </p:nvSpPr>
        <p:spPr>
          <a:xfrm>
            <a:off x="2196118" y="1280886"/>
            <a:ext cx="9671352" cy="5531431"/>
          </a:xfrm>
        </p:spPr>
        <p:txBody>
          <a:bodyPr vert="horz" lIns="91440" tIns="45720" rIns="91440" bIns="45720" rtlCol="0" anchor="t">
            <a:normAutofit/>
          </a:bodyPr>
          <a:lstStyle/>
          <a:p>
            <a:r>
              <a:rPr lang="en-US" dirty="0">
                <a:latin typeface="Verdana" panose="020B0604030504040204" pitchFamily="34" charset="0"/>
                <a:ea typeface="Verdana" panose="020B0604030504040204" pitchFamily="34" charset="0"/>
                <a:cs typeface="Verdana" panose="020B0604030504040204" pitchFamily="34" charset="0"/>
              </a:rPr>
              <a:t>Original Input Image (128px X 128px):</a:t>
            </a:r>
          </a:p>
          <a:p>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Output Images by various block sizes as described below:</a:t>
            </a:r>
            <a:br>
              <a:rPr lang="en-US" dirty="0">
                <a:latin typeface="Verdana" panose="020B0604030504040204" pitchFamily="34" charset="0"/>
                <a:ea typeface="Verdana" panose="020B0604030504040204" pitchFamily="34" charset="0"/>
                <a:cs typeface="Verdana" panose="020B0604030504040204" pitchFamily="34" charset="0"/>
              </a:rPr>
            </a:br>
            <a:endParaRPr lang="en-US" dirty="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US" dirty="0">
              <a:latin typeface="Verdana" panose="020B0604030504040204" pitchFamily="34" charset="0"/>
              <a:ea typeface="Verdana" panose="020B0604030504040204" pitchFamily="34" charset="0"/>
              <a:cs typeface="Verdana" panose="020B0604030504040204" pitchFamily="34" charset="0"/>
            </a:endParaRPr>
          </a:p>
        </p:txBody>
      </p:sp>
      <p:pic>
        <p:nvPicPr>
          <p:cNvPr id="4" name="Picture 3" descr="A person wearing a hat&#10;&#10;Description automatically generated">
            <a:extLst>
              <a:ext uri="{FF2B5EF4-FFF2-40B4-BE49-F238E27FC236}">
                <a16:creationId xmlns:a16="http://schemas.microsoft.com/office/drawing/2014/main" id="{C56923C9-B8CC-C951-79FF-CD21456614C8}"/>
              </a:ext>
            </a:extLst>
          </p:cNvPr>
          <p:cNvPicPr>
            <a:picLocks noChangeAspect="1"/>
          </p:cNvPicPr>
          <p:nvPr/>
        </p:nvPicPr>
        <p:blipFill>
          <a:blip r:embed="rId2"/>
          <a:stretch>
            <a:fillRect/>
          </a:stretch>
        </p:blipFill>
        <p:spPr>
          <a:xfrm>
            <a:off x="2664127" y="1714651"/>
            <a:ext cx="1517651" cy="1517651"/>
          </a:xfrm>
          <a:prstGeom prst="rect">
            <a:avLst/>
          </a:prstGeom>
        </p:spPr>
      </p:pic>
      <p:pic>
        <p:nvPicPr>
          <p:cNvPr id="5" name="Picture 4" descr="A person with a hat&#10;&#10;Description automatically generated">
            <a:extLst>
              <a:ext uri="{FF2B5EF4-FFF2-40B4-BE49-F238E27FC236}">
                <a16:creationId xmlns:a16="http://schemas.microsoft.com/office/drawing/2014/main" id="{3276D4DE-21AA-19E4-7343-485977221C5B}"/>
              </a:ext>
            </a:extLst>
          </p:cNvPr>
          <p:cNvPicPr>
            <a:picLocks noChangeAspect="1"/>
          </p:cNvPicPr>
          <p:nvPr/>
        </p:nvPicPr>
        <p:blipFill>
          <a:blip r:embed="rId3"/>
          <a:stretch>
            <a:fillRect/>
          </a:stretch>
        </p:blipFill>
        <p:spPr>
          <a:xfrm>
            <a:off x="8856889" y="3883176"/>
            <a:ext cx="1517650" cy="1498600"/>
          </a:xfrm>
          <a:prstGeom prst="rect">
            <a:avLst/>
          </a:prstGeom>
        </p:spPr>
      </p:pic>
      <p:pic>
        <p:nvPicPr>
          <p:cNvPr id="6" name="Picture 5" descr="A person wearing a hat&#10;&#10;Description automatically generated">
            <a:extLst>
              <a:ext uri="{FF2B5EF4-FFF2-40B4-BE49-F238E27FC236}">
                <a16:creationId xmlns:a16="http://schemas.microsoft.com/office/drawing/2014/main" id="{786B529C-C73B-6D9F-4555-9603ECB6A87C}"/>
              </a:ext>
            </a:extLst>
          </p:cNvPr>
          <p:cNvPicPr>
            <a:picLocks noChangeAspect="1"/>
          </p:cNvPicPr>
          <p:nvPr/>
        </p:nvPicPr>
        <p:blipFill>
          <a:blip r:embed="rId4"/>
          <a:stretch>
            <a:fillRect/>
          </a:stretch>
        </p:blipFill>
        <p:spPr>
          <a:xfrm>
            <a:off x="5591175" y="3873652"/>
            <a:ext cx="1517650" cy="1517650"/>
          </a:xfrm>
          <a:prstGeom prst="rect">
            <a:avLst/>
          </a:prstGeom>
        </p:spPr>
      </p:pic>
      <p:pic>
        <p:nvPicPr>
          <p:cNvPr id="7" name="Picture 6" descr="A close-up of a person&amp;#39;s face&#10;&#10;Description automatically generated">
            <a:extLst>
              <a:ext uri="{FF2B5EF4-FFF2-40B4-BE49-F238E27FC236}">
                <a16:creationId xmlns:a16="http://schemas.microsoft.com/office/drawing/2014/main" id="{AFFE7DF8-9338-91B2-783D-93F0B5037C21}"/>
              </a:ext>
            </a:extLst>
          </p:cNvPr>
          <p:cNvPicPr>
            <a:picLocks noChangeAspect="1"/>
          </p:cNvPicPr>
          <p:nvPr/>
        </p:nvPicPr>
        <p:blipFill>
          <a:blip r:embed="rId5"/>
          <a:stretch>
            <a:fillRect/>
          </a:stretch>
        </p:blipFill>
        <p:spPr>
          <a:xfrm>
            <a:off x="2665034" y="3861556"/>
            <a:ext cx="1515836" cy="1529746"/>
          </a:xfrm>
          <a:prstGeom prst="rect">
            <a:avLst/>
          </a:prstGeom>
        </p:spPr>
      </p:pic>
      <p:sp>
        <p:nvSpPr>
          <p:cNvPr id="8" name="Arrow: Right 7">
            <a:extLst>
              <a:ext uri="{FF2B5EF4-FFF2-40B4-BE49-F238E27FC236}">
                <a16:creationId xmlns:a16="http://schemas.microsoft.com/office/drawing/2014/main" id="{3E4B1D13-9AB3-7498-B932-2EAA6356F174}"/>
              </a:ext>
            </a:extLst>
          </p:cNvPr>
          <p:cNvSpPr/>
          <p:nvPr/>
        </p:nvSpPr>
        <p:spPr>
          <a:xfrm>
            <a:off x="4523619" y="4451047"/>
            <a:ext cx="508000" cy="31447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9" name="Arrow: Right 8">
            <a:extLst>
              <a:ext uri="{FF2B5EF4-FFF2-40B4-BE49-F238E27FC236}">
                <a16:creationId xmlns:a16="http://schemas.microsoft.com/office/drawing/2014/main" id="{6D9AF9A9-6E9B-87EA-D3D3-BF37A8D60F00}"/>
              </a:ext>
            </a:extLst>
          </p:cNvPr>
          <p:cNvSpPr/>
          <p:nvPr/>
        </p:nvSpPr>
        <p:spPr>
          <a:xfrm>
            <a:off x="7789332" y="4451046"/>
            <a:ext cx="508000" cy="31447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10" name="TextBox 9">
            <a:extLst>
              <a:ext uri="{FF2B5EF4-FFF2-40B4-BE49-F238E27FC236}">
                <a16:creationId xmlns:a16="http://schemas.microsoft.com/office/drawing/2014/main" id="{ECD494F6-AE30-8D30-EF78-01C14AF67CDA}"/>
              </a:ext>
            </a:extLst>
          </p:cNvPr>
          <p:cNvSpPr txBox="1"/>
          <p:nvPr/>
        </p:nvSpPr>
        <p:spPr>
          <a:xfrm>
            <a:off x="3017762" y="5648476"/>
            <a:ext cx="81038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Verdana" panose="020B0604030504040204" pitchFamily="34" charset="0"/>
                <a:ea typeface="Verdana" panose="020B0604030504040204" pitchFamily="34" charset="0"/>
                <a:cs typeface="Verdana" panose="020B0604030504040204" pitchFamily="34" charset="0"/>
              </a:rPr>
              <a:t>8x8</a:t>
            </a:r>
          </a:p>
        </p:txBody>
      </p:sp>
      <p:sp>
        <p:nvSpPr>
          <p:cNvPr id="11" name="TextBox 10">
            <a:extLst>
              <a:ext uri="{FF2B5EF4-FFF2-40B4-BE49-F238E27FC236}">
                <a16:creationId xmlns:a16="http://schemas.microsoft.com/office/drawing/2014/main" id="{0447BF4D-281E-B3F4-E472-B498D10AD4F9}"/>
              </a:ext>
            </a:extLst>
          </p:cNvPr>
          <p:cNvSpPr txBox="1"/>
          <p:nvPr/>
        </p:nvSpPr>
        <p:spPr>
          <a:xfrm>
            <a:off x="5944809" y="5648475"/>
            <a:ext cx="81038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Verdana" panose="020B0604030504040204" pitchFamily="34" charset="0"/>
                <a:ea typeface="Verdana" panose="020B0604030504040204" pitchFamily="34" charset="0"/>
                <a:cs typeface="Verdana" panose="020B0604030504040204" pitchFamily="34" charset="0"/>
              </a:rPr>
              <a:t>4x4</a:t>
            </a:r>
          </a:p>
        </p:txBody>
      </p:sp>
      <p:sp>
        <p:nvSpPr>
          <p:cNvPr id="12" name="TextBox 11">
            <a:extLst>
              <a:ext uri="{FF2B5EF4-FFF2-40B4-BE49-F238E27FC236}">
                <a16:creationId xmlns:a16="http://schemas.microsoft.com/office/drawing/2014/main" id="{7CCA0E82-8F74-B360-1E33-69040ACEBD83}"/>
              </a:ext>
            </a:extLst>
          </p:cNvPr>
          <p:cNvSpPr txBox="1"/>
          <p:nvPr/>
        </p:nvSpPr>
        <p:spPr>
          <a:xfrm>
            <a:off x="9210523" y="5648474"/>
            <a:ext cx="81038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Verdana" panose="020B0604030504040204" pitchFamily="34" charset="0"/>
                <a:ea typeface="Verdana" panose="020B0604030504040204" pitchFamily="34" charset="0"/>
                <a:cs typeface="Verdana" panose="020B0604030504040204" pitchFamily="34" charset="0"/>
              </a:rPr>
              <a:t>2x2</a:t>
            </a:r>
          </a:p>
        </p:txBody>
      </p:sp>
    </p:spTree>
    <p:extLst>
      <p:ext uri="{BB962C8B-B14F-4D97-AF65-F5344CB8AC3E}">
        <p14:creationId xmlns:p14="http://schemas.microsoft.com/office/powerpoint/2010/main" val="2751600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970B5-DFFE-48FF-BB3C-40560481BB19}"/>
              </a:ext>
            </a:extLst>
          </p:cNvPr>
          <p:cNvSpPr>
            <a:spLocks noGrp="1"/>
          </p:cNvSpPr>
          <p:nvPr>
            <p:ph type="title"/>
          </p:nvPr>
        </p:nvSpPr>
        <p:spPr>
          <a:xfrm>
            <a:off x="2520354" y="1205"/>
            <a:ext cx="8911687" cy="1280890"/>
          </a:xfrm>
        </p:spPr>
        <p:txBody>
          <a:bodyPr/>
          <a:lstStyle/>
          <a:p>
            <a:br>
              <a:rPr lang="en-US" dirty="0">
                <a:latin typeface="Verdana" panose="020B0604030504040204" pitchFamily="34" charset="0"/>
                <a:ea typeface="Verdana" panose="020B0604030504040204" pitchFamily="34" charset="0"/>
                <a:cs typeface="Verdana" panose="020B0604030504040204" pitchFamily="34" charset="0"/>
              </a:rPr>
            </a:br>
            <a:r>
              <a:rPr lang="en-US" dirty="0">
                <a:latin typeface="Verdana" panose="020B0604030504040204" pitchFamily="34" charset="0"/>
                <a:ea typeface="Verdana" panose="020B0604030504040204" pitchFamily="34" charset="0"/>
                <a:cs typeface="Verdana" panose="020B0604030504040204" pitchFamily="34" charset="0"/>
              </a:rPr>
              <a:t>Compression Statistics</a:t>
            </a:r>
          </a:p>
        </p:txBody>
      </p:sp>
      <p:sp>
        <p:nvSpPr>
          <p:cNvPr id="3" name="Content Placeholder 2">
            <a:extLst>
              <a:ext uri="{FF2B5EF4-FFF2-40B4-BE49-F238E27FC236}">
                <a16:creationId xmlns:a16="http://schemas.microsoft.com/office/drawing/2014/main" id="{1CC3256D-DE1B-4D51-9B04-614D31EB8FED}"/>
              </a:ext>
            </a:extLst>
          </p:cNvPr>
          <p:cNvSpPr>
            <a:spLocks noGrp="1"/>
          </p:cNvSpPr>
          <p:nvPr>
            <p:ph idx="1"/>
          </p:nvPr>
        </p:nvSpPr>
        <p:spPr>
          <a:xfrm>
            <a:off x="2522689" y="1280886"/>
            <a:ext cx="9671352" cy="5184460"/>
          </a:xfrm>
        </p:spPr>
        <p:txBody>
          <a:bodyPr vert="horz" lIns="91440" tIns="45720" rIns="91440" bIns="45720" rtlCol="0" anchor="t">
            <a:normAutofit/>
          </a:bodyPr>
          <a:lstStyle/>
          <a:p>
            <a:r>
              <a:rPr lang="en-US" dirty="0">
                <a:latin typeface="Verdana" panose="020B0604030504040204" pitchFamily="34" charset="0"/>
                <a:ea typeface="Verdana" panose="020B0604030504040204" pitchFamily="34" charset="0"/>
                <a:cs typeface="Verdana" panose="020B0604030504040204" pitchFamily="34" charset="0"/>
              </a:rPr>
              <a:t>Few details of previous images:</a:t>
            </a:r>
            <a:br>
              <a:rPr lang="en-US" dirty="0">
                <a:latin typeface="Verdana" panose="020B0604030504040204" pitchFamily="34" charset="0"/>
                <a:ea typeface="Verdana" panose="020B0604030504040204" pitchFamily="34" charset="0"/>
                <a:cs typeface="Verdana" panose="020B0604030504040204" pitchFamily="34" charset="0"/>
              </a:rPr>
            </a:br>
            <a:br>
              <a:rPr lang="en-US" dirty="0">
                <a:latin typeface="Verdana" panose="020B0604030504040204" pitchFamily="34" charset="0"/>
                <a:ea typeface="Verdana" panose="020B0604030504040204" pitchFamily="34" charset="0"/>
                <a:cs typeface="Verdana" panose="020B0604030504040204" pitchFamily="34" charset="0"/>
              </a:rPr>
            </a:br>
            <a:br>
              <a:rPr lang="en-US" dirty="0">
                <a:latin typeface="Verdana" panose="020B0604030504040204" pitchFamily="34" charset="0"/>
                <a:ea typeface="Verdana" panose="020B0604030504040204" pitchFamily="34" charset="0"/>
                <a:cs typeface="Verdana" panose="020B0604030504040204" pitchFamily="34" charset="0"/>
              </a:rPr>
            </a:br>
            <a:br>
              <a:rPr lang="en-US" dirty="0">
                <a:latin typeface="Verdana" panose="020B0604030504040204" pitchFamily="34" charset="0"/>
                <a:ea typeface="Verdana" panose="020B0604030504040204" pitchFamily="34" charset="0"/>
                <a:cs typeface="Verdana" panose="020B0604030504040204" pitchFamily="34" charset="0"/>
              </a:rPr>
            </a:br>
            <a:br>
              <a:rPr lang="en-US" dirty="0">
                <a:latin typeface="Verdana" panose="020B0604030504040204" pitchFamily="34" charset="0"/>
                <a:ea typeface="Verdana" panose="020B0604030504040204" pitchFamily="34" charset="0"/>
                <a:cs typeface="Verdana" panose="020B0604030504040204" pitchFamily="34" charset="0"/>
              </a:rPr>
            </a:br>
            <a:br>
              <a:rPr lang="en-US" dirty="0">
                <a:latin typeface="Verdana" panose="020B0604030504040204" pitchFamily="34" charset="0"/>
                <a:ea typeface="Verdana" panose="020B0604030504040204" pitchFamily="34" charset="0"/>
                <a:cs typeface="Verdana" panose="020B0604030504040204" pitchFamily="34" charset="0"/>
              </a:rPr>
            </a:br>
            <a:br>
              <a:rPr lang="en-US" dirty="0">
                <a:latin typeface="Verdana" panose="020B0604030504040204" pitchFamily="34" charset="0"/>
                <a:ea typeface="Verdana" panose="020B0604030504040204" pitchFamily="34" charset="0"/>
                <a:cs typeface="Verdana" panose="020B0604030504040204" pitchFamily="34" charset="0"/>
              </a:rPr>
            </a:br>
            <a:br>
              <a:rPr lang="en-US" dirty="0">
                <a:latin typeface="Verdana" panose="020B0604030504040204" pitchFamily="34" charset="0"/>
                <a:ea typeface="Verdana" panose="020B0604030504040204" pitchFamily="34" charset="0"/>
                <a:cs typeface="Verdana" panose="020B0604030504040204" pitchFamily="34" charset="0"/>
              </a:rPr>
            </a:br>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Experiments have shown that the compression can be similar to other compression algorithms like jpeg having 50:1 ratios.</a:t>
            </a:r>
            <a:br>
              <a:rPr lang="en-US" dirty="0">
                <a:latin typeface="Verdana" panose="020B0604030504040204" pitchFamily="34" charset="0"/>
                <a:ea typeface="Verdana" panose="020B0604030504040204" pitchFamily="34" charset="0"/>
                <a:cs typeface="Verdana" panose="020B0604030504040204" pitchFamily="34" charset="0"/>
              </a:rPr>
            </a:br>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Even for some specific imagery like satellites the compression ratios exceed 170:1.</a:t>
            </a:r>
          </a:p>
        </p:txBody>
      </p:sp>
      <p:graphicFrame>
        <p:nvGraphicFramePr>
          <p:cNvPr id="4" name="Table 3">
            <a:extLst>
              <a:ext uri="{FF2B5EF4-FFF2-40B4-BE49-F238E27FC236}">
                <a16:creationId xmlns:a16="http://schemas.microsoft.com/office/drawing/2014/main" id="{E5D4531C-7559-6A42-245B-4E7DA63CAF68}"/>
              </a:ext>
            </a:extLst>
          </p:cNvPr>
          <p:cNvGraphicFramePr>
            <a:graphicFrameLocks noGrp="1"/>
          </p:cNvGraphicFramePr>
          <p:nvPr>
            <p:extLst>
              <p:ext uri="{D42A27DB-BD31-4B8C-83A1-F6EECF244321}">
                <p14:modId xmlns:p14="http://schemas.microsoft.com/office/powerpoint/2010/main" val="2123181711"/>
              </p:ext>
            </p:extLst>
          </p:nvPr>
        </p:nvGraphicFramePr>
        <p:xfrm>
          <a:off x="2888585" y="1714186"/>
          <a:ext cx="8168637" cy="1854199"/>
        </p:xfrm>
        <a:graphic>
          <a:graphicData uri="http://schemas.openxmlformats.org/drawingml/2006/table">
            <a:tbl>
              <a:tblPr firstRow="1" bandRow="1">
                <a:tableStyleId>{5C22544A-7EE6-4342-B048-85BDC9FD1C3A}</a:tableStyleId>
              </a:tblPr>
              <a:tblGrid>
                <a:gridCol w="2722879">
                  <a:extLst>
                    <a:ext uri="{9D8B030D-6E8A-4147-A177-3AD203B41FA5}">
                      <a16:colId xmlns:a16="http://schemas.microsoft.com/office/drawing/2014/main" val="558110321"/>
                    </a:ext>
                  </a:extLst>
                </a:gridCol>
                <a:gridCol w="2722879">
                  <a:extLst>
                    <a:ext uri="{9D8B030D-6E8A-4147-A177-3AD203B41FA5}">
                      <a16:colId xmlns:a16="http://schemas.microsoft.com/office/drawing/2014/main" val="1264480896"/>
                    </a:ext>
                  </a:extLst>
                </a:gridCol>
                <a:gridCol w="2722879">
                  <a:extLst>
                    <a:ext uri="{9D8B030D-6E8A-4147-A177-3AD203B41FA5}">
                      <a16:colId xmlns:a16="http://schemas.microsoft.com/office/drawing/2014/main" val="2778309711"/>
                    </a:ext>
                  </a:extLst>
                </a:gridCol>
              </a:tblGrid>
              <a:tr h="370840">
                <a:tc>
                  <a:txBody>
                    <a:bodyPr/>
                    <a:lstStyle/>
                    <a:p>
                      <a:pPr algn="ctr"/>
                      <a:endParaRPr lang="en-US" dirty="0"/>
                    </a:p>
                  </a:txBody>
                  <a:tcPr/>
                </a:tc>
                <a:tc>
                  <a:txBody>
                    <a:bodyPr/>
                    <a:lstStyle/>
                    <a:p>
                      <a:pPr algn="ctr"/>
                      <a:r>
                        <a:rPr lang="en-US" dirty="0"/>
                        <a:t>I</a:t>
                      </a:r>
                    </a:p>
                  </a:txBody>
                  <a:tcPr/>
                </a:tc>
                <a:tc>
                  <a:txBody>
                    <a:bodyPr/>
                    <a:lstStyle/>
                    <a:p>
                      <a:pPr lvl="0" algn="ctr">
                        <a:buNone/>
                      </a:pPr>
                      <a:r>
                        <a:rPr lang="en-US" dirty="0"/>
                        <a:t>II</a:t>
                      </a:r>
                    </a:p>
                  </a:txBody>
                  <a:tcPr/>
                </a:tc>
                <a:extLst>
                  <a:ext uri="{0D108BD9-81ED-4DB2-BD59-A6C34878D82A}">
                    <a16:rowId xmlns:a16="http://schemas.microsoft.com/office/drawing/2014/main" val="711244196"/>
                  </a:ext>
                </a:extLst>
              </a:tr>
              <a:tr h="370840">
                <a:tc>
                  <a:txBody>
                    <a:bodyPr/>
                    <a:lstStyle/>
                    <a:p>
                      <a:pPr algn="ctr"/>
                      <a:r>
                        <a:rPr lang="en-US" dirty="0">
                          <a:latin typeface="Comic Sans MS" panose="030F0902030302020204" pitchFamily="66" charset="0"/>
                        </a:rPr>
                        <a:t>Block size</a:t>
                      </a:r>
                    </a:p>
                  </a:txBody>
                  <a:tcPr/>
                </a:tc>
                <a:tc>
                  <a:txBody>
                    <a:bodyPr/>
                    <a:lstStyle/>
                    <a:p>
                      <a:pPr algn="ctr"/>
                      <a:r>
                        <a:rPr lang="en-US" dirty="0">
                          <a:latin typeface="Comic Sans MS" panose="030F0902030302020204" pitchFamily="66" charset="0"/>
                        </a:rPr>
                        <a:t>4x4</a:t>
                      </a:r>
                    </a:p>
                  </a:txBody>
                  <a:tcPr/>
                </a:tc>
                <a:tc>
                  <a:txBody>
                    <a:bodyPr/>
                    <a:lstStyle/>
                    <a:p>
                      <a:pPr lvl="0" algn="ctr">
                        <a:buNone/>
                      </a:pPr>
                      <a:r>
                        <a:rPr lang="en-US" dirty="0">
                          <a:latin typeface="Comic Sans MS" panose="030F0902030302020204" pitchFamily="66" charset="0"/>
                        </a:rPr>
                        <a:t>2x2</a:t>
                      </a:r>
                    </a:p>
                  </a:txBody>
                  <a:tcPr/>
                </a:tc>
                <a:extLst>
                  <a:ext uri="{0D108BD9-81ED-4DB2-BD59-A6C34878D82A}">
                    <a16:rowId xmlns:a16="http://schemas.microsoft.com/office/drawing/2014/main" val="3041059766"/>
                  </a:ext>
                </a:extLst>
              </a:tr>
              <a:tr h="370840">
                <a:tc>
                  <a:txBody>
                    <a:bodyPr/>
                    <a:lstStyle/>
                    <a:p>
                      <a:pPr algn="ctr"/>
                      <a:r>
                        <a:rPr lang="en-US" dirty="0">
                          <a:latin typeface="Comic Sans MS" panose="030F0902030302020204" pitchFamily="66" charset="0"/>
                        </a:rPr>
                        <a:t>No. Of iterations</a:t>
                      </a:r>
                    </a:p>
                  </a:txBody>
                  <a:tcPr/>
                </a:tc>
                <a:tc>
                  <a:txBody>
                    <a:bodyPr/>
                    <a:lstStyle/>
                    <a:p>
                      <a:pPr algn="ctr"/>
                      <a:r>
                        <a:rPr lang="en-US" dirty="0">
                          <a:latin typeface="Comic Sans MS" panose="030F0902030302020204" pitchFamily="66" charset="0"/>
                        </a:rPr>
                        <a:t>10</a:t>
                      </a:r>
                    </a:p>
                  </a:txBody>
                  <a:tcPr/>
                </a:tc>
                <a:tc>
                  <a:txBody>
                    <a:bodyPr/>
                    <a:lstStyle/>
                    <a:p>
                      <a:pPr lvl="0" algn="ctr">
                        <a:buNone/>
                      </a:pPr>
                      <a:r>
                        <a:rPr lang="en-US" dirty="0">
                          <a:latin typeface="Comic Sans MS" panose="030F0902030302020204" pitchFamily="66" charset="0"/>
                        </a:rPr>
                        <a:t>10</a:t>
                      </a:r>
                    </a:p>
                  </a:txBody>
                  <a:tcPr/>
                </a:tc>
                <a:extLst>
                  <a:ext uri="{0D108BD9-81ED-4DB2-BD59-A6C34878D82A}">
                    <a16:rowId xmlns:a16="http://schemas.microsoft.com/office/drawing/2014/main" val="3222987134"/>
                  </a:ext>
                </a:extLst>
              </a:tr>
              <a:tr h="370840">
                <a:tc>
                  <a:txBody>
                    <a:bodyPr/>
                    <a:lstStyle/>
                    <a:p>
                      <a:pPr algn="ctr"/>
                      <a:r>
                        <a:rPr lang="en-US" dirty="0">
                          <a:latin typeface="Comic Sans MS" panose="030F0902030302020204" pitchFamily="66" charset="0"/>
                        </a:rPr>
                        <a:t>Time to encode</a:t>
                      </a:r>
                    </a:p>
                  </a:txBody>
                  <a:tcPr/>
                </a:tc>
                <a:tc>
                  <a:txBody>
                    <a:bodyPr/>
                    <a:lstStyle/>
                    <a:p>
                      <a:pPr algn="ctr"/>
                      <a:r>
                        <a:rPr lang="en-US" dirty="0">
                          <a:latin typeface="Comic Sans MS" panose="030F0902030302020204" pitchFamily="66" charset="0"/>
                        </a:rPr>
                        <a:t>14.54 s</a:t>
                      </a:r>
                    </a:p>
                  </a:txBody>
                  <a:tcPr/>
                </a:tc>
                <a:tc>
                  <a:txBody>
                    <a:bodyPr/>
                    <a:lstStyle/>
                    <a:p>
                      <a:pPr lvl="0" algn="ctr">
                        <a:buNone/>
                      </a:pPr>
                      <a:r>
                        <a:rPr lang="en-US" dirty="0">
                          <a:latin typeface="Comic Sans MS" panose="030F0902030302020204" pitchFamily="66" charset="0"/>
                        </a:rPr>
                        <a:t>99.61 s</a:t>
                      </a:r>
                    </a:p>
                  </a:txBody>
                  <a:tcPr/>
                </a:tc>
                <a:extLst>
                  <a:ext uri="{0D108BD9-81ED-4DB2-BD59-A6C34878D82A}">
                    <a16:rowId xmlns:a16="http://schemas.microsoft.com/office/drawing/2014/main" val="3795852795"/>
                  </a:ext>
                </a:extLst>
              </a:tr>
              <a:tr h="370839">
                <a:tc>
                  <a:txBody>
                    <a:bodyPr/>
                    <a:lstStyle/>
                    <a:p>
                      <a:pPr lvl="0" algn="ctr">
                        <a:buNone/>
                      </a:pPr>
                      <a:r>
                        <a:rPr lang="en-US" dirty="0">
                          <a:latin typeface="Comic Sans MS" panose="030F0902030302020204" pitchFamily="66" charset="0"/>
                        </a:rPr>
                        <a:t>Time to decode</a:t>
                      </a:r>
                    </a:p>
                  </a:txBody>
                  <a:tcPr/>
                </a:tc>
                <a:tc>
                  <a:txBody>
                    <a:bodyPr/>
                    <a:lstStyle/>
                    <a:p>
                      <a:pPr lvl="0" algn="ctr">
                        <a:buNone/>
                      </a:pPr>
                      <a:r>
                        <a:rPr lang="en-US" dirty="0">
                          <a:latin typeface="Comic Sans MS" panose="030F0902030302020204" pitchFamily="66" charset="0"/>
                        </a:rPr>
                        <a:t>13 s</a:t>
                      </a:r>
                    </a:p>
                  </a:txBody>
                  <a:tcPr/>
                </a:tc>
                <a:tc>
                  <a:txBody>
                    <a:bodyPr/>
                    <a:lstStyle/>
                    <a:p>
                      <a:pPr lvl="0" algn="ctr">
                        <a:buNone/>
                      </a:pPr>
                      <a:r>
                        <a:rPr lang="en-US" dirty="0">
                          <a:latin typeface="Comic Sans MS" panose="030F0902030302020204" pitchFamily="66" charset="0"/>
                        </a:rPr>
                        <a:t>33 s</a:t>
                      </a:r>
                    </a:p>
                  </a:txBody>
                  <a:tcPr/>
                </a:tc>
                <a:extLst>
                  <a:ext uri="{0D108BD9-81ED-4DB2-BD59-A6C34878D82A}">
                    <a16:rowId xmlns:a16="http://schemas.microsoft.com/office/drawing/2014/main" val="3864818947"/>
                  </a:ext>
                </a:extLst>
              </a:tr>
            </a:tbl>
          </a:graphicData>
        </a:graphic>
      </p:graphicFrame>
    </p:spTree>
    <p:extLst>
      <p:ext uri="{BB962C8B-B14F-4D97-AF65-F5344CB8AC3E}">
        <p14:creationId xmlns:p14="http://schemas.microsoft.com/office/powerpoint/2010/main" val="3094162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970B5-DFFE-48FF-BB3C-40560481BB19}"/>
              </a:ext>
            </a:extLst>
          </p:cNvPr>
          <p:cNvSpPr>
            <a:spLocks noGrp="1"/>
          </p:cNvSpPr>
          <p:nvPr>
            <p:ph type="title"/>
          </p:nvPr>
        </p:nvSpPr>
        <p:spPr>
          <a:xfrm>
            <a:off x="2520354" y="1205"/>
            <a:ext cx="8911687" cy="1280890"/>
          </a:xfrm>
        </p:spPr>
        <p:txBody>
          <a:bodyPr/>
          <a:lstStyle/>
          <a:p>
            <a:br>
              <a:rPr lang="en-US" dirty="0">
                <a:latin typeface="Verdana" panose="020B0604030504040204" pitchFamily="34" charset="0"/>
                <a:ea typeface="Verdana" panose="020B0604030504040204" pitchFamily="34" charset="0"/>
                <a:cs typeface="Verdana" panose="020B0604030504040204" pitchFamily="34" charset="0"/>
              </a:rPr>
            </a:br>
            <a:r>
              <a:rPr lang="en-US" dirty="0">
                <a:latin typeface="Verdana" panose="020B0604030504040204" pitchFamily="34" charset="0"/>
                <a:ea typeface="Verdana" panose="020B0604030504040204" pitchFamily="34" charset="0"/>
                <a:cs typeface="Verdana" panose="020B0604030504040204" pitchFamily="34" charset="0"/>
              </a:rPr>
              <a:t>Further Advancements</a:t>
            </a:r>
          </a:p>
        </p:txBody>
      </p:sp>
      <p:sp>
        <p:nvSpPr>
          <p:cNvPr id="3" name="Content Placeholder 2">
            <a:extLst>
              <a:ext uri="{FF2B5EF4-FFF2-40B4-BE49-F238E27FC236}">
                <a16:creationId xmlns:a16="http://schemas.microsoft.com/office/drawing/2014/main" id="{1CC3256D-DE1B-4D51-9B04-614D31EB8FED}"/>
              </a:ext>
            </a:extLst>
          </p:cNvPr>
          <p:cNvSpPr>
            <a:spLocks noGrp="1"/>
          </p:cNvSpPr>
          <p:nvPr>
            <p:ph idx="1"/>
          </p:nvPr>
        </p:nvSpPr>
        <p:spPr>
          <a:xfrm>
            <a:off x="2522689" y="1280886"/>
            <a:ext cx="9671352" cy="5229049"/>
          </a:xfrm>
        </p:spPr>
        <p:txBody>
          <a:bodyPr vert="horz" lIns="91440" tIns="45720" rIns="91440" bIns="45720" rtlCol="0" anchor="t">
            <a:normAutofit/>
          </a:bodyPr>
          <a:lstStyle/>
          <a:p>
            <a:r>
              <a:rPr lang="en-US" dirty="0">
                <a:latin typeface="Verdana" panose="020B0604030504040204" pitchFamily="34" charset="0"/>
                <a:ea typeface="Verdana" panose="020B0604030504040204" pitchFamily="34" charset="0"/>
                <a:cs typeface="Verdana" panose="020B0604030504040204" pitchFamily="34" charset="0"/>
              </a:rPr>
              <a:t>Now, for colorful pictures we can store 3 Fractal Encodings of a particular image, one representing each of </a:t>
            </a:r>
            <a:r>
              <a:rPr lang="en-US" b="1" dirty="0">
                <a:latin typeface="Verdana" panose="020B0604030504040204" pitchFamily="34" charset="0"/>
                <a:ea typeface="Verdana" panose="020B0604030504040204" pitchFamily="34" charset="0"/>
                <a:cs typeface="Verdana" panose="020B0604030504040204" pitchFamily="34" charset="0"/>
              </a:rPr>
              <a:t>Red, Blue and Green </a:t>
            </a:r>
            <a:r>
              <a:rPr lang="en-US" dirty="0">
                <a:latin typeface="Verdana" panose="020B0604030504040204" pitchFamily="34" charset="0"/>
                <a:ea typeface="Verdana" panose="020B0604030504040204" pitchFamily="34" charset="0"/>
                <a:cs typeface="Verdana" panose="020B0604030504040204" pitchFamily="34" charset="0"/>
              </a:rPr>
              <a:t>based transformations rather than doing only the grayscale part. This will be even more complex.</a:t>
            </a:r>
            <a:br>
              <a:rPr lang="en-US" dirty="0">
                <a:latin typeface="Verdana" panose="020B0604030504040204" pitchFamily="34" charset="0"/>
                <a:ea typeface="Verdana" panose="020B0604030504040204" pitchFamily="34" charset="0"/>
                <a:cs typeface="Verdana" panose="020B0604030504040204" pitchFamily="34" charset="0"/>
              </a:rPr>
            </a:br>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With advancements in research several new techniques to reduce the time complexity involved in finding the affine transformation parameters.</a:t>
            </a:r>
            <a:br>
              <a:rPr lang="en-US" dirty="0">
                <a:latin typeface="Verdana" panose="020B0604030504040204" pitchFamily="34" charset="0"/>
                <a:ea typeface="Verdana" panose="020B0604030504040204" pitchFamily="34" charset="0"/>
                <a:cs typeface="Verdana" panose="020B0604030504040204" pitchFamily="34" charset="0"/>
              </a:rPr>
            </a:br>
            <a:br>
              <a:rPr lang="en-US" dirty="0">
                <a:latin typeface="Verdana" panose="020B0604030504040204" pitchFamily="34" charset="0"/>
                <a:ea typeface="Verdana" panose="020B0604030504040204" pitchFamily="34" charset="0"/>
                <a:cs typeface="Verdana" panose="020B0604030504040204" pitchFamily="34" charset="0"/>
              </a:rPr>
            </a:br>
            <a:r>
              <a:rPr lang="en-US" dirty="0">
                <a:latin typeface="Verdana" panose="020B0604030504040204" pitchFamily="34" charset="0"/>
                <a:ea typeface="Verdana" panose="020B0604030504040204" pitchFamily="34" charset="0"/>
                <a:cs typeface="Verdana" panose="020B0604030504040204" pitchFamily="34" charset="0"/>
              </a:rPr>
              <a:t>Such as,</a:t>
            </a:r>
            <a:br>
              <a:rPr lang="en-US" dirty="0">
                <a:latin typeface="Verdana" panose="020B0604030504040204" pitchFamily="34" charset="0"/>
                <a:ea typeface="Verdana" panose="020B0604030504040204" pitchFamily="34" charset="0"/>
                <a:cs typeface="Verdana" panose="020B0604030504040204" pitchFamily="34" charset="0"/>
              </a:rPr>
            </a:br>
            <a:br>
              <a:rPr lang="en-US" dirty="0">
                <a:latin typeface="Verdana" panose="020B0604030504040204" pitchFamily="34" charset="0"/>
                <a:ea typeface="Verdana" panose="020B0604030504040204" pitchFamily="34" charset="0"/>
                <a:cs typeface="Verdana" panose="020B0604030504040204" pitchFamily="34" charset="0"/>
              </a:rPr>
            </a:br>
            <a:r>
              <a:rPr lang="en-US" dirty="0">
                <a:latin typeface="Verdana" panose="020B0604030504040204" pitchFamily="34" charset="0"/>
                <a:ea typeface="Verdana" panose="020B0604030504040204" pitchFamily="34" charset="0"/>
                <a:cs typeface="Verdana" panose="020B0604030504040204" pitchFamily="34" charset="0"/>
              </a:rPr>
              <a:t>Fast Fractal Image Compression (using Quadtree and Pruning)</a:t>
            </a:r>
            <a:br>
              <a:rPr lang="en-US" dirty="0">
                <a:latin typeface="Verdana" panose="020B0604030504040204" pitchFamily="34" charset="0"/>
                <a:ea typeface="Verdana" panose="020B0604030504040204" pitchFamily="34" charset="0"/>
                <a:cs typeface="Verdana" panose="020B0604030504040204" pitchFamily="34" charset="0"/>
              </a:rPr>
            </a:br>
            <a:br>
              <a:rPr lang="en-US" dirty="0">
                <a:latin typeface="Verdana" panose="020B0604030504040204" pitchFamily="34" charset="0"/>
                <a:ea typeface="Verdana" panose="020B0604030504040204" pitchFamily="34" charset="0"/>
                <a:cs typeface="Verdana" panose="020B0604030504040204" pitchFamily="34" charset="0"/>
              </a:rPr>
            </a:br>
            <a:r>
              <a:rPr lang="en-US" dirty="0">
                <a:latin typeface="Verdana" panose="020B0604030504040204" pitchFamily="34" charset="0"/>
                <a:ea typeface="Verdana" panose="020B0604030504040204" pitchFamily="34" charset="0"/>
                <a:cs typeface="Verdana" panose="020B0604030504040204" pitchFamily="34" charset="0"/>
              </a:rPr>
              <a:t>Dictionary Based Compression (Sparse Coding Techniques)</a:t>
            </a:r>
            <a:br>
              <a:rPr lang="en-US" dirty="0">
                <a:latin typeface="Verdana" panose="020B0604030504040204" pitchFamily="34" charset="0"/>
                <a:ea typeface="Verdana" panose="020B0604030504040204" pitchFamily="34" charset="0"/>
                <a:cs typeface="Verdana" panose="020B0604030504040204" pitchFamily="34" charset="0"/>
              </a:rPr>
            </a:br>
            <a:br>
              <a:rPr lang="en-US" dirty="0">
                <a:latin typeface="Verdana" panose="020B0604030504040204" pitchFamily="34" charset="0"/>
                <a:ea typeface="Verdana" panose="020B0604030504040204" pitchFamily="34" charset="0"/>
                <a:cs typeface="Verdana" panose="020B0604030504040204" pitchFamily="34" charset="0"/>
              </a:rPr>
            </a:br>
            <a:r>
              <a:rPr lang="en-US" dirty="0">
                <a:latin typeface="Verdana" panose="020B0604030504040204" pitchFamily="34" charset="0"/>
                <a:ea typeface="Verdana" panose="020B0604030504040204" pitchFamily="34" charset="0"/>
                <a:cs typeface="Verdana" panose="020B0604030504040204" pitchFamily="34" charset="0"/>
              </a:rPr>
              <a:t>and much more...</a:t>
            </a:r>
            <a:br>
              <a:rPr lang="en-US" dirty="0">
                <a:latin typeface="Verdana" panose="020B0604030504040204" pitchFamily="34" charset="0"/>
                <a:ea typeface="Verdana" panose="020B0604030504040204" pitchFamily="34" charset="0"/>
                <a:cs typeface="Verdana" panose="020B0604030504040204" pitchFamily="34" charset="0"/>
              </a:rPr>
            </a:br>
            <a:br>
              <a:rPr lang="en-US" dirty="0">
                <a:latin typeface="Verdana" panose="020B0604030504040204" pitchFamily="34" charset="0"/>
                <a:ea typeface="Verdana" panose="020B0604030504040204" pitchFamily="34" charset="0"/>
                <a:cs typeface="Verdana" panose="020B0604030504040204" pitchFamily="34" charset="0"/>
              </a:rPr>
            </a:br>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0588872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970B5-DFFE-48FF-BB3C-40560481BB19}"/>
              </a:ext>
            </a:extLst>
          </p:cNvPr>
          <p:cNvSpPr>
            <a:spLocks noGrp="1"/>
          </p:cNvSpPr>
          <p:nvPr>
            <p:ph type="title"/>
          </p:nvPr>
        </p:nvSpPr>
        <p:spPr>
          <a:xfrm>
            <a:off x="2520354" y="1205"/>
            <a:ext cx="8911687" cy="1280890"/>
          </a:xfrm>
        </p:spPr>
        <p:txBody>
          <a:bodyPr/>
          <a:lstStyle/>
          <a:p>
            <a:br>
              <a:rPr lang="en-US" dirty="0">
                <a:latin typeface="Verdana" panose="020B0604030504040204" pitchFamily="34" charset="0"/>
                <a:ea typeface="Verdana" panose="020B0604030504040204" pitchFamily="34" charset="0"/>
                <a:cs typeface="Verdana" panose="020B0604030504040204" pitchFamily="34" charset="0"/>
              </a:rPr>
            </a:br>
            <a:r>
              <a:rPr lang="en-US" dirty="0">
                <a:latin typeface="Verdana" panose="020B0604030504040204" pitchFamily="34" charset="0"/>
                <a:ea typeface="Verdana" panose="020B0604030504040204" pitchFamily="34" charset="0"/>
                <a:cs typeface="Verdana" panose="020B0604030504040204" pitchFamily="34" charset="0"/>
              </a:rPr>
              <a:t>Conclusion</a:t>
            </a:r>
          </a:p>
        </p:txBody>
      </p:sp>
      <p:sp>
        <p:nvSpPr>
          <p:cNvPr id="3" name="Content Placeholder 2">
            <a:extLst>
              <a:ext uri="{FF2B5EF4-FFF2-40B4-BE49-F238E27FC236}">
                <a16:creationId xmlns:a16="http://schemas.microsoft.com/office/drawing/2014/main" id="{1CC3256D-DE1B-4D51-9B04-614D31EB8FED}"/>
              </a:ext>
            </a:extLst>
          </p:cNvPr>
          <p:cNvSpPr>
            <a:spLocks noGrp="1"/>
          </p:cNvSpPr>
          <p:nvPr>
            <p:ph idx="1"/>
          </p:nvPr>
        </p:nvSpPr>
        <p:spPr>
          <a:xfrm>
            <a:off x="2522689" y="1280886"/>
            <a:ext cx="9671352" cy="4377636"/>
          </a:xfrm>
        </p:spPr>
        <p:txBody>
          <a:bodyPr vert="horz" lIns="91440" tIns="45720" rIns="91440" bIns="45720" rtlCol="0" anchor="t">
            <a:normAutofit/>
          </a:bodyPr>
          <a:lstStyle/>
          <a:p>
            <a:r>
              <a:rPr lang="en-US" dirty="0">
                <a:latin typeface="Verdana" panose="020B0604030504040204" pitchFamily="34" charset="0"/>
                <a:ea typeface="Verdana" panose="020B0604030504040204" pitchFamily="34" charset="0"/>
                <a:cs typeface="Verdana" panose="020B0604030504040204" pitchFamily="34" charset="0"/>
              </a:rPr>
              <a:t>Pros:</a:t>
            </a:r>
            <a:br>
              <a:rPr lang="en-US" dirty="0">
                <a:latin typeface="Verdana" panose="020B0604030504040204" pitchFamily="34" charset="0"/>
                <a:ea typeface="Verdana" panose="020B0604030504040204" pitchFamily="34" charset="0"/>
                <a:cs typeface="Verdana" panose="020B0604030504040204" pitchFamily="34" charset="0"/>
              </a:rPr>
            </a:br>
            <a:r>
              <a:rPr lang="en-US" dirty="0">
                <a:latin typeface="Verdana" panose="020B0604030504040204" pitchFamily="34" charset="0"/>
                <a:ea typeface="Verdana" panose="020B0604030504040204" pitchFamily="34" charset="0"/>
                <a:cs typeface="Verdana" panose="020B0604030504040204" pitchFamily="34" charset="0"/>
              </a:rPr>
              <a:t>The most important feature of Fractal Decoding is that it can generate images at</a:t>
            </a:r>
            <a:br>
              <a:rPr lang="en-US" dirty="0">
                <a:latin typeface="Verdana" panose="020B0604030504040204" pitchFamily="34" charset="0"/>
                <a:ea typeface="Verdana" panose="020B0604030504040204" pitchFamily="34" charset="0"/>
                <a:cs typeface="Verdana" panose="020B0604030504040204" pitchFamily="34" charset="0"/>
              </a:rPr>
            </a:br>
            <a:r>
              <a:rPr lang="en-US" dirty="0">
                <a:latin typeface="Verdana" panose="020B0604030504040204" pitchFamily="34" charset="0"/>
                <a:ea typeface="Verdana" panose="020B0604030504040204" pitchFamily="34" charset="0"/>
                <a:cs typeface="Verdana" panose="020B0604030504040204" pitchFamily="34" charset="0"/>
              </a:rPr>
              <a:t>any scales.</a:t>
            </a:r>
            <a:br>
              <a:rPr lang="en-US" dirty="0">
                <a:latin typeface="Verdana" panose="020B0604030504040204" pitchFamily="34" charset="0"/>
                <a:ea typeface="Verdana" panose="020B0604030504040204" pitchFamily="34" charset="0"/>
                <a:cs typeface="Verdana" panose="020B0604030504040204" pitchFamily="34" charset="0"/>
              </a:rPr>
            </a:br>
            <a:r>
              <a:rPr lang="en-US" dirty="0">
                <a:latin typeface="Verdana" panose="020B0604030504040204" pitchFamily="34" charset="0"/>
                <a:ea typeface="Verdana" panose="020B0604030504040204" pitchFamily="34" charset="0"/>
                <a:cs typeface="Verdana" panose="020B0604030504040204" pitchFamily="34" charset="0"/>
              </a:rPr>
              <a:t>Ex: human lungs, surveillance systems to get a clear image of intruder etc.</a:t>
            </a:r>
            <a:br>
              <a:rPr lang="en-US" dirty="0">
                <a:latin typeface="Verdana" panose="020B0604030504040204" pitchFamily="34" charset="0"/>
                <a:ea typeface="Verdana" panose="020B0604030504040204" pitchFamily="34" charset="0"/>
                <a:cs typeface="Verdana" panose="020B0604030504040204" pitchFamily="34" charset="0"/>
              </a:rPr>
            </a:br>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Cons:</a:t>
            </a:r>
            <a:br>
              <a:rPr lang="en-US" dirty="0">
                <a:latin typeface="Verdana" panose="020B0604030504040204" pitchFamily="34" charset="0"/>
                <a:ea typeface="Verdana" panose="020B0604030504040204" pitchFamily="34" charset="0"/>
                <a:cs typeface="Verdana" panose="020B0604030504040204" pitchFamily="34" charset="0"/>
              </a:rPr>
            </a:br>
            <a:r>
              <a:rPr lang="en-US" dirty="0">
                <a:latin typeface="Verdana" panose="020B0604030504040204" pitchFamily="34" charset="0"/>
                <a:ea typeface="Verdana" panose="020B0604030504040204" pitchFamily="34" charset="0"/>
                <a:cs typeface="Verdana" panose="020B0604030504040204" pitchFamily="34" charset="0"/>
              </a:rPr>
              <a:t>The encoding part is the most challenging here. It is computationally complex to generate a contractive mapping for an image. This is the reason faster compression techniques like JPEG or MPEG are widely used generally.</a:t>
            </a:r>
            <a:br>
              <a:rPr lang="en-US" dirty="0">
                <a:latin typeface="Verdana" panose="020B0604030504040204" pitchFamily="34" charset="0"/>
                <a:ea typeface="Verdana" panose="020B0604030504040204" pitchFamily="34" charset="0"/>
                <a:cs typeface="Verdana" panose="020B0604030504040204" pitchFamily="34" charset="0"/>
              </a:rPr>
            </a:br>
            <a:br>
              <a:rPr lang="en-US" dirty="0">
                <a:latin typeface="Verdana" panose="020B0604030504040204" pitchFamily="34" charset="0"/>
                <a:ea typeface="Verdana" panose="020B0604030504040204" pitchFamily="34" charset="0"/>
                <a:cs typeface="Verdana" panose="020B0604030504040204" pitchFamily="34" charset="0"/>
              </a:rPr>
            </a:br>
            <a:r>
              <a:rPr lang="en-US" dirty="0">
                <a:latin typeface="Verdana" panose="020B0604030504040204" pitchFamily="34" charset="0"/>
                <a:ea typeface="Verdana" panose="020B0604030504040204" pitchFamily="34" charset="0"/>
                <a:cs typeface="Verdana" panose="020B0604030504040204" pitchFamily="34" charset="0"/>
              </a:rPr>
              <a:t>Also it is a type of lossy compression techniques where certain details get lost at lower bit rates.</a:t>
            </a:r>
          </a:p>
          <a:p>
            <a:endParaRPr lang="en-US" dirty="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2592772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970B5-DFFE-48FF-BB3C-40560481BB19}"/>
              </a:ext>
            </a:extLst>
          </p:cNvPr>
          <p:cNvSpPr>
            <a:spLocks noGrp="1"/>
          </p:cNvSpPr>
          <p:nvPr>
            <p:ph type="title"/>
          </p:nvPr>
        </p:nvSpPr>
        <p:spPr>
          <a:xfrm>
            <a:off x="2520354" y="1205"/>
            <a:ext cx="8911687" cy="1280890"/>
          </a:xfrm>
        </p:spPr>
        <p:txBody>
          <a:bodyPr/>
          <a:lstStyle/>
          <a:p>
            <a:br>
              <a:rPr lang="en-US" dirty="0">
                <a:latin typeface="Verdana" panose="020B0604030504040204" pitchFamily="34" charset="0"/>
                <a:ea typeface="Verdana" panose="020B0604030504040204" pitchFamily="34" charset="0"/>
                <a:cs typeface="Verdana" panose="020B0604030504040204" pitchFamily="34" charset="0"/>
              </a:rPr>
            </a:br>
            <a:r>
              <a:rPr lang="en-US" dirty="0">
                <a:latin typeface="Verdana" panose="020B0604030504040204" pitchFamily="34" charset="0"/>
                <a:ea typeface="Verdana" panose="020B0604030504040204" pitchFamily="34" charset="0"/>
                <a:cs typeface="Verdana" panose="020B0604030504040204" pitchFamily="34" charset="0"/>
              </a:rPr>
              <a:t>References</a:t>
            </a:r>
          </a:p>
        </p:txBody>
      </p:sp>
      <p:sp>
        <p:nvSpPr>
          <p:cNvPr id="3" name="Content Placeholder 2">
            <a:extLst>
              <a:ext uri="{FF2B5EF4-FFF2-40B4-BE49-F238E27FC236}">
                <a16:creationId xmlns:a16="http://schemas.microsoft.com/office/drawing/2014/main" id="{1CC3256D-DE1B-4D51-9B04-614D31EB8FED}"/>
              </a:ext>
            </a:extLst>
          </p:cNvPr>
          <p:cNvSpPr>
            <a:spLocks noGrp="1"/>
          </p:cNvSpPr>
          <p:nvPr>
            <p:ph idx="1"/>
          </p:nvPr>
        </p:nvSpPr>
        <p:spPr>
          <a:xfrm>
            <a:off x="2522689" y="1280886"/>
            <a:ext cx="9671352" cy="3406728"/>
          </a:xfrm>
        </p:spPr>
        <p:txBody>
          <a:bodyPr vert="horz" lIns="91440" tIns="45720" rIns="91440" bIns="45720" rtlCol="0" anchor="t">
            <a:normAutofit/>
          </a:bodyPr>
          <a:lstStyle/>
          <a:p>
            <a:r>
              <a:rPr lang="en-US" dirty="0">
                <a:latin typeface="Verdana" panose="020B0604030504040204" pitchFamily="34" charset="0"/>
                <a:ea typeface="Verdana" panose="020B0604030504040204" pitchFamily="34" charset="0"/>
                <a:cs typeface="Verdana" panose="020B0604030504040204" pitchFamily="34" charset="0"/>
              </a:rPr>
              <a:t>[1] </a:t>
            </a:r>
            <a:r>
              <a:rPr lang="en-US" dirty="0" err="1">
                <a:latin typeface="Verdana" panose="020B0604030504040204" pitchFamily="34" charset="0"/>
                <a:ea typeface="Verdana" panose="020B0604030504040204" pitchFamily="34" charset="0"/>
                <a:cs typeface="Verdana" panose="020B0604030504040204" pitchFamily="34" charset="0"/>
              </a:rPr>
              <a:t>Guojon</a:t>
            </a:r>
            <a:r>
              <a:rPr lang="en-US" dirty="0">
                <a:latin typeface="Verdana" panose="020B0604030504040204" pitchFamily="34" charset="0"/>
                <a:ea typeface="Verdana" panose="020B0604030504040204" pitchFamily="34" charset="0"/>
                <a:cs typeface="Verdana" panose="020B0604030504040204" pitchFamily="34" charset="0"/>
              </a:rPr>
              <a:t> Lu, "</a:t>
            </a:r>
            <a:r>
              <a:rPr lang="en-US" dirty="0">
                <a:solidFill>
                  <a:srgbClr val="1F1F1F"/>
                </a:solidFill>
                <a:latin typeface="Verdana" panose="020B0604030504040204" pitchFamily="34" charset="0"/>
                <a:ea typeface="Verdana" panose="020B0604030504040204" pitchFamily="34" charset="0"/>
                <a:cs typeface="Verdana" panose="020B0604030504040204" pitchFamily="34" charset="0"/>
              </a:rPr>
              <a:t>Fractal image compression", </a:t>
            </a:r>
            <a:r>
              <a:rPr lang="en-US" dirty="0">
                <a:solidFill>
                  <a:schemeClr val="tx1"/>
                </a:solidFill>
                <a:latin typeface="Verdana" panose="020B0604030504040204" pitchFamily="34" charset="0"/>
                <a:ea typeface="Verdana" panose="020B0604030504040204" pitchFamily="34" charset="0"/>
                <a:cs typeface="Verdana" panose="020B0604030504040204" pitchFamily="34" charset="0"/>
              </a:rPr>
              <a:t>Signal Processing: Image Communication 5 ( 1993), </a:t>
            </a:r>
            <a:r>
              <a:rPr lang="en-US" dirty="0" err="1">
                <a:solidFill>
                  <a:schemeClr val="tx1"/>
                </a:solidFill>
                <a:latin typeface="Verdana" panose="020B0604030504040204" pitchFamily="34" charset="0"/>
                <a:ea typeface="Verdana" panose="020B0604030504040204" pitchFamily="34" charset="0"/>
                <a:cs typeface="Verdana" panose="020B0604030504040204" pitchFamily="34" charset="0"/>
              </a:rPr>
              <a:t>doi</a:t>
            </a:r>
            <a:r>
              <a:rPr lang="en-US" dirty="0">
                <a:solidFill>
                  <a:schemeClr val="tx1"/>
                </a:solidFill>
                <a:latin typeface="Verdana" panose="020B0604030504040204" pitchFamily="34" charset="0"/>
                <a:ea typeface="Verdana" panose="020B0604030504040204" pitchFamily="34" charset="0"/>
                <a:cs typeface="Verdana" panose="020B0604030504040204" pitchFamily="34" charset="0"/>
              </a:rPr>
              <a:t>: 10.1016/0923-5965(93)90055-X</a:t>
            </a:r>
            <a:br>
              <a:rPr lang="en-US" dirty="0">
                <a:solidFill>
                  <a:schemeClr val="tx1"/>
                </a:solidFill>
                <a:latin typeface="Verdana" panose="020B0604030504040204" pitchFamily="34" charset="0"/>
                <a:ea typeface="Verdana" panose="020B0604030504040204" pitchFamily="34" charset="0"/>
                <a:cs typeface="Verdana" panose="020B0604030504040204" pitchFamily="34" charset="0"/>
              </a:rPr>
            </a:br>
            <a:br>
              <a:rPr lang="en-US" dirty="0">
                <a:solidFill>
                  <a:schemeClr val="tx1"/>
                </a:solidFill>
                <a:latin typeface="Verdana" panose="020B0604030504040204" pitchFamily="34" charset="0"/>
                <a:ea typeface="Verdana" panose="020B0604030504040204" pitchFamily="34" charset="0"/>
                <a:cs typeface="Verdana" panose="020B0604030504040204" pitchFamily="34" charset="0"/>
              </a:rPr>
            </a:br>
            <a:endParaRPr lang="en-US"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r>
              <a:rPr lang="en-US" dirty="0">
                <a:solidFill>
                  <a:schemeClr val="tx1"/>
                </a:solidFill>
                <a:latin typeface="Verdana" panose="020B0604030504040204" pitchFamily="34" charset="0"/>
                <a:ea typeface="Verdana" panose="020B0604030504040204" pitchFamily="34" charset="0"/>
                <a:cs typeface="Verdana" panose="020B0604030504040204" pitchFamily="34" charset="0"/>
              </a:rPr>
              <a:t>[2] Texas Instruments, "An Introduction to Fractal Image Compression", Oct 1997, Literature Number: BPRA065</a:t>
            </a:r>
            <a:br>
              <a:rPr lang="en-US" dirty="0">
                <a:latin typeface="Verdana" panose="020B0604030504040204" pitchFamily="34" charset="0"/>
                <a:ea typeface="Verdana" panose="020B0604030504040204" pitchFamily="34" charset="0"/>
                <a:cs typeface="Verdana" panose="020B0604030504040204" pitchFamily="34" charset="0"/>
              </a:rPr>
            </a:br>
            <a:br>
              <a:rPr lang="en-US" dirty="0">
                <a:latin typeface="Verdana" panose="020B0604030504040204" pitchFamily="34" charset="0"/>
                <a:ea typeface="Verdana" panose="020B0604030504040204" pitchFamily="34" charset="0"/>
                <a:cs typeface="Verdana" panose="020B0604030504040204" pitchFamily="34" charset="0"/>
              </a:rPr>
            </a:br>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9656453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CF780-11E2-0C04-3CC4-C5702E46D66F}"/>
              </a:ext>
            </a:extLst>
          </p:cNvPr>
          <p:cNvSpPr>
            <a:spLocks noGrp="1"/>
          </p:cNvSpPr>
          <p:nvPr>
            <p:ph type="title"/>
          </p:nvPr>
        </p:nvSpPr>
        <p:spPr>
          <a:xfrm>
            <a:off x="3330735" y="2631920"/>
            <a:ext cx="5573402" cy="978510"/>
          </a:xfrm>
        </p:spPr>
        <p:txBody>
          <a:bodyPr>
            <a:normAutofit fontScale="90000"/>
          </a:bodyPr>
          <a:lstStyle/>
          <a:p>
            <a:r>
              <a:rPr lang="en-US" sz="6000" dirty="0">
                <a:latin typeface="Verdana" panose="020B0604030504040204" pitchFamily="34" charset="0"/>
                <a:ea typeface="Verdana" panose="020B0604030504040204" pitchFamily="34" charset="0"/>
                <a:cs typeface="Verdana" panose="020B0604030504040204" pitchFamily="34" charset="0"/>
              </a:rPr>
              <a:t>THANK YOU 👋</a:t>
            </a:r>
          </a:p>
        </p:txBody>
      </p:sp>
    </p:spTree>
    <p:extLst>
      <p:ext uri="{BB962C8B-B14F-4D97-AF65-F5344CB8AC3E}">
        <p14:creationId xmlns:p14="http://schemas.microsoft.com/office/powerpoint/2010/main" val="521585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5A590-D0CB-4B89-AD97-68F385784482}"/>
              </a:ext>
            </a:extLst>
          </p:cNvPr>
          <p:cNvSpPr>
            <a:spLocks noGrp="1"/>
          </p:cNvSpPr>
          <p:nvPr>
            <p:ph type="title"/>
          </p:nvPr>
        </p:nvSpPr>
        <p:spPr>
          <a:xfrm>
            <a:off x="2653401" y="720872"/>
            <a:ext cx="8911687" cy="1280890"/>
          </a:xfrm>
        </p:spPr>
        <p:txBody>
          <a:bodyPr/>
          <a:lstStyle/>
          <a:p>
            <a:r>
              <a:rPr lang="en-US" dirty="0">
                <a:latin typeface="Verdana" panose="020B0604030504040204" pitchFamily="34" charset="0"/>
                <a:ea typeface="Verdana" panose="020B0604030504040204" pitchFamily="34" charset="0"/>
                <a:cs typeface="Verdana" panose="020B0604030504040204" pitchFamily="34" charset="0"/>
              </a:rPr>
              <a:t>AGENDA</a:t>
            </a:r>
          </a:p>
        </p:txBody>
      </p:sp>
      <p:sp>
        <p:nvSpPr>
          <p:cNvPr id="3" name="Content Placeholder 2">
            <a:extLst>
              <a:ext uri="{FF2B5EF4-FFF2-40B4-BE49-F238E27FC236}">
                <a16:creationId xmlns:a16="http://schemas.microsoft.com/office/drawing/2014/main" id="{A1CA9EE0-C084-4C67-9BBC-EBFAE6F988CC}"/>
              </a:ext>
            </a:extLst>
          </p:cNvPr>
          <p:cNvSpPr>
            <a:spLocks noGrp="1"/>
          </p:cNvSpPr>
          <p:nvPr>
            <p:ph idx="1"/>
          </p:nvPr>
        </p:nvSpPr>
        <p:spPr>
          <a:xfrm>
            <a:off x="2601307" y="2048933"/>
            <a:ext cx="8915400" cy="4612193"/>
          </a:xfrm>
        </p:spPr>
        <p:txBody>
          <a:bodyPr vert="horz" lIns="91440" tIns="45720" rIns="91440" bIns="45720" rtlCol="0" anchor="t">
            <a:normAutofit/>
          </a:bodyPr>
          <a:lstStyle/>
          <a:p>
            <a:r>
              <a:rPr lang="en-US" sz="2400" dirty="0">
                <a:latin typeface="Verdana" panose="020B0604030504040204" pitchFamily="34" charset="0"/>
                <a:ea typeface="Verdana" panose="020B0604030504040204" pitchFamily="34" charset="0"/>
                <a:cs typeface="Verdana" panose="020B0604030504040204" pitchFamily="34" charset="0"/>
              </a:rPr>
              <a:t>Overview of Fractal Image Compression</a:t>
            </a:r>
          </a:p>
          <a:p>
            <a:r>
              <a:rPr lang="en-US" sz="2400" dirty="0">
                <a:latin typeface="Verdana" panose="020B0604030504040204" pitchFamily="34" charset="0"/>
                <a:ea typeface="Verdana" panose="020B0604030504040204" pitchFamily="34" charset="0"/>
                <a:cs typeface="Verdana" panose="020B0604030504040204" pitchFamily="34" charset="0"/>
              </a:rPr>
              <a:t>Theorem</a:t>
            </a:r>
          </a:p>
          <a:p>
            <a:r>
              <a:rPr lang="en-US" sz="2400" dirty="0">
                <a:latin typeface="Verdana" panose="020B0604030504040204" pitchFamily="34" charset="0"/>
                <a:ea typeface="Verdana" panose="020B0604030504040204" pitchFamily="34" charset="0"/>
                <a:cs typeface="Verdana" panose="020B0604030504040204" pitchFamily="34" charset="0"/>
              </a:rPr>
              <a:t>Why the name Fractals ? </a:t>
            </a:r>
          </a:p>
          <a:p>
            <a:r>
              <a:rPr lang="en-US" sz="2400" dirty="0">
                <a:latin typeface="Verdana" panose="020B0604030504040204" pitchFamily="34" charset="0"/>
                <a:ea typeface="Verdana" panose="020B0604030504040204" pitchFamily="34" charset="0"/>
                <a:cs typeface="Verdana" panose="020B0604030504040204" pitchFamily="34" charset="0"/>
              </a:rPr>
              <a:t>Proposed Algorithm</a:t>
            </a:r>
          </a:p>
          <a:p>
            <a:r>
              <a:rPr lang="en-US" sz="2400" dirty="0">
                <a:latin typeface="Verdana" panose="020B0604030504040204" pitchFamily="34" charset="0"/>
                <a:ea typeface="Verdana" panose="020B0604030504040204" pitchFamily="34" charset="0"/>
                <a:cs typeface="Verdana" panose="020B0604030504040204" pitchFamily="34" charset="0"/>
              </a:rPr>
              <a:t>Results and Compression Statistics</a:t>
            </a:r>
          </a:p>
          <a:p>
            <a:r>
              <a:rPr lang="en-US" sz="2400" dirty="0">
                <a:latin typeface="Verdana" panose="020B0604030504040204" pitchFamily="34" charset="0"/>
                <a:ea typeface="Verdana" panose="020B0604030504040204" pitchFamily="34" charset="0"/>
                <a:cs typeface="Verdana" panose="020B0604030504040204" pitchFamily="34" charset="0"/>
              </a:rPr>
              <a:t>Conclusion</a:t>
            </a:r>
          </a:p>
          <a:p>
            <a:r>
              <a:rPr lang="en-US" sz="2400" dirty="0">
                <a:latin typeface="Verdana" panose="020B0604030504040204" pitchFamily="34" charset="0"/>
                <a:ea typeface="Verdana" panose="020B0604030504040204" pitchFamily="34" charset="0"/>
                <a:cs typeface="Verdana" panose="020B0604030504040204" pitchFamily="34" charset="0"/>
              </a:rPr>
              <a:t>Further Advancements</a:t>
            </a:r>
          </a:p>
          <a:p>
            <a:r>
              <a:rPr lang="en-US" sz="2400" dirty="0">
                <a:latin typeface="Verdana" panose="020B0604030504040204" pitchFamily="34" charset="0"/>
                <a:ea typeface="Verdana" panose="020B0604030504040204" pitchFamily="34" charset="0"/>
                <a:cs typeface="Verdana" panose="020B0604030504040204" pitchFamily="34" charset="0"/>
              </a:rPr>
              <a:t>References</a:t>
            </a:r>
          </a:p>
        </p:txBody>
      </p:sp>
    </p:spTree>
    <p:extLst>
      <p:ext uri="{BB962C8B-B14F-4D97-AF65-F5344CB8AC3E}">
        <p14:creationId xmlns:p14="http://schemas.microsoft.com/office/powerpoint/2010/main" val="1187304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970B5-DFFE-48FF-BB3C-40560481BB19}"/>
              </a:ext>
            </a:extLst>
          </p:cNvPr>
          <p:cNvSpPr>
            <a:spLocks noGrp="1"/>
          </p:cNvSpPr>
          <p:nvPr>
            <p:ph type="title"/>
          </p:nvPr>
        </p:nvSpPr>
        <p:spPr>
          <a:xfrm>
            <a:off x="2520354" y="1205"/>
            <a:ext cx="8911687" cy="1280890"/>
          </a:xfrm>
        </p:spPr>
        <p:txBody>
          <a:bodyPr/>
          <a:lstStyle/>
          <a:p>
            <a:br>
              <a:rPr lang="en-US" dirty="0">
                <a:latin typeface="Verdana" panose="020B0604030504040204" pitchFamily="34" charset="0"/>
                <a:ea typeface="Verdana" panose="020B0604030504040204" pitchFamily="34" charset="0"/>
                <a:cs typeface="Verdana" panose="020B0604030504040204" pitchFamily="34" charset="0"/>
              </a:rPr>
            </a:br>
            <a:r>
              <a:rPr lang="en-US" dirty="0">
                <a:latin typeface="Verdana" panose="020B0604030504040204" pitchFamily="34" charset="0"/>
                <a:ea typeface="Verdana" panose="020B0604030504040204" pitchFamily="34" charset="0"/>
                <a:cs typeface="Verdana" panose="020B0604030504040204" pitchFamily="34" charset="0"/>
              </a:rPr>
              <a:t>OVERVIEW</a:t>
            </a:r>
          </a:p>
        </p:txBody>
      </p:sp>
      <p:sp>
        <p:nvSpPr>
          <p:cNvPr id="3" name="Content Placeholder 2">
            <a:extLst>
              <a:ext uri="{FF2B5EF4-FFF2-40B4-BE49-F238E27FC236}">
                <a16:creationId xmlns:a16="http://schemas.microsoft.com/office/drawing/2014/main" id="{1CC3256D-DE1B-4D51-9B04-614D31EB8FED}"/>
              </a:ext>
            </a:extLst>
          </p:cNvPr>
          <p:cNvSpPr>
            <a:spLocks noGrp="1"/>
          </p:cNvSpPr>
          <p:nvPr>
            <p:ph idx="1"/>
          </p:nvPr>
        </p:nvSpPr>
        <p:spPr>
          <a:xfrm>
            <a:off x="2522689" y="1280886"/>
            <a:ext cx="9653210" cy="3777622"/>
          </a:xfrm>
        </p:spPr>
        <p:txBody>
          <a:bodyPr vert="horz" lIns="91440" tIns="45720" rIns="91440" bIns="45720" rtlCol="0" anchor="t">
            <a:normAutofit/>
          </a:bodyPr>
          <a:lstStyle/>
          <a:p>
            <a:r>
              <a:rPr lang="en-US" dirty="0">
                <a:latin typeface="Verdana" panose="020B0604030504040204" pitchFamily="34" charset="0"/>
                <a:ea typeface="Verdana" panose="020B0604030504040204" pitchFamily="34" charset="0"/>
                <a:cs typeface="Verdana" panose="020B0604030504040204" pitchFamily="34" charset="0"/>
              </a:rPr>
              <a:t>Imagine a photocopying machine that takes an input and outputs 3 copies of the input by applying some linear transformations. After several iterations, the resulting output will seem to converge to some image (appearance of self-similar groups) and the input image will get reduced to a point.</a:t>
            </a:r>
            <a:br>
              <a:rPr lang="en-US" dirty="0">
                <a:latin typeface="Verdana" panose="020B0604030504040204" pitchFamily="34" charset="0"/>
                <a:ea typeface="Verdana" panose="020B0604030504040204" pitchFamily="34" charset="0"/>
                <a:cs typeface="Verdana" panose="020B0604030504040204" pitchFamily="34" charset="0"/>
              </a:rPr>
            </a:br>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This is the concept of fractals, a geometry which exhibits self-similarity, presence of detail at any scale and usually has a fractional dimension.</a:t>
            </a:r>
          </a:p>
          <a:p>
            <a:pPr marL="0" indent="0">
              <a:buNone/>
            </a:pPr>
            <a:endParaRPr lang="en-US" dirty="0">
              <a:latin typeface="Bell MT" panose="02020503060305020303" pitchFamily="18" charset="77"/>
            </a:endParaRPr>
          </a:p>
        </p:txBody>
      </p:sp>
      <p:pic>
        <p:nvPicPr>
          <p:cNvPr id="4" name="Picture 3" descr="A diagram of a box&#10;&#10;Description automatically generated">
            <a:extLst>
              <a:ext uri="{FF2B5EF4-FFF2-40B4-BE49-F238E27FC236}">
                <a16:creationId xmlns:a16="http://schemas.microsoft.com/office/drawing/2014/main" id="{55AB86EE-C581-1AE4-909F-78C2C0E8CC38}"/>
              </a:ext>
            </a:extLst>
          </p:cNvPr>
          <p:cNvPicPr>
            <a:picLocks noChangeAspect="1"/>
          </p:cNvPicPr>
          <p:nvPr/>
        </p:nvPicPr>
        <p:blipFill>
          <a:blip r:embed="rId2"/>
          <a:stretch>
            <a:fillRect/>
          </a:stretch>
        </p:blipFill>
        <p:spPr>
          <a:xfrm>
            <a:off x="7517191" y="4777034"/>
            <a:ext cx="4644572" cy="2057362"/>
          </a:xfrm>
          <a:prstGeom prst="rect">
            <a:avLst/>
          </a:prstGeom>
        </p:spPr>
      </p:pic>
      <p:pic>
        <p:nvPicPr>
          <p:cNvPr id="5" name="Picture 4" descr="A black and white triangle&#10;&#10;Description automatically generated">
            <a:extLst>
              <a:ext uri="{FF2B5EF4-FFF2-40B4-BE49-F238E27FC236}">
                <a16:creationId xmlns:a16="http://schemas.microsoft.com/office/drawing/2014/main" id="{7CA61E2F-88D8-4DCF-D09D-50D30D8D4DE0}"/>
              </a:ext>
            </a:extLst>
          </p:cNvPr>
          <p:cNvPicPr>
            <a:picLocks noChangeAspect="1"/>
          </p:cNvPicPr>
          <p:nvPr/>
        </p:nvPicPr>
        <p:blipFill>
          <a:blip r:embed="rId3"/>
          <a:stretch>
            <a:fillRect/>
          </a:stretch>
        </p:blipFill>
        <p:spPr>
          <a:xfrm>
            <a:off x="1142788" y="5487500"/>
            <a:ext cx="1460561" cy="1296572"/>
          </a:xfrm>
          <a:prstGeom prst="rect">
            <a:avLst/>
          </a:prstGeom>
        </p:spPr>
      </p:pic>
      <p:pic>
        <p:nvPicPr>
          <p:cNvPr id="6" name="Picture 5" descr="A yellow and blue triangle with numbers&#10;&#10;Description automatically generated">
            <a:extLst>
              <a:ext uri="{FF2B5EF4-FFF2-40B4-BE49-F238E27FC236}">
                <a16:creationId xmlns:a16="http://schemas.microsoft.com/office/drawing/2014/main" id="{71DC7A62-463E-958F-838B-2EFA2A83EFCD}"/>
              </a:ext>
            </a:extLst>
          </p:cNvPr>
          <p:cNvPicPr>
            <a:picLocks noChangeAspect="1"/>
          </p:cNvPicPr>
          <p:nvPr/>
        </p:nvPicPr>
        <p:blipFill>
          <a:blip r:embed="rId4"/>
          <a:stretch>
            <a:fillRect/>
          </a:stretch>
        </p:blipFill>
        <p:spPr>
          <a:xfrm>
            <a:off x="3525333" y="5563402"/>
            <a:ext cx="1460561" cy="1231070"/>
          </a:xfrm>
          <a:prstGeom prst="rect">
            <a:avLst/>
          </a:prstGeom>
        </p:spPr>
      </p:pic>
    </p:spTree>
    <p:extLst>
      <p:ext uri="{BB962C8B-B14F-4D97-AF65-F5344CB8AC3E}">
        <p14:creationId xmlns:p14="http://schemas.microsoft.com/office/powerpoint/2010/main" val="2856051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970B5-DFFE-48FF-BB3C-40560481BB19}"/>
              </a:ext>
            </a:extLst>
          </p:cNvPr>
          <p:cNvSpPr>
            <a:spLocks noGrp="1"/>
          </p:cNvSpPr>
          <p:nvPr>
            <p:ph type="title"/>
          </p:nvPr>
        </p:nvSpPr>
        <p:spPr>
          <a:xfrm>
            <a:off x="2520354" y="1205"/>
            <a:ext cx="8911687" cy="1280890"/>
          </a:xfrm>
        </p:spPr>
        <p:txBody>
          <a:bodyPr/>
          <a:lstStyle/>
          <a:p>
            <a:br>
              <a:rPr lang="en-US" dirty="0">
                <a:latin typeface="Verdana" panose="020B0604030504040204" pitchFamily="34" charset="0"/>
                <a:ea typeface="Verdana" panose="020B0604030504040204" pitchFamily="34" charset="0"/>
                <a:cs typeface="Verdana" panose="020B0604030504040204" pitchFamily="34" charset="0"/>
              </a:rPr>
            </a:br>
            <a:r>
              <a:rPr lang="en-US" dirty="0">
                <a:latin typeface="Verdana" panose="020B0604030504040204" pitchFamily="34" charset="0"/>
                <a:ea typeface="Verdana" panose="020B0604030504040204" pitchFamily="34" charset="0"/>
                <a:cs typeface="Verdana" panose="020B0604030504040204" pitchFamily="34" charset="0"/>
              </a:rPr>
              <a:t>OVERVIEW</a:t>
            </a:r>
          </a:p>
        </p:txBody>
      </p:sp>
      <p:sp>
        <p:nvSpPr>
          <p:cNvPr id="3" name="Content Placeholder 2">
            <a:extLst>
              <a:ext uri="{FF2B5EF4-FFF2-40B4-BE49-F238E27FC236}">
                <a16:creationId xmlns:a16="http://schemas.microsoft.com/office/drawing/2014/main" id="{1CC3256D-DE1B-4D51-9B04-614D31EB8FED}"/>
              </a:ext>
            </a:extLst>
          </p:cNvPr>
          <p:cNvSpPr>
            <a:spLocks noGrp="1"/>
          </p:cNvSpPr>
          <p:nvPr>
            <p:ph idx="1"/>
          </p:nvPr>
        </p:nvSpPr>
        <p:spPr>
          <a:xfrm>
            <a:off x="2522689" y="1280886"/>
            <a:ext cx="9659257" cy="3667632"/>
          </a:xfrm>
        </p:spPr>
        <p:txBody>
          <a:bodyPr vert="horz" lIns="91440" tIns="45720" rIns="91440" bIns="45720" rtlCol="0" anchor="t">
            <a:normAutofit/>
          </a:bodyPr>
          <a:lstStyle/>
          <a:p>
            <a:r>
              <a:rPr lang="en-US" dirty="0">
                <a:latin typeface="Verdana" panose="020B0604030504040204" pitchFamily="34" charset="0"/>
                <a:ea typeface="Verdana" panose="020B0604030504040204" pitchFamily="34" charset="0"/>
                <a:cs typeface="Verdana" panose="020B0604030504040204" pitchFamily="34" charset="0"/>
              </a:rPr>
              <a:t>Barnsley suggested that storing these images in form of transformations would be more meaningful. (assuming images as subset of R2 space)</a:t>
            </a:r>
            <a:br>
              <a:rPr lang="en-US" dirty="0">
                <a:latin typeface="Verdana" panose="020B0604030504040204" pitchFamily="34" charset="0"/>
                <a:ea typeface="Verdana" panose="020B0604030504040204" pitchFamily="34" charset="0"/>
                <a:cs typeface="Verdana" panose="020B0604030504040204" pitchFamily="34" charset="0"/>
              </a:rPr>
            </a:br>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The transformations are formally known as affine transformations.</a:t>
            </a:r>
            <a:br>
              <a:rPr lang="en-US" dirty="0">
                <a:latin typeface="Verdana" panose="020B0604030504040204" pitchFamily="34" charset="0"/>
                <a:ea typeface="Verdana" panose="020B0604030504040204" pitchFamily="34" charset="0"/>
                <a:cs typeface="Verdana" panose="020B0604030504040204" pitchFamily="34" charset="0"/>
              </a:rPr>
            </a:br>
            <a:br>
              <a:rPr lang="en-US" dirty="0">
                <a:latin typeface="Verdana" panose="020B0604030504040204" pitchFamily="34" charset="0"/>
                <a:ea typeface="Verdana" panose="020B0604030504040204" pitchFamily="34" charset="0"/>
                <a:cs typeface="Verdana" panose="020B0604030504040204" pitchFamily="34" charset="0"/>
              </a:rPr>
            </a:br>
            <a:br>
              <a:rPr lang="en-US" dirty="0">
                <a:latin typeface="Verdana" panose="020B0604030504040204" pitchFamily="34" charset="0"/>
                <a:ea typeface="Verdana" panose="020B0604030504040204" pitchFamily="34" charset="0"/>
                <a:cs typeface="Verdana" panose="020B0604030504040204" pitchFamily="34" charset="0"/>
              </a:rPr>
            </a:br>
            <a:br>
              <a:rPr lang="en-US" dirty="0">
                <a:latin typeface="Verdana" panose="020B0604030504040204" pitchFamily="34" charset="0"/>
                <a:ea typeface="Verdana" panose="020B0604030504040204" pitchFamily="34" charset="0"/>
                <a:cs typeface="Verdana" panose="020B0604030504040204" pitchFamily="34" charset="0"/>
              </a:rPr>
            </a:br>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For this transformations should be contractive (Banach's contraction mapping principle) so that several iteration of these finally converges to a unique result (Collage theorem).</a:t>
            </a:r>
          </a:p>
        </p:txBody>
      </p:sp>
      <p:pic>
        <p:nvPicPr>
          <p:cNvPr id="7" name="Picture 6">
            <a:extLst>
              <a:ext uri="{FF2B5EF4-FFF2-40B4-BE49-F238E27FC236}">
                <a16:creationId xmlns:a16="http://schemas.microsoft.com/office/drawing/2014/main" id="{2C943941-3B84-84B1-CA4A-FD39C4027A56}"/>
              </a:ext>
            </a:extLst>
          </p:cNvPr>
          <p:cNvPicPr>
            <a:picLocks noChangeAspect="1"/>
          </p:cNvPicPr>
          <p:nvPr/>
        </p:nvPicPr>
        <p:blipFill>
          <a:blip r:embed="rId2"/>
          <a:stretch>
            <a:fillRect/>
          </a:stretch>
        </p:blipFill>
        <p:spPr>
          <a:xfrm>
            <a:off x="3675327" y="2688857"/>
            <a:ext cx="2571280" cy="933781"/>
          </a:xfrm>
          <a:prstGeom prst="rect">
            <a:avLst/>
          </a:prstGeom>
        </p:spPr>
      </p:pic>
      <p:pic>
        <p:nvPicPr>
          <p:cNvPr id="8" name="Picture 7" descr="A group of smiley faces&#10;&#10;Description automatically generated">
            <a:extLst>
              <a:ext uri="{FF2B5EF4-FFF2-40B4-BE49-F238E27FC236}">
                <a16:creationId xmlns:a16="http://schemas.microsoft.com/office/drawing/2014/main" id="{B8D7BBE4-E7A2-EE4A-244E-22D020C5ADCF}"/>
              </a:ext>
            </a:extLst>
          </p:cNvPr>
          <p:cNvPicPr>
            <a:picLocks noChangeAspect="1"/>
          </p:cNvPicPr>
          <p:nvPr/>
        </p:nvPicPr>
        <p:blipFill>
          <a:blip r:embed="rId3"/>
          <a:stretch>
            <a:fillRect/>
          </a:stretch>
        </p:blipFill>
        <p:spPr>
          <a:xfrm>
            <a:off x="6357769" y="5478582"/>
            <a:ext cx="5812918" cy="1355697"/>
          </a:xfrm>
          <a:prstGeom prst="rect">
            <a:avLst/>
          </a:prstGeom>
        </p:spPr>
      </p:pic>
    </p:spTree>
    <p:extLst>
      <p:ext uri="{BB962C8B-B14F-4D97-AF65-F5344CB8AC3E}">
        <p14:creationId xmlns:p14="http://schemas.microsoft.com/office/powerpoint/2010/main" val="924073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970B5-DFFE-48FF-BB3C-40560481BB19}"/>
              </a:ext>
            </a:extLst>
          </p:cNvPr>
          <p:cNvSpPr>
            <a:spLocks noGrp="1"/>
          </p:cNvSpPr>
          <p:nvPr>
            <p:ph type="title"/>
          </p:nvPr>
        </p:nvSpPr>
        <p:spPr>
          <a:xfrm>
            <a:off x="2520354" y="1205"/>
            <a:ext cx="8911687" cy="1280890"/>
          </a:xfrm>
        </p:spPr>
        <p:txBody>
          <a:bodyPr/>
          <a:lstStyle/>
          <a:p>
            <a:br>
              <a:rPr lang="en-US" dirty="0">
                <a:latin typeface="Verdana" panose="020B0604030504040204" pitchFamily="34" charset="0"/>
                <a:ea typeface="Verdana" panose="020B0604030504040204" pitchFamily="34" charset="0"/>
                <a:cs typeface="Verdana" panose="020B0604030504040204" pitchFamily="34" charset="0"/>
              </a:rPr>
            </a:br>
            <a:r>
              <a:rPr lang="en-US" dirty="0">
                <a:latin typeface="Verdana" panose="020B0604030504040204" pitchFamily="34" charset="0"/>
                <a:ea typeface="Verdana" panose="020B0604030504040204" pitchFamily="34" charset="0"/>
                <a:cs typeface="Verdana" panose="020B0604030504040204" pitchFamily="34" charset="0"/>
              </a:rPr>
              <a:t>THEOREM</a:t>
            </a:r>
          </a:p>
        </p:txBody>
      </p:sp>
      <p:sp>
        <p:nvSpPr>
          <p:cNvPr id="3" name="Content Placeholder 2">
            <a:extLst>
              <a:ext uri="{FF2B5EF4-FFF2-40B4-BE49-F238E27FC236}">
                <a16:creationId xmlns:a16="http://schemas.microsoft.com/office/drawing/2014/main" id="{1CC3256D-DE1B-4D51-9B04-614D31EB8FED}"/>
              </a:ext>
            </a:extLst>
          </p:cNvPr>
          <p:cNvSpPr>
            <a:spLocks noGrp="1"/>
          </p:cNvSpPr>
          <p:nvPr>
            <p:ph idx="1"/>
          </p:nvPr>
        </p:nvSpPr>
        <p:spPr>
          <a:xfrm>
            <a:off x="2522689" y="1280886"/>
            <a:ext cx="9659257" cy="4131676"/>
          </a:xfrm>
        </p:spPr>
        <p:txBody>
          <a:bodyPr vert="horz" lIns="91440" tIns="45720" rIns="91440" bIns="45720" rtlCol="0" anchor="t">
            <a:normAutofit/>
          </a:bodyPr>
          <a:lstStyle/>
          <a:p>
            <a:r>
              <a:rPr lang="en-US" dirty="0">
                <a:latin typeface="Verdana" panose="020B0604030504040204" pitchFamily="34" charset="0"/>
                <a:ea typeface="Verdana" panose="020B0604030504040204" pitchFamily="34" charset="0"/>
                <a:cs typeface="Verdana" panose="020B0604030504040204" pitchFamily="34" charset="0"/>
              </a:rPr>
              <a:t>A transformation w is said to be contractive if for any two points P1, P2, the distance 				</a:t>
            </a:r>
            <a:br>
              <a:rPr lang="en-US" dirty="0">
                <a:latin typeface="Verdana" panose="020B0604030504040204" pitchFamily="34" charset="0"/>
                <a:ea typeface="Verdana" panose="020B0604030504040204" pitchFamily="34" charset="0"/>
                <a:cs typeface="Verdana" panose="020B0604030504040204" pitchFamily="34" charset="0"/>
              </a:rPr>
            </a:br>
            <a:r>
              <a:rPr lang="en-US" sz="2000" dirty="0">
                <a:latin typeface="Verdana" panose="020B0604030504040204" pitchFamily="34" charset="0"/>
                <a:ea typeface="Verdana" panose="020B0604030504040204" pitchFamily="34" charset="0"/>
                <a:cs typeface="Verdana" panose="020B0604030504040204" pitchFamily="34" charset="0"/>
              </a:rPr>
              <a:t>d(w(P1), w(P2) ) &lt; s * d(P1, P2) 		[</a:t>
            </a:r>
            <a:r>
              <a:rPr lang="en-US" dirty="0">
                <a:latin typeface="Verdana" panose="020B0604030504040204" pitchFamily="34" charset="0"/>
                <a:ea typeface="Verdana" panose="020B0604030504040204" pitchFamily="34" charset="0"/>
                <a:cs typeface="Verdana" panose="020B0604030504040204" pitchFamily="34" charset="0"/>
              </a:rPr>
              <a:t>for some s &lt; 1, where d = distance]</a:t>
            </a:r>
            <a:br>
              <a:rPr lang="en-US" dirty="0">
                <a:latin typeface="Verdana" panose="020B0604030504040204" pitchFamily="34" charset="0"/>
                <a:ea typeface="Verdana" panose="020B0604030504040204" pitchFamily="34" charset="0"/>
                <a:cs typeface="Verdana" panose="020B0604030504040204" pitchFamily="34" charset="0"/>
              </a:rPr>
            </a:br>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Hence, this formula says the application of a contractive map always brings points closer together (by some factor less than 1).</a:t>
            </a:r>
            <a:br>
              <a:rPr lang="en-US" dirty="0">
                <a:latin typeface="Verdana" panose="020B0604030504040204" pitchFamily="34" charset="0"/>
                <a:ea typeface="Verdana" panose="020B0604030504040204" pitchFamily="34" charset="0"/>
                <a:cs typeface="Verdana" panose="020B0604030504040204" pitchFamily="34" charset="0"/>
              </a:rPr>
            </a:br>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Corollary: If X is a complete metric space and W: X→X is contractive, then W has a unique fixed point. </a:t>
            </a:r>
            <a:br>
              <a:rPr lang="en-US" dirty="0">
                <a:latin typeface="Verdana" panose="020B0604030504040204" pitchFamily="34" charset="0"/>
                <a:ea typeface="Verdana" panose="020B0604030504040204" pitchFamily="34" charset="0"/>
                <a:cs typeface="Verdana" panose="020B0604030504040204" pitchFamily="34" charset="0"/>
              </a:rPr>
            </a:br>
            <a:br>
              <a:rPr lang="en-US" dirty="0">
                <a:latin typeface="Verdana" panose="020B0604030504040204" pitchFamily="34" charset="0"/>
                <a:ea typeface="Verdana" panose="020B0604030504040204" pitchFamily="34" charset="0"/>
                <a:cs typeface="Verdana" panose="020B0604030504040204" pitchFamily="34" charset="0"/>
              </a:rPr>
            </a:br>
            <a:r>
              <a:rPr lang="en-US" dirty="0">
                <a:latin typeface="Verdana" panose="020B0604030504040204" pitchFamily="34" charset="0"/>
                <a:ea typeface="Verdana" panose="020B0604030504040204" pitchFamily="34" charset="0"/>
                <a:cs typeface="Verdana" panose="020B0604030504040204" pitchFamily="34" charset="0"/>
              </a:rPr>
              <a:t>(Completeness comes from Cauchy's theorem of sequences and limit points and metric space refers to Hausdorff space in R^2).</a:t>
            </a:r>
          </a:p>
          <a:p>
            <a:pPr marL="0" indent="0">
              <a:buNone/>
            </a:pPr>
            <a:endParaRPr lang="en-US" dirty="0">
              <a:latin typeface="Verdana" panose="020B0604030504040204" pitchFamily="34" charset="0"/>
              <a:ea typeface="Verdana" panose="020B0604030504040204" pitchFamily="34" charset="0"/>
              <a:cs typeface="Verdana" panose="020B0604030504040204" pitchFamily="34" charset="0"/>
            </a:endParaRPr>
          </a:p>
        </p:txBody>
      </p:sp>
      <p:pic>
        <p:nvPicPr>
          <p:cNvPr id="5" name="Picture 4" descr="A group of smiley faces&#10;&#10;Description automatically generated">
            <a:extLst>
              <a:ext uri="{FF2B5EF4-FFF2-40B4-BE49-F238E27FC236}">
                <a16:creationId xmlns:a16="http://schemas.microsoft.com/office/drawing/2014/main" id="{AC30F83C-EE1C-0616-B039-2B4340B4F978}"/>
              </a:ext>
            </a:extLst>
          </p:cNvPr>
          <p:cNvPicPr>
            <a:picLocks noChangeAspect="1"/>
          </p:cNvPicPr>
          <p:nvPr/>
        </p:nvPicPr>
        <p:blipFill>
          <a:blip r:embed="rId2"/>
          <a:stretch>
            <a:fillRect/>
          </a:stretch>
        </p:blipFill>
        <p:spPr>
          <a:xfrm>
            <a:off x="6357769" y="5478582"/>
            <a:ext cx="5812918" cy="1355697"/>
          </a:xfrm>
          <a:prstGeom prst="rect">
            <a:avLst/>
          </a:prstGeom>
        </p:spPr>
      </p:pic>
    </p:spTree>
    <p:extLst>
      <p:ext uri="{BB962C8B-B14F-4D97-AF65-F5344CB8AC3E}">
        <p14:creationId xmlns:p14="http://schemas.microsoft.com/office/powerpoint/2010/main" val="435084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970B5-DFFE-48FF-BB3C-40560481BB19}"/>
              </a:ext>
            </a:extLst>
          </p:cNvPr>
          <p:cNvSpPr>
            <a:spLocks noGrp="1"/>
          </p:cNvSpPr>
          <p:nvPr>
            <p:ph type="title"/>
          </p:nvPr>
        </p:nvSpPr>
        <p:spPr>
          <a:xfrm>
            <a:off x="2520354" y="44237"/>
            <a:ext cx="8911687" cy="1280890"/>
          </a:xfrm>
        </p:spPr>
        <p:txBody>
          <a:bodyPr/>
          <a:lstStyle/>
          <a:p>
            <a:br>
              <a:rPr lang="en-US" dirty="0">
                <a:latin typeface="Verdana" panose="020B0604030504040204" pitchFamily="34" charset="0"/>
                <a:ea typeface="Verdana" panose="020B0604030504040204" pitchFamily="34" charset="0"/>
                <a:cs typeface="Verdana" panose="020B0604030504040204" pitchFamily="34" charset="0"/>
              </a:rPr>
            </a:br>
            <a:r>
              <a:rPr lang="en-US" dirty="0">
                <a:latin typeface="Verdana" panose="020B0604030504040204" pitchFamily="34" charset="0"/>
                <a:ea typeface="Verdana" panose="020B0604030504040204" pitchFamily="34" charset="0"/>
                <a:cs typeface="Verdana" panose="020B0604030504040204" pitchFamily="34" charset="0"/>
              </a:rPr>
              <a:t>CONTD.</a:t>
            </a:r>
          </a:p>
        </p:txBody>
      </p:sp>
      <p:sp>
        <p:nvSpPr>
          <p:cNvPr id="3" name="Content Placeholder 2">
            <a:extLst>
              <a:ext uri="{FF2B5EF4-FFF2-40B4-BE49-F238E27FC236}">
                <a16:creationId xmlns:a16="http://schemas.microsoft.com/office/drawing/2014/main" id="{1CC3256D-DE1B-4D51-9B04-614D31EB8FED}"/>
              </a:ext>
            </a:extLst>
          </p:cNvPr>
          <p:cNvSpPr>
            <a:spLocks noGrp="1"/>
          </p:cNvSpPr>
          <p:nvPr>
            <p:ph idx="1"/>
          </p:nvPr>
        </p:nvSpPr>
        <p:spPr>
          <a:xfrm>
            <a:off x="2522689" y="1323918"/>
            <a:ext cx="9671352" cy="4206614"/>
          </a:xfrm>
        </p:spPr>
        <p:txBody>
          <a:bodyPr vert="horz" lIns="91440" tIns="45720" rIns="91440" bIns="45720" rtlCol="0" anchor="t">
            <a:normAutofit/>
          </a:bodyPr>
          <a:lstStyle/>
          <a:p>
            <a:r>
              <a:rPr lang="en-US" dirty="0">
                <a:latin typeface="Verdana" panose="020B0604030504040204" pitchFamily="34" charset="0"/>
                <a:ea typeface="Verdana" panose="020B0604030504040204" pitchFamily="34" charset="0"/>
                <a:cs typeface="Verdana" panose="020B0604030504040204" pitchFamily="34" charset="0"/>
              </a:rPr>
              <a:t>Consequently, the theorem says that from any image (even from a small black pixel) applying W iteratively we can generate any other image only if we know the appropriate affine transformations.</a:t>
            </a:r>
            <a:br>
              <a:rPr lang="en-US" dirty="0">
                <a:latin typeface="Verdana" panose="020B0604030504040204" pitchFamily="34" charset="0"/>
                <a:ea typeface="Verdana" panose="020B0604030504040204" pitchFamily="34" charset="0"/>
                <a:cs typeface="Verdana" panose="020B0604030504040204" pitchFamily="34" charset="0"/>
              </a:rPr>
            </a:br>
            <a:br>
              <a:rPr lang="en-US" dirty="0">
                <a:latin typeface="Verdana" panose="020B0604030504040204" pitchFamily="34" charset="0"/>
                <a:ea typeface="Verdana" panose="020B0604030504040204" pitchFamily="34" charset="0"/>
                <a:cs typeface="Verdana" panose="020B0604030504040204" pitchFamily="34" charset="0"/>
              </a:rPr>
            </a:br>
            <a:r>
              <a:rPr lang="en-US" dirty="0">
                <a:latin typeface="Verdana" panose="020B0604030504040204" pitchFamily="34" charset="0"/>
                <a:ea typeface="Verdana" panose="020B0604030504040204" pitchFamily="34" charset="0"/>
                <a:cs typeface="Verdana" panose="020B0604030504040204" pitchFamily="34" charset="0"/>
              </a:rPr>
              <a:t>This is mind-blowing indeed !</a:t>
            </a:r>
            <a:br>
              <a:rPr lang="en-US" dirty="0">
                <a:latin typeface="Verdana" panose="020B0604030504040204" pitchFamily="34" charset="0"/>
                <a:ea typeface="Verdana" panose="020B0604030504040204" pitchFamily="34" charset="0"/>
                <a:cs typeface="Verdana" panose="020B0604030504040204" pitchFamily="34" charset="0"/>
              </a:rPr>
            </a:br>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Considering these, it says we can store the </a:t>
            </a:r>
            <a:r>
              <a:rPr lang="en-US" dirty="0">
                <a:solidFill>
                  <a:srgbClr val="202124"/>
                </a:solidFill>
                <a:latin typeface="Verdana" panose="020B0604030504040204" pitchFamily="34" charset="0"/>
                <a:ea typeface="Verdana" panose="020B0604030504040204" pitchFamily="34" charset="0"/>
                <a:cs typeface="Verdana" panose="020B0604030504040204" pitchFamily="34" charset="0"/>
              </a:rPr>
              <a:t>Sierpiński triangle</a:t>
            </a:r>
            <a:r>
              <a:rPr lang="en-US" dirty="0">
                <a:latin typeface="Verdana" panose="020B0604030504040204" pitchFamily="34" charset="0"/>
                <a:ea typeface="Verdana" panose="020B0604030504040204" pitchFamily="34" charset="0"/>
                <a:cs typeface="Verdana" panose="020B0604030504040204" pitchFamily="34" charset="0"/>
              </a:rPr>
              <a:t> image by just six numbers a, b, c, d, e, f which are the affine transformation parameters.</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A 8KB image would take up 65,536bits whereas </a:t>
            </a:r>
            <a:r>
              <a:rPr lang="en-US">
                <a:latin typeface="Verdana" panose="020B0604030504040204" pitchFamily="34" charset="0"/>
                <a:ea typeface="Verdana" panose="020B0604030504040204" pitchFamily="34" charset="0"/>
                <a:cs typeface="Verdana" panose="020B0604030504040204" pitchFamily="34" charset="0"/>
              </a:rPr>
              <a:t>for three </a:t>
            </a:r>
            <a:r>
              <a:rPr lang="en-US" dirty="0">
                <a:latin typeface="Verdana" panose="020B0604030504040204" pitchFamily="34" charset="0"/>
                <a:ea typeface="Verdana" panose="020B0604030504040204" pitchFamily="34" charset="0"/>
                <a:cs typeface="Verdana" panose="020B0604030504040204" pitchFamily="34" charset="0"/>
              </a:rPr>
              <a:t>affine transformations consisting of six integers each we need only 3*6*32 = 576 bits.</a:t>
            </a:r>
          </a:p>
          <a:p>
            <a:endParaRPr lang="en-US" dirty="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US" dirty="0">
              <a:latin typeface="Verdana" panose="020B0604030504040204" pitchFamily="34" charset="0"/>
              <a:ea typeface="Verdana" panose="020B0604030504040204" pitchFamily="34" charset="0"/>
              <a:cs typeface="Verdana" panose="020B0604030504040204" pitchFamily="34" charset="0"/>
            </a:endParaRPr>
          </a:p>
        </p:txBody>
      </p:sp>
      <p:pic>
        <p:nvPicPr>
          <p:cNvPr id="6" name="Picture 5" descr="A black and white triangle&#10;&#10;Description automatically generated">
            <a:extLst>
              <a:ext uri="{FF2B5EF4-FFF2-40B4-BE49-F238E27FC236}">
                <a16:creationId xmlns:a16="http://schemas.microsoft.com/office/drawing/2014/main" id="{9270EFB0-1399-7411-5462-904FF69E2EF3}"/>
              </a:ext>
            </a:extLst>
          </p:cNvPr>
          <p:cNvPicPr>
            <a:picLocks noChangeAspect="1"/>
          </p:cNvPicPr>
          <p:nvPr/>
        </p:nvPicPr>
        <p:blipFill>
          <a:blip r:embed="rId2"/>
          <a:stretch>
            <a:fillRect/>
          </a:stretch>
        </p:blipFill>
        <p:spPr>
          <a:xfrm>
            <a:off x="3713867" y="5530532"/>
            <a:ext cx="1460561" cy="1296572"/>
          </a:xfrm>
          <a:prstGeom prst="rect">
            <a:avLst/>
          </a:prstGeom>
        </p:spPr>
      </p:pic>
      <p:pic>
        <p:nvPicPr>
          <p:cNvPr id="7" name="Picture 6" descr="A yellow and blue triangle with numbers&#10;&#10;Description automatically generated">
            <a:extLst>
              <a:ext uri="{FF2B5EF4-FFF2-40B4-BE49-F238E27FC236}">
                <a16:creationId xmlns:a16="http://schemas.microsoft.com/office/drawing/2014/main" id="{BFD570C4-1DAA-E274-2788-A8F3A70275F1}"/>
              </a:ext>
            </a:extLst>
          </p:cNvPr>
          <p:cNvPicPr>
            <a:picLocks noChangeAspect="1"/>
          </p:cNvPicPr>
          <p:nvPr/>
        </p:nvPicPr>
        <p:blipFill>
          <a:blip r:embed="rId3"/>
          <a:stretch>
            <a:fillRect/>
          </a:stretch>
        </p:blipFill>
        <p:spPr>
          <a:xfrm>
            <a:off x="6096412" y="5606434"/>
            <a:ext cx="1460561" cy="1231070"/>
          </a:xfrm>
          <a:prstGeom prst="rect">
            <a:avLst/>
          </a:prstGeom>
        </p:spPr>
      </p:pic>
    </p:spTree>
    <p:extLst>
      <p:ext uri="{BB962C8B-B14F-4D97-AF65-F5344CB8AC3E}">
        <p14:creationId xmlns:p14="http://schemas.microsoft.com/office/powerpoint/2010/main" val="635227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970B5-DFFE-48FF-BB3C-40560481BB19}"/>
              </a:ext>
            </a:extLst>
          </p:cNvPr>
          <p:cNvSpPr>
            <a:spLocks noGrp="1"/>
          </p:cNvSpPr>
          <p:nvPr>
            <p:ph type="title"/>
          </p:nvPr>
        </p:nvSpPr>
        <p:spPr>
          <a:xfrm>
            <a:off x="2520354" y="1205"/>
            <a:ext cx="8911687" cy="1280890"/>
          </a:xfrm>
        </p:spPr>
        <p:txBody>
          <a:bodyPr/>
          <a:lstStyle/>
          <a:p>
            <a:br>
              <a:rPr lang="en-US" dirty="0">
                <a:latin typeface="Verdana" panose="020B0604030504040204" pitchFamily="34" charset="0"/>
                <a:ea typeface="Verdana" panose="020B0604030504040204" pitchFamily="34" charset="0"/>
                <a:cs typeface="Verdana" panose="020B0604030504040204" pitchFamily="34" charset="0"/>
              </a:rPr>
            </a:br>
            <a:r>
              <a:rPr lang="en-US" dirty="0">
                <a:latin typeface="Verdana" panose="020B0604030504040204" pitchFamily="34" charset="0"/>
                <a:ea typeface="Verdana" panose="020B0604030504040204" pitchFamily="34" charset="0"/>
                <a:cs typeface="Verdana" panose="020B0604030504040204" pitchFamily="34" charset="0"/>
              </a:rPr>
              <a:t>Why the name Fractals ?</a:t>
            </a:r>
          </a:p>
        </p:txBody>
      </p:sp>
      <p:sp>
        <p:nvSpPr>
          <p:cNvPr id="3" name="Content Placeholder 2">
            <a:extLst>
              <a:ext uri="{FF2B5EF4-FFF2-40B4-BE49-F238E27FC236}">
                <a16:creationId xmlns:a16="http://schemas.microsoft.com/office/drawing/2014/main" id="{1CC3256D-DE1B-4D51-9B04-614D31EB8FED}"/>
              </a:ext>
            </a:extLst>
          </p:cNvPr>
          <p:cNvSpPr>
            <a:spLocks noGrp="1"/>
          </p:cNvSpPr>
          <p:nvPr>
            <p:ph idx="1"/>
          </p:nvPr>
        </p:nvSpPr>
        <p:spPr>
          <a:xfrm>
            <a:off x="2522689" y="1280885"/>
            <a:ext cx="9671352" cy="5141429"/>
          </a:xfrm>
        </p:spPr>
        <p:txBody>
          <a:bodyPr vert="horz" lIns="91440" tIns="45720" rIns="91440" bIns="45720" rtlCol="0" anchor="t">
            <a:normAutofit/>
          </a:bodyPr>
          <a:lstStyle/>
          <a:p>
            <a:r>
              <a:rPr lang="en-US" dirty="0">
                <a:latin typeface="Verdana" panose="020B0604030504040204" pitchFamily="34" charset="0"/>
                <a:ea typeface="Verdana" panose="020B0604030504040204" pitchFamily="34" charset="0"/>
                <a:cs typeface="Verdana" panose="020B0604030504040204" pitchFamily="34" charset="0"/>
              </a:rPr>
              <a:t>The scheme we will see encode an image as a collection of transforms. The decoded image has no natural size, it can be decoded at any size. The extra detail can be generated by the transformations.</a:t>
            </a:r>
            <a:br>
              <a:rPr lang="en-US" dirty="0">
                <a:latin typeface="Verdana" panose="020B0604030504040204" pitchFamily="34" charset="0"/>
                <a:ea typeface="Verdana" panose="020B0604030504040204" pitchFamily="34" charset="0"/>
                <a:cs typeface="Verdana" panose="020B0604030504040204" pitchFamily="34" charset="0"/>
              </a:rPr>
            </a:br>
            <a:br>
              <a:rPr lang="en-US" dirty="0">
                <a:latin typeface="Verdana" panose="020B0604030504040204" pitchFamily="34" charset="0"/>
                <a:ea typeface="Verdana" panose="020B0604030504040204" pitchFamily="34" charset="0"/>
                <a:cs typeface="Verdana" panose="020B0604030504040204" pitchFamily="34" charset="0"/>
              </a:rPr>
            </a:br>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Now one may ask, if we take a human image and scale it, we can see the skin cells in it right ? </a:t>
            </a:r>
            <a:br>
              <a:rPr lang="en-US" dirty="0">
                <a:latin typeface="Verdana" panose="020B0604030504040204" pitchFamily="34" charset="0"/>
                <a:ea typeface="Verdana" panose="020B0604030504040204" pitchFamily="34" charset="0"/>
                <a:cs typeface="Verdana" panose="020B0604030504040204" pitchFamily="34" charset="0"/>
              </a:rPr>
            </a:br>
            <a:br>
              <a:rPr lang="en-US" dirty="0">
                <a:latin typeface="Verdana" panose="020B0604030504040204" pitchFamily="34" charset="0"/>
                <a:ea typeface="Verdana" panose="020B0604030504040204" pitchFamily="34" charset="0"/>
                <a:cs typeface="Verdana" panose="020B0604030504040204" pitchFamily="34" charset="0"/>
              </a:rPr>
            </a:br>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No, because while encoding we are only taking the details available to us in the digitized version. The detail is not at all related to the details of the actual human body when zoomed in with a microscope. Hence the decoding at larger scales is only due to the affine transforms.</a:t>
            </a:r>
          </a:p>
          <a:p>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209830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970B5-DFFE-48FF-BB3C-40560481BB19}"/>
              </a:ext>
            </a:extLst>
          </p:cNvPr>
          <p:cNvSpPr>
            <a:spLocks noGrp="1"/>
          </p:cNvSpPr>
          <p:nvPr>
            <p:ph type="title"/>
          </p:nvPr>
        </p:nvSpPr>
        <p:spPr>
          <a:xfrm>
            <a:off x="2520354" y="1205"/>
            <a:ext cx="8911687" cy="1280890"/>
          </a:xfrm>
        </p:spPr>
        <p:txBody>
          <a:bodyPr/>
          <a:lstStyle/>
          <a:p>
            <a:br>
              <a:rPr lang="en-US" dirty="0">
                <a:latin typeface="Verdana" panose="020B0604030504040204" pitchFamily="34" charset="0"/>
                <a:ea typeface="Verdana" panose="020B0604030504040204" pitchFamily="34" charset="0"/>
                <a:cs typeface="Verdana" panose="020B0604030504040204" pitchFamily="34" charset="0"/>
              </a:rPr>
            </a:br>
            <a:r>
              <a:rPr lang="en-US" dirty="0">
                <a:latin typeface="Verdana" panose="020B0604030504040204" pitchFamily="34" charset="0"/>
                <a:ea typeface="Verdana" panose="020B0604030504040204" pitchFamily="34" charset="0"/>
                <a:cs typeface="Verdana" panose="020B0604030504040204" pitchFamily="34" charset="0"/>
              </a:rPr>
              <a:t>Proposed Algorithm</a:t>
            </a:r>
          </a:p>
        </p:txBody>
      </p:sp>
      <p:sp>
        <p:nvSpPr>
          <p:cNvPr id="3" name="Content Placeholder 2">
            <a:extLst>
              <a:ext uri="{FF2B5EF4-FFF2-40B4-BE49-F238E27FC236}">
                <a16:creationId xmlns:a16="http://schemas.microsoft.com/office/drawing/2014/main" id="{1CC3256D-DE1B-4D51-9B04-614D31EB8FED}"/>
              </a:ext>
            </a:extLst>
          </p:cNvPr>
          <p:cNvSpPr>
            <a:spLocks noGrp="1"/>
          </p:cNvSpPr>
          <p:nvPr>
            <p:ph idx="1"/>
          </p:nvPr>
        </p:nvSpPr>
        <p:spPr>
          <a:xfrm>
            <a:off x="1651832" y="1280886"/>
            <a:ext cx="10542209" cy="4878288"/>
          </a:xfrm>
        </p:spPr>
        <p:txBody>
          <a:bodyPr vert="horz" lIns="91440" tIns="45720" rIns="91440" bIns="45720" rtlCol="0" anchor="t">
            <a:normAutofit/>
          </a:bodyPr>
          <a:lstStyle/>
          <a:p>
            <a:r>
              <a:rPr lang="en-US" dirty="0">
                <a:latin typeface="Verdana" panose="020B0604030504040204" pitchFamily="34" charset="0"/>
                <a:ea typeface="Verdana" panose="020B0604030504040204" pitchFamily="34" charset="0"/>
                <a:cs typeface="Verdana" panose="020B0604030504040204" pitchFamily="34" charset="0"/>
              </a:rPr>
              <a:t>A typical image of a face, does not contain the type of self-similarity like the fern or triangle. The image does contain other type of self-similarity.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Rather than having the image be formed by whole copies of the original, here the image will be formed by properly transformed parts of the original. </a:t>
            </a:r>
            <a:br>
              <a:rPr lang="en-US" dirty="0">
                <a:latin typeface="Verdana" panose="020B0604030504040204" pitchFamily="34" charset="0"/>
                <a:ea typeface="Verdana" panose="020B0604030504040204" pitchFamily="34" charset="0"/>
                <a:cs typeface="Verdana" panose="020B0604030504040204" pitchFamily="34" charset="0"/>
              </a:rPr>
            </a:br>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These transformed parts do not fit together, in general (real life scenario), to form an exact copy of the original image, and so we must allow some error in our representation of an image as a set of transformations.</a:t>
            </a:r>
          </a:p>
          <a:p>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598350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970B5-DFFE-48FF-BB3C-40560481BB19}"/>
              </a:ext>
            </a:extLst>
          </p:cNvPr>
          <p:cNvSpPr>
            <a:spLocks noGrp="1"/>
          </p:cNvSpPr>
          <p:nvPr>
            <p:ph type="title"/>
          </p:nvPr>
        </p:nvSpPr>
        <p:spPr>
          <a:xfrm>
            <a:off x="2520354" y="1205"/>
            <a:ext cx="8911687" cy="1280890"/>
          </a:xfrm>
        </p:spPr>
        <p:txBody>
          <a:bodyPr/>
          <a:lstStyle/>
          <a:p>
            <a:br>
              <a:rPr lang="en-US" dirty="0">
                <a:latin typeface="Verdana" panose="020B0604030504040204" pitchFamily="34" charset="0"/>
                <a:ea typeface="Verdana" panose="020B0604030504040204" pitchFamily="34" charset="0"/>
                <a:cs typeface="Verdana" panose="020B0604030504040204" pitchFamily="34" charset="0"/>
              </a:rPr>
            </a:br>
            <a:r>
              <a:rPr lang="en-US" dirty="0">
                <a:latin typeface="Verdana" panose="020B0604030504040204" pitchFamily="34" charset="0"/>
                <a:ea typeface="Verdana" panose="020B0604030504040204" pitchFamily="34" charset="0"/>
                <a:cs typeface="Verdana" panose="020B0604030504040204" pitchFamily="34" charset="0"/>
              </a:rPr>
              <a:t>Proposed Algorithm</a:t>
            </a:r>
          </a:p>
        </p:txBody>
      </p:sp>
      <p:sp>
        <p:nvSpPr>
          <p:cNvPr id="3" name="Content Placeholder 2">
            <a:extLst>
              <a:ext uri="{FF2B5EF4-FFF2-40B4-BE49-F238E27FC236}">
                <a16:creationId xmlns:a16="http://schemas.microsoft.com/office/drawing/2014/main" id="{1CC3256D-DE1B-4D51-9B04-614D31EB8FED}"/>
              </a:ext>
            </a:extLst>
          </p:cNvPr>
          <p:cNvSpPr>
            <a:spLocks noGrp="1"/>
          </p:cNvSpPr>
          <p:nvPr>
            <p:ph idx="1"/>
          </p:nvPr>
        </p:nvSpPr>
        <p:spPr>
          <a:xfrm>
            <a:off x="1651832" y="1280886"/>
            <a:ext cx="10542209" cy="4878288"/>
          </a:xfrm>
        </p:spPr>
        <p:txBody>
          <a:bodyPr vert="horz" lIns="91440" tIns="45720" rIns="91440" bIns="45720" rtlCol="0" anchor="t">
            <a:normAutofit/>
          </a:bodyPr>
          <a:lstStyle/>
          <a:p>
            <a:r>
              <a:rPr lang="en-US" b="1" u="sng" dirty="0">
                <a:latin typeface="Verdana" panose="020B0604030504040204" pitchFamily="34" charset="0"/>
                <a:ea typeface="Verdana" panose="020B0604030504040204" pitchFamily="34" charset="0"/>
                <a:cs typeface="Verdana" panose="020B0604030504040204" pitchFamily="34" charset="0"/>
              </a:rPr>
              <a:t>ENCODING:</a:t>
            </a:r>
            <a:br>
              <a:rPr lang="en-US" b="1" u="sng" dirty="0">
                <a:latin typeface="Verdana" panose="020B0604030504040204" pitchFamily="34" charset="0"/>
                <a:ea typeface="Verdana" panose="020B0604030504040204" pitchFamily="34" charset="0"/>
                <a:cs typeface="Verdana" panose="020B0604030504040204" pitchFamily="34" charset="0"/>
              </a:rPr>
            </a:br>
            <a:br>
              <a:rPr lang="en-US" b="1" u="sng" dirty="0">
                <a:latin typeface="Verdana" panose="020B0604030504040204" pitchFamily="34" charset="0"/>
                <a:ea typeface="Verdana" panose="020B0604030504040204" pitchFamily="34" charset="0"/>
                <a:cs typeface="Verdana" panose="020B0604030504040204" pitchFamily="34" charset="0"/>
              </a:rPr>
            </a:br>
            <a:r>
              <a:rPr lang="en-US" dirty="0">
                <a:latin typeface="Verdana" panose="020B0604030504040204" pitchFamily="34" charset="0"/>
                <a:ea typeface="Verdana" panose="020B0604030504040204" pitchFamily="34" charset="0"/>
                <a:cs typeface="Verdana" panose="020B0604030504040204" pitchFamily="34" charset="0"/>
              </a:rPr>
              <a:t>We will only consider images that are grayscale for easier understanding of calculations here.</a:t>
            </a:r>
            <a:br>
              <a:rPr lang="en-US" dirty="0">
                <a:latin typeface="Verdana" panose="020B0604030504040204" pitchFamily="34" charset="0"/>
                <a:ea typeface="Verdana" panose="020B0604030504040204" pitchFamily="34" charset="0"/>
                <a:cs typeface="Verdana" panose="020B0604030504040204" pitchFamily="34" charset="0"/>
              </a:rPr>
            </a:br>
            <a:br>
              <a:rPr lang="en-US" dirty="0">
                <a:latin typeface="Verdana" panose="020B0604030504040204" pitchFamily="34" charset="0"/>
                <a:ea typeface="Verdana" panose="020B0604030504040204" pitchFamily="34" charset="0"/>
                <a:cs typeface="Verdana" panose="020B0604030504040204" pitchFamily="34" charset="0"/>
              </a:rPr>
            </a:br>
            <a:r>
              <a:rPr lang="en-US" dirty="0">
                <a:latin typeface="Verdana" panose="020B0604030504040204" pitchFamily="34" charset="0"/>
                <a:ea typeface="Verdana" panose="020B0604030504040204" pitchFamily="34" charset="0"/>
                <a:cs typeface="Verdana" panose="020B0604030504040204" pitchFamily="34" charset="0"/>
              </a:rPr>
              <a:t>Suppose we have an 128px X 128px image with 256 levels of gray supported. </a:t>
            </a:r>
            <a:br>
              <a:rPr lang="en-US" dirty="0">
                <a:latin typeface="Verdana" panose="020B0604030504040204" pitchFamily="34" charset="0"/>
                <a:ea typeface="Verdana" panose="020B0604030504040204" pitchFamily="34" charset="0"/>
                <a:cs typeface="Verdana" panose="020B0604030504040204" pitchFamily="34" charset="0"/>
              </a:rPr>
            </a:br>
            <a:br>
              <a:rPr lang="en-US" dirty="0">
                <a:latin typeface="Verdana" panose="020B0604030504040204" pitchFamily="34" charset="0"/>
                <a:ea typeface="Verdana" panose="020B0604030504040204" pitchFamily="34" charset="0"/>
                <a:cs typeface="Verdana" panose="020B0604030504040204" pitchFamily="34" charset="0"/>
              </a:rPr>
            </a:br>
            <a:r>
              <a:rPr lang="en-US" dirty="0">
                <a:latin typeface="Verdana" panose="020B0604030504040204" pitchFamily="34" charset="0"/>
                <a:ea typeface="Verdana" panose="020B0604030504040204" pitchFamily="34" charset="0"/>
                <a:cs typeface="Verdana" panose="020B0604030504040204" pitchFamily="34" charset="0"/>
              </a:rPr>
              <a:t>We will reduce the image by down-sampling (</a:t>
            </a:r>
            <a:r>
              <a:rPr lang="en-US" dirty="0">
                <a:solidFill>
                  <a:srgbClr val="001D35"/>
                </a:solidFill>
                <a:latin typeface="Verdana" panose="020B0604030504040204" pitchFamily="34" charset="0"/>
                <a:ea typeface="Verdana" panose="020B0604030504040204" pitchFamily="34" charset="0"/>
                <a:cs typeface="Verdana" panose="020B0604030504040204" pitchFamily="34" charset="0"/>
              </a:rPr>
              <a:t>the process of reducing the resolution)</a:t>
            </a:r>
            <a:r>
              <a:rPr lang="en-US" dirty="0">
                <a:latin typeface="Verdana" panose="020B0604030504040204" pitchFamily="34" charset="0"/>
                <a:ea typeface="Verdana" panose="020B0604030504040204" pitchFamily="34" charset="0"/>
                <a:cs typeface="Verdana" panose="020B0604030504040204" pitchFamily="34" charset="0"/>
              </a:rPr>
              <a:t> and lowpass-filtering(removing noise) it to 64px x 64px image. </a:t>
            </a:r>
            <a:br>
              <a:rPr lang="en-US" dirty="0">
                <a:latin typeface="Verdana" panose="020B0604030504040204" pitchFamily="34" charset="0"/>
                <a:ea typeface="Verdana" panose="020B0604030504040204" pitchFamily="34" charset="0"/>
                <a:cs typeface="Verdana" panose="020B0604030504040204" pitchFamily="34" charset="0"/>
              </a:rPr>
            </a:br>
            <a:br>
              <a:rPr lang="en-US" dirty="0">
                <a:latin typeface="Verdana" panose="020B0604030504040204" pitchFamily="34" charset="0"/>
                <a:ea typeface="Verdana" panose="020B0604030504040204" pitchFamily="34" charset="0"/>
                <a:cs typeface="Verdana" panose="020B0604030504040204" pitchFamily="34" charset="0"/>
              </a:rPr>
            </a:br>
            <a:r>
              <a:rPr lang="en-US" dirty="0">
                <a:latin typeface="Verdana" panose="020B0604030504040204" pitchFamily="34" charset="0"/>
                <a:ea typeface="Verdana" panose="020B0604030504040204" pitchFamily="34" charset="0"/>
                <a:cs typeface="Verdana" panose="020B0604030504040204" pitchFamily="34" charset="0"/>
              </a:rPr>
              <a:t>Now divide the images in grids of 4x4. The smaller one is the domain block and the larger one is the range block.</a:t>
            </a:r>
          </a:p>
          <a:p>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US" dirty="0">
              <a:latin typeface="Verdana" panose="020B0604030504040204" pitchFamily="34" charset="0"/>
              <a:ea typeface="Verdana" panose="020B0604030504040204" pitchFamily="34" charset="0"/>
              <a:cs typeface="Verdana" panose="020B0604030504040204" pitchFamily="34" charset="0"/>
            </a:endParaRPr>
          </a:p>
        </p:txBody>
      </p:sp>
      <p:pic>
        <p:nvPicPr>
          <p:cNvPr id="4" name="Picture 3" descr="A black and white diagram&#10;&#10;Description automatically generated">
            <a:extLst>
              <a:ext uri="{FF2B5EF4-FFF2-40B4-BE49-F238E27FC236}">
                <a16:creationId xmlns:a16="http://schemas.microsoft.com/office/drawing/2014/main" id="{27F104C1-0C7F-8EB9-B92A-F02F1744950D}"/>
              </a:ext>
            </a:extLst>
          </p:cNvPr>
          <p:cNvPicPr>
            <a:picLocks noChangeAspect="1"/>
          </p:cNvPicPr>
          <p:nvPr/>
        </p:nvPicPr>
        <p:blipFill>
          <a:blip r:embed="rId2"/>
          <a:stretch>
            <a:fillRect/>
          </a:stretch>
        </p:blipFill>
        <p:spPr>
          <a:xfrm>
            <a:off x="8658041" y="4577165"/>
            <a:ext cx="3308049" cy="1999898"/>
          </a:xfrm>
          <a:prstGeom prst="rect">
            <a:avLst/>
          </a:prstGeom>
        </p:spPr>
      </p:pic>
    </p:spTree>
    <p:extLst>
      <p:ext uri="{BB962C8B-B14F-4D97-AF65-F5344CB8AC3E}">
        <p14:creationId xmlns:p14="http://schemas.microsoft.com/office/powerpoint/2010/main" val="220115753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Parallax</Template>
  <TotalTime>669</TotalTime>
  <Words>1429</Words>
  <Application>Microsoft Macintosh PowerPoint</Application>
  <PresentationFormat>Widescreen</PresentationFormat>
  <Paragraphs>102</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Bell MT</vt:lpstr>
      <vt:lpstr>Calibri</vt:lpstr>
      <vt:lpstr>Comic Sans MS</vt:lpstr>
      <vt:lpstr>Verdana</vt:lpstr>
      <vt:lpstr>Wingdings 3</vt:lpstr>
      <vt:lpstr>Wisp</vt:lpstr>
      <vt:lpstr>Fractal based Image Compression</vt:lpstr>
      <vt:lpstr>AGENDA</vt:lpstr>
      <vt:lpstr> OVERVIEW</vt:lpstr>
      <vt:lpstr> OVERVIEW</vt:lpstr>
      <vt:lpstr> THEOREM</vt:lpstr>
      <vt:lpstr> CONTD.</vt:lpstr>
      <vt:lpstr> Why the name Fractals ?</vt:lpstr>
      <vt:lpstr> Proposed Algorithm</vt:lpstr>
      <vt:lpstr> Proposed Algorithm</vt:lpstr>
      <vt:lpstr> Proposed Algorithm</vt:lpstr>
      <vt:lpstr> Proposed Algorithm</vt:lpstr>
      <vt:lpstr> Proposed Algorithm</vt:lpstr>
      <vt:lpstr> Results</vt:lpstr>
      <vt:lpstr> Compression Statistics</vt:lpstr>
      <vt:lpstr> Further Advancements</vt:lpstr>
      <vt:lpstr> Conclusion</vt:lpstr>
      <vt:lpstr> 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U-Net Based Approach for Removing Salt And Pepper Noise From Images Using Noise Mask</dc:title>
  <dc:creator>Anuran</dc:creator>
  <cp:lastModifiedBy>Rohit Sadhu</cp:lastModifiedBy>
  <cp:revision>791</cp:revision>
  <dcterms:created xsi:type="dcterms:W3CDTF">2020-07-03T10:48:43Z</dcterms:created>
  <dcterms:modified xsi:type="dcterms:W3CDTF">2023-11-30T04:34:52Z</dcterms:modified>
</cp:coreProperties>
</file>