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907" r:id="rId2"/>
    <p:sldId id="919" r:id="rId3"/>
    <p:sldId id="888" r:id="rId4"/>
    <p:sldId id="890" r:id="rId5"/>
    <p:sldId id="923" r:id="rId6"/>
  </p:sldIdLst>
  <p:sldSz cx="12192000" cy="6858000"/>
  <p:notesSz cx="6997700" cy="9271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D51203"/>
      </a:buClr>
      <a:buSzPct val="80000"/>
      <a:buFont typeface="Wingdings" panose="05000000000000000000" pitchFamily="2" charset="2"/>
      <a:buChar char="n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51203"/>
      </a:buClr>
      <a:buSzPct val="80000"/>
      <a:buFont typeface="Wingdings" panose="05000000000000000000" pitchFamily="2" charset="2"/>
      <a:buChar char="n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51203"/>
      </a:buClr>
      <a:buSzPct val="80000"/>
      <a:buFont typeface="Wingdings" panose="05000000000000000000" pitchFamily="2" charset="2"/>
      <a:buChar char="n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51203"/>
      </a:buClr>
      <a:buSzPct val="80000"/>
      <a:buFont typeface="Wingdings" panose="05000000000000000000" pitchFamily="2" charset="2"/>
      <a:buChar char="n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51203"/>
      </a:buClr>
      <a:buSzPct val="80000"/>
      <a:buFont typeface="Wingdings" panose="05000000000000000000" pitchFamily="2" charset="2"/>
      <a:buChar char="n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 userDrawn="1">
          <p15:clr>
            <a:srgbClr val="A4A3A4"/>
          </p15:clr>
        </p15:guide>
        <p15:guide id="2" pos="39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J" initials="WJ" lastIdx="1" clrIdx="0">
    <p:extLst>
      <p:ext uri="{19B8F6BF-5375-455C-9EA6-DF929625EA0E}">
        <p15:presenceInfo xmlns:p15="http://schemas.microsoft.com/office/powerpoint/2012/main" userId="WJ" providerId="None"/>
      </p:ext>
    </p:extLst>
  </p:cmAuthor>
  <p:cmAuthor id="2" name="Wang Jing" initials="WJ" lastIdx="2" clrIdx="1">
    <p:extLst>
      <p:ext uri="{19B8F6BF-5375-455C-9EA6-DF929625EA0E}">
        <p15:presenceInfo xmlns:p15="http://schemas.microsoft.com/office/powerpoint/2012/main" userId="00cf5c5ab3780f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DD8"/>
    <a:srgbClr val="E6E6E6"/>
    <a:srgbClr val="F5B093"/>
    <a:srgbClr val="AFCAE8"/>
    <a:srgbClr val="BAE18F"/>
    <a:srgbClr val="FF9933"/>
    <a:srgbClr val="F2B800"/>
    <a:srgbClr val="CDDC94"/>
    <a:srgbClr val="33CCFF"/>
    <a:srgbClr val="DEE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116" autoAdjust="0"/>
    <p:restoredTop sz="77767" autoAdjust="0"/>
  </p:normalViewPr>
  <p:slideViewPr>
    <p:cSldViewPr>
      <p:cViewPr varScale="1">
        <p:scale>
          <a:sx n="88" d="100"/>
          <a:sy n="88" d="100"/>
        </p:scale>
        <p:origin x="68" y="456"/>
      </p:cViewPr>
      <p:guideLst>
        <p:guide orient="horz" pos="2216"/>
        <p:guide pos="3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6"/>
    </p:cViewPr>
  </p:sorterViewPr>
  <p:notesViewPr>
    <p:cSldViewPr>
      <p:cViewPr varScale="1">
        <p:scale>
          <a:sx n="81" d="100"/>
          <a:sy n="81" d="100"/>
        </p:scale>
        <p:origin x="2672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/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/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/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/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fld id="{55874152-45B2-4726-A54F-327D23AF2B8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777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/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/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5325"/>
            <a:ext cx="617855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/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/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fld id="{F71F6432-638A-4DD0-83D2-6A59D23289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446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695325"/>
            <a:ext cx="6178550" cy="3476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课程平台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F6432-638A-4DD0-83D2-6A59D23289A9}" type="slidenum">
              <a:rPr lang="zh-CN" altLang="en-US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695325"/>
            <a:ext cx="6178550" cy="3476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F6432-638A-4DD0-83D2-6A59D23289A9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4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F6432-638A-4DD0-83D2-6A59D23289A9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17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695325"/>
            <a:ext cx="6178550" cy="3476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本课程的考核方式为考察。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学习报告：每三次上机后写一份学习报告，总结前三次的学习结果。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F6432-638A-4DD0-83D2-6A59D23289A9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64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695325"/>
            <a:ext cx="6178550" cy="3476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F6432-638A-4DD0-83D2-6A59D23289A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7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mailto:wudan@bjtu.edu.cn" TargetMode="External"/><Relationship Id="rId3" Type="http://schemas.openxmlformats.org/officeDocument/2006/relationships/hyperlink" Target="mailto:jianyu@bjtu.edu.cn" TargetMode="External"/><Relationship Id="rId7" Type="http://schemas.openxmlformats.org/officeDocument/2006/relationships/hyperlink" Target="mailto:hlli@bjtu.edu.cn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hfhuang@bjtu.edu.cn" TargetMode="External"/><Relationship Id="rId5" Type="http://schemas.openxmlformats.org/officeDocument/2006/relationships/hyperlink" Target="mailto:lxtian@bjtu.edu.cn" TargetMode="External"/><Relationship Id="rId10" Type="http://schemas.openxmlformats.org/officeDocument/2006/relationships/hyperlink" Target="mailto:wj@bjtu.edu.cn" TargetMode="External"/><Relationship Id="rId4" Type="http://schemas.openxmlformats.org/officeDocument/2006/relationships/hyperlink" Target="mailto:lpjing@bjtu.edu.cn" TargetMode="External"/><Relationship Id="rId9" Type="http://schemas.openxmlformats.org/officeDocument/2006/relationships/hyperlink" Target="mailto:hywan@bjtu.edu.cn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/>
          <a:lstStyle>
            <a:lvl1pPr algn="ctr">
              <a:defRPr sz="54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149" y="3467100"/>
            <a:ext cx="9144000" cy="609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3F3920A-DE62-4E44-A61D-9EB55B1B43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xmlns="" id="{DFF82E2D-1730-4B20-A96A-C015733DE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50632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31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278" y="6479593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571261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9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9F32184-2681-485D-970D-1199D595FB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3A1F65B3-A330-4CE8-AE55-C8099547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/>
          <a:lstStyle>
            <a:lvl1pPr algn="ctr">
              <a:defRPr sz="54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9D4F308-4E47-46CB-B779-BF0DFA114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149" y="3467100"/>
            <a:ext cx="9144000" cy="609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xmlns="" id="{D2689865-E0C5-49DD-866C-E8622DAC7F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50632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5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106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74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183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>
            <a:extLst>
              <a:ext uri="{FF2B5EF4-FFF2-40B4-BE49-F238E27FC236}">
                <a16:creationId xmlns:a16="http://schemas.microsoft.com/office/drawing/2014/main" xmlns="" id="{B9A6C44C-B792-4AA0-873C-5C7E310A03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/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39772"/>
          </a:xfrm>
        </p:spPr>
        <p:txBody>
          <a:bodyPr/>
          <a:lstStyle>
            <a:lvl1pPr algn="ctr"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北京交通大学“机器学习”课程组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00E101D-EAAD-4086-8E7F-AEFE03FFB7EF}"/>
              </a:ext>
            </a:extLst>
          </p:cNvPr>
          <p:cNvSpPr/>
          <p:nvPr userDrawn="1"/>
        </p:nvSpPr>
        <p:spPr>
          <a:xfrm>
            <a:off x="1562100" y="1600200"/>
            <a:ext cx="487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0" hangingPunct="0">
              <a:lnSpc>
                <a:spcPct val="125000"/>
              </a:lnSpc>
              <a:buClr>
                <a:srgbClr val="7030A0"/>
              </a:buClr>
              <a:buFontTx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于    剑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jianyu@bjtu.edu.cn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FontTx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景丽萍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/>
              </a:rPr>
              <a:t>lpjing@bjtu.edu.cn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FontTx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田丽霞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5"/>
              </a:rPr>
              <a:t>lxtian@bjtu.edu.cn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FontTx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黄惠芳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6"/>
              </a:rPr>
              <a:t>hfhuang@bjtu.edu.cn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F26A67C-B839-42EA-AFCF-86419D5BFF47}"/>
              </a:ext>
            </a:extLst>
          </p:cNvPr>
          <p:cNvSpPr/>
          <p:nvPr userDrawn="1"/>
        </p:nvSpPr>
        <p:spPr>
          <a:xfrm>
            <a:off x="6229350" y="1600200"/>
            <a:ext cx="4229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FontTx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李晓龙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7"/>
              </a:rPr>
              <a:t>hlli@bjtu.edu.cn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en-US" altLang="zh-CN" sz="2400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FontTx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吴    丹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8"/>
              </a:rPr>
              <a:t>wudan@bjtu.edu.cn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endParaRPr lang="en-US" altLang="zh-CN" sz="2400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FontTx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万怀宇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9"/>
              </a:rPr>
              <a:t>hywan@bjtu.edu.cn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FontTx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王    晶</a:t>
            </a:r>
            <a:r>
              <a:rPr lang="zh-CN" altLang="en-US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0"/>
              </a:rPr>
              <a:t>wj@bjtu.edu.cn</a:t>
            </a:r>
            <a:r>
              <a: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617"/>
            <a:ext cx="10515600" cy="639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0FF08776-AA40-4670-865D-D16F4CD20C8F}"/>
              </a:ext>
            </a:extLst>
          </p:cNvPr>
          <p:cNvSpPr txBox="1"/>
          <p:nvPr userDrawn="1"/>
        </p:nvSpPr>
        <p:spPr>
          <a:xfrm>
            <a:off x="8116403" y="6536941"/>
            <a:ext cx="38469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B0759"/>
                </a:solidFill>
                <a:effectLst/>
                <a:latin typeface="+mj-ea"/>
                <a:ea typeface="+mj-ea"/>
              </a:rPr>
              <a:t>北京交通大学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B0759"/>
                </a:solidFill>
                <a:effectLst/>
                <a:latin typeface="+mj-ea"/>
                <a:ea typeface="+mj-ea"/>
              </a:rPr>
              <a:t>《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B0759"/>
                </a:solidFill>
                <a:effectLst/>
                <a:latin typeface="+mj-ea"/>
                <a:ea typeface="+mj-ea"/>
              </a:rPr>
              <a:t>机器学习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B0759"/>
                </a:solidFill>
                <a:effectLst/>
                <a:latin typeface="+mj-ea"/>
                <a:ea typeface="+mj-ea"/>
              </a:rPr>
              <a:t>》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B0759"/>
                </a:solidFill>
                <a:effectLst/>
                <a:latin typeface="+mj-ea"/>
                <a:ea typeface="+mj-ea"/>
              </a:rPr>
              <a:t>课程组</a:t>
            </a:r>
            <a:endParaRPr lang="zh-CN" altLang="en-US" sz="1400" b="1" dirty="0">
              <a:solidFill>
                <a:srgbClr val="0B0759"/>
              </a:solidFill>
              <a:latin typeface="+mj-ea"/>
              <a:ea typeface="+mj-ea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05351088-DA8C-49E2-A01B-EA0ECB971651}"/>
              </a:ext>
            </a:extLst>
          </p:cNvPr>
          <p:cNvSpPr txBox="1"/>
          <p:nvPr userDrawn="1"/>
        </p:nvSpPr>
        <p:spPr>
          <a:xfrm>
            <a:off x="5529678" y="6550224"/>
            <a:ext cx="11326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fld id="{B942947D-5E9E-48CD-BC64-1B8D2D672C35}" type="slidenum">
              <a:rPr lang="zh-CN" altLang="en-US" sz="1400" b="1" smtClean="0">
                <a:solidFill>
                  <a:srgbClr val="0B0759"/>
                </a:solidFill>
                <a:latin typeface="+mn-ea"/>
                <a:ea typeface="+mn-ea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lang="en-US" altLang="zh-CN" sz="1400" b="1" dirty="0" smtClean="0">
                <a:solidFill>
                  <a:srgbClr val="0B0759"/>
                </a:solidFill>
                <a:latin typeface="+mn-ea"/>
                <a:ea typeface="+mn-ea"/>
              </a:rPr>
              <a:t>/5</a:t>
            </a:r>
            <a:endParaRPr lang="zh-CN" altLang="en-US" sz="1400" b="1" dirty="0">
              <a:solidFill>
                <a:srgbClr val="0B0759"/>
              </a:solidFill>
              <a:latin typeface="+mn-ea"/>
              <a:ea typeface="+mn-ea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xmlns="" id="{F8B6AA0B-7B9A-4B97-96B4-BBA24D4086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" y="40616"/>
            <a:ext cx="692484" cy="64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89B11CD7-A173-475B-B2D9-663691B0E909}"/>
              </a:ext>
            </a:extLst>
          </p:cNvPr>
          <p:cNvCxnSpPr/>
          <p:nvPr userDrawn="1"/>
        </p:nvCxnSpPr>
        <p:spPr>
          <a:xfrm>
            <a:off x="0" y="753611"/>
            <a:ext cx="12192000" cy="0"/>
          </a:xfrm>
          <a:prstGeom prst="line">
            <a:avLst/>
          </a:prstGeom>
          <a:ln w="25400" cap="flat">
            <a:gradFill flip="none" rotWithShape="1">
              <a:gsLst>
                <a:gs pos="46000">
                  <a:schemeClr val="bg2"/>
                </a:gs>
                <a:gs pos="15000">
                  <a:srgbClr val="0070C0"/>
                </a:gs>
                <a:gs pos="86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headEnd w="lg" len="med"/>
            <a:tailEnd w="sm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37BA7B88-B94E-445A-8946-499B60566CF5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  <a:ln w="25400" cap="flat">
            <a:gradFill flip="none" rotWithShape="1">
              <a:gsLst>
                <a:gs pos="46000">
                  <a:schemeClr val="bg2"/>
                </a:gs>
                <a:gs pos="15000">
                  <a:srgbClr val="0070C0"/>
                </a:gs>
                <a:gs pos="86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headEnd w="lg" len="med"/>
            <a:tailEnd w="sm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6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9" r:id="rId5"/>
    <p:sldLayoutId id="2147483690" r:id="rId6"/>
    <p:sldLayoutId id="214748365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aculty.bjtu.edu.cn/9129/" TargetMode="External"/><Relationship Id="rId3" Type="http://schemas.openxmlformats.org/officeDocument/2006/relationships/hyperlink" Target="mailto:lpjing@bjtu.edu.cn" TargetMode="External"/><Relationship Id="rId7" Type="http://schemas.openxmlformats.org/officeDocument/2006/relationships/hyperlink" Target="mailto:jtsang@bjtu.edu.c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aculty.bjtu.edu.cn/8793/" TargetMode="External"/><Relationship Id="rId11" Type="http://schemas.openxmlformats.org/officeDocument/2006/relationships/hyperlink" Target="http://faculty.bjtu.edu.cn/9089/" TargetMode="External"/><Relationship Id="rId5" Type="http://schemas.openxmlformats.org/officeDocument/2006/relationships/hyperlink" Target="mailto:hywan@bjtu.edu.cn" TargetMode="External"/><Relationship Id="rId10" Type="http://schemas.openxmlformats.org/officeDocument/2006/relationships/hyperlink" Target="http://faculty.bjtu.edu.cn/9167/" TargetMode="External"/><Relationship Id="rId4" Type="http://schemas.openxmlformats.org/officeDocument/2006/relationships/hyperlink" Target="http://faculty.bjtu.edu.cn/8249/" TargetMode="External"/><Relationship Id="rId9" Type="http://schemas.openxmlformats.org/officeDocument/2006/relationships/hyperlink" Target="mailto:wj@bjtu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0057" y="1988930"/>
            <a:ext cx="8077200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3600" y="3916977"/>
            <a:ext cx="807720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254867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课程安排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B724D997-51CF-459F-A6E3-B25184BD7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71336"/>
              </p:ext>
            </p:extLst>
          </p:nvPr>
        </p:nvGraphicFramePr>
        <p:xfrm>
          <a:off x="914400" y="922431"/>
          <a:ext cx="9788166" cy="5491436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031979">
                  <a:extLst>
                    <a:ext uri="{9D8B030D-6E8A-4147-A177-3AD203B41FA5}">
                      <a16:colId xmlns:a16="http://schemas.microsoft.com/office/drawing/2014/main" xmlns="" val="2995199645"/>
                    </a:ext>
                  </a:extLst>
                </a:gridCol>
                <a:gridCol w="906891">
                  <a:extLst>
                    <a:ext uri="{9D8B030D-6E8A-4147-A177-3AD203B41FA5}">
                      <a16:colId xmlns:a16="http://schemas.microsoft.com/office/drawing/2014/main" xmlns="" val="1168897737"/>
                    </a:ext>
                  </a:extLst>
                </a:gridCol>
                <a:gridCol w="1782509">
                  <a:extLst>
                    <a:ext uri="{9D8B030D-6E8A-4147-A177-3AD203B41FA5}">
                      <a16:colId xmlns:a16="http://schemas.microsoft.com/office/drawing/2014/main" xmlns="" val="3624808883"/>
                    </a:ext>
                  </a:extLst>
                </a:gridCol>
                <a:gridCol w="1231621">
                  <a:extLst>
                    <a:ext uri="{9D8B030D-6E8A-4147-A177-3AD203B41FA5}">
                      <a16:colId xmlns:a16="http://schemas.microsoft.com/office/drawing/2014/main" xmlns="" val="1557956900"/>
                    </a:ext>
                  </a:extLst>
                </a:gridCol>
                <a:gridCol w="4835166">
                  <a:extLst>
                    <a:ext uri="{9D8B030D-6E8A-4147-A177-3AD203B41FA5}">
                      <a16:colId xmlns:a16="http://schemas.microsoft.com/office/drawing/2014/main" xmlns="" val="4098497712"/>
                    </a:ext>
                  </a:extLst>
                </a:gridCol>
              </a:tblGrid>
              <a:tr h="398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周次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日期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时间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学时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授课内容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1135882332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9.9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1. </a:t>
                      </a:r>
                      <a:r>
                        <a:rPr lang="zh-CN" altLang="en-US" sz="2000" u="none" strike="noStrike" dirty="0">
                          <a:effectLst/>
                        </a:rPr>
                        <a:t>绪论</a:t>
                      </a:r>
                      <a:r>
                        <a:rPr lang="en-US" altLang="zh-CN" sz="2000" u="none" strike="noStrike" dirty="0" smtClean="0">
                          <a:effectLst/>
                        </a:rPr>
                        <a:t>+</a:t>
                      </a:r>
                      <a:r>
                        <a:rPr lang="zh-CN" altLang="en-US" sz="2000" u="none" strike="noStrike" dirty="0" smtClean="0">
                          <a:effectLst/>
                        </a:rPr>
                        <a:t>数学基础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4273405317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9.16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8:00-9:50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2. </a:t>
                      </a:r>
                      <a:r>
                        <a:rPr lang="zh-CN" altLang="en-US" sz="2000" u="none" strike="noStrike">
                          <a:effectLst/>
                        </a:rPr>
                        <a:t>模型评估与选择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3033669391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9.23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8:00-9:50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3. </a:t>
                      </a:r>
                      <a:r>
                        <a:rPr lang="zh-CN" altLang="en-US" sz="2000" u="none" strike="noStrike">
                          <a:effectLst/>
                        </a:rPr>
                        <a:t>线性模型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3216918978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9.30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python</a:t>
                      </a:r>
                      <a:r>
                        <a:rPr lang="zh-CN" altLang="en-US" sz="2000" u="none" strike="noStrike" dirty="0" smtClean="0">
                          <a:effectLst/>
                        </a:rPr>
                        <a:t>基础</a:t>
                      </a:r>
                      <a:r>
                        <a:rPr lang="en-US" altLang="zh-CN" sz="2000" u="none" strike="noStrike" dirty="0" smtClean="0">
                          <a:effectLst/>
                        </a:rPr>
                        <a:t>+</a:t>
                      </a:r>
                      <a:r>
                        <a:rPr lang="zh-CN" altLang="en-US" sz="2000" u="none" strike="noStrike" dirty="0" smtClean="0">
                          <a:effectLst/>
                        </a:rPr>
                        <a:t>上机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731417008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10.7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4. </a:t>
                      </a:r>
                      <a:r>
                        <a:rPr lang="zh-CN" altLang="en-US" sz="2000" u="none" strike="noStrike" dirty="0">
                          <a:effectLst/>
                        </a:rPr>
                        <a:t>决策树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1206290085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10.14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上机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3050977800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10.21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5.</a:t>
                      </a:r>
                      <a:r>
                        <a:rPr lang="zh-CN" altLang="en-US" sz="2000" u="none" strike="noStrike" dirty="0">
                          <a:effectLst/>
                        </a:rPr>
                        <a:t>神经网络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815854047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10.28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上机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249324091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11.4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6. </a:t>
                      </a:r>
                      <a:r>
                        <a:rPr lang="zh-CN" altLang="en-US" sz="2000" u="none" strike="noStrike" dirty="0">
                          <a:effectLst/>
                        </a:rPr>
                        <a:t>支持向量机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2493411329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11.11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上机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3947584442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11.18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7. </a:t>
                      </a:r>
                      <a:r>
                        <a:rPr lang="zh-CN" altLang="en-US" sz="2000" u="none" strike="noStrike" dirty="0">
                          <a:effectLst/>
                        </a:rPr>
                        <a:t>集成学习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3293603332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11.25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8. </a:t>
                      </a:r>
                      <a:r>
                        <a:rPr lang="zh-CN" altLang="en-US" sz="2000" u="none" strike="noStrike" dirty="0">
                          <a:effectLst/>
                        </a:rPr>
                        <a:t>贝叶斯分类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1841668215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12.2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上机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2928008046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12.9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8:00-9:50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9.</a:t>
                      </a:r>
                      <a:r>
                        <a:rPr lang="zh-CN" altLang="en-US" sz="2000" u="none" strike="noStrike" dirty="0">
                          <a:effectLst/>
                        </a:rPr>
                        <a:t>聚类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3196335077"/>
                  </a:ext>
                </a:extLst>
              </a:tr>
              <a:tr h="259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12.16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8:00-9:50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上机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2740599337"/>
                  </a:ext>
                </a:extLst>
              </a:tr>
              <a:tr h="4491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总计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94270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11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00" y="1371600"/>
            <a:ext cx="7402882" cy="504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FF"/>
              </a:buClr>
            </a:pPr>
            <a:r>
              <a:rPr kumimoji="1" lang="zh-CN" altLang="en-US" sz="2400" b="1" dirty="0">
                <a:solidFill>
                  <a:srgbClr val="FF0000"/>
                </a:solidFill>
              </a:rPr>
              <a:t>微积分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/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高等数学</a:t>
            </a:r>
            <a:endParaRPr kumimoji="1"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</a:pPr>
            <a:r>
              <a:rPr kumimoji="1" lang="zh-CN" altLang="en-US" sz="2400" b="1" dirty="0"/>
              <a:t>离散数学</a:t>
            </a:r>
            <a:endParaRPr kumimoji="1" lang="en-US" altLang="zh-CN" sz="2400" b="1" dirty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</a:pPr>
            <a:r>
              <a:rPr kumimoji="1" lang="zh-CN" altLang="en-US" sz="2400" b="1" dirty="0">
                <a:solidFill>
                  <a:srgbClr val="FF0000"/>
                </a:solidFill>
              </a:rPr>
              <a:t>矩阵分析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/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线性代数</a:t>
            </a:r>
            <a:endParaRPr kumimoji="1"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</a:pPr>
            <a:r>
              <a:rPr kumimoji="1" lang="zh-CN" altLang="en-US" sz="2400" b="1" dirty="0"/>
              <a:t>优化</a:t>
            </a:r>
            <a:endParaRPr kumimoji="1" lang="en-US" altLang="zh-CN" sz="2400" b="1" dirty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</a:pPr>
            <a:r>
              <a:rPr kumimoji="1" lang="zh-CN" altLang="en-US" sz="2400" b="1" dirty="0"/>
              <a:t>概率</a:t>
            </a:r>
            <a:endParaRPr kumimoji="1" lang="en-US" altLang="zh-CN" sz="2400" b="1" dirty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</a:pPr>
            <a:r>
              <a:rPr kumimoji="1" lang="zh-CN" altLang="en-US" sz="2400" b="1" dirty="0"/>
              <a:t>图论</a:t>
            </a:r>
            <a:endParaRPr kumimoji="1" lang="en-US" altLang="zh-CN" sz="2400" b="1" dirty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</a:pPr>
            <a:endParaRPr kumimoji="1" lang="en-US" altLang="zh-CN" sz="2400" b="1" dirty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</a:pPr>
            <a:endParaRPr kumimoji="1" lang="zh-CN" altLang="en-US" sz="2400" b="1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4C323DE7-6256-465A-BAEA-3FD0B845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先修课程</a:t>
            </a:r>
          </a:p>
        </p:txBody>
      </p:sp>
    </p:spTree>
    <p:extLst>
      <p:ext uri="{BB962C8B-B14F-4D97-AF65-F5344CB8AC3E}">
        <p14:creationId xmlns:p14="http://schemas.microsoft.com/office/powerpoint/2010/main" val="144035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9800" y="977206"/>
            <a:ext cx="8382000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考勤及课堂表现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上机实践（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</a:p>
          <a:p>
            <a:pPr marL="800100" lvl="1" indent="-342900"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前预习资料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课上完成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dirty="0"/>
              <a:t>每三次上机后写一份学习报告，总结前三次的学习结果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大作业及报告（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（分阶段发布题目）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EB97FC4-3570-471C-A8A0-60635435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成绩评定</a:t>
            </a:r>
          </a:p>
        </p:txBody>
      </p:sp>
    </p:spTree>
    <p:extLst>
      <p:ext uri="{BB962C8B-B14F-4D97-AF65-F5344CB8AC3E}">
        <p14:creationId xmlns:p14="http://schemas.microsoft.com/office/powerpoint/2010/main" val="210514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7400" y="467380"/>
            <a:ext cx="8077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课程组成员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ED7D0B5-32A2-49D8-A6C2-A17DCB2CD645}"/>
              </a:ext>
            </a:extLst>
          </p:cNvPr>
          <p:cNvSpPr/>
          <p:nvPr/>
        </p:nvSpPr>
        <p:spPr>
          <a:xfrm>
            <a:off x="1828800" y="1828800"/>
            <a:ext cx="11760200" cy="2351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None/>
            </a:pPr>
            <a:r>
              <a:rPr lang="zh-CN" altLang="en-US" sz="2400" b="1" kern="0" dirty="0"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景丽萍</a:t>
            </a:r>
            <a:r>
              <a:rPr lang="zh-CN" altLang="en-US" sz="2400" kern="0" dirty="0"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cs typeface="Arial" panose="020B0604020202020204" pitchFamily="34" charset="0"/>
                <a:hlinkClick r:id="rId3"/>
              </a:rPr>
              <a:t>lpjing@bjtu.edu.cn</a:t>
            </a:r>
            <a:r>
              <a:rPr lang="zh-CN" altLang="en-US" sz="2400" kern="0" dirty="0">
                <a:cs typeface="Arial" panose="020B0604020202020204" pitchFamily="34" charset="0"/>
              </a:rPr>
              <a:t>，     </a:t>
            </a:r>
            <a:r>
              <a:rPr lang="en-US" altLang="zh-CN" sz="2400" kern="0" dirty="0">
                <a:cs typeface="Arial" panose="020B0604020202020204" pitchFamily="34" charset="0"/>
                <a:hlinkClick r:id="rId4"/>
              </a:rPr>
              <a:t>http://faculty.bjtu.edu.cn/8249/</a:t>
            </a:r>
            <a:endParaRPr lang="en-US" altLang="zh-CN" sz="2400" kern="0" dirty="0">
              <a:cs typeface="Arial" panose="020B0604020202020204" pitchFamily="34" charset="0"/>
            </a:endParaRPr>
          </a:p>
          <a:p>
            <a:pPr marL="0" lvl="2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None/>
              <a:defRPr/>
            </a:pPr>
            <a:r>
              <a:rPr lang="zh-CN" altLang="en-US" sz="2400" b="1" kern="0" dirty="0">
                <a:ea typeface="楷体" panose="02010609060101010101" pitchFamily="49" charset="-122"/>
                <a:cs typeface="Times New Roman" panose="02020603050405020304" pitchFamily="18" charset="0"/>
              </a:rPr>
              <a:t>万怀宇</a:t>
            </a:r>
            <a:r>
              <a:rPr lang="zh-CN" altLang="en-US" sz="2400" kern="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ea typeface="楷体" panose="02010609060101010101" pitchFamily="49" charset="-122"/>
                <a:cs typeface="Times New Roman" panose="02020603050405020304" pitchFamily="18" charset="0"/>
                <a:hlinkClick r:id="rId5"/>
              </a:rPr>
              <a:t>hywan@bjtu.edu.cn</a:t>
            </a:r>
            <a:r>
              <a:rPr lang="zh-CN" altLang="en-US" sz="2400" kern="0" dirty="0">
                <a:ea typeface="楷体" panose="02010609060101010101" pitchFamily="49" charset="-122"/>
                <a:cs typeface="Times New Roman" panose="02020603050405020304" pitchFamily="18" charset="0"/>
              </a:rPr>
              <a:t>，   </a:t>
            </a:r>
            <a:r>
              <a:rPr lang="en-US" altLang="zh-CN" sz="2400" kern="0" dirty="0">
                <a:ea typeface="楷体" panose="02010609060101010101" pitchFamily="49" charset="-122"/>
                <a:cs typeface="Times New Roman" panose="02020603050405020304" pitchFamily="18" charset="0"/>
                <a:hlinkClick r:id="rId6"/>
              </a:rPr>
              <a:t>http://faculty.bjtu.edu.cn/8793/</a:t>
            </a:r>
            <a:endParaRPr lang="en-US" altLang="zh-CN" sz="2400" kern="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2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None/>
              <a:defRPr/>
            </a:pPr>
            <a:r>
              <a:rPr lang="zh-CN" altLang="en-US" sz="2400" b="1" kern="0" dirty="0"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桑基韬</a:t>
            </a:r>
            <a:r>
              <a:rPr lang="zh-CN" altLang="en-US" sz="2400" b="1" kern="0" dirty="0"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kern="0" dirty="0">
                <a:ea typeface="楷体" panose="02010609060101010101" pitchFamily="49" charset="-122"/>
                <a:cs typeface="Arial" panose="020B0604020202020204" pitchFamily="34" charset="0"/>
                <a:hlinkClick r:id="rId7"/>
              </a:rPr>
              <a:t>jtsang@bjtu.edu.cn</a:t>
            </a:r>
            <a:r>
              <a:rPr lang="zh-CN" altLang="en-US" sz="2400" kern="0" dirty="0">
                <a:ea typeface="楷体" panose="02010609060101010101" pitchFamily="49" charset="-122"/>
                <a:cs typeface="Arial" panose="020B0604020202020204" pitchFamily="34" charset="0"/>
              </a:rPr>
              <a:t>，    </a:t>
            </a:r>
            <a:r>
              <a:rPr lang="en-US" altLang="zh-CN" sz="2400" kern="0" dirty="0">
                <a:ea typeface="楷体" panose="02010609060101010101" pitchFamily="49" charset="-122"/>
                <a:cs typeface="Arial" panose="020B0604020202020204" pitchFamily="34" charset="0"/>
                <a:hlinkClick r:id="rId8"/>
              </a:rPr>
              <a:t>http://faculty.bjtu.edu.cn/9129/</a:t>
            </a:r>
            <a:endParaRPr lang="en-US" altLang="zh-CN" sz="2400" b="1" kern="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None/>
            </a:pPr>
            <a:r>
              <a:rPr lang="zh-CN" altLang="en-US" sz="2400" b="1" kern="0" dirty="0">
                <a:ea typeface="楷体" panose="02010609060101010101" pitchFamily="49" charset="-122"/>
                <a:cs typeface="Arial" panose="020B0604020202020204" pitchFamily="34" charset="0"/>
              </a:rPr>
              <a:t>王    晶</a:t>
            </a:r>
            <a:r>
              <a:rPr lang="zh-CN" altLang="en-US" sz="2400" kern="0" dirty="0"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kern="0" dirty="0">
                <a:ea typeface="楷体" panose="02010609060101010101" pitchFamily="49" charset="-122"/>
                <a:cs typeface="Arial" panose="020B0604020202020204" pitchFamily="34" charset="0"/>
                <a:hlinkClick r:id="rId9"/>
              </a:rPr>
              <a:t>wj@bjtu.edu.cn</a:t>
            </a:r>
            <a:r>
              <a:rPr lang="zh-CN" altLang="en-US" sz="2400" kern="0" dirty="0">
                <a:ea typeface="楷体" panose="02010609060101010101" pitchFamily="49" charset="-122"/>
                <a:cs typeface="Arial" panose="020B0604020202020204" pitchFamily="34" charset="0"/>
              </a:rPr>
              <a:t>，          </a:t>
            </a:r>
            <a:r>
              <a:rPr lang="en-US" altLang="zh-CN" sz="2400" kern="0" dirty="0">
                <a:ea typeface="楷体" panose="02010609060101010101" pitchFamily="49" charset="-122"/>
                <a:cs typeface="Arial" panose="020B0604020202020204" pitchFamily="34" charset="0"/>
                <a:hlinkClick r:id="rId10"/>
              </a:rPr>
              <a:t>http://faculty.bjtu.edu.cn/9167/</a:t>
            </a:r>
            <a:endParaRPr lang="en-US" altLang="zh-CN" sz="2400" kern="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lvl="2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None/>
            </a:pPr>
            <a:r>
              <a:rPr lang="zh-CN" altLang="en-US" sz="2400" b="1" kern="0" dirty="0"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李晓龙</a:t>
            </a:r>
            <a:r>
              <a:rPr lang="zh-CN" altLang="en-US" sz="2400" kern="0" dirty="0"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kern="0" dirty="0">
                <a:ea typeface="楷体" panose="02010609060101010101" pitchFamily="49" charset="-122"/>
                <a:cs typeface="Arial" panose="020B0604020202020204" pitchFamily="34" charset="0"/>
                <a:hlinkClick r:id="rId9"/>
              </a:rPr>
              <a:t>lixl@bjtu.edu.cn</a:t>
            </a:r>
            <a:r>
              <a:rPr lang="zh-CN" altLang="en-US" sz="2400" kern="0" dirty="0">
                <a:ea typeface="楷体" panose="02010609060101010101" pitchFamily="49" charset="-122"/>
                <a:cs typeface="Arial" panose="020B0604020202020204" pitchFamily="34" charset="0"/>
              </a:rPr>
              <a:t>，          </a:t>
            </a:r>
            <a:r>
              <a:rPr lang="en-US" altLang="zh-CN" sz="2400" kern="0" dirty="0">
                <a:ea typeface="楷体" panose="02010609060101010101" pitchFamily="49" charset="-122"/>
                <a:cs typeface="Arial" panose="020B0604020202020204" pitchFamily="34" charset="0"/>
                <a:hlinkClick r:id="rId11"/>
              </a:rPr>
              <a:t>http://faculty.bjtu.edu.cn/9089/</a:t>
            </a:r>
            <a:endParaRPr lang="en-US" altLang="zh-CN" sz="2400" kern="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80641"/>
      </p:ext>
    </p:extLst>
  </p:cSld>
  <p:clrMapOvr>
    <a:masterClrMapping/>
  </p:clrMapOvr>
</p:sld>
</file>

<file path=ppt/theme/theme1.xml><?xml version="1.0" encoding="utf-8"?>
<a:theme xmlns:a="http://schemas.openxmlformats.org/drawingml/2006/main" name="McAfee PPT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Microsoft YaHei UI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296</Words>
  <Application>Microsoft Office PowerPoint</Application>
  <PresentationFormat>宽屏</PresentationFormat>
  <Paragraphs>112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Microsoft YaHei UI</vt:lpstr>
      <vt:lpstr>楷体</vt:lpstr>
      <vt:lpstr>宋体</vt:lpstr>
      <vt:lpstr>微软雅黑</vt:lpstr>
      <vt:lpstr>Arial</vt:lpstr>
      <vt:lpstr>Times New Roman</vt:lpstr>
      <vt:lpstr>Wingdings</vt:lpstr>
      <vt:lpstr>McAfee PPT</vt:lpstr>
      <vt:lpstr>PowerPoint 演示文稿</vt:lpstr>
      <vt:lpstr>课程安排</vt:lpstr>
      <vt:lpstr>先修课程</vt:lpstr>
      <vt:lpstr>成绩评定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VS80I</dc:title>
  <dc:creator>McAfee</dc:creator>
  <cp:lastModifiedBy>li xiaolong</cp:lastModifiedBy>
  <cp:revision>1440</cp:revision>
  <dcterms:created xsi:type="dcterms:W3CDTF">2003-09-23T15:45:00Z</dcterms:created>
  <dcterms:modified xsi:type="dcterms:W3CDTF">2020-09-15T15:21:39Z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