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1"/>
    <p:sldMasterId id="2147483694" r:id="rId2"/>
    <p:sldMasterId id="2147483706" r:id="rId3"/>
    <p:sldMasterId id="2147483711" r:id="rId4"/>
  </p:sldMasterIdLst>
  <p:notesMasterIdLst>
    <p:notesMasterId r:id="rId63"/>
  </p:notesMasterIdLst>
  <p:handoutMasterIdLst>
    <p:handoutMasterId r:id="rId64"/>
  </p:handoutMasterIdLst>
  <p:sldIdLst>
    <p:sldId id="837" r:id="rId5"/>
    <p:sldId id="285" r:id="rId6"/>
    <p:sldId id="882" r:id="rId7"/>
    <p:sldId id="841" r:id="rId8"/>
    <p:sldId id="842" r:id="rId9"/>
    <p:sldId id="907" r:id="rId10"/>
    <p:sldId id="896" r:id="rId11"/>
    <p:sldId id="909" r:id="rId12"/>
    <p:sldId id="905" r:id="rId13"/>
    <p:sldId id="901" r:id="rId14"/>
    <p:sldId id="883" r:id="rId15"/>
    <p:sldId id="845" r:id="rId16"/>
    <p:sldId id="888" r:id="rId17"/>
    <p:sldId id="889" r:id="rId18"/>
    <p:sldId id="890" r:id="rId19"/>
    <p:sldId id="891" r:id="rId20"/>
    <p:sldId id="897" r:id="rId21"/>
    <p:sldId id="268" r:id="rId22"/>
    <p:sldId id="298" r:id="rId23"/>
    <p:sldId id="884" r:id="rId24"/>
    <p:sldId id="903" r:id="rId25"/>
    <p:sldId id="851" r:id="rId26"/>
    <p:sldId id="904" r:id="rId27"/>
    <p:sldId id="852" r:id="rId28"/>
    <p:sldId id="853" r:id="rId29"/>
    <p:sldId id="854" r:id="rId30"/>
    <p:sldId id="855" r:id="rId31"/>
    <p:sldId id="898" r:id="rId32"/>
    <p:sldId id="899" r:id="rId33"/>
    <p:sldId id="856" r:id="rId34"/>
    <p:sldId id="857" r:id="rId35"/>
    <p:sldId id="858" r:id="rId36"/>
    <p:sldId id="859" r:id="rId37"/>
    <p:sldId id="860" r:id="rId38"/>
    <p:sldId id="885" r:id="rId39"/>
    <p:sldId id="862" r:id="rId40"/>
    <p:sldId id="863" r:id="rId41"/>
    <p:sldId id="864" r:id="rId42"/>
    <p:sldId id="865" r:id="rId43"/>
    <p:sldId id="866" r:id="rId44"/>
    <p:sldId id="867" r:id="rId45"/>
    <p:sldId id="868" r:id="rId46"/>
    <p:sldId id="869" r:id="rId47"/>
    <p:sldId id="870" r:id="rId48"/>
    <p:sldId id="871" r:id="rId49"/>
    <p:sldId id="872" r:id="rId50"/>
    <p:sldId id="886" r:id="rId51"/>
    <p:sldId id="910" r:id="rId52"/>
    <p:sldId id="257" r:id="rId53"/>
    <p:sldId id="874" r:id="rId54"/>
    <p:sldId id="875" r:id="rId55"/>
    <p:sldId id="876" r:id="rId56"/>
    <p:sldId id="877" r:id="rId57"/>
    <p:sldId id="878" r:id="rId58"/>
    <p:sldId id="887" r:id="rId59"/>
    <p:sldId id="880" r:id="rId60"/>
    <p:sldId id="881" r:id="rId61"/>
    <p:sldId id="923" r:id="rId62"/>
  </p:sldIdLst>
  <p:sldSz cx="12192000" cy="6858000"/>
  <p:notesSz cx="6997700" cy="9271000"/>
  <p:defaultTextStyle>
    <a:defPPr>
      <a:defRPr lang="en-US"/>
    </a:defPPr>
    <a:lvl1pPr algn="l" rtl="0" fontAlgn="base">
      <a:spcBef>
        <a:spcPct val="20000"/>
      </a:spcBef>
      <a:spcAft>
        <a:spcPct val="0"/>
      </a:spcAft>
      <a:buClr>
        <a:srgbClr val="D51203"/>
      </a:buClr>
      <a:buSzPct val="80000"/>
      <a:buFont typeface="Wingdings" pitchFamily="2" charset="2"/>
      <a:buChar char="n"/>
      <a:defRPr sz="2800" kern="1200">
        <a:solidFill>
          <a:schemeClr val="tx1"/>
        </a:solidFill>
        <a:latin typeface="Arial" pitchFamily="34" charset="0"/>
        <a:ea typeface="+mn-ea"/>
        <a:cs typeface="+mn-cs"/>
      </a:defRPr>
    </a:lvl1pPr>
    <a:lvl2pPr marL="457200" algn="l" rtl="0" fontAlgn="base">
      <a:spcBef>
        <a:spcPct val="20000"/>
      </a:spcBef>
      <a:spcAft>
        <a:spcPct val="0"/>
      </a:spcAft>
      <a:buClr>
        <a:srgbClr val="D51203"/>
      </a:buClr>
      <a:buSzPct val="80000"/>
      <a:buFont typeface="Wingdings" pitchFamily="2" charset="2"/>
      <a:buChar char="n"/>
      <a:defRPr sz="2800" kern="1200">
        <a:solidFill>
          <a:schemeClr val="tx1"/>
        </a:solidFill>
        <a:latin typeface="Arial" pitchFamily="34" charset="0"/>
        <a:ea typeface="+mn-ea"/>
        <a:cs typeface="+mn-cs"/>
      </a:defRPr>
    </a:lvl2pPr>
    <a:lvl3pPr marL="914400" algn="l" rtl="0" fontAlgn="base">
      <a:spcBef>
        <a:spcPct val="20000"/>
      </a:spcBef>
      <a:spcAft>
        <a:spcPct val="0"/>
      </a:spcAft>
      <a:buClr>
        <a:srgbClr val="D51203"/>
      </a:buClr>
      <a:buSzPct val="80000"/>
      <a:buFont typeface="Wingdings" pitchFamily="2" charset="2"/>
      <a:buChar char="n"/>
      <a:defRPr sz="2800" kern="1200">
        <a:solidFill>
          <a:schemeClr val="tx1"/>
        </a:solidFill>
        <a:latin typeface="Arial" pitchFamily="34" charset="0"/>
        <a:ea typeface="+mn-ea"/>
        <a:cs typeface="+mn-cs"/>
      </a:defRPr>
    </a:lvl3pPr>
    <a:lvl4pPr marL="1371600" algn="l" rtl="0" fontAlgn="base">
      <a:spcBef>
        <a:spcPct val="20000"/>
      </a:spcBef>
      <a:spcAft>
        <a:spcPct val="0"/>
      </a:spcAft>
      <a:buClr>
        <a:srgbClr val="D51203"/>
      </a:buClr>
      <a:buSzPct val="80000"/>
      <a:buFont typeface="Wingdings" pitchFamily="2" charset="2"/>
      <a:buChar char="n"/>
      <a:defRPr sz="2800" kern="1200">
        <a:solidFill>
          <a:schemeClr val="tx1"/>
        </a:solidFill>
        <a:latin typeface="Arial" pitchFamily="34" charset="0"/>
        <a:ea typeface="+mn-ea"/>
        <a:cs typeface="+mn-cs"/>
      </a:defRPr>
    </a:lvl4pPr>
    <a:lvl5pPr marL="1828800" algn="l" rtl="0" fontAlgn="base">
      <a:spcBef>
        <a:spcPct val="20000"/>
      </a:spcBef>
      <a:spcAft>
        <a:spcPct val="0"/>
      </a:spcAft>
      <a:buClr>
        <a:srgbClr val="D51203"/>
      </a:buClr>
      <a:buSzPct val="80000"/>
      <a:buFont typeface="Wingdings" pitchFamily="2" charset="2"/>
      <a:buChar char="n"/>
      <a:defRPr sz="2800" kern="1200">
        <a:solidFill>
          <a:schemeClr val="tx1"/>
        </a:solidFill>
        <a:latin typeface="Arial" pitchFamily="34" charset="0"/>
        <a:ea typeface="+mn-ea"/>
        <a:cs typeface="+mn-cs"/>
      </a:defRPr>
    </a:lvl5pPr>
    <a:lvl6pPr marL="2286000" algn="l" defTabSz="914400" rtl="0" eaLnBrk="1" latinLnBrk="0" hangingPunct="1">
      <a:defRPr sz="2800" kern="1200">
        <a:solidFill>
          <a:schemeClr val="tx1"/>
        </a:solidFill>
        <a:latin typeface="Arial" pitchFamily="34" charset="0"/>
        <a:ea typeface="+mn-ea"/>
        <a:cs typeface="+mn-cs"/>
      </a:defRPr>
    </a:lvl6pPr>
    <a:lvl7pPr marL="2743200" algn="l" defTabSz="914400" rtl="0" eaLnBrk="1" latinLnBrk="0" hangingPunct="1">
      <a:defRPr sz="2800" kern="1200">
        <a:solidFill>
          <a:schemeClr val="tx1"/>
        </a:solidFill>
        <a:latin typeface="Arial" pitchFamily="34" charset="0"/>
        <a:ea typeface="+mn-ea"/>
        <a:cs typeface="+mn-cs"/>
      </a:defRPr>
    </a:lvl7pPr>
    <a:lvl8pPr marL="3200400" algn="l" defTabSz="914400" rtl="0" eaLnBrk="1" latinLnBrk="0" hangingPunct="1">
      <a:defRPr sz="2800" kern="1200">
        <a:solidFill>
          <a:schemeClr val="tx1"/>
        </a:solidFill>
        <a:latin typeface="Arial" pitchFamily="34" charset="0"/>
        <a:ea typeface="+mn-ea"/>
        <a:cs typeface="+mn-cs"/>
      </a:defRPr>
    </a:lvl8pPr>
    <a:lvl9pPr marL="3657600" algn="l" defTabSz="914400" rtl="0" eaLnBrk="1" latinLnBrk="0" hangingPunct="1">
      <a:defRPr sz="28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FFC000"/>
    <a:srgbClr val="0000FF"/>
    <a:srgbClr val="339966"/>
    <a:srgbClr val="BAE18F"/>
    <a:srgbClr val="800000"/>
    <a:srgbClr val="4FD1FF"/>
    <a:srgbClr val="9AC2FE"/>
    <a:srgbClr val="004D86"/>
    <a:srgbClr val="A3D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27" autoAdjust="0"/>
    <p:restoredTop sz="80099" autoAdjust="0"/>
  </p:normalViewPr>
  <p:slideViewPr>
    <p:cSldViewPr>
      <p:cViewPr>
        <p:scale>
          <a:sx n="100" d="100"/>
          <a:sy n="100" d="100"/>
        </p:scale>
        <p:origin x="-288" y="-660"/>
      </p:cViewPr>
      <p:guideLst>
        <p:guide orient="horz" pos="2160"/>
        <p:guide pos="3840"/>
      </p:guideLst>
    </p:cSldViewPr>
  </p:slideViewPr>
  <p:notesTextViewPr>
    <p:cViewPr>
      <p:scale>
        <a:sx n="100" d="100"/>
        <a:sy n="100" d="100"/>
      </p:scale>
      <p:origin x="0" y="0"/>
    </p:cViewPr>
  </p:notesTextViewPr>
  <p:sorterViewPr>
    <p:cViewPr>
      <p:scale>
        <a:sx n="66" d="100"/>
        <a:sy n="66" d="100"/>
      </p:scale>
      <p:origin x="0" y="1926"/>
    </p:cViewPr>
  </p:sorterViewPr>
  <p:notesViewPr>
    <p:cSldViewPr>
      <p:cViewPr varScale="1">
        <p:scale>
          <a:sx n="64" d="100"/>
          <a:sy n="64" d="100"/>
        </p:scale>
        <p:origin x="3086"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 Id="rId4" Type="http://schemas.openxmlformats.org/officeDocument/2006/relationships/image" Target="../media/image1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5218"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t" anchorCtr="0" compatLnSpc="1">
            <a:prstTxWarp prst="textNoShape">
              <a:avLst/>
            </a:prstTxWarp>
          </a:bodyPr>
          <a:lstStyle>
            <a:lvl1pPr defTabSz="930275">
              <a:spcBef>
                <a:spcPct val="0"/>
              </a:spcBef>
              <a:buClrTx/>
              <a:buSzTx/>
              <a:buFontTx/>
              <a:buNone/>
              <a:defRPr sz="1200" smtClean="0"/>
            </a:lvl1pPr>
          </a:lstStyle>
          <a:p>
            <a:pPr>
              <a:defRPr/>
            </a:pPr>
            <a:endParaRPr lang="en-US" altLang="zh-CN"/>
          </a:p>
        </p:txBody>
      </p:sp>
      <p:sp>
        <p:nvSpPr>
          <p:cNvPr id="265219" name="Rectangle 3"/>
          <p:cNvSpPr>
            <a:spLocks noGrp="1" noChangeArrowheads="1"/>
          </p:cNvSpPr>
          <p:nvPr>
            <p:ph type="dt" sz="quarter" idx="1"/>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t" anchorCtr="0" compatLnSpc="1">
            <a:prstTxWarp prst="textNoShape">
              <a:avLst/>
            </a:prstTxWarp>
          </a:bodyPr>
          <a:lstStyle>
            <a:lvl1pPr algn="r" defTabSz="930275">
              <a:spcBef>
                <a:spcPct val="0"/>
              </a:spcBef>
              <a:buClrTx/>
              <a:buSzTx/>
              <a:buFontTx/>
              <a:buNone/>
              <a:defRPr sz="1200" smtClean="0"/>
            </a:lvl1pPr>
          </a:lstStyle>
          <a:p>
            <a:pPr>
              <a:defRPr/>
            </a:pPr>
            <a:endParaRPr lang="en-US" altLang="zh-CN"/>
          </a:p>
        </p:txBody>
      </p:sp>
      <p:sp>
        <p:nvSpPr>
          <p:cNvPr id="265220" name="Rectangle 4"/>
          <p:cNvSpPr>
            <a:spLocks noGrp="1" noChangeArrowheads="1"/>
          </p:cNvSpPr>
          <p:nvPr>
            <p:ph type="ftr" sz="quarter" idx="2"/>
          </p:nvPr>
        </p:nvSpPr>
        <p:spPr bwMode="auto">
          <a:xfrm>
            <a:off x="0" y="88058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b" anchorCtr="0" compatLnSpc="1">
            <a:prstTxWarp prst="textNoShape">
              <a:avLst/>
            </a:prstTxWarp>
          </a:bodyPr>
          <a:lstStyle>
            <a:lvl1pPr defTabSz="930275">
              <a:spcBef>
                <a:spcPct val="0"/>
              </a:spcBef>
              <a:buClrTx/>
              <a:buSzTx/>
              <a:buFontTx/>
              <a:buNone/>
              <a:defRPr sz="1200" smtClean="0"/>
            </a:lvl1pPr>
          </a:lstStyle>
          <a:p>
            <a:pPr>
              <a:defRPr/>
            </a:pPr>
            <a:endParaRPr lang="en-US" altLang="zh-CN"/>
          </a:p>
        </p:txBody>
      </p:sp>
      <p:sp>
        <p:nvSpPr>
          <p:cNvPr id="265221" name="Rectangle 5"/>
          <p:cNvSpPr>
            <a:spLocks noGrp="1" noChangeArrowheads="1"/>
          </p:cNvSpPr>
          <p:nvPr>
            <p:ph type="sldNum" sz="quarter" idx="3"/>
          </p:nvPr>
        </p:nvSpPr>
        <p:spPr bwMode="auto">
          <a:xfrm>
            <a:off x="3963988" y="88058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b" anchorCtr="0" compatLnSpc="1">
            <a:prstTxWarp prst="textNoShape">
              <a:avLst/>
            </a:prstTxWarp>
          </a:bodyPr>
          <a:lstStyle>
            <a:lvl1pPr algn="r" defTabSz="930275">
              <a:spcBef>
                <a:spcPct val="0"/>
              </a:spcBef>
              <a:buClrTx/>
              <a:buSzTx/>
              <a:buFontTx/>
              <a:buNone/>
              <a:defRPr sz="1200" smtClean="0"/>
            </a:lvl1pPr>
          </a:lstStyle>
          <a:p>
            <a:pPr>
              <a:defRPr/>
            </a:pPr>
            <a:fld id="{55874152-45B2-4726-A54F-327D23AF2B8A}" type="slidenum">
              <a:rPr lang="zh-CN" altLang="en-US"/>
              <a:pPr>
                <a:defRPr/>
              </a:pPr>
              <a:t>‹#›</a:t>
            </a:fld>
            <a:endParaRPr lang="en-US" altLang="zh-CN"/>
          </a:p>
        </p:txBody>
      </p:sp>
    </p:spTree>
    <p:extLst>
      <p:ext uri="{BB962C8B-B14F-4D97-AF65-F5344CB8AC3E}">
        <p14:creationId xmlns:p14="http://schemas.microsoft.com/office/powerpoint/2010/main" val="20073572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t" anchorCtr="0" compatLnSpc="1">
            <a:prstTxWarp prst="textNoShape">
              <a:avLst/>
            </a:prstTxWarp>
          </a:bodyPr>
          <a:lstStyle>
            <a:lvl1pPr defTabSz="930275">
              <a:spcBef>
                <a:spcPct val="0"/>
              </a:spcBef>
              <a:buClrTx/>
              <a:buSzTx/>
              <a:buFontTx/>
              <a:buNone/>
              <a:defRPr sz="1200" smtClean="0"/>
            </a:lvl1pPr>
          </a:lstStyle>
          <a:p>
            <a:pPr>
              <a:defRPr/>
            </a:pPr>
            <a:endParaRPr lang="en-US" altLang="zh-CN"/>
          </a:p>
        </p:txBody>
      </p:sp>
      <p:sp>
        <p:nvSpPr>
          <p:cNvPr id="4099" name="Rectangle 3"/>
          <p:cNvSpPr>
            <a:spLocks noGrp="1" noChangeArrowheads="1"/>
          </p:cNvSpPr>
          <p:nvPr>
            <p:ph type="dt" idx="1"/>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t" anchorCtr="0" compatLnSpc="1">
            <a:prstTxWarp prst="textNoShape">
              <a:avLst/>
            </a:prstTxWarp>
          </a:bodyPr>
          <a:lstStyle>
            <a:lvl1pPr algn="r" defTabSz="930275">
              <a:spcBef>
                <a:spcPct val="0"/>
              </a:spcBef>
              <a:buClrTx/>
              <a:buSzTx/>
              <a:buFontTx/>
              <a:buNone/>
              <a:defRPr sz="1200" smtClean="0"/>
            </a:lvl1pPr>
          </a:lstStyle>
          <a:p>
            <a:pPr>
              <a:defRPr/>
            </a:pPr>
            <a:endParaRPr lang="en-US" altLang="zh-CN"/>
          </a:p>
        </p:txBody>
      </p:sp>
      <p:sp>
        <p:nvSpPr>
          <p:cNvPr id="7172" name="Rectangle 4"/>
          <p:cNvSpPr>
            <a:spLocks noGrp="1" noRot="1" noChangeAspect="1" noChangeArrowheads="1" noTextEdit="1"/>
          </p:cNvSpPr>
          <p:nvPr>
            <p:ph type="sldImg" idx="2"/>
          </p:nvPr>
        </p:nvSpPr>
        <p:spPr bwMode="auto">
          <a:xfrm>
            <a:off x="409575" y="695325"/>
            <a:ext cx="6178550" cy="34766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700088" y="4403725"/>
            <a:ext cx="5597525"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88058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b" anchorCtr="0" compatLnSpc="1">
            <a:prstTxWarp prst="textNoShape">
              <a:avLst/>
            </a:prstTxWarp>
          </a:bodyPr>
          <a:lstStyle>
            <a:lvl1pPr defTabSz="930275">
              <a:spcBef>
                <a:spcPct val="0"/>
              </a:spcBef>
              <a:buClrTx/>
              <a:buSzTx/>
              <a:buFontTx/>
              <a:buNone/>
              <a:defRPr sz="1200" smtClean="0"/>
            </a:lvl1pPr>
          </a:lstStyle>
          <a:p>
            <a:pPr>
              <a:defRPr/>
            </a:pPr>
            <a:endParaRPr lang="en-US" altLang="zh-CN"/>
          </a:p>
        </p:txBody>
      </p:sp>
      <p:sp>
        <p:nvSpPr>
          <p:cNvPr id="4103" name="Rectangle 7"/>
          <p:cNvSpPr>
            <a:spLocks noGrp="1" noChangeArrowheads="1"/>
          </p:cNvSpPr>
          <p:nvPr>
            <p:ph type="sldNum" sz="quarter" idx="5"/>
          </p:nvPr>
        </p:nvSpPr>
        <p:spPr bwMode="auto">
          <a:xfrm>
            <a:off x="3963988" y="88058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b" anchorCtr="0" compatLnSpc="1">
            <a:prstTxWarp prst="textNoShape">
              <a:avLst/>
            </a:prstTxWarp>
          </a:bodyPr>
          <a:lstStyle>
            <a:lvl1pPr algn="r" defTabSz="930275">
              <a:spcBef>
                <a:spcPct val="0"/>
              </a:spcBef>
              <a:buClrTx/>
              <a:buSzTx/>
              <a:buFontTx/>
              <a:buNone/>
              <a:defRPr sz="1200" smtClean="0"/>
            </a:lvl1pPr>
          </a:lstStyle>
          <a:p>
            <a:pPr>
              <a:defRPr/>
            </a:pPr>
            <a:fld id="{F71F6432-638A-4DD0-83D2-6A59D23289A9}" type="slidenum">
              <a:rPr lang="zh-CN" altLang="en-US"/>
              <a:pPr>
                <a:defRPr/>
              </a:pPr>
              <a:t>‹#›</a:t>
            </a:fld>
            <a:endParaRPr lang="en-US" altLang="zh-CN"/>
          </a:p>
        </p:txBody>
      </p:sp>
    </p:spTree>
    <p:extLst>
      <p:ext uri="{BB962C8B-B14F-4D97-AF65-F5344CB8AC3E}">
        <p14:creationId xmlns:p14="http://schemas.microsoft.com/office/powerpoint/2010/main" val="16010671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1</a:t>
            </a:fld>
            <a:endParaRPr lang="en-US" altLang="zh-CN" dirty="0"/>
          </a:p>
        </p:txBody>
      </p:sp>
    </p:spTree>
    <p:extLst>
      <p:ext uri="{BB962C8B-B14F-4D97-AF65-F5344CB8AC3E}">
        <p14:creationId xmlns:p14="http://schemas.microsoft.com/office/powerpoint/2010/main" val="2434845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10</a:t>
            </a:fld>
            <a:endParaRPr lang="en-US" altLang="zh-CN"/>
          </a:p>
        </p:txBody>
      </p:sp>
    </p:spTree>
    <p:extLst>
      <p:ext uri="{BB962C8B-B14F-4D97-AF65-F5344CB8AC3E}">
        <p14:creationId xmlns:p14="http://schemas.microsoft.com/office/powerpoint/2010/main" val="3660368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pPr marL="171450" indent="-171450">
              <a:buFont typeface="Wingdings" panose="05000000000000000000" pitchFamily="2" charset="2"/>
              <a:buChar char="Ø"/>
            </a:pPr>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11</a:t>
            </a:fld>
            <a:endParaRPr lang="en-US" altLang="zh-CN" dirty="0"/>
          </a:p>
        </p:txBody>
      </p:sp>
    </p:spTree>
    <p:extLst>
      <p:ext uri="{BB962C8B-B14F-4D97-AF65-F5344CB8AC3E}">
        <p14:creationId xmlns:p14="http://schemas.microsoft.com/office/powerpoint/2010/main" val="4114947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pPr marL="0" indent="0">
              <a:buFont typeface="Wingdings" panose="05000000000000000000" pitchFamily="2" charset="2"/>
              <a:buNone/>
            </a:pPr>
            <a:endParaRPr lang="en-US" altLang="zh-CN"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12</a:t>
            </a:fld>
            <a:endParaRPr lang="en-US" altLang="zh-CN"/>
          </a:p>
        </p:txBody>
      </p:sp>
    </p:spTree>
    <p:extLst>
      <p:ext uri="{BB962C8B-B14F-4D97-AF65-F5344CB8AC3E}">
        <p14:creationId xmlns:p14="http://schemas.microsoft.com/office/powerpoint/2010/main" val="1938011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13</a:t>
            </a:fld>
            <a:endParaRPr lang="en-US" altLang="zh-CN"/>
          </a:p>
        </p:txBody>
      </p:sp>
    </p:spTree>
    <p:extLst>
      <p:ext uri="{BB962C8B-B14F-4D97-AF65-F5344CB8AC3E}">
        <p14:creationId xmlns:p14="http://schemas.microsoft.com/office/powerpoint/2010/main" val="202420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14</a:t>
            </a:fld>
            <a:endParaRPr lang="en-US" altLang="zh-CN"/>
          </a:p>
        </p:txBody>
      </p:sp>
    </p:spTree>
    <p:extLst>
      <p:ext uri="{BB962C8B-B14F-4D97-AF65-F5344CB8AC3E}">
        <p14:creationId xmlns:p14="http://schemas.microsoft.com/office/powerpoint/2010/main" val="1964843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15</a:t>
            </a:fld>
            <a:endParaRPr lang="en-US" altLang="zh-CN"/>
          </a:p>
        </p:txBody>
      </p:sp>
    </p:spTree>
    <p:extLst>
      <p:ext uri="{BB962C8B-B14F-4D97-AF65-F5344CB8AC3E}">
        <p14:creationId xmlns:p14="http://schemas.microsoft.com/office/powerpoint/2010/main" val="3390645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16</a:t>
            </a:fld>
            <a:endParaRPr lang="en-US" altLang="zh-CN"/>
          </a:p>
        </p:txBody>
      </p:sp>
    </p:spTree>
    <p:extLst>
      <p:ext uri="{BB962C8B-B14F-4D97-AF65-F5344CB8AC3E}">
        <p14:creationId xmlns:p14="http://schemas.microsoft.com/office/powerpoint/2010/main" val="3956902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17</a:t>
            </a:fld>
            <a:endParaRPr lang="en-US" altLang="zh-CN"/>
          </a:p>
        </p:txBody>
      </p:sp>
    </p:spTree>
    <p:extLst>
      <p:ext uri="{BB962C8B-B14F-4D97-AF65-F5344CB8AC3E}">
        <p14:creationId xmlns:p14="http://schemas.microsoft.com/office/powerpoint/2010/main" val="658768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pPr marL="171450" indent="-171450">
              <a:buFont typeface="Wingdings" panose="05000000000000000000" pitchFamily="2" charset="2"/>
              <a:buChar char="Ø"/>
            </a:pPr>
            <a:endParaRPr lang="en-US" altLang="zh-CN" dirty="0"/>
          </a:p>
        </p:txBody>
      </p:sp>
      <p:sp>
        <p:nvSpPr>
          <p:cNvPr id="4" name="灯片编号占位符 3"/>
          <p:cNvSpPr>
            <a:spLocks noGrp="1"/>
          </p:cNvSpPr>
          <p:nvPr>
            <p:ph type="sldNum" sz="quarter" idx="5"/>
          </p:nvPr>
        </p:nvSpPr>
        <p:spPr/>
        <p:txBody>
          <a:bodyPr/>
          <a:lstStyle/>
          <a:p>
            <a:fld id="{808E79A1-5F04-4C9F-9A94-186D96F02F06}" type="slidenum">
              <a:rPr lang="zh-TW" altLang="en-US" smtClean="0"/>
              <a:t>18</a:t>
            </a:fld>
            <a:endParaRPr lang="zh-TW" altLang="en-US"/>
          </a:p>
        </p:txBody>
      </p:sp>
    </p:spTree>
    <p:extLst>
      <p:ext uri="{BB962C8B-B14F-4D97-AF65-F5344CB8AC3E}">
        <p14:creationId xmlns:p14="http://schemas.microsoft.com/office/powerpoint/2010/main" val="41814936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409575" y="695325"/>
            <a:ext cx="6178550" cy="3476625"/>
          </a:xfrm>
        </p:spPr>
      </p:sp>
      <p:sp>
        <p:nvSpPr>
          <p:cNvPr id="3" name="備忘稿版面配置區 2"/>
          <p:cNvSpPr>
            <a:spLocks noGrp="1"/>
          </p:cNvSpPr>
          <p:nvPr>
            <p:ph type="body" idx="1"/>
          </p:nvPr>
        </p:nvSpPr>
        <p:spPr/>
        <p:txBody>
          <a:bodyPr/>
          <a:lstStyle/>
          <a:p>
            <a:pPr marL="171450" indent="-171450">
              <a:buFont typeface="Wingdings" panose="05000000000000000000" pitchFamily="2" charset="2"/>
              <a:buChar char="Ø"/>
            </a:pPr>
            <a:endParaRPr lang="en-US" altLang="zh-CN" dirty="0"/>
          </a:p>
        </p:txBody>
      </p:sp>
      <p:sp>
        <p:nvSpPr>
          <p:cNvPr id="4" name="投影片編號版面配置區 3"/>
          <p:cNvSpPr>
            <a:spLocks noGrp="1"/>
          </p:cNvSpPr>
          <p:nvPr>
            <p:ph type="sldNum" sz="quarter" idx="10"/>
          </p:nvPr>
        </p:nvSpPr>
        <p:spPr/>
        <p:txBody>
          <a:bodyPr/>
          <a:lstStyle/>
          <a:p>
            <a:fld id="{808E79A1-5F04-4C9F-9A94-186D96F02F06}" type="slidenum">
              <a:rPr lang="zh-TW" altLang="en-US" smtClean="0"/>
              <a:t>19</a:t>
            </a:fld>
            <a:endParaRPr lang="zh-TW" altLang="en-US"/>
          </a:p>
        </p:txBody>
      </p:sp>
    </p:spTree>
    <p:extLst>
      <p:ext uri="{BB962C8B-B14F-4D97-AF65-F5344CB8AC3E}">
        <p14:creationId xmlns:p14="http://schemas.microsoft.com/office/powerpoint/2010/main" val="2108093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409575" y="695325"/>
            <a:ext cx="6178550" cy="3476625"/>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2</a:t>
            </a:fld>
            <a:endParaRPr lang="zh-TW" altLang="en-US"/>
          </a:p>
        </p:txBody>
      </p:sp>
    </p:spTree>
    <p:extLst>
      <p:ext uri="{BB962C8B-B14F-4D97-AF65-F5344CB8AC3E}">
        <p14:creationId xmlns:p14="http://schemas.microsoft.com/office/powerpoint/2010/main" val="3879813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20</a:t>
            </a:fld>
            <a:endParaRPr lang="en-US" altLang="zh-CN" dirty="0"/>
          </a:p>
        </p:txBody>
      </p:sp>
    </p:spTree>
    <p:extLst>
      <p:ext uri="{BB962C8B-B14F-4D97-AF65-F5344CB8AC3E}">
        <p14:creationId xmlns:p14="http://schemas.microsoft.com/office/powerpoint/2010/main" val="40199979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22</a:t>
            </a:fld>
            <a:endParaRPr lang="en-US" altLang="zh-CN"/>
          </a:p>
        </p:txBody>
      </p:sp>
    </p:spTree>
    <p:extLst>
      <p:ext uri="{BB962C8B-B14F-4D97-AF65-F5344CB8AC3E}">
        <p14:creationId xmlns:p14="http://schemas.microsoft.com/office/powerpoint/2010/main" val="2259144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F71F6432-638A-4DD0-83D2-6A59D23289A9}" type="slidenum">
              <a:rPr lang="zh-CN" altLang="en-US" smtClean="0"/>
              <a:pPr>
                <a:defRPr/>
              </a:pPr>
              <a:t>24</a:t>
            </a:fld>
            <a:endParaRPr lang="en-US" altLang="zh-CN"/>
          </a:p>
        </p:txBody>
      </p:sp>
    </p:spTree>
    <p:extLst>
      <p:ext uri="{BB962C8B-B14F-4D97-AF65-F5344CB8AC3E}">
        <p14:creationId xmlns:p14="http://schemas.microsoft.com/office/powerpoint/2010/main" val="619140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25</a:t>
            </a:fld>
            <a:endParaRPr lang="en-US" altLang="zh-CN"/>
          </a:p>
        </p:txBody>
      </p:sp>
    </p:spTree>
    <p:extLst>
      <p:ext uri="{BB962C8B-B14F-4D97-AF65-F5344CB8AC3E}">
        <p14:creationId xmlns:p14="http://schemas.microsoft.com/office/powerpoint/2010/main" val="42531502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26</a:t>
            </a:fld>
            <a:endParaRPr lang="en-US" altLang="zh-CN"/>
          </a:p>
        </p:txBody>
      </p:sp>
    </p:spTree>
    <p:extLst>
      <p:ext uri="{BB962C8B-B14F-4D97-AF65-F5344CB8AC3E}">
        <p14:creationId xmlns:p14="http://schemas.microsoft.com/office/powerpoint/2010/main" val="17175252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27</a:t>
            </a:fld>
            <a:endParaRPr lang="en-US" altLang="zh-CN"/>
          </a:p>
        </p:txBody>
      </p:sp>
    </p:spTree>
    <p:extLst>
      <p:ext uri="{BB962C8B-B14F-4D97-AF65-F5344CB8AC3E}">
        <p14:creationId xmlns:p14="http://schemas.microsoft.com/office/powerpoint/2010/main" val="37818863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28</a:t>
            </a:fld>
            <a:endParaRPr lang="en-US" altLang="zh-CN"/>
          </a:p>
        </p:txBody>
      </p:sp>
    </p:spTree>
    <p:extLst>
      <p:ext uri="{BB962C8B-B14F-4D97-AF65-F5344CB8AC3E}">
        <p14:creationId xmlns:p14="http://schemas.microsoft.com/office/powerpoint/2010/main" val="33650036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71F6432-638A-4DD0-83D2-6A59D23289A9}" type="slidenum">
              <a:rPr lang="zh-CN" altLang="en-US" smtClean="0"/>
              <a:pPr>
                <a:defRPr/>
              </a:pPr>
              <a:t>29</a:t>
            </a:fld>
            <a:endParaRPr lang="en-US" altLang="zh-CN"/>
          </a:p>
        </p:txBody>
      </p:sp>
    </p:spTree>
    <p:extLst>
      <p:ext uri="{BB962C8B-B14F-4D97-AF65-F5344CB8AC3E}">
        <p14:creationId xmlns:p14="http://schemas.microsoft.com/office/powerpoint/2010/main" val="2867936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30</a:t>
            </a:fld>
            <a:endParaRPr lang="en-US" altLang="zh-CN"/>
          </a:p>
        </p:txBody>
      </p:sp>
    </p:spTree>
    <p:extLst>
      <p:ext uri="{BB962C8B-B14F-4D97-AF65-F5344CB8AC3E}">
        <p14:creationId xmlns:p14="http://schemas.microsoft.com/office/powerpoint/2010/main" val="16956787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71F6432-638A-4DD0-83D2-6A59D23289A9}" type="slidenum">
              <a:rPr lang="zh-CN" altLang="en-US" smtClean="0"/>
              <a:pPr>
                <a:defRPr/>
              </a:pPr>
              <a:t>31</a:t>
            </a:fld>
            <a:endParaRPr lang="en-US" altLang="zh-CN"/>
          </a:p>
        </p:txBody>
      </p:sp>
    </p:spTree>
    <p:extLst>
      <p:ext uri="{BB962C8B-B14F-4D97-AF65-F5344CB8AC3E}">
        <p14:creationId xmlns:p14="http://schemas.microsoft.com/office/powerpoint/2010/main" val="963848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3</a:t>
            </a:fld>
            <a:endParaRPr lang="en-US" altLang="zh-CN" dirty="0"/>
          </a:p>
        </p:txBody>
      </p:sp>
    </p:spTree>
    <p:extLst>
      <p:ext uri="{BB962C8B-B14F-4D97-AF65-F5344CB8AC3E}">
        <p14:creationId xmlns:p14="http://schemas.microsoft.com/office/powerpoint/2010/main" val="247918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32</a:t>
            </a:fld>
            <a:endParaRPr lang="en-US" altLang="zh-CN"/>
          </a:p>
        </p:txBody>
      </p:sp>
    </p:spTree>
    <p:extLst>
      <p:ext uri="{BB962C8B-B14F-4D97-AF65-F5344CB8AC3E}">
        <p14:creationId xmlns:p14="http://schemas.microsoft.com/office/powerpoint/2010/main" val="33184217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34</a:t>
            </a:fld>
            <a:endParaRPr lang="en-US" altLang="zh-CN"/>
          </a:p>
        </p:txBody>
      </p:sp>
    </p:spTree>
    <p:extLst>
      <p:ext uri="{BB962C8B-B14F-4D97-AF65-F5344CB8AC3E}">
        <p14:creationId xmlns:p14="http://schemas.microsoft.com/office/powerpoint/2010/main" val="14749772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35</a:t>
            </a:fld>
            <a:endParaRPr lang="en-US" altLang="zh-CN" dirty="0"/>
          </a:p>
        </p:txBody>
      </p:sp>
    </p:spTree>
    <p:extLst>
      <p:ext uri="{BB962C8B-B14F-4D97-AF65-F5344CB8AC3E}">
        <p14:creationId xmlns:p14="http://schemas.microsoft.com/office/powerpoint/2010/main" val="15850186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38</a:t>
            </a:fld>
            <a:endParaRPr lang="en-US" altLang="zh-CN"/>
          </a:p>
        </p:txBody>
      </p:sp>
    </p:spTree>
    <p:extLst>
      <p:ext uri="{BB962C8B-B14F-4D97-AF65-F5344CB8AC3E}">
        <p14:creationId xmlns:p14="http://schemas.microsoft.com/office/powerpoint/2010/main" val="23110107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71F6432-638A-4DD0-83D2-6A59D23289A9}" type="slidenum">
              <a:rPr lang="zh-CN" altLang="en-US" smtClean="0"/>
              <a:pPr>
                <a:defRPr/>
              </a:pPr>
              <a:t>42</a:t>
            </a:fld>
            <a:endParaRPr lang="en-US" altLang="zh-CN"/>
          </a:p>
        </p:txBody>
      </p:sp>
    </p:spTree>
    <p:extLst>
      <p:ext uri="{BB962C8B-B14F-4D97-AF65-F5344CB8AC3E}">
        <p14:creationId xmlns:p14="http://schemas.microsoft.com/office/powerpoint/2010/main" val="22699257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71F6432-638A-4DD0-83D2-6A59D23289A9}" type="slidenum">
              <a:rPr lang="zh-CN" altLang="en-US" smtClean="0"/>
              <a:pPr>
                <a:defRPr/>
              </a:pPr>
              <a:t>43</a:t>
            </a:fld>
            <a:endParaRPr lang="en-US" altLang="zh-CN"/>
          </a:p>
        </p:txBody>
      </p:sp>
    </p:spTree>
    <p:extLst>
      <p:ext uri="{BB962C8B-B14F-4D97-AF65-F5344CB8AC3E}">
        <p14:creationId xmlns:p14="http://schemas.microsoft.com/office/powerpoint/2010/main" val="28929686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71F6432-638A-4DD0-83D2-6A59D23289A9}" type="slidenum">
              <a:rPr lang="zh-CN" altLang="en-US" smtClean="0"/>
              <a:pPr>
                <a:defRPr/>
              </a:pPr>
              <a:t>44</a:t>
            </a:fld>
            <a:endParaRPr lang="en-US" altLang="zh-CN"/>
          </a:p>
        </p:txBody>
      </p:sp>
    </p:spTree>
    <p:extLst>
      <p:ext uri="{BB962C8B-B14F-4D97-AF65-F5344CB8AC3E}">
        <p14:creationId xmlns:p14="http://schemas.microsoft.com/office/powerpoint/2010/main" val="6532971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71F6432-638A-4DD0-83D2-6A59D23289A9}" type="slidenum">
              <a:rPr lang="zh-CN" altLang="en-US" smtClean="0"/>
              <a:pPr>
                <a:defRPr/>
              </a:pPr>
              <a:t>45</a:t>
            </a:fld>
            <a:endParaRPr lang="en-US" altLang="zh-CN"/>
          </a:p>
        </p:txBody>
      </p:sp>
    </p:spTree>
    <p:extLst>
      <p:ext uri="{BB962C8B-B14F-4D97-AF65-F5344CB8AC3E}">
        <p14:creationId xmlns:p14="http://schemas.microsoft.com/office/powerpoint/2010/main" val="20110960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47</a:t>
            </a:fld>
            <a:endParaRPr lang="en-US" altLang="zh-CN" dirty="0"/>
          </a:p>
        </p:txBody>
      </p:sp>
    </p:spTree>
    <p:extLst>
      <p:ext uri="{BB962C8B-B14F-4D97-AF65-F5344CB8AC3E}">
        <p14:creationId xmlns:p14="http://schemas.microsoft.com/office/powerpoint/2010/main" val="13246163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pPr marL="171450" indent="-171450">
              <a:buFont typeface="Wingdings" panose="05000000000000000000" pitchFamily="2" charset="2"/>
              <a:buChar char="Ø"/>
            </a:pPr>
            <a:endParaRPr lang="zh-CN" altLang="en-US" dirty="0"/>
          </a:p>
        </p:txBody>
      </p:sp>
      <p:sp>
        <p:nvSpPr>
          <p:cNvPr id="4" name="灯片编号占位符 3"/>
          <p:cNvSpPr>
            <a:spLocks noGrp="1"/>
          </p:cNvSpPr>
          <p:nvPr>
            <p:ph type="sldNum" sz="quarter" idx="5"/>
          </p:nvPr>
        </p:nvSpPr>
        <p:spPr/>
        <p:txBody>
          <a:bodyPr/>
          <a:lstStyle/>
          <a:p>
            <a:pPr>
              <a:defRPr/>
            </a:pPr>
            <a:fld id="{F71F6432-638A-4DD0-83D2-6A59D23289A9}" type="slidenum">
              <a:rPr lang="zh-CN" altLang="en-US" smtClean="0"/>
              <a:pPr>
                <a:defRPr/>
              </a:pPr>
              <a:t>48</a:t>
            </a:fld>
            <a:endParaRPr lang="en-US" altLang="zh-CN"/>
          </a:p>
        </p:txBody>
      </p:sp>
    </p:spTree>
    <p:extLst>
      <p:ext uri="{BB962C8B-B14F-4D97-AF65-F5344CB8AC3E}">
        <p14:creationId xmlns:p14="http://schemas.microsoft.com/office/powerpoint/2010/main" val="11662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1714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US" altLang="zh-CN" dirty="0"/>
              </a:p>
            </p:txBody>
          </p:sp>
        </mc:Choice>
        <mc:Fallback xmlns="">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i="0" dirty="0" smtClean="0">
                    <a:solidFill>
                      <a:schemeClr val="tx1"/>
                    </a:solidFill>
                    <a:latin typeface="Arial" pitchFamily="34" charset="0"/>
                    <a:ea typeface="微软雅黑" panose="020B0503020204020204" pitchFamily="34" charset="-122"/>
                  </a:rPr>
                  <a:t>错误率</a:t>
                </a:r>
                <a:r>
                  <a:rPr lang="en-US" altLang="zh-CN" i="0" dirty="0" smtClean="0">
                    <a:solidFill>
                      <a:schemeClr val="tx1"/>
                    </a:solidFill>
                    <a:latin typeface="Arial" pitchFamily="34" charset="0"/>
                    <a:ea typeface="微软雅黑" panose="020B0503020204020204" pitchFamily="34" charset="-122"/>
                  </a:rPr>
                  <a:t>: </a:t>
                </a:r>
                <a:r>
                  <a:rPr lang="en-US" altLang="zh-CN" i="0" dirty="0" smtClean="0">
                    <a:solidFill>
                      <a:schemeClr val="tx1"/>
                    </a:solidFill>
                    <a:latin typeface="Cambria Math" panose="02040503050406030204" pitchFamily="18" charset="0"/>
                    <a:ea typeface="微软雅黑" panose="020B0503020204020204" pitchFamily="34" charset="-122"/>
                  </a:rPr>
                  <a:t>𝐸</a:t>
                </a:r>
                <a:r>
                  <a:rPr lang="en-US" altLang="zh-CN" b="0" i="0" dirty="0" smtClean="0">
                    <a:solidFill>
                      <a:schemeClr val="tx1"/>
                    </a:solidFill>
                    <a:latin typeface="Cambria Math" panose="02040503050406030204" pitchFamily="18" charset="0"/>
                    <a:ea typeface="微软雅黑" panose="020B0503020204020204" pitchFamily="34" charset="-122"/>
                  </a:rPr>
                  <a:t>=𝑎/𝑚</a:t>
                </a:r>
                <a:r>
                  <a:rPr lang="zh-CN" altLang="en-US" i="1" dirty="0" smtClean="0">
                    <a:solidFill>
                      <a:schemeClr val="tx1"/>
                    </a:solidFill>
                    <a:latin typeface="微软雅黑" panose="020B0503020204020204" pitchFamily="34" charset="-122"/>
                    <a:ea typeface="微软雅黑" panose="020B0503020204020204" pitchFamily="34" charset="-122"/>
                  </a:rPr>
                  <a:t>，</a:t>
                </a:r>
                <a:r>
                  <a:rPr lang="en-US" altLang="zh-CN" i="0" dirty="0" smtClean="0">
                    <a:solidFill>
                      <a:schemeClr val="tx1"/>
                    </a:solidFill>
                    <a:latin typeface="微软雅黑" panose="020B0503020204020204" pitchFamily="34" charset="-122"/>
                    <a:ea typeface="微软雅黑" panose="020B0503020204020204" pitchFamily="34" charset="-122"/>
                  </a:rPr>
                  <a:t>m</a:t>
                </a:r>
                <a:r>
                  <a:rPr lang="zh-CN" altLang="en-US" i="0" dirty="0" smtClean="0">
                    <a:solidFill>
                      <a:schemeClr val="tx1"/>
                    </a:solidFill>
                    <a:latin typeface="微软雅黑" panose="020B0503020204020204" pitchFamily="34" charset="-122"/>
                    <a:ea typeface="微软雅黑" panose="020B0503020204020204" pitchFamily="34" charset="-122"/>
                  </a:rPr>
                  <a:t>个样本中有</a:t>
                </a:r>
                <a:r>
                  <a:rPr lang="en-US" altLang="zh-CN" i="0" dirty="0" smtClean="0">
                    <a:solidFill>
                      <a:schemeClr val="tx1"/>
                    </a:solidFill>
                    <a:latin typeface="微软雅黑" panose="020B0503020204020204" pitchFamily="34" charset="-122"/>
                    <a:ea typeface="微软雅黑" panose="020B0503020204020204" pitchFamily="34" charset="-122"/>
                  </a:rPr>
                  <a:t>a</a:t>
                </a:r>
                <a:r>
                  <a:rPr lang="zh-CN" altLang="en-US" i="0" dirty="0" smtClean="0">
                    <a:solidFill>
                      <a:schemeClr val="tx1"/>
                    </a:solidFill>
                    <a:latin typeface="微软雅黑" panose="020B0503020204020204" pitchFamily="34" charset="-122"/>
                    <a:ea typeface="微软雅黑" panose="020B0503020204020204" pitchFamily="34" charset="-122"/>
                  </a:rPr>
                  <a:t>个样本分类错误</a:t>
                </a:r>
                <a:endParaRPr lang="en-US" altLang="zh-CN" i="0" dirty="0" smtClean="0">
                  <a:solidFill>
                    <a:schemeClr val="tx1"/>
                  </a:solidFill>
                  <a:latin typeface="微软雅黑" panose="020B0503020204020204" pitchFamily="34" charset="-122"/>
                  <a:ea typeface="微软雅黑" panose="020B0503020204020204" pitchFamily="34" charset="-122"/>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i="0" dirty="0" smtClean="0">
                    <a:solidFill>
                      <a:schemeClr val="tx1"/>
                    </a:solidFill>
                    <a:latin typeface="微软雅黑" panose="020B0503020204020204" pitchFamily="34" charset="-122"/>
                    <a:ea typeface="微软雅黑" panose="020B0503020204020204" pitchFamily="34" charset="-122"/>
                  </a:rPr>
                  <a:t>精度</a:t>
                </a:r>
                <a:r>
                  <a:rPr lang="en-US" altLang="zh-CN" i="0" dirty="0" smtClean="0">
                    <a:solidFill>
                      <a:schemeClr val="tx1"/>
                    </a:solidFill>
                    <a:latin typeface="微软雅黑" panose="020B0503020204020204" pitchFamily="34" charset="-122"/>
                    <a:ea typeface="微软雅黑" panose="020B0503020204020204" pitchFamily="34" charset="-122"/>
                  </a:rPr>
                  <a:t>accuracy=1-a/m</a:t>
                </a: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i="0" dirty="0" smtClean="0">
                    <a:solidFill>
                      <a:schemeClr val="tx1"/>
                    </a:solidFill>
                    <a:latin typeface="微软雅黑" panose="020B0503020204020204" pitchFamily="34" charset="-122"/>
                    <a:ea typeface="微软雅黑" panose="020B0503020204020204" pitchFamily="34" charset="-122"/>
                  </a:rPr>
                  <a:t>训练误差：学习器在训练集上的误差</a:t>
                </a:r>
                <a:endParaRPr lang="en-US" altLang="zh-CN" i="0" dirty="0" smtClean="0">
                  <a:solidFill>
                    <a:schemeClr val="tx1"/>
                  </a:solidFill>
                  <a:latin typeface="微软雅黑" panose="020B0503020204020204" pitchFamily="34" charset="-122"/>
                  <a:ea typeface="微软雅黑" panose="020B0503020204020204" pitchFamily="34" charset="-122"/>
                </a:endParaRPr>
              </a:p>
              <a:p>
                <a:r>
                  <a:rPr lang="zh-CN" altLang="en-US" dirty="0" smtClean="0"/>
                  <a:t>很多情况，在训练集上表现很好的学习器（例如分类错误率为</a:t>
                </a:r>
                <a:r>
                  <a:rPr lang="en-US" altLang="zh-CN" dirty="0" smtClean="0"/>
                  <a:t>0</a:t>
                </a:r>
                <a:r>
                  <a:rPr lang="zh-CN" altLang="en-US" dirty="0" smtClean="0"/>
                  <a:t>），这种学习器在多数情况下都不好。</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4</a:t>
            </a:fld>
            <a:endParaRPr lang="en-US" altLang="zh-CN"/>
          </a:p>
        </p:txBody>
      </p:sp>
    </p:spTree>
    <p:extLst>
      <p:ext uri="{BB962C8B-B14F-4D97-AF65-F5344CB8AC3E}">
        <p14:creationId xmlns:p14="http://schemas.microsoft.com/office/powerpoint/2010/main" val="4354792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409575" y="695325"/>
            <a:ext cx="6178550" cy="3476625"/>
          </a:xfrm>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zh-TW" altLang="en-US" dirty="0"/>
              </a:p>
            </p:txBody>
          </p:sp>
        </mc:Choice>
        <mc:Fallback xmlns="">
          <p:sp>
            <p:nvSpPr>
              <p:cNvPr id="3" name="備忘稿版面配置區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zh-CN" altLang="en-US" dirty="0"/>
                  <a:t>现在我们要估计的是靶心，即</a:t>
                </a:r>
                <a:r>
                  <a:rPr lang="en-US" altLang="zh-CN" dirty="0"/>
                  <a:t>f</a:t>
                </a:r>
                <a:r>
                  <a:rPr lang="zh-CN" altLang="en-US" dirty="0"/>
                  <a:t>真正的理论函数（点击），这是我们的目标</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zh-CN" altLang="en-US" dirty="0"/>
                  <a:t>我们收集一部分数据，做一次训练，找出的最优函数</a:t>
                </a:r>
                <a:r>
                  <a:rPr lang="en-US" altLang="zh-CN" dirty="0"/>
                  <a:t>f*</a:t>
                </a:r>
                <a:r>
                  <a:rPr lang="zh-CN" altLang="en-US" dirty="0"/>
                  <a:t>可能在这个位置（点击），这个位置与靶心之间差距</a:t>
                </a:r>
                <a:r>
                  <a:rPr lang="en-US" altLang="zh-CN" dirty="0"/>
                  <a:t>error</a:t>
                </a:r>
                <a:r>
                  <a:rPr lang="zh-CN" altLang="en-US" dirty="0"/>
                  <a:t>取决于</a:t>
                </a:r>
                <a:r>
                  <a:rPr lang="en-US" altLang="zh-CN" dirty="0"/>
                  <a:t>2</a:t>
                </a:r>
                <a:r>
                  <a:rPr lang="zh-CN" altLang="en-US" dirty="0"/>
                  <a:t>件事：</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altLang="zh-TW" dirty="0"/>
                  <a:t>1</a:t>
                </a:r>
                <a:r>
                  <a:rPr lang="zh-CN" altLang="en-US" dirty="0"/>
                  <a:t>）你瞄准的位置在哪里，也就是说你的估计值是否有偏差（</a:t>
                </a:r>
                <a:r>
                  <a:rPr lang="en-US" altLang="zh-CN" dirty="0"/>
                  <a:t>bias</a:t>
                </a:r>
                <a:r>
                  <a:rPr lang="zh-CN" altLang="en-US" dirty="0"/>
                  <a:t>）。如何知道自己的估计值是偏差的？假设你可以收集很多次</a:t>
                </a:r>
                <a:r>
                  <a:rPr lang="en-US" altLang="zh-CN" dirty="0"/>
                  <a:t>data</a:t>
                </a:r>
                <a:r>
                  <a:rPr lang="zh-CN" altLang="en-US" dirty="0"/>
                  <a:t>做很多次实验，每次都得到一个</a:t>
                </a:r>
                <a:r>
                  <a:rPr lang="en-US" altLang="zh-CN" dirty="0"/>
                  <a:t>f*</a:t>
                </a:r>
                <a:r>
                  <a:rPr lang="zh-CN" altLang="en-US" dirty="0"/>
                  <a:t>，对这些</a:t>
                </a:r>
                <a:r>
                  <a:rPr lang="en-US" altLang="zh-CN" dirty="0"/>
                  <a:t>f*</a:t>
                </a:r>
                <a:r>
                  <a:rPr lang="zh-CN" altLang="en-US" dirty="0"/>
                  <a:t>算出一个期望值（点击）</a:t>
                </a:r>
                <a:r>
                  <a:rPr kumimoji="0" lang="en-US" altLang="zh-TW" sz="1200" b="0" i="0" u="none" strike="noStrike" kern="1200" cap="none" spc="0" normalizeH="0" baseline="0" noProof="0">
                    <a:ln>
                      <a:noFill/>
                    </a:ln>
                    <a:solidFill>
                      <a:prstClr val="black"/>
                    </a:solidFill>
                    <a:effectLst/>
                    <a:uLnTx/>
                    <a:uFillTx/>
                    <a:latin typeface="Cambria Math" panose="02040503050406030204" pitchFamily="18" charset="0"/>
                    <a:cs typeface="+mn-cs"/>
                  </a:rPr>
                  <a:t>𝐸[𝑓^∗ ]</a:t>
                </a:r>
                <a:r>
                  <a:rPr kumimoji="0" lang="zh-CN" altLang="en-US" sz="1200" b="0" i="0" u="none" strike="noStrike" kern="1200" cap="none" spc="0" normalizeH="0" baseline="0" noProof="0">
                    <a:ln>
                      <a:noFill/>
                    </a:ln>
                    <a:solidFill>
                      <a:prstClr val="black"/>
                    </a:solidFill>
                    <a:effectLst/>
                    <a:uLnTx/>
                    <a:uFillTx/>
                    <a:latin typeface="Cambria Math" panose="02040503050406030204" pitchFamily="18" charset="0"/>
                    <a:cs typeface="+mn-cs"/>
                  </a:rPr>
                  <a:t>。</a:t>
                </a:r>
                <a:r>
                  <a:rPr lang="zh-CN" altLang="en-US" dirty="0"/>
                  <a:t>那么可以看出你的估计值和靶心之间有一个偏差（</a:t>
                </a:r>
                <a:r>
                  <a:rPr lang="en-US" altLang="zh-CN" dirty="0"/>
                  <a:t>bias</a:t>
                </a:r>
                <a:r>
                  <a:rPr lang="zh-CN" altLang="en-US" dirty="0"/>
                  <a:t>），即你瞄的时候就没有瞄准，你以为你瞄的靶心，但实际你瞄的是</a:t>
                </a:r>
                <a:r>
                  <a:rPr kumimoji="0" lang="en-US" altLang="zh-TW" sz="1200" b="0" i="0" u="none" strike="noStrike" kern="1200" cap="none" spc="0" normalizeH="0" baseline="0" noProof="0">
                    <a:ln>
                      <a:noFill/>
                    </a:ln>
                    <a:solidFill>
                      <a:prstClr val="black"/>
                    </a:solidFill>
                    <a:effectLst/>
                    <a:uLnTx/>
                    <a:uFillTx/>
                    <a:latin typeface="Cambria Math" panose="02040503050406030204" pitchFamily="18" charset="0"/>
                    <a:cs typeface="+mn-cs"/>
                  </a:rPr>
                  <a:t>𝑓 ̅</a:t>
                </a:r>
                <a:r>
                  <a:rPr lang="zh-CN" altLang="en-US" dirty="0"/>
                  <a:t>这个位置。</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altLang="zh-TW" dirty="0"/>
                  <a:t>2</a:t>
                </a:r>
                <a:r>
                  <a:rPr lang="zh-CN" altLang="en-US" dirty="0"/>
                  <a:t>）另一个</a:t>
                </a:r>
                <a:r>
                  <a:rPr lang="en-US" altLang="zh-CN" dirty="0"/>
                  <a:t>error</a:t>
                </a:r>
                <a:r>
                  <a:rPr lang="zh-CN" altLang="en-US" dirty="0"/>
                  <a:t>来自于方差。也就是说你瞄准</a:t>
                </a:r>
                <a:r>
                  <a:rPr kumimoji="0" lang="en-US" altLang="zh-TW" sz="1200" b="0" i="0" u="none" strike="noStrike" kern="1200" cap="none" spc="0" normalizeH="0" baseline="0" noProof="0">
                    <a:ln>
                      <a:noFill/>
                    </a:ln>
                    <a:solidFill>
                      <a:prstClr val="black"/>
                    </a:solidFill>
                    <a:effectLst/>
                    <a:uLnTx/>
                    <a:uFillTx/>
                    <a:latin typeface="Cambria Math" panose="02040503050406030204" pitchFamily="18" charset="0"/>
                    <a:cs typeface="+mn-cs"/>
                  </a:rPr>
                  <a:t>𝑓 ̅</a:t>
                </a:r>
                <a:r>
                  <a:rPr lang="zh-CN" altLang="en-US" dirty="0"/>
                  <a:t>，但子弹射出去还是有偏移，所以每次找到的</a:t>
                </a:r>
                <a:r>
                  <a:rPr lang="en-US" altLang="zh-CN" dirty="0"/>
                  <a:t>f*</a:t>
                </a:r>
                <a:r>
                  <a:rPr lang="zh-CN" altLang="en-US" dirty="0"/>
                  <a:t>不一样，各种</a:t>
                </a:r>
                <a:r>
                  <a:rPr lang="en-US" altLang="zh-CN" dirty="0"/>
                  <a:t>f*</a:t>
                </a:r>
                <a:r>
                  <a:rPr lang="zh-CN" altLang="en-US" dirty="0"/>
                  <a:t>与</a:t>
                </a:r>
                <a:r>
                  <a:rPr kumimoji="0" lang="en-US" altLang="zh-TW" sz="1200" b="0" i="0" u="none" strike="noStrike" kern="1200" cap="none" spc="0" normalizeH="0" baseline="0" noProof="0">
                    <a:ln>
                      <a:noFill/>
                    </a:ln>
                    <a:solidFill>
                      <a:prstClr val="black"/>
                    </a:solidFill>
                    <a:effectLst/>
                    <a:uLnTx/>
                    <a:uFillTx/>
                    <a:latin typeface="Cambria Math" panose="02040503050406030204" pitchFamily="18" charset="0"/>
                    <a:cs typeface="+mn-cs"/>
                  </a:rPr>
                  <a:t>𝑓 ̅</a:t>
                </a:r>
                <a:r>
                  <a:rPr lang="zh-CN" altLang="en-US" dirty="0"/>
                  <a:t>之间的距离叫做</a:t>
                </a:r>
                <a:r>
                  <a:rPr lang="en-US" altLang="zh-CN" dirty="0"/>
                  <a:t>variance</a:t>
                </a:r>
                <a:r>
                  <a:rPr lang="zh-CN" altLang="en-US" dirty="0"/>
                  <a:t>方差。</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zh-CN" altLang="en-US" dirty="0"/>
                  <a:t>所以整体误差来自于两部分</a:t>
                </a:r>
                <a:r>
                  <a:rPr lang="en-US" altLang="zh-CN" dirty="0"/>
                  <a:t>=</a:t>
                </a:r>
                <a:r>
                  <a:rPr lang="en-US" altLang="zh-CN" dirty="0" err="1"/>
                  <a:t>bias+variance</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zh-CN" altLang="en-US" dirty="0"/>
                  <a:t>左下：</a:t>
                </a:r>
                <a:r>
                  <a:rPr lang="en-US" altLang="zh-CN" dirty="0"/>
                  <a:t>bias</a:t>
                </a:r>
                <a:r>
                  <a:rPr lang="zh-CN" altLang="en-US" dirty="0"/>
                  <a:t>很大</a:t>
                </a:r>
                <a:r>
                  <a:rPr lang="en-US" altLang="zh-CN" dirty="0"/>
                  <a:t>var</a:t>
                </a:r>
                <a:r>
                  <a:rPr lang="zh-CN" altLang="en-US" dirty="0"/>
                  <a:t>很小，即你每次做实验得到发</a:t>
                </a:r>
                <a:r>
                  <a:rPr lang="en-US" altLang="zh-CN" dirty="0"/>
                  <a:t>f*</a:t>
                </a:r>
                <a:r>
                  <a:rPr lang="zh-CN" altLang="en-US" dirty="0"/>
                  <a:t>都很像，但都集中在错误的位置</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zh-CN" altLang="en-US" dirty="0"/>
                  <a:t>右上：</a:t>
                </a:r>
                <a:r>
                  <a:rPr lang="en-US" altLang="zh-CN" dirty="0" err="1"/>
                  <a:t>bia</a:t>
                </a:r>
                <a:r>
                  <a:rPr lang="zh-CN" altLang="en-US" dirty="0"/>
                  <a:t>没有但</a:t>
                </a:r>
                <a:r>
                  <a:rPr lang="en-US" altLang="zh-CN" dirty="0"/>
                  <a:t>var</a:t>
                </a:r>
                <a:r>
                  <a:rPr lang="zh-CN" altLang="en-US" dirty="0"/>
                  <a:t>很大，即你瞄的靶心是对的，但是枪的性能很差，所以每次射出去的位置散布在靶心周围。</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zh-CN" altLang="en-US" dirty="0"/>
                  <a:t>所以</a:t>
                </a:r>
                <a:r>
                  <a:rPr lang="en-US" altLang="zh-CN" dirty="0"/>
                  <a:t>error</a:t>
                </a:r>
                <a:r>
                  <a:rPr lang="zh-CN" altLang="en-US" dirty="0"/>
                  <a:t>来自于</a:t>
                </a:r>
                <a:r>
                  <a:rPr lang="en-US" altLang="zh-CN" dirty="0"/>
                  <a:t>2</a:t>
                </a:r>
                <a:r>
                  <a:rPr lang="zh-CN" altLang="en-US" dirty="0"/>
                  <a:t>个地方：</a:t>
                </a:r>
                <a:r>
                  <a:rPr lang="en-US" altLang="zh-CN" dirty="0"/>
                  <a:t>1</a:t>
                </a:r>
                <a:r>
                  <a:rPr lang="zh-CN" altLang="en-US" dirty="0"/>
                  <a:t>是你瞄准的位置在哪里，</a:t>
                </a:r>
                <a:r>
                  <a:rPr lang="en-US" altLang="zh-CN" dirty="0"/>
                  <a:t>2</a:t>
                </a:r>
                <a:r>
                  <a:rPr lang="zh-CN" altLang="en-US" dirty="0"/>
                  <a:t>是</a:t>
                </a:r>
                <a:r>
                  <a:rPr lang="en-US" altLang="zh-CN" dirty="0"/>
                  <a:t>variance</a:t>
                </a:r>
                <a:r>
                  <a:rPr lang="zh-CN" altLang="en-US" dirty="0"/>
                  <a:t>在哪里。</a:t>
                </a:r>
                <a:endParaRPr lang="en-US" altLang="zh-TW" dirty="0"/>
              </a:p>
              <a:p>
                <a:endParaRPr lang="zh-TW" altLang="en-US" dirty="0"/>
              </a:p>
            </p:txBody>
          </p:sp>
        </mc:Fallback>
      </mc:AlternateContent>
      <p:sp>
        <p:nvSpPr>
          <p:cNvPr id="4" name="投影片編號版面配置區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08E79A1-5F04-4C9F-9A94-186D96F02F06}"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49</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8959834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50</a:t>
            </a:fld>
            <a:endParaRPr lang="en-US" altLang="zh-CN"/>
          </a:p>
        </p:txBody>
      </p:sp>
    </p:spTree>
    <p:extLst>
      <p:ext uri="{BB962C8B-B14F-4D97-AF65-F5344CB8AC3E}">
        <p14:creationId xmlns:p14="http://schemas.microsoft.com/office/powerpoint/2010/main" val="17354893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71F6432-638A-4DD0-83D2-6A59D23289A9}" type="slidenum">
              <a:rPr lang="zh-CN" altLang="en-US" smtClean="0"/>
              <a:pPr>
                <a:defRPr/>
              </a:pPr>
              <a:t>51</a:t>
            </a:fld>
            <a:endParaRPr lang="en-US" altLang="zh-CN"/>
          </a:p>
        </p:txBody>
      </p:sp>
    </p:spTree>
    <p:extLst>
      <p:ext uri="{BB962C8B-B14F-4D97-AF65-F5344CB8AC3E}">
        <p14:creationId xmlns:p14="http://schemas.microsoft.com/office/powerpoint/2010/main" val="27487691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71F6432-638A-4DD0-83D2-6A59D23289A9}" type="slidenum">
              <a:rPr lang="zh-CN" altLang="en-US" smtClean="0"/>
              <a:pPr>
                <a:defRPr/>
              </a:pPr>
              <a:t>53</a:t>
            </a:fld>
            <a:endParaRPr lang="en-US" altLang="zh-CN"/>
          </a:p>
        </p:txBody>
      </p:sp>
    </p:spTree>
    <p:extLst>
      <p:ext uri="{BB962C8B-B14F-4D97-AF65-F5344CB8AC3E}">
        <p14:creationId xmlns:p14="http://schemas.microsoft.com/office/powerpoint/2010/main" val="9834238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71F6432-638A-4DD0-83D2-6A59D23289A9}" type="slidenum">
              <a:rPr lang="zh-CN" altLang="en-US" smtClean="0"/>
              <a:pPr>
                <a:defRPr/>
              </a:pPr>
              <a:t>54</a:t>
            </a:fld>
            <a:endParaRPr lang="en-US" altLang="zh-CN"/>
          </a:p>
        </p:txBody>
      </p:sp>
    </p:spTree>
    <p:extLst>
      <p:ext uri="{BB962C8B-B14F-4D97-AF65-F5344CB8AC3E}">
        <p14:creationId xmlns:p14="http://schemas.microsoft.com/office/powerpoint/2010/main" val="30283711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55</a:t>
            </a:fld>
            <a:endParaRPr lang="en-US" altLang="zh-CN" dirty="0"/>
          </a:p>
        </p:txBody>
      </p:sp>
    </p:spTree>
    <p:extLst>
      <p:ext uri="{BB962C8B-B14F-4D97-AF65-F5344CB8AC3E}">
        <p14:creationId xmlns:p14="http://schemas.microsoft.com/office/powerpoint/2010/main" val="29327405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71F6432-638A-4DD0-83D2-6A59D23289A9}" type="slidenum">
              <a:rPr lang="zh-CN" altLang="en-US" smtClean="0"/>
              <a:pPr>
                <a:defRPr/>
              </a:pPr>
              <a:t>56</a:t>
            </a:fld>
            <a:endParaRPr lang="en-US" altLang="zh-CN"/>
          </a:p>
        </p:txBody>
      </p:sp>
    </p:spTree>
    <p:extLst>
      <p:ext uri="{BB962C8B-B14F-4D97-AF65-F5344CB8AC3E}">
        <p14:creationId xmlns:p14="http://schemas.microsoft.com/office/powerpoint/2010/main" val="3318545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58</a:t>
            </a:fld>
            <a:endParaRPr lang="en-US" altLang="zh-CN"/>
          </a:p>
        </p:txBody>
      </p:sp>
    </p:spTree>
    <p:extLst>
      <p:ext uri="{BB962C8B-B14F-4D97-AF65-F5344CB8AC3E}">
        <p14:creationId xmlns:p14="http://schemas.microsoft.com/office/powerpoint/2010/main" val="3841708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5</a:t>
            </a:fld>
            <a:endParaRPr lang="en-US" altLang="zh-CN"/>
          </a:p>
        </p:txBody>
      </p:sp>
    </p:spTree>
    <p:extLst>
      <p:ext uri="{BB962C8B-B14F-4D97-AF65-F5344CB8AC3E}">
        <p14:creationId xmlns:p14="http://schemas.microsoft.com/office/powerpoint/2010/main" val="500828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pPr marL="171450" indent="-171450">
              <a:buFont typeface="Wingdings" panose="05000000000000000000" pitchFamily="2" charset="2"/>
              <a:buChar char="Ø"/>
            </a:pPr>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6</a:t>
            </a:fld>
            <a:endParaRPr lang="en-US" altLang="zh-CN"/>
          </a:p>
        </p:txBody>
      </p:sp>
    </p:spTree>
    <p:extLst>
      <p:ext uri="{BB962C8B-B14F-4D97-AF65-F5344CB8AC3E}">
        <p14:creationId xmlns:p14="http://schemas.microsoft.com/office/powerpoint/2010/main" val="1790826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pPr marL="171450" indent="-171450">
              <a:buFont typeface="Wingdings" panose="05000000000000000000" pitchFamily="2" charset="2"/>
              <a:buChar char="n"/>
            </a:pPr>
            <a:endParaRPr lang="en-US" altLang="zh-CN"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7</a:t>
            </a:fld>
            <a:endParaRPr lang="en-US" altLang="zh-CN"/>
          </a:p>
        </p:txBody>
      </p:sp>
    </p:spTree>
    <p:extLst>
      <p:ext uri="{BB962C8B-B14F-4D97-AF65-F5344CB8AC3E}">
        <p14:creationId xmlns:p14="http://schemas.microsoft.com/office/powerpoint/2010/main" val="1301866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pPr marL="171450" indent="-171450">
              <a:buFont typeface="Wingdings" panose="05000000000000000000" pitchFamily="2" charset="2"/>
              <a:buChar char="n"/>
            </a:pPr>
            <a:endParaRPr lang="en-US" altLang="zh-CN"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8</a:t>
            </a:fld>
            <a:endParaRPr lang="en-US" altLang="zh-CN"/>
          </a:p>
        </p:txBody>
      </p:sp>
    </p:spTree>
    <p:extLst>
      <p:ext uri="{BB962C8B-B14F-4D97-AF65-F5344CB8AC3E}">
        <p14:creationId xmlns:p14="http://schemas.microsoft.com/office/powerpoint/2010/main" val="388470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71F6432-638A-4DD0-83D2-6A59D23289A9}" type="slidenum">
              <a:rPr lang="zh-CN" altLang="en-US" smtClean="0"/>
              <a:pPr>
                <a:defRPr/>
              </a:pPr>
              <a:t>9</a:t>
            </a:fld>
            <a:endParaRPr lang="en-US" altLang="zh-CN"/>
          </a:p>
        </p:txBody>
      </p:sp>
    </p:spTree>
    <p:extLst>
      <p:ext uri="{BB962C8B-B14F-4D97-AF65-F5344CB8AC3E}">
        <p14:creationId xmlns:p14="http://schemas.microsoft.com/office/powerpoint/2010/main" val="31289113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8" Type="http://schemas.openxmlformats.org/officeDocument/2006/relationships/hyperlink" Target="mailto:wudan@bjtu.edu.cn" TargetMode="External"/><Relationship Id="rId3" Type="http://schemas.openxmlformats.org/officeDocument/2006/relationships/hyperlink" Target="mailto:jianyu@bjtu.edu.cn" TargetMode="External"/><Relationship Id="rId7" Type="http://schemas.openxmlformats.org/officeDocument/2006/relationships/hyperlink" Target="mailto:hlli@bjtu.edu.cn" TargetMode="External"/><Relationship Id="rId2" Type="http://schemas.openxmlformats.org/officeDocument/2006/relationships/image" Target="../media/image4.jpeg"/><Relationship Id="rId1" Type="http://schemas.openxmlformats.org/officeDocument/2006/relationships/slideMaster" Target="../slideMasters/slideMaster4.xml"/><Relationship Id="rId6" Type="http://schemas.openxmlformats.org/officeDocument/2006/relationships/hyperlink" Target="mailto:hfhuang@bjtu.edu.cn" TargetMode="External"/><Relationship Id="rId5" Type="http://schemas.openxmlformats.org/officeDocument/2006/relationships/hyperlink" Target="mailto:lxtian@bjtu.edu.cn" TargetMode="External"/><Relationship Id="rId10" Type="http://schemas.openxmlformats.org/officeDocument/2006/relationships/hyperlink" Target="mailto:wj@bjtu.edu.cn" TargetMode="External"/><Relationship Id="rId4" Type="http://schemas.openxmlformats.org/officeDocument/2006/relationships/hyperlink" Target="mailto:lpjing@bjtu.edu.cn" TargetMode="External"/><Relationship Id="rId9" Type="http://schemas.openxmlformats.org/officeDocument/2006/relationships/hyperlink" Target="mailto:hywan@bjtu.edu.cn"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12" name="Title 1">
            <a:extLst>
              <a:ext uri="{FF2B5EF4-FFF2-40B4-BE49-F238E27FC236}">
                <a16:creationId xmlns="" xmlns:a16="http://schemas.microsoft.com/office/drawing/2014/main" id="{62EAC15F-3452-4110-B511-EE3C85815DA0}"/>
              </a:ext>
            </a:extLst>
          </p:cNvPr>
          <p:cNvSpPr>
            <a:spLocks noGrp="1"/>
          </p:cNvSpPr>
          <p:nvPr>
            <p:ph type="ctrTitle"/>
          </p:nvPr>
        </p:nvSpPr>
        <p:spPr>
          <a:xfrm>
            <a:off x="1524000" y="1122363"/>
            <a:ext cx="9144000" cy="1620837"/>
          </a:xfrm>
          <a:prstGeom prst="rect">
            <a:avLst/>
          </a:prstGeom>
        </p:spPr>
        <p:txBody>
          <a:bodyPr anchor="b"/>
          <a:lstStyle>
            <a:lvl1pPr algn="ctr">
              <a:defRPr sz="5400" b="1">
                <a:solidFill>
                  <a:srgbClr val="0070C0"/>
                </a:solidFill>
              </a:defRPr>
            </a:lvl1pPr>
          </a:lstStyle>
          <a:p>
            <a:r>
              <a:rPr lang="zh-CN" altLang="en-US" dirty="0"/>
              <a:t>单击此处编辑母版标题样式</a:t>
            </a:r>
            <a:endParaRPr lang="en-US" dirty="0"/>
          </a:p>
        </p:txBody>
      </p:sp>
      <p:sp>
        <p:nvSpPr>
          <p:cNvPr id="13" name="Subtitle 2">
            <a:extLst>
              <a:ext uri="{FF2B5EF4-FFF2-40B4-BE49-F238E27FC236}">
                <a16:creationId xmlns="" xmlns:a16="http://schemas.microsoft.com/office/drawing/2014/main" id="{01FF9D8A-72D2-4FC9-AF2D-5C90B4B9FE53}"/>
              </a:ext>
            </a:extLst>
          </p:cNvPr>
          <p:cNvSpPr>
            <a:spLocks noGrp="1"/>
          </p:cNvSpPr>
          <p:nvPr>
            <p:ph type="subTitle" idx="1"/>
          </p:nvPr>
        </p:nvSpPr>
        <p:spPr>
          <a:xfrm>
            <a:off x="1454149" y="3467100"/>
            <a:ext cx="9144000" cy="609600"/>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pic>
        <p:nvPicPr>
          <p:cNvPr id="14" name="图片 13">
            <a:extLst>
              <a:ext uri="{FF2B5EF4-FFF2-40B4-BE49-F238E27FC236}">
                <a16:creationId xmlns="" xmlns:a16="http://schemas.microsoft.com/office/drawing/2014/main" id="{E942D1C9-DFCF-4960-B322-BF221DC10E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582160"/>
            <a:ext cx="12192000" cy="2275840"/>
          </a:xfrm>
          <a:prstGeom prst="rect">
            <a:avLst/>
          </a:prstGeom>
          <a:ln>
            <a:noFill/>
          </a:ln>
          <a:effectLst>
            <a:softEdge rad="112500"/>
          </a:effectLst>
        </p:spPr>
      </p:pic>
      <p:pic>
        <p:nvPicPr>
          <p:cNvPr id="15" name="Picture 10">
            <a:extLst>
              <a:ext uri="{FF2B5EF4-FFF2-40B4-BE49-F238E27FC236}">
                <a16:creationId xmlns="" xmlns:a16="http://schemas.microsoft.com/office/drawing/2014/main" id="{65024C53-21D8-4613-A3A3-BEC728B3E00D}"/>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04800" y="228600"/>
            <a:ext cx="150632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0360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9FDDA44C-9C53-4111-81CC-CB0E896D026E}" type="slidenum">
              <a:rPr lang="zh-TW" altLang="en-US" smtClean="0"/>
              <a:t>‹#›</a:t>
            </a:fld>
            <a:endParaRPr lang="zh-TW" altLang="en-US"/>
          </a:p>
        </p:txBody>
      </p:sp>
    </p:spTree>
    <p:extLst>
      <p:ext uri="{BB962C8B-B14F-4D97-AF65-F5344CB8AC3E}">
        <p14:creationId xmlns:p14="http://schemas.microsoft.com/office/powerpoint/2010/main" val="1823304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9FDDA44C-9C53-4111-81CC-CB0E896D026E}" type="slidenum">
              <a:rPr lang="zh-TW" altLang="en-US" smtClean="0"/>
              <a:t>‹#›</a:t>
            </a:fld>
            <a:endParaRPr lang="zh-TW" altLang="en-US"/>
          </a:p>
        </p:txBody>
      </p:sp>
    </p:spTree>
    <p:extLst>
      <p:ext uri="{BB962C8B-B14F-4D97-AF65-F5344CB8AC3E}">
        <p14:creationId xmlns:p14="http://schemas.microsoft.com/office/powerpoint/2010/main" val="993848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FDDA44C-9C53-4111-81CC-CB0E896D026E}" type="slidenum">
              <a:rPr lang="zh-TW" altLang="en-US" smtClean="0"/>
              <a:t>‹#›</a:t>
            </a:fld>
            <a:endParaRPr lang="zh-TW" altLang="en-US"/>
          </a:p>
        </p:txBody>
      </p:sp>
    </p:spTree>
    <p:extLst>
      <p:ext uri="{BB962C8B-B14F-4D97-AF65-F5344CB8AC3E}">
        <p14:creationId xmlns:p14="http://schemas.microsoft.com/office/powerpoint/2010/main" val="2493683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FDDA44C-9C53-4111-81CC-CB0E896D026E}" type="slidenum">
              <a:rPr lang="zh-TW" altLang="en-US" smtClean="0"/>
              <a:t>‹#›</a:t>
            </a:fld>
            <a:endParaRPr lang="zh-TW" altLang="en-US"/>
          </a:p>
        </p:txBody>
      </p:sp>
    </p:spTree>
    <p:extLst>
      <p:ext uri="{BB962C8B-B14F-4D97-AF65-F5344CB8AC3E}">
        <p14:creationId xmlns:p14="http://schemas.microsoft.com/office/powerpoint/2010/main" val="3256949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FDDA44C-9C53-4111-81CC-CB0E896D026E}" type="slidenum">
              <a:rPr lang="zh-TW" altLang="en-US" smtClean="0"/>
              <a:t>‹#›</a:t>
            </a:fld>
            <a:endParaRPr lang="zh-TW" altLang="en-US"/>
          </a:p>
        </p:txBody>
      </p:sp>
    </p:spTree>
    <p:extLst>
      <p:ext uri="{BB962C8B-B14F-4D97-AF65-F5344CB8AC3E}">
        <p14:creationId xmlns:p14="http://schemas.microsoft.com/office/powerpoint/2010/main" val="404775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FDDA44C-9C53-4111-81CC-CB0E896D026E}" type="slidenum">
              <a:rPr lang="zh-TW" altLang="en-US" smtClean="0"/>
              <a:t>‹#›</a:t>
            </a:fld>
            <a:endParaRPr lang="zh-TW" altLang="en-US"/>
          </a:p>
        </p:txBody>
      </p:sp>
    </p:spTree>
    <p:extLst>
      <p:ext uri="{BB962C8B-B14F-4D97-AF65-F5344CB8AC3E}">
        <p14:creationId xmlns:p14="http://schemas.microsoft.com/office/powerpoint/2010/main" val="3080761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3A72D728-36C3-4508-B932-83318C040E54}"/>
              </a:ext>
            </a:extLst>
          </p:cNvPr>
          <p:cNvSpPr>
            <a:spLocks noGrp="1"/>
          </p:cNvSpPr>
          <p:nvPr>
            <p:ph type="ctrTitle"/>
          </p:nvPr>
        </p:nvSpPr>
        <p:spPr>
          <a:xfrm>
            <a:off x="1524000" y="1122363"/>
            <a:ext cx="9144000" cy="1620837"/>
          </a:xfrm>
        </p:spPr>
        <p:txBody>
          <a:bodyPr anchor="b"/>
          <a:lstStyle>
            <a:lvl1pPr algn="ctr">
              <a:defRPr sz="5400" b="1">
                <a:solidFill>
                  <a:srgbClr val="0070C0"/>
                </a:solidFill>
              </a:defRPr>
            </a:lvl1pPr>
          </a:lstStyle>
          <a:p>
            <a:r>
              <a:rPr lang="zh-CN" altLang="en-US" dirty="0"/>
              <a:t>单击此处编辑母版标题样式</a:t>
            </a:r>
            <a:endParaRPr lang="en-US" dirty="0"/>
          </a:p>
        </p:txBody>
      </p:sp>
      <p:sp>
        <p:nvSpPr>
          <p:cNvPr id="9" name="Subtitle 2">
            <a:extLst>
              <a:ext uri="{FF2B5EF4-FFF2-40B4-BE49-F238E27FC236}">
                <a16:creationId xmlns="" xmlns:a16="http://schemas.microsoft.com/office/drawing/2014/main" id="{56B55804-EDC6-411F-A6B0-64EAA472E221}"/>
              </a:ext>
            </a:extLst>
          </p:cNvPr>
          <p:cNvSpPr>
            <a:spLocks noGrp="1"/>
          </p:cNvSpPr>
          <p:nvPr>
            <p:ph type="subTitle" idx="1"/>
          </p:nvPr>
        </p:nvSpPr>
        <p:spPr>
          <a:xfrm>
            <a:off x="1454149" y="3467100"/>
            <a:ext cx="9144000" cy="6096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pic>
        <p:nvPicPr>
          <p:cNvPr id="10" name="图片 9">
            <a:extLst>
              <a:ext uri="{FF2B5EF4-FFF2-40B4-BE49-F238E27FC236}">
                <a16:creationId xmlns="" xmlns:a16="http://schemas.microsoft.com/office/drawing/2014/main" id="{DFA7AD64-982F-4D9F-A082-1D3E50E510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582160"/>
            <a:ext cx="12192000" cy="2275840"/>
          </a:xfrm>
          <a:prstGeom prst="rect">
            <a:avLst/>
          </a:prstGeom>
          <a:ln>
            <a:noFill/>
          </a:ln>
          <a:effectLst>
            <a:softEdge rad="112500"/>
          </a:effectLst>
        </p:spPr>
      </p:pic>
      <p:pic>
        <p:nvPicPr>
          <p:cNvPr id="11" name="Picture 10">
            <a:extLst>
              <a:ext uri="{FF2B5EF4-FFF2-40B4-BE49-F238E27FC236}">
                <a16:creationId xmlns="" xmlns:a16="http://schemas.microsoft.com/office/drawing/2014/main" id="{2FA51C13-B30B-46FF-B32C-E98521104707}"/>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04800" y="228600"/>
            <a:ext cx="150632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1807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12" name="Title 1">
            <a:extLst>
              <a:ext uri="{FF2B5EF4-FFF2-40B4-BE49-F238E27FC236}">
                <a16:creationId xmlns="" xmlns:a16="http://schemas.microsoft.com/office/drawing/2014/main" id="{AC8BEEF6-BBF2-454D-9821-BED27D608AB2}"/>
              </a:ext>
            </a:extLst>
          </p:cNvPr>
          <p:cNvSpPr>
            <a:spLocks noGrp="1"/>
          </p:cNvSpPr>
          <p:nvPr>
            <p:ph type="ctrTitle"/>
          </p:nvPr>
        </p:nvSpPr>
        <p:spPr>
          <a:xfrm>
            <a:off x="1524000" y="1122363"/>
            <a:ext cx="9144000" cy="1620837"/>
          </a:xfrm>
        </p:spPr>
        <p:txBody>
          <a:bodyPr anchor="b"/>
          <a:lstStyle>
            <a:lvl1pPr algn="ctr">
              <a:defRPr sz="5400" b="1">
                <a:solidFill>
                  <a:srgbClr val="0070C0"/>
                </a:solidFill>
              </a:defRPr>
            </a:lvl1pPr>
          </a:lstStyle>
          <a:p>
            <a:r>
              <a:rPr lang="zh-CN" altLang="en-US" dirty="0"/>
              <a:t>单击此处编辑母版标题样式</a:t>
            </a:r>
            <a:endParaRPr lang="en-US" dirty="0"/>
          </a:p>
        </p:txBody>
      </p:sp>
      <p:sp>
        <p:nvSpPr>
          <p:cNvPr id="13" name="Subtitle 2">
            <a:extLst>
              <a:ext uri="{FF2B5EF4-FFF2-40B4-BE49-F238E27FC236}">
                <a16:creationId xmlns="" xmlns:a16="http://schemas.microsoft.com/office/drawing/2014/main" id="{658B6D35-B63F-4646-B23C-B9F6360FAD10}"/>
              </a:ext>
            </a:extLst>
          </p:cNvPr>
          <p:cNvSpPr>
            <a:spLocks noGrp="1"/>
          </p:cNvSpPr>
          <p:nvPr>
            <p:ph type="subTitle" idx="1"/>
          </p:nvPr>
        </p:nvSpPr>
        <p:spPr>
          <a:xfrm>
            <a:off x="1454149" y="3467100"/>
            <a:ext cx="9144000" cy="6096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pic>
        <p:nvPicPr>
          <p:cNvPr id="14" name="图片 13">
            <a:extLst>
              <a:ext uri="{FF2B5EF4-FFF2-40B4-BE49-F238E27FC236}">
                <a16:creationId xmlns="" xmlns:a16="http://schemas.microsoft.com/office/drawing/2014/main" id="{DFAB2392-92F3-432C-B660-8451266E12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582160"/>
            <a:ext cx="12192000" cy="2275840"/>
          </a:xfrm>
          <a:prstGeom prst="rect">
            <a:avLst/>
          </a:prstGeom>
          <a:ln>
            <a:noFill/>
          </a:ln>
          <a:effectLst>
            <a:softEdge rad="112500"/>
          </a:effectLst>
        </p:spPr>
      </p:pic>
      <p:pic>
        <p:nvPicPr>
          <p:cNvPr id="15" name="Picture 10">
            <a:extLst>
              <a:ext uri="{FF2B5EF4-FFF2-40B4-BE49-F238E27FC236}">
                <a16:creationId xmlns="" xmlns:a16="http://schemas.microsoft.com/office/drawing/2014/main" id="{9A93DB79-D802-4CAD-AA0F-6BB2D7518529}"/>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04800" y="228600"/>
            <a:ext cx="150632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111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63600" y="152400"/>
            <a:ext cx="10464800" cy="470898"/>
          </a:xfrm>
          <a:prstGeom prst="rect">
            <a:avLst/>
          </a:prstGeom>
        </p:spPr>
        <p:txBody>
          <a:bodyPr/>
          <a:lstStyle/>
          <a:p>
            <a:r>
              <a:rPr lang="zh-CN" altLang="en-US" dirty="0"/>
              <a:t>单击此处编辑母版标题样式</a:t>
            </a:r>
          </a:p>
        </p:txBody>
      </p:sp>
    </p:spTree>
    <p:extLst>
      <p:ext uri="{BB962C8B-B14F-4D97-AF65-F5344CB8AC3E}">
        <p14:creationId xmlns:p14="http://schemas.microsoft.com/office/powerpoint/2010/main" val="11892386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47133" y="42864"/>
            <a:ext cx="105156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347133" y="1158537"/>
            <a:ext cx="11489267" cy="4930775"/>
          </a:xfrm>
          <a:prstGeom prst="rect">
            <a:avLst/>
          </a:prstGeom>
        </p:spPr>
        <p:txBody>
          <a:bodyPr tIns="46800"/>
          <a:lstStyle>
            <a:lvl1pPr marL="228600" indent="-360000" algn="l">
              <a:buClr>
                <a:schemeClr val="accent1"/>
              </a:buClr>
              <a:buSzPct val="100000"/>
              <a:buFont typeface="Wingdings" panose="05000000000000000000" pitchFamily="2" charset="2"/>
              <a:buChar char="p"/>
              <a:defRPr lang="zh-CN" altLang="en-US" dirty="0" smtClean="0"/>
            </a:lvl1pPr>
            <a:lvl2pPr marL="685800" indent="-360000">
              <a:buClr>
                <a:schemeClr val="accent1"/>
              </a:buClr>
              <a:buFont typeface="Wingdings" panose="05000000000000000000" pitchFamily="2" charset="2"/>
              <a:buChar char="l"/>
              <a:defRPr sz="2000"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sz="1800"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5pPr>
            <a:lvl6pPr marL="2286000" indent="0">
              <a:buClr>
                <a:schemeClr val="tx2"/>
              </a:buClr>
              <a:buFont typeface="Arial" panose="020B0604020202020204" pitchFamily="34" charset="0"/>
              <a:buNone/>
              <a:defRPr/>
            </a:lvl6pPr>
            <a:lvl7pPr marL="2743200" indent="0">
              <a:buNone/>
              <a:defRPr/>
            </a:lvl7pPr>
            <a:lvl8pPr marL="3200400" indent="0">
              <a:buNone/>
              <a:defRPr/>
            </a:lvl8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dirty="0"/>
          </a:p>
        </p:txBody>
      </p:sp>
    </p:spTree>
    <p:extLst>
      <p:ext uri="{BB962C8B-B14F-4D97-AF65-F5344CB8AC3E}">
        <p14:creationId xmlns:p14="http://schemas.microsoft.com/office/powerpoint/2010/main" val="352815350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12" name="Title 1">
            <a:extLst>
              <a:ext uri="{FF2B5EF4-FFF2-40B4-BE49-F238E27FC236}">
                <a16:creationId xmlns="" xmlns:a16="http://schemas.microsoft.com/office/drawing/2014/main" id="{C7FC3D00-CCAB-4939-9440-464086906850}"/>
              </a:ext>
            </a:extLst>
          </p:cNvPr>
          <p:cNvSpPr>
            <a:spLocks noGrp="1"/>
          </p:cNvSpPr>
          <p:nvPr>
            <p:ph type="ctrTitle"/>
          </p:nvPr>
        </p:nvSpPr>
        <p:spPr>
          <a:xfrm>
            <a:off x="1524000" y="1122363"/>
            <a:ext cx="9144000" cy="1620837"/>
          </a:xfrm>
          <a:prstGeom prst="rect">
            <a:avLst/>
          </a:prstGeom>
        </p:spPr>
        <p:txBody>
          <a:bodyPr anchor="b"/>
          <a:lstStyle>
            <a:lvl1pPr algn="ctr">
              <a:defRPr sz="5400" b="1">
                <a:solidFill>
                  <a:srgbClr val="0070C0"/>
                </a:solidFill>
              </a:defRPr>
            </a:lvl1pPr>
          </a:lstStyle>
          <a:p>
            <a:r>
              <a:rPr lang="zh-CN" altLang="en-US" dirty="0"/>
              <a:t>单击此处编辑母版标题样式</a:t>
            </a:r>
            <a:endParaRPr lang="en-US" dirty="0"/>
          </a:p>
        </p:txBody>
      </p:sp>
      <p:sp>
        <p:nvSpPr>
          <p:cNvPr id="13" name="Subtitle 2">
            <a:extLst>
              <a:ext uri="{FF2B5EF4-FFF2-40B4-BE49-F238E27FC236}">
                <a16:creationId xmlns="" xmlns:a16="http://schemas.microsoft.com/office/drawing/2014/main" id="{9EC29E15-16B2-44BD-B2B9-0653E984B0C1}"/>
              </a:ext>
            </a:extLst>
          </p:cNvPr>
          <p:cNvSpPr>
            <a:spLocks noGrp="1"/>
          </p:cNvSpPr>
          <p:nvPr>
            <p:ph type="subTitle" idx="1"/>
          </p:nvPr>
        </p:nvSpPr>
        <p:spPr>
          <a:xfrm>
            <a:off x="1454149" y="3467100"/>
            <a:ext cx="9144000" cy="609600"/>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pic>
        <p:nvPicPr>
          <p:cNvPr id="14" name="图片 13">
            <a:extLst>
              <a:ext uri="{FF2B5EF4-FFF2-40B4-BE49-F238E27FC236}">
                <a16:creationId xmlns="" xmlns:a16="http://schemas.microsoft.com/office/drawing/2014/main" id="{A870DB6A-8197-43DE-A328-866E9318DD7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582160"/>
            <a:ext cx="12192000" cy="2275840"/>
          </a:xfrm>
          <a:prstGeom prst="rect">
            <a:avLst/>
          </a:prstGeom>
          <a:ln>
            <a:noFill/>
          </a:ln>
          <a:effectLst>
            <a:softEdge rad="112500"/>
          </a:effectLst>
        </p:spPr>
      </p:pic>
      <p:pic>
        <p:nvPicPr>
          <p:cNvPr id="15" name="Picture 10">
            <a:extLst>
              <a:ext uri="{FF2B5EF4-FFF2-40B4-BE49-F238E27FC236}">
                <a16:creationId xmlns="" xmlns:a16="http://schemas.microsoft.com/office/drawing/2014/main" id="{D035D03E-76EA-48B7-950C-0C818452B184}"/>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04800" y="228600"/>
            <a:ext cx="150632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67459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FDDA44C-9C53-4111-81CC-CB0E896D026E}" type="slidenum">
              <a:rPr lang="zh-TW" altLang="en-US" smtClean="0"/>
              <a:t>‹#›</a:t>
            </a:fld>
            <a:endParaRPr lang="zh-TW" altLang="en-US"/>
          </a:p>
        </p:txBody>
      </p:sp>
    </p:spTree>
    <p:extLst>
      <p:ext uri="{BB962C8B-B14F-4D97-AF65-F5344CB8AC3E}">
        <p14:creationId xmlns:p14="http://schemas.microsoft.com/office/powerpoint/2010/main" val="16131731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FDDA44C-9C53-4111-81CC-CB0E896D026E}" type="slidenum">
              <a:rPr lang="zh-TW" altLang="en-US" smtClean="0"/>
              <a:t>‹#›</a:t>
            </a:fld>
            <a:endParaRPr lang="zh-TW" altLang="en-US"/>
          </a:p>
        </p:txBody>
      </p:sp>
    </p:spTree>
    <p:extLst>
      <p:ext uri="{BB962C8B-B14F-4D97-AF65-F5344CB8AC3E}">
        <p14:creationId xmlns:p14="http://schemas.microsoft.com/office/powerpoint/2010/main" val="23698083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FDDA44C-9C53-4111-81CC-CB0E896D026E}" type="slidenum">
              <a:rPr lang="zh-TW" altLang="en-US" smtClean="0"/>
              <a:t>‹#›</a:t>
            </a:fld>
            <a:endParaRPr lang="zh-TW" altLang="en-US"/>
          </a:p>
        </p:txBody>
      </p:sp>
    </p:spTree>
    <p:extLst>
      <p:ext uri="{BB962C8B-B14F-4D97-AF65-F5344CB8AC3E}">
        <p14:creationId xmlns:p14="http://schemas.microsoft.com/office/powerpoint/2010/main" val="39591194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FDDA44C-9C53-4111-81CC-CB0E896D026E}" type="slidenum">
              <a:rPr lang="zh-TW" altLang="en-US" smtClean="0"/>
              <a:t>‹#›</a:t>
            </a:fld>
            <a:endParaRPr lang="zh-TW" altLang="en-US"/>
          </a:p>
        </p:txBody>
      </p:sp>
    </p:spTree>
    <p:extLst>
      <p:ext uri="{BB962C8B-B14F-4D97-AF65-F5344CB8AC3E}">
        <p14:creationId xmlns:p14="http://schemas.microsoft.com/office/powerpoint/2010/main" val="36840224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9FDDA44C-9C53-4111-81CC-CB0E896D026E}" type="slidenum">
              <a:rPr lang="zh-TW" altLang="en-US" smtClean="0"/>
              <a:t>‹#›</a:t>
            </a:fld>
            <a:endParaRPr lang="zh-TW" altLang="en-US"/>
          </a:p>
        </p:txBody>
      </p:sp>
    </p:spTree>
    <p:extLst>
      <p:ext uri="{BB962C8B-B14F-4D97-AF65-F5344CB8AC3E}">
        <p14:creationId xmlns:p14="http://schemas.microsoft.com/office/powerpoint/2010/main" val="18833921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9FDDA44C-9C53-4111-81CC-CB0E896D026E}" type="slidenum">
              <a:rPr lang="zh-TW" altLang="en-US" smtClean="0"/>
              <a:t>‹#›</a:t>
            </a:fld>
            <a:endParaRPr lang="zh-TW" altLang="en-US"/>
          </a:p>
        </p:txBody>
      </p:sp>
    </p:spTree>
    <p:extLst>
      <p:ext uri="{BB962C8B-B14F-4D97-AF65-F5344CB8AC3E}">
        <p14:creationId xmlns:p14="http://schemas.microsoft.com/office/powerpoint/2010/main" val="2697383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9FDDA44C-9C53-4111-81CC-CB0E896D026E}" type="slidenum">
              <a:rPr lang="zh-TW" altLang="en-US" smtClean="0"/>
              <a:t>‹#›</a:t>
            </a:fld>
            <a:endParaRPr lang="zh-TW" altLang="en-US"/>
          </a:p>
        </p:txBody>
      </p:sp>
    </p:spTree>
    <p:extLst>
      <p:ext uri="{BB962C8B-B14F-4D97-AF65-F5344CB8AC3E}">
        <p14:creationId xmlns:p14="http://schemas.microsoft.com/office/powerpoint/2010/main" val="9436820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FDDA44C-9C53-4111-81CC-CB0E896D026E}" type="slidenum">
              <a:rPr lang="zh-TW" altLang="en-US" smtClean="0"/>
              <a:t>‹#›</a:t>
            </a:fld>
            <a:endParaRPr lang="zh-TW" altLang="en-US"/>
          </a:p>
        </p:txBody>
      </p:sp>
    </p:spTree>
    <p:extLst>
      <p:ext uri="{BB962C8B-B14F-4D97-AF65-F5344CB8AC3E}">
        <p14:creationId xmlns:p14="http://schemas.microsoft.com/office/powerpoint/2010/main" val="22289856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FDDA44C-9C53-4111-81CC-CB0E896D026E}" type="slidenum">
              <a:rPr lang="zh-TW" altLang="en-US" smtClean="0"/>
              <a:t>‹#›</a:t>
            </a:fld>
            <a:endParaRPr lang="zh-TW" altLang="en-US"/>
          </a:p>
        </p:txBody>
      </p:sp>
    </p:spTree>
    <p:extLst>
      <p:ext uri="{BB962C8B-B14F-4D97-AF65-F5344CB8AC3E}">
        <p14:creationId xmlns:p14="http://schemas.microsoft.com/office/powerpoint/2010/main" val="25394132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FDDA44C-9C53-4111-81CC-CB0E896D026E}" type="slidenum">
              <a:rPr lang="zh-TW" altLang="en-US" smtClean="0"/>
              <a:t>‹#›</a:t>
            </a:fld>
            <a:endParaRPr lang="zh-TW" altLang="en-US"/>
          </a:p>
        </p:txBody>
      </p:sp>
    </p:spTree>
    <p:extLst>
      <p:ext uri="{BB962C8B-B14F-4D97-AF65-F5344CB8AC3E}">
        <p14:creationId xmlns:p14="http://schemas.microsoft.com/office/powerpoint/2010/main" val="2547120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8176" y="180000"/>
            <a:ext cx="10464800" cy="470898"/>
          </a:xfrm>
          <a:prstGeom prst="rect">
            <a:avLst/>
          </a:prstGeom>
        </p:spPr>
        <p:txBody>
          <a:bodyPr/>
          <a:lstStyle/>
          <a:p>
            <a:r>
              <a:rPr lang="zh-CN" altLang="en-US" dirty="0"/>
              <a:t>单击此处编辑母版标题样式</a:t>
            </a:r>
          </a:p>
        </p:txBody>
      </p:sp>
    </p:spTree>
    <p:extLst>
      <p:ext uri="{BB962C8B-B14F-4D97-AF65-F5344CB8AC3E}">
        <p14:creationId xmlns:p14="http://schemas.microsoft.com/office/powerpoint/2010/main" val="9336816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FDDA44C-9C53-4111-81CC-CB0E896D026E}" type="slidenum">
              <a:rPr lang="zh-TW" altLang="en-US" smtClean="0"/>
              <a:t>‹#›</a:t>
            </a:fld>
            <a:endParaRPr lang="zh-TW" altLang="en-US"/>
          </a:p>
        </p:txBody>
      </p:sp>
    </p:spTree>
    <p:extLst>
      <p:ext uri="{BB962C8B-B14F-4D97-AF65-F5344CB8AC3E}">
        <p14:creationId xmlns:p14="http://schemas.microsoft.com/office/powerpoint/2010/main" val="14239704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20837"/>
          </a:xfrm>
        </p:spPr>
        <p:txBody>
          <a:bodyPr anchor="b"/>
          <a:lstStyle>
            <a:lvl1pPr algn="ctr">
              <a:defRPr sz="5400" b="1">
                <a:solidFill>
                  <a:srgbClr val="0070C0"/>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454149" y="3467100"/>
            <a:ext cx="9144000" cy="6096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pic>
        <p:nvPicPr>
          <p:cNvPr id="7" name="图片 6">
            <a:extLst>
              <a:ext uri="{FF2B5EF4-FFF2-40B4-BE49-F238E27FC236}">
                <a16:creationId xmlns="" xmlns:a16="http://schemas.microsoft.com/office/drawing/2014/main" id="{83F3920A-DE62-4E44-A61D-9EB55B1B43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582160"/>
            <a:ext cx="12192000" cy="2275840"/>
          </a:xfrm>
          <a:prstGeom prst="rect">
            <a:avLst/>
          </a:prstGeom>
          <a:ln>
            <a:noFill/>
          </a:ln>
          <a:effectLst>
            <a:softEdge rad="112500"/>
          </a:effectLst>
        </p:spPr>
      </p:pic>
      <p:pic>
        <p:nvPicPr>
          <p:cNvPr id="8" name="Picture 10">
            <a:extLst>
              <a:ext uri="{FF2B5EF4-FFF2-40B4-BE49-F238E27FC236}">
                <a16:creationId xmlns="" xmlns:a16="http://schemas.microsoft.com/office/drawing/2014/main" id="{DFF82E2D-1730-4B20-A96A-C015733DEFB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04800" y="228600"/>
            <a:ext cx="150632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86495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05278" y="6479593"/>
            <a:ext cx="27432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962400" y="5712619"/>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89725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pic>
        <p:nvPicPr>
          <p:cNvPr id="8" name="图片 7">
            <a:extLst>
              <a:ext uri="{FF2B5EF4-FFF2-40B4-BE49-F238E27FC236}">
                <a16:creationId xmlns="" xmlns:a16="http://schemas.microsoft.com/office/drawing/2014/main" id="{A9F32184-2681-485D-970D-1199D595FB1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582160"/>
            <a:ext cx="12192000" cy="2275840"/>
          </a:xfrm>
          <a:prstGeom prst="rect">
            <a:avLst/>
          </a:prstGeom>
          <a:ln>
            <a:noFill/>
          </a:ln>
          <a:effectLst>
            <a:softEdge rad="112500"/>
          </a:effectLst>
        </p:spPr>
      </p:pic>
      <p:sp>
        <p:nvSpPr>
          <p:cNvPr id="9" name="Title 1">
            <a:extLst>
              <a:ext uri="{FF2B5EF4-FFF2-40B4-BE49-F238E27FC236}">
                <a16:creationId xmlns="" xmlns:a16="http://schemas.microsoft.com/office/drawing/2014/main" id="{3A1F65B3-A330-4CE8-AE55-C8099547ABB2}"/>
              </a:ext>
            </a:extLst>
          </p:cNvPr>
          <p:cNvSpPr>
            <a:spLocks noGrp="1"/>
          </p:cNvSpPr>
          <p:nvPr>
            <p:ph type="ctrTitle"/>
          </p:nvPr>
        </p:nvSpPr>
        <p:spPr>
          <a:xfrm>
            <a:off x="1524000" y="1122363"/>
            <a:ext cx="9144000" cy="1620837"/>
          </a:xfrm>
        </p:spPr>
        <p:txBody>
          <a:bodyPr anchor="b"/>
          <a:lstStyle>
            <a:lvl1pPr algn="ctr">
              <a:defRPr sz="5400" b="1">
                <a:solidFill>
                  <a:srgbClr val="0070C0"/>
                </a:solidFill>
              </a:defRPr>
            </a:lvl1pPr>
          </a:lstStyle>
          <a:p>
            <a:r>
              <a:rPr lang="zh-CN" altLang="en-US" dirty="0"/>
              <a:t>单击此处编辑母版标题样式</a:t>
            </a:r>
            <a:endParaRPr lang="en-US" dirty="0"/>
          </a:p>
        </p:txBody>
      </p:sp>
      <p:sp>
        <p:nvSpPr>
          <p:cNvPr id="10" name="Subtitle 2">
            <a:extLst>
              <a:ext uri="{FF2B5EF4-FFF2-40B4-BE49-F238E27FC236}">
                <a16:creationId xmlns="" xmlns:a16="http://schemas.microsoft.com/office/drawing/2014/main" id="{69D4F308-4E47-46CB-B779-BF0DFA114D0F}"/>
              </a:ext>
            </a:extLst>
          </p:cNvPr>
          <p:cNvSpPr>
            <a:spLocks noGrp="1"/>
          </p:cNvSpPr>
          <p:nvPr>
            <p:ph type="subTitle" idx="1"/>
          </p:nvPr>
        </p:nvSpPr>
        <p:spPr>
          <a:xfrm>
            <a:off x="1454149" y="3467100"/>
            <a:ext cx="9144000" cy="6096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pic>
        <p:nvPicPr>
          <p:cNvPr id="12" name="Picture 10">
            <a:extLst>
              <a:ext uri="{FF2B5EF4-FFF2-40B4-BE49-F238E27FC236}">
                <a16:creationId xmlns="" xmlns:a16="http://schemas.microsoft.com/office/drawing/2014/main" id="{D2689865-E0C5-49DD-866C-E8622DAC7F85}"/>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04800" y="228600"/>
            <a:ext cx="150632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04694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Tree>
    <p:extLst>
      <p:ext uri="{BB962C8B-B14F-4D97-AF65-F5344CB8AC3E}">
        <p14:creationId xmlns:p14="http://schemas.microsoft.com/office/powerpoint/2010/main" val="13988058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Tree>
    <p:extLst>
      <p:ext uri="{BB962C8B-B14F-4D97-AF65-F5344CB8AC3E}">
        <p14:creationId xmlns:p14="http://schemas.microsoft.com/office/powerpoint/2010/main" val="8817861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Tree>
    <p:extLst>
      <p:ext uri="{BB962C8B-B14F-4D97-AF65-F5344CB8AC3E}">
        <p14:creationId xmlns:p14="http://schemas.microsoft.com/office/powerpoint/2010/main" val="117547855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Tree>
    <p:extLst>
      <p:ext uri="{BB962C8B-B14F-4D97-AF65-F5344CB8AC3E}">
        <p14:creationId xmlns:p14="http://schemas.microsoft.com/office/powerpoint/2010/main" val="80621724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Tree>
    <p:extLst>
      <p:ext uri="{BB962C8B-B14F-4D97-AF65-F5344CB8AC3E}">
        <p14:creationId xmlns:p14="http://schemas.microsoft.com/office/powerpoint/2010/main" val="21640192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Tree>
    <p:extLst>
      <p:ext uri="{BB962C8B-B14F-4D97-AF65-F5344CB8AC3E}">
        <p14:creationId xmlns:p14="http://schemas.microsoft.com/office/powerpoint/2010/main" val="467413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47133" y="42864"/>
            <a:ext cx="105156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347133" y="1158537"/>
            <a:ext cx="11489267" cy="4930775"/>
          </a:xfrm>
          <a:prstGeom prst="rect">
            <a:avLst/>
          </a:prstGeom>
        </p:spPr>
        <p:txBody>
          <a:bodyPr tIns="46800"/>
          <a:lstStyle>
            <a:lvl1pPr marL="228600" indent="-360000" algn="l">
              <a:buClr>
                <a:schemeClr val="accent1"/>
              </a:buClr>
              <a:buSzPct val="100000"/>
              <a:buFont typeface="Wingdings" panose="05000000000000000000" pitchFamily="2" charset="2"/>
              <a:buChar char="p"/>
              <a:defRPr lang="zh-CN" altLang="en-US" dirty="0" smtClean="0"/>
            </a:lvl1pPr>
            <a:lvl2pPr marL="685800" indent="-360000">
              <a:buClr>
                <a:schemeClr val="accent1"/>
              </a:buClr>
              <a:buFont typeface="Wingdings" panose="05000000000000000000" pitchFamily="2" charset="2"/>
              <a:buChar char="l"/>
              <a:defRPr sz="2000"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sz="1800"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5pPr>
            <a:lvl6pPr marL="2286000" indent="0">
              <a:buClr>
                <a:schemeClr val="tx2"/>
              </a:buClr>
              <a:buFont typeface="Arial" panose="020B0604020202020204" pitchFamily="34" charset="0"/>
              <a:buNone/>
              <a:defRPr/>
            </a:lvl6pPr>
            <a:lvl7pPr marL="2743200" indent="0">
              <a:buNone/>
              <a:defRPr/>
            </a:lvl7pPr>
            <a:lvl8pPr marL="3200400" indent="0">
              <a:buNone/>
              <a:defRPr/>
            </a:lvl8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dirty="0"/>
          </a:p>
        </p:txBody>
      </p:sp>
    </p:spTree>
    <p:extLst>
      <p:ext uri="{BB962C8B-B14F-4D97-AF65-F5344CB8AC3E}">
        <p14:creationId xmlns:p14="http://schemas.microsoft.com/office/powerpoint/2010/main" val="78943318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8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Tree>
    <p:extLst>
      <p:ext uri="{BB962C8B-B14F-4D97-AF65-F5344CB8AC3E}">
        <p14:creationId xmlns:p14="http://schemas.microsoft.com/office/powerpoint/2010/main" val="13477761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9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Tree>
    <p:extLst>
      <p:ext uri="{BB962C8B-B14F-4D97-AF65-F5344CB8AC3E}">
        <p14:creationId xmlns:p14="http://schemas.microsoft.com/office/powerpoint/2010/main" val="37710860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3_标题幻灯片">
    <p:spTree>
      <p:nvGrpSpPr>
        <p:cNvPr id="1" name=""/>
        <p:cNvGrpSpPr/>
        <p:nvPr/>
      </p:nvGrpSpPr>
      <p:grpSpPr>
        <a:xfrm>
          <a:off x="0" y="0"/>
          <a:ext cx="0" cy="0"/>
          <a:chOff x="0" y="0"/>
          <a:chExt cx="0" cy="0"/>
        </a:xfrm>
      </p:grpSpPr>
      <p:pic>
        <p:nvPicPr>
          <p:cNvPr id="12" name="Picture 2" descr="https://timgsa.baidu.com/timg?image&amp;quality=80&amp;size=b9999_10000&amp;sec=1589392467066&amp;di=858448bcac33b053afe05c80d7f9cab3&amp;imgtype=0&amp;src=http%3A%2F%2F5b0988e595225.cdn.sohucs.com%2Fimages%2F20180612%2F550cbc8547804dfb9c7d80fb69cee600.jpeg">
            <a:extLst>
              <a:ext uri="{FF2B5EF4-FFF2-40B4-BE49-F238E27FC236}">
                <a16:creationId xmlns="" xmlns:a16="http://schemas.microsoft.com/office/drawing/2014/main" id="{B9A6C44C-B792-4AA0-873C-5C7E310A038D}"/>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22272" b="4546"/>
          <a:stretch/>
        </p:blipFill>
        <p:spPr bwMode="auto">
          <a:xfrm>
            <a:off x="0" y="3875809"/>
            <a:ext cx="12192000" cy="298219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0" name="标题 9"/>
          <p:cNvSpPr>
            <a:spLocks noGrp="1"/>
          </p:cNvSpPr>
          <p:nvPr>
            <p:ph type="title"/>
          </p:nvPr>
        </p:nvSpPr>
        <p:spPr>
          <a:xfrm>
            <a:off x="838200" y="457200"/>
            <a:ext cx="10515600" cy="639772"/>
          </a:xfrm>
        </p:spPr>
        <p:txBody>
          <a:bodyPr/>
          <a:lstStyle>
            <a:lvl1pPr algn="ctr">
              <a:defRPr b="0">
                <a:latin typeface="微软雅黑" panose="020B0503020204020204" pitchFamily="34" charset="-122"/>
                <a:ea typeface="微软雅黑" panose="020B0503020204020204" pitchFamily="34" charset="-122"/>
              </a:defRPr>
            </a:lvl1pPr>
          </a:lstStyle>
          <a:p>
            <a:r>
              <a:rPr lang="zh-CN" altLang="en-US" dirty="0"/>
              <a:t>北京交通大学“机器学习”课程组</a:t>
            </a:r>
          </a:p>
        </p:txBody>
      </p:sp>
      <p:sp>
        <p:nvSpPr>
          <p:cNvPr id="13" name="矩形 12">
            <a:extLst>
              <a:ext uri="{FF2B5EF4-FFF2-40B4-BE49-F238E27FC236}">
                <a16:creationId xmlns="" xmlns:a16="http://schemas.microsoft.com/office/drawing/2014/main" id="{200E101D-EAAD-4086-8E7F-AEFE03FFB7EF}"/>
              </a:ext>
            </a:extLst>
          </p:cNvPr>
          <p:cNvSpPr/>
          <p:nvPr userDrawn="1"/>
        </p:nvSpPr>
        <p:spPr>
          <a:xfrm>
            <a:off x="1562100" y="1600200"/>
            <a:ext cx="4876800" cy="1938992"/>
          </a:xfrm>
          <a:prstGeom prst="rect">
            <a:avLst/>
          </a:prstGeom>
        </p:spPr>
        <p:txBody>
          <a:bodyPr wrap="square">
            <a:spAutoFit/>
          </a:bodyPr>
          <a:lstStyle/>
          <a:p>
            <a:pPr marL="0" lvl="2" eaLnBrk="0" hangingPunct="0">
              <a:lnSpc>
                <a:spcPct val="125000"/>
              </a:lnSpc>
              <a:buClr>
                <a:srgbClr val="7030A0"/>
              </a:buClr>
              <a:buFontTx/>
              <a:buNone/>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于    剑</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hlinkClick r:id="rId3"/>
              </a:rPr>
              <a:t>jianyu@bjtu.edu.cn</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b="1" kern="0" dirty="0">
              <a:latin typeface="Times New Roman" panose="02020603050405020304" pitchFamily="18" charset="0"/>
              <a:ea typeface="楷体" panose="02010609060101010101" pitchFamily="49" charset="-122"/>
              <a:cs typeface="Times New Roman" panose="02020603050405020304" pitchFamily="18" charset="0"/>
            </a:endParaRPr>
          </a:p>
          <a:p>
            <a:pPr marL="0" lvl="2" eaLnBrk="0" hangingPunct="0">
              <a:lnSpc>
                <a:spcPct val="125000"/>
              </a:lnSpc>
              <a:spcBef>
                <a:spcPts val="0"/>
              </a:spcBef>
              <a:spcAft>
                <a:spcPts val="0"/>
              </a:spcAft>
              <a:buClr>
                <a:srgbClr val="7030A0"/>
              </a:buClr>
              <a:buSzTx/>
              <a:buFontTx/>
              <a:buNone/>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景丽萍</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hlinkClick r:id="rId4"/>
              </a:rPr>
              <a:t>lpjing@bjtu.edu.cn</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b="1" kern="0" dirty="0">
              <a:latin typeface="Times New Roman" panose="02020603050405020304" pitchFamily="18" charset="0"/>
              <a:ea typeface="楷体" panose="02010609060101010101" pitchFamily="49" charset="-122"/>
              <a:cs typeface="Times New Roman" panose="02020603050405020304" pitchFamily="18" charset="0"/>
            </a:endParaRPr>
          </a:p>
          <a:p>
            <a:pPr marL="0" lvl="2" eaLnBrk="0" hangingPunct="0">
              <a:lnSpc>
                <a:spcPct val="125000"/>
              </a:lnSpc>
              <a:spcBef>
                <a:spcPts val="0"/>
              </a:spcBef>
              <a:spcAft>
                <a:spcPts val="0"/>
              </a:spcAft>
              <a:buClr>
                <a:srgbClr val="7030A0"/>
              </a:buClr>
              <a:buSzTx/>
              <a:buFontTx/>
              <a:buNone/>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田丽霞</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hlinkClick r:id="rId5"/>
              </a:rPr>
              <a:t>lxtian@bjtu.edu.cn</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rPr>
              <a:t>;</a:t>
            </a:r>
          </a:p>
          <a:p>
            <a:pPr marL="0" lvl="2" eaLnBrk="0" hangingPunct="0">
              <a:lnSpc>
                <a:spcPct val="125000"/>
              </a:lnSpc>
              <a:spcBef>
                <a:spcPts val="0"/>
              </a:spcBef>
              <a:spcAft>
                <a:spcPts val="0"/>
              </a:spcAft>
              <a:buClr>
                <a:srgbClr val="7030A0"/>
              </a:buClr>
              <a:buSzTx/>
              <a:buFontTx/>
              <a:buNone/>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黄惠芳</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hlinkClick r:id="rId6"/>
              </a:rPr>
              <a:t>hfhuang@bjtu.edu.cn</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kern="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矩形 13">
            <a:extLst>
              <a:ext uri="{FF2B5EF4-FFF2-40B4-BE49-F238E27FC236}">
                <a16:creationId xmlns="" xmlns:a16="http://schemas.microsoft.com/office/drawing/2014/main" id="{BF26A67C-B839-42EA-AFCF-86419D5BFF47}"/>
              </a:ext>
            </a:extLst>
          </p:cNvPr>
          <p:cNvSpPr/>
          <p:nvPr userDrawn="1"/>
        </p:nvSpPr>
        <p:spPr>
          <a:xfrm>
            <a:off x="6229350" y="1600200"/>
            <a:ext cx="4229100" cy="1938992"/>
          </a:xfrm>
          <a:prstGeom prst="rect">
            <a:avLst/>
          </a:prstGeom>
        </p:spPr>
        <p:txBody>
          <a:bodyPr wrap="square">
            <a:spAutoFit/>
          </a:bodyPr>
          <a:lstStyle/>
          <a:p>
            <a:pPr marL="0" lvl="2" eaLnBrk="0" hangingPunct="0">
              <a:lnSpc>
                <a:spcPct val="125000"/>
              </a:lnSpc>
              <a:spcBef>
                <a:spcPts val="0"/>
              </a:spcBef>
              <a:spcAft>
                <a:spcPts val="0"/>
              </a:spcAft>
              <a:buClr>
                <a:srgbClr val="7030A0"/>
              </a:buClr>
              <a:buSzTx/>
              <a:buFontTx/>
              <a:buNone/>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李晓龙</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hlinkClick r:id="rId7"/>
              </a:rPr>
              <a:t>hlli@bjtu.edu.cn</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kern="0" dirty="0">
              <a:latin typeface="Times New Roman" panose="02020603050405020304" pitchFamily="18" charset="0"/>
              <a:ea typeface="楷体" panose="02010609060101010101" pitchFamily="49" charset="-122"/>
              <a:cs typeface="Times New Roman" panose="02020603050405020304" pitchFamily="18" charset="0"/>
            </a:endParaRPr>
          </a:p>
          <a:p>
            <a:pPr marL="0" lvl="2" eaLnBrk="0" hangingPunct="0">
              <a:lnSpc>
                <a:spcPct val="125000"/>
              </a:lnSpc>
              <a:spcBef>
                <a:spcPts val="0"/>
              </a:spcBef>
              <a:spcAft>
                <a:spcPts val="0"/>
              </a:spcAft>
              <a:buClr>
                <a:srgbClr val="7030A0"/>
              </a:buClr>
              <a:buSzTx/>
              <a:buFontTx/>
              <a:buNone/>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吴    丹</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hlinkClick r:id="rId8"/>
              </a:rPr>
              <a:t>wudan@bjtu.edu.cn</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kern="0" dirty="0">
              <a:latin typeface="Times New Roman" panose="02020603050405020304" pitchFamily="18" charset="0"/>
              <a:ea typeface="楷体" panose="02010609060101010101" pitchFamily="49" charset="-122"/>
              <a:cs typeface="Times New Roman" panose="02020603050405020304" pitchFamily="18" charset="0"/>
            </a:endParaRPr>
          </a:p>
          <a:p>
            <a:pPr marL="0" lvl="2" eaLnBrk="0" hangingPunct="0">
              <a:lnSpc>
                <a:spcPct val="125000"/>
              </a:lnSpc>
              <a:spcBef>
                <a:spcPts val="0"/>
              </a:spcBef>
              <a:spcAft>
                <a:spcPts val="0"/>
              </a:spcAft>
              <a:buClr>
                <a:srgbClr val="7030A0"/>
              </a:buClr>
              <a:buSzTx/>
              <a:buFontTx/>
              <a:buNone/>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万怀宇</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hlinkClick r:id="rId9"/>
              </a:rPr>
              <a:t>hywan@bjtu.edu.cn</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rPr>
              <a:t>;</a:t>
            </a:r>
          </a:p>
          <a:p>
            <a:pPr marL="0" lvl="2" eaLnBrk="0" hangingPunct="0">
              <a:lnSpc>
                <a:spcPct val="125000"/>
              </a:lnSpc>
              <a:spcBef>
                <a:spcPts val="0"/>
              </a:spcBef>
              <a:spcAft>
                <a:spcPts val="0"/>
              </a:spcAft>
              <a:buClr>
                <a:srgbClr val="7030A0"/>
              </a:buClr>
              <a:buSzTx/>
              <a:buFontTx/>
              <a:buNone/>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王    晶</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hlinkClick r:id="rId10"/>
              </a:rPr>
              <a:t>wj@bjtu.edu.cn</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2684540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FDDA44C-9C53-4111-81CC-CB0E896D026E}" type="slidenum">
              <a:rPr lang="zh-TW" altLang="en-US" smtClean="0"/>
              <a:t>‹#›</a:t>
            </a:fld>
            <a:endParaRPr lang="zh-TW" altLang="en-US"/>
          </a:p>
        </p:txBody>
      </p:sp>
    </p:spTree>
    <p:extLst>
      <p:ext uri="{BB962C8B-B14F-4D97-AF65-F5344CB8AC3E}">
        <p14:creationId xmlns:p14="http://schemas.microsoft.com/office/powerpoint/2010/main" val="4198408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FDDA44C-9C53-4111-81CC-CB0E896D026E}" type="slidenum">
              <a:rPr lang="zh-TW" altLang="en-US" smtClean="0"/>
              <a:t>‹#›</a:t>
            </a:fld>
            <a:endParaRPr lang="zh-TW" altLang="en-US"/>
          </a:p>
        </p:txBody>
      </p:sp>
    </p:spTree>
    <p:extLst>
      <p:ext uri="{BB962C8B-B14F-4D97-AF65-F5344CB8AC3E}">
        <p14:creationId xmlns:p14="http://schemas.microsoft.com/office/powerpoint/2010/main" val="1996054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FDDA44C-9C53-4111-81CC-CB0E896D026E}" type="slidenum">
              <a:rPr lang="zh-TW" altLang="en-US" smtClean="0"/>
              <a:t>‹#›</a:t>
            </a:fld>
            <a:endParaRPr lang="zh-TW" altLang="en-US"/>
          </a:p>
        </p:txBody>
      </p:sp>
    </p:spTree>
    <p:extLst>
      <p:ext uri="{BB962C8B-B14F-4D97-AF65-F5344CB8AC3E}">
        <p14:creationId xmlns:p14="http://schemas.microsoft.com/office/powerpoint/2010/main" val="3812826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FDDA44C-9C53-4111-81CC-CB0E896D026E}" type="slidenum">
              <a:rPr lang="zh-TW" altLang="en-US" smtClean="0"/>
              <a:t>‹#›</a:t>
            </a:fld>
            <a:endParaRPr lang="zh-TW" altLang="en-US"/>
          </a:p>
        </p:txBody>
      </p:sp>
    </p:spTree>
    <p:extLst>
      <p:ext uri="{BB962C8B-B14F-4D97-AF65-F5344CB8AC3E}">
        <p14:creationId xmlns:p14="http://schemas.microsoft.com/office/powerpoint/2010/main" val="4125415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9FDDA44C-9C53-4111-81CC-CB0E896D026E}" type="slidenum">
              <a:rPr lang="zh-TW" altLang="en-US" smtClean="0"/>
              <a:t>‹#›</a:t>
            </a:fld>
            <a:endParaRPr lang="zh-TW" altLang="en-US"/>
          </a:p>
        </p:txBody>
      </p:sp>
    </p:spTree>
    <p:extLst>
      <p:ext uri="{BB962C8B-B14F-4D97-AF65-F5344CB8AC3E}">
        <p14:creationId xmlns:p14="http://schemas.microsoft.com/office/powerpoint/2010/main" val="25956918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image" Target="../media/image1.png"/><Relationship Id="rId5" Type="http://schemas.openxmlformats.org/officeDocument/2006/relationships/theme" Target="../theme/theme3.xml"/><Relationship Id="rId4"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slideLayout" Target="../slideLayouts/slideLayout40.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theme" Target="../theme/theme4.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 xmlns:a16="http://schemas.microsoft.com/office/drawing/2014/main" id="{FACE8992-B9D5-4745-B96D-A413C1F340D5}"/>
              </a:ext>
            </a:extLst>
          </p:cNvPr>
          <p:cNvSpPr>
            <a:spLocks noGrp="1"/>
          </p:cNvSpPr>
          <p:nvPr>
            <p:ph type="title"/>
          </p:nvPr>
        </p:nvSpPr>
        <p:spPr>
          <a:xfrm>
            <a:off x="838200" y="40617"/>
            <a:ext cx="10515600" cy="639772"/>
          </a:xfrm>
          <a:prstGeom prst="rect">
            <a:avLst/>
          </a:prstGeom>
        </p:spPr>
        <p:txBody>
          <a:bodyPr vert="horz" lIns="91440" tIns="45720" rIns="91440" bIns="45720" rtlCol="0" anchor="ctr">
            <a:noAutofit/>
          </a:bodyPr>
          <a:lstStyle/>
          <a:p>
            <a:r>
              <a:rPr lang="zh-CN" altLang="en-US" dirty="0"/>
              <a:t>单击此处编辑母版标题样式</a:t>
            </a:r>
            <a:endParaRPr lang="en-US" dirty="0"/>
          </a:p>
        </p:txBody>
      </p:sp>
      <p:sp>
        <p:nvSpPr>
          <p:cNvPr id="11" name="Text Placeholder 2">
            <a:extLst>
              <a:ext uri="{FF2B5EF4-FFF2-40B4-BE49-F238E27FC236}">
                <a16:creationId xmlns="" xmlns:a16="http://schemas.microsoft.com/office/drawing/2014/main" id="{1B8CDD25-EC63-4517-9A0D-81D6505121C1}"/>
              </a:ext>
            </a:extLst>
          </p:cNvPr>
          <p:cNvSpPr>
            <a:spLocks noGrp="1"/>
          </p:cNvSpPr>
          <p:nvPr>
            <p:ph type="body" idx="1"/>
          </p:nvPr>
        </p:nvSpPr>
        <p:spPr>
          <a:xfrm>
            <a:off x="838200" y="1295400"/>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4" name="TextBox 2">
            <a:extLst>
              <a:ext uri="{FF2B5EF4-FFF2-40B4-BE49-F238E27FC236}">
                <a16:creationId xmlns="" xmlns:a16="http://schemas.microsoft.com/office/drawing/2014/main" id="{BA4BB54F-D6B5-4580-B98F-EF94A47942AB}"/>
              </a:ext>
            </a:extLst>
          </p:cNvPr>
          <p:cNvSpPr txBox="1"/>
          <p:nvPr userDrawn="1"/>
        </p:nvSpPr>
        <p:spPr>
          <a:xfrm>
            <a:off x="8116403" y="6536941"/>
            <a:ext cx="3846997" cy="307777"/>
          </a:xfrm>
          <a:prstGeom prst="rect">
            <a:avLst/>
          </a:prstGeom>
          <a:noFill/>
        </p:spPr>
        <p:txBody>
          <a:bodyPr wrap="square" rtlCol="0" anchor="ctr">
            <a:spAutoFit/>
          </a:bodyPr>
          <a:lstStyle/>
          <a:p>
            <a:pPr marL="0" marR="0" indent="0" algn="r" defTabSz="914400" rtl="0" eaLnBrk="1" fontAlgn="base" latinLnBrk="0" hangingPunct="1">
              <a:lnSpc>
                <a:spcPct val="100000"/>
              </a:lnSpc>
              <a:spcBef>
                <a:spcPct val="20000"/>
              </a:spcBef>
              <a:spcAft>
                <a:spcPct val="0"/>
              </a:spcAft>
              <a:buClr>
                <a:srgbClr val="D51203"/>
              </a:buClr>
              <a:buSzPct val="80000"/>
              <a:buFont typeface="Wingdings" panose="05000000000000000000" pitchFamily="2" charset="2"/>
              <a:buNone/>
              <a:defRPr/>
            </a:pPr>
            <a:r>
              <a:rPr kumimoji="0" lang="zh-CN" altLang="en-US" sz="1400" b="1" i="0" u="none" strike="noStrike" cap="none" normalizeH="0" baseline="0" dirty="0">
                <a:ln>
                  <a:noFill/>
                </a:ln>
                <a:solidFill>
                  <a:srgbClr val="0B0759"/>
                </a:solidFill>
                <a:effectLst/>
                <a:latin typeface="+mj-ea"/>
                <a:ea typeface="+mj-ea"/>
              </a:rPr>
              <a:t>北京交通大学</a:t>
            </a:r>
            <a:r>
              <a:rPr kumimoji="0" lang="en-US" altLang="zh-CN" sz="1400" b="1" i="0" u="none" strike="noStrike" cap="none" normalizeH="0" baseline="0" dirty="0">
                <a:ln>
                  <a:noFill/>
                </a:ln>
                <a:solidFill>
                  <a:srgbClr val="0B0759"/>
                </a:solidFill>
                <a:effectLst/>
                <a:latin typeface="+mj-ea"/>
                <a:ea typeface="+mj-ea"/>
              </a:rPr>
              <a:t>《</a:t>
            </a:r>
            <a:r>
              <a:rPr kumimoji="0" lang="zh-CN" altLang="en-US" sz="1400" b="1" i="0" u="none" strike="noStrike" cap="none" normalizeH="0" baseline="0" dirty="0">
                <a:ln>
                  <a:noFill/>
                </a:ln>
                <a:solidFill>
                  <a:srgbClr val="0B0759"/>
                </a:solidFill>
                <a:effectLst/>
                <a:latin typeface="+mj-ea"/>
                <a:ea typeface="+mj-ea"/>
              </a:rPr>
              <a:t>机器学习</a:t>
            </a:r>
            <a:r>
              <a:rPr kumimoji="0" lang="en-US" altLang="zh-CN" sz="1400" b="1" i="0" u="none" strike="noStrike" cap="none" normalizeH="0" baseline="0" dirty="0">
                <a:ln>
                  <a:noFill/>
                </a:ln>
                <a:solidFill>
                  <a:srgbClr val="0B0759"/>
                </a:solidFill>
                <a:effectLst/>
                <a:latin typeface="+mj-ea"/>
                <a:ea typeface="+mj-ea"/>
              </a:rPr>
              <a:t>》</a:t>
            </a:r>
            <a:r>
              <a:rPr kumimoji="0" lang="zh-CN" altLang="en-US" sz="1400" b="1" i="0" u="none" strike="noStrike" cap="none" normalizeH="0" baseline="0" dirty="0">
                <a:ln>
                  <a:noFill/>
                </a:ln>
                <a:solidFill>
                  <a:srgbClr val="0B0759"/>
                </a:solidFill>
                <a:effectLst/>
                <a:latin typeface="+mj-ea"/>
                <a:ea typeface="+mj-ea"/>
              </a:rPr>
              <a:t>课程组</a:t>
            </a:r>
            <a:endParaRPr lang="zh-CN" altLang="en-US" sz="1400" b="1" dirty="0">
              <a:solidFill>
                <a:srgbClr val="0B0759"/>
              </a:solidFill>
              <a:latin typeface="+mj-ea"/>
              <a:ea typeface="+mj-ea"/>
            </a:endParaRPr>
          </a:p>
        </p:txBody>
      </p:sp>
      <p:sp>
        <p:nvSpPr>
          <p:cNvPr id="15" name="TextBox 2">
            <a:extLst>
              <a:ext uri="{FF2B5EF4-FFF2-40B4-BE49-F238E27FC236}">
                <a16:creationId xmlns="" xmlns:a16="http://schemas.microsoft.com/office/drawing/2014/main" id="{A94F8EBB-A73F-4230-A7D4-684E530FA481}"/>
              </a:ext>
            </a:extLst>
          </p:cNvPr>
          <p:cNvSpPr txBox="1"/>
          <p:nvPr userDrawn="1"/>
        </p:nvSpPr>
        <p:spPr>
          <a:xfrm>
            <a:off x="5529678" y="6550224"/>
            <a:ext cx="1132644" cy="307777"/>
          </a:xfrm>
          <a:prstGeom prst="rect">
            <a:avLst/>
          </a:prstGeom>
          <a:noFill/>
        </p:spPr>
        <p:txBody>
          <a:bodyPr wrap="square" rtlCol="0" anchor="ctr">
            <a:spAutoFit/>
          </a:bodyPr>
          <a:lstStyle/>
          <a:p>
            <a:pPr marL="0" marR="0" indent="0" algn="ctr" defTabSz="914400" rtl="0" eaLnBrk="1" fontAlgn="base" latinLnBrk="0" hangingPunct="1">
              <a:lnSpc>
                <a:spcPct val="100000"/>
              </a:lnSpc>
              <a:spcBef>
                <a:spcPct val="20000"/>
              </a:spcBef>
              <a:spcAft>
                <a:spcPct val="0"/>
              </a:spcAft>
              <a:buClr>
                <a:srgbClr val="D51203"/>
              </a:buClr>
              <a:buSzPct val="80000"/>
              <a:buFont typeface="Wingdings" panose="05000000000000000000" pitchFamily="2" charset="2"/>
              <a:buNone/>
              <a:defRPr/>
            </a:pPr>
            <a:fld id="{B942947D-5E9E-48CD-BC64-1B8D2D672C35}" type="slidenum">
              <a:rPr lang="zh-CN" altLang="en-US" sz="1400" b="1" smtClean="0">
                <a:solidFill>
                  <a:srgbClr val="0B0759"/>
                </a:solidFill>
                <a:latin typeface="+mn-ea"/>
                <a:ea typeface="+mn-ea"/>
              </a:rPr>
              <a:pPr marL="0" marR="0" indent="0" algn="ctr" defTabSz="914400" rtl="0" eaLnBrk="1" fontAlgn="base" latinLnBrk="0" hangingPunct="1">
                <a:lnSpc>
                  <a:spcPct val="100000"/>
                </a:lnSpc>
                <a:spcBef>
                  <a:spcPct val="20000"/>
                </a:spcBef>
                <a:spcAft>
                  <a:spcPct val="0"/>
                </a:spcAft>
                <a:buClr>
                  <a:srgbClr val="D51203"/>
                </a:buClr>
                <a:buSzPct val="80000"/>
                <a:buFont typeface="Wingdings" panose="05000000000000000000" pitchFamily="2" charset="2"/>
                <a:buNone/>
                <a:defRPr/>
              </a:pPr>
              <a:t>‹#›</a:t>
            </a:fld>
            <a:r>
              <a:rPr lang="en-US" altLang="zh-CN" sz="1400" b="1" dirty="0">
                <a:solidFill>
                  <a:srgbClr val="0B0759"/>
                </a:solidFill>
                <a:latin typeface="+mn-ea"/>
                <a:ea typeface="+mn-ea"/>
              </a:rPr>
              <a:t>/</a:t>
            </a:r>
            <a:r>
              <a:rPr lang="en-US" altLang="zh-CN" sz="1400" b="1" dirty="0" smtClean="0">
                <a:solidFill>
                  <a:srgbClr val="0B0759"/>
                </a:solidFill>
                <a:latin typeface="+mn-ea"/>
                <a:ea typeface="+mn-ea"/>
              </a:rPr>
              <a:t>58</a:t>
            </a:r>
            <a:endParaRPr lang="zh-CN" altLang="en-US" sz="1400" b="1" dirty="0">
              <a:solidFill>
                <a:srgbClr val="0B0759"/>
              </a:solidFill>
              <a:latin typeface="+mn-ea"/>
              <a:ea typeface="+mn-ea"/>
            </a:endParaRPr>
          </a:p>
        </p:txBody>
      </p:sp>
      <p:pic>
        <p:nvPicPr>
          <p:cNvPr id="16" name="Picture 10">
            <a:extLst>
              <a:ext uri="{FF2B5EF4-FFF2-40B4-BE49-F238E27FC236}">
                <a16:creationId xmlns="" xmlns:a16="http://schemas.microsoft.com/office/drawing/2014/main" id="{AE56A4E0-FC7E-45ED-A2BB-56A8D7ADC94D}"/>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69516" y="40616"/>
            <a:ext cx="692484" cy="648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直接连接符 16">
            <a:extLst>
              <a:ext uri="{FF2B5EF4-FFF2-40B4-BE49-F238E27FC236}">
                <a16:creationId xmlns="" xmlns:a16="http://schemas.microsoft.com/office/drawing/2014/main" id="{2DB7D99C-6950-4156-90D2-31C4CB0B1E38}"/>
              </a:ext>
            </a:extLst>
          </p:cNvPr>
          <p:cNvCxnSpPr/>
          <p:nvPr userDrawn="1"/>
        </p:nvCxnSpPr>
        <p:spPr>
          <a:xfrm>
            <a:off x="0" y="753611"/>
            <a:ext cx="12192000" cy="0"/>
          </a:xfrm>
          <a:prstGeom prst="line">
            <a:avLst/>
          </a:prstGeom>
          <a:ln w="25400" cap="flat">
            <a:gradFill flip="none" rotWithShape="1">
              <a:gsLst>
                <a:gs pos="46000">
                  <a:schemeClr val="bg2"/>
                </a:gs>
                <a:gs pos="15000">
                  <a:srgbClr val="0070C0"/>
                </a:gs>
                <a:gs pos="86000">
                  <a:srgbClr val="0070C0"/>
                </a:gs>
              </a:gsLst>
              <a:path path="circle">
                <a:fillToRect l="100000" t="100000"/>
              </a:path>
              <a:tileRect r="-100000" b="-100000"/>
            </a:gradFill>
            <a:headEnd w="lg" len="med"/>
            <a:tailEnd w="sm" len="med"/>
          </a:ln>
          <a:effectLst>
            <a:glow rad="63500">
              <a:schemeClr val="accent3">
                <a:satMod val="175000"/>
                <a:alpha val="40000"/>
              </a:schemeClr>
            </a:glow>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 xmlns:a16="http://schemas.microsoft.com/office/drawing/2014/main" id="{4F8473F9-FB30-46B4-999E-99EE1BCA8C77}"/>
              </a:ext>
            </a:extLst>
          </p:cNvPr>
          <p:cNvCxnSpPr/>
          <p:nvPr userDrawn="1"/>
        </p:nvCxnSpPr>
        <p:spPr>
          <a:xfrm>
            <a:off x="0" y="6477000"/>
            <a:ext cx="12192000" cy="0"/>
          </a:xfrm>
          <a:prstGeom prst="line">
            <a:avLst/>
          </a:prstGeom>
          <a:ln w="25400" cap="flat">
            <a:gradFill flip="none" rotWithShape="1">
              <a:gsLst>
                <a:gs pos="46000">
                  <a:schemeClr val="bg2"/>
                </a:gs>
                <a:gs pos="15000">
                  <a:srgbClr val="0070C0"/>
                </a:gs>
                <a:gs pos="86000">
                  <a:srgbClr val="0070C0"/>
                </a:gs>
              </a:gsLst>
              <a:path path="circle">
                <a:fillToRect l="100000" t="100000"/>
              </a:path>
              <a:tileRect r="-100000" b="-100000"/>
            </a:gradFill>
            <a:headEnd w="lg" len="med"/>
            <a:tailEnd w="sm" len="med"/>
          </a:ln>
          <a:effectLst>
            <a:glow rad="63500">
              <a:schemeClr val="accent3">
                <a:satMod val="175000"/>
                <a:alpha val="40000"/>
              </a:schemeClr>
            </a:glow>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7" r:id="rId1"/>
    <p:sldLayoutId id="2147483679" r:id="rId2"/>
    <p:sldLayoutId id="2147483666" r:id="rId3"/>
    <p:sldLayoutId id="2147483681" r:id="rId4"/>
  </p:sldLayoutIdLst>
  <p:hf hdr="0" ftr="0" dt="0"/>
  <p:txStyles>
    <p:titleStyle>
      <a:lvl1pPr algn="l" rtl="0" eaLnBrk="0" fontAlgn="base" hangingPunct="0">
        <a:lnSpc>
          <a:spcPct val="85000"/>
        </a:lnSpc>
        <a:spcBef>
          <a:spcPct val="0"/>
        </a:spcBef>
        <a:spcAft>
          <a:spcPct val="0"/>
        </a:spcAft>
        <a:defRPr sz="3600" b="0">
          <a:solidFill>
            <a:schemeClr val="tx1"/>
          </a:solidFill>
          <a:latin typeface="微软雅黑" panose="020B0503020204020204" pitchFamily="34" charset="-122"/>
          <a:ea typeface="微软雅黑" panose="020B0503020204020204" pitchFamily="34" charset="-122"/>
          <a:cs typeface="+mj-cs"/>
        </a:defRPr>
      </a:lvl1pPr>
      <a:lvl2pPr algn="l" rtl="0" eaLnBrk="0" fontAlgn="base" hangingPunct="0">
        <a:lnSpc>
          <a:spcPct val="85000"/>
        </a:lnSpc>
        <a:spcBef>
          <a:spcPct val="0"/>
        </a:spcBef>
        <a:spcAft>
          <a:spcPct val="0"/>
        </a:spcAft>
        <a:defRPr sz="2400" b="1">
          <a:solidFill>
            <a:schemeClr val="accent1"/>
          </a:solidFill>
          <a:latin typeface="Arial" pitchFamily="34" charset="0"/>
        </a:defRPr>
      </a:lvl2pPr>
      <a:lvl3pPr algn="l" rtl="0" eaLnBrk="0" fontAlgn="base" hangingPunct="0">
        <a:lnSpc>
          <a:spcPct val="85000"/>
        </a:lnSpc>
        <a:spcBef>
          <a:spcPct val="0"/>
        </a:spcBef>
        <a:spcAft>
          <a:spcPct val="0"/>
        </a:spcAft>
        <a:defRPr sz="2400" b="1">
          <a:solidFill>
            <a:schemeClr val="accent1"/>
          </a:solidFill>
          <a:latin typeface="Arial" pitchFamily="34" charset="0"/>
        </a:defRPr>
      </a:lvl3pPr>
      <a:lvl4pPr algn="l" rtl="0" eaLnBrk="0" fontAlgn="base" hangingPunct="0">
        <a:lnSpc>
          <a:spcPct val="85000"/>
        </a:lnSpc>
        <a:spcBef>
          <a:spcPct val="0"/>
        </a:spcBef>
        <a:spcAft>
          <a:spcPct val="0"/>
        </a:spcAft>
        <a:defRPr sz="2400" b="1">
          <a:solidFill>
            <a:schemeClr val="accent1"/>
          </a:solidFill>
          <a:latin typeface="Arial" pitchFamily="34" charset="0"/>
        </a:defRPr>
      </a:lvl4pPr>
      <a:lvl5pPr algn="l" rtl="0" eaLnBrk="0" fontAlgn="base" hangingPunct="0">
        <a:lnSpc>
          <a:spcPct val="85000"/>
        </a:lnSpc>
        <a:spcBef>
          <a:spcPct val="0"/>
        </a:spcBef>
        <a:spcAft>
          <a:spcPct val="0"/>
        </a:spcAft>
        <a:defRPr sz="2400" b="1">
          <a:solidFill>
            <a:schemeClr val="accent1"/>
          </a:solidFill>
          <a:latin typeface="Arial" pitchFamily="34" charset="0"/>
        </a:defRPr>
      </a:lvl5pPr>
      <a:lvl6pPr marL="457200" algn="l" rtl="0" fontAlgn="base">
        <a:lnSpc>
          <a:spcPct val="85000"/>
        </a:lnSpc>
        <a:spcBef>
          <a:spcPct val="0"/>
        </a:spcBef>
        <a:spcAft>
          <a:spcPct val="0"/>
        </a:spcAft>
        <a:defRPr sz="2400" b="1">
          <a:solidFill>
            <a:schemeClr val="accent1"/>
          </a:solidFill>
          <a:latin typeface="Arial" pitchFamily="34" charset="0"/>
        </a:defRPr>
      </a:lvl6pPr>
      <a:lvl7pPr marL="914400" algn="l" rtl="0" fontAlgn="base">
        <a:lnSpc>
          <a:spcPct val="85000"/>
        </a:lnSpc>
        <a:spcBef>
          <a:spcPct val="0"/>
        </a:spcBef>
        <a:spcAft>
          <a:spcPct val="0"/>
        </a:spcAft>
        <a:defRPr sz="2400" b="1">
          <a:solidFill>
            <a:schemeClr val="accent1"/>
          </a:solidFill>
          <a:latin typeface="Arial" pitchFamily="34" charset="0"/>
        </a:defRPr>
      </a:lvl7pPr>
      <a:lvl8pPr marL="1371600" algn="l" rtl="0" fontAlgn="base">
        <a:lnSpc>
          <a:spcPct val="85000"/>
        </a:lnSpc>
        <a:spcBef>
          <a:spcPct val="0"/>
        </a:spcBef>
        <a:spcAft>
          <a:spcPct val="0"/>
        </a:spcAft>
        <a:defRPr sz="2400" b="1">
          <a:solidFill>
            <a:schemeClr val="accent1"/>
          </a:solidFill>
          <a:latin typeface="Arial" pitchFamily="34" charset="0"/>
        </a:defRPr>
      </a:lvl8pPr>
      <a:lvl9pPr marL="1828800" algn="l" rtl="0" fontAlgn="base">
        <a:lnSpc>
          <a:spcPct val="85000"/>
        </a:lnSpc>
        <a:spcBef>
          <a:spcPct val="0"/>
        </a:spcBef>
        <a:spcAft>
          <a:spcPct val="0"/>
        </a:spcAft>
        <a:defRPr sz="2400" b="1">
          <a:solidFill>
            <a:schemeClr val="accent1"/>
          </a:solidFill>
          <a:latin typeface="Arial" pitchFamily="34" charset="0"/>
        </a:defRPr>
      </a:lvl9pPr>
    </p:titleStyle>
    <p:bodyStyle>
      <a:lvl1pPr marL="292100" indent="-292100" algn="l" rtl="0" eaLnBrk="0" fontAlgn="base" hangingPunct="0">
        <a:lnSpc>
          <a:spcPct val="95000"/>
        </a:lnSpc>
        <a:spcBef>
          <a:spcPct val="60000"/>
        </a:spcBef>
        <a:spcAft>
          <a:spcPct val="15000"/>
        </a:spcAft>
        <a:buClr>
          <a:srgbClr val="999999"/>
        </a:buClr>
        <a:buSzPct val="80000"/>
        <a:buFont typeface="Arial" pitchFamily="34" charset="0"/>
        <a:buChar char="►"/>
        <a:defRPr sz="2400">
          <a:solidFill>
            <a:schemeClr val="accent1"/>
          </a:solidFill>
          <a:latin typeface="+mn-lt"/>
          <a:ea typeface="+mn-ea"/>
          <a:cs typeface="+mn-cs"/>
        </a:defRPr>
      </a:lvl1pPr>
      <a:lvl2pPr marL="685800" indent="-279400" algn="l" rtl="0" eaLnBrk="0" fontAlgn="base" hangingPunct="0">
        <a:lnSpc>
          <a:spcPct val="95000"/>
        </a:lnSpc>
        <a:spcBef>
          <a:spcPct val="30000"/>
        </a:spcBef>
        <a:spcAft>
          <a:spcPct val="0"/>
        </a:spcAft>
        <a:buClr>
          <a:srgbClr val="999999"/>
        </a:buClr>
        <a:buFont typeface="Arial" pitchFamily="34" charset="0"/>
        <a:buChar char="●"/>
        <a:defRPr sz="2000">
          <a:solidFill>
            <a:schemeClr val="accent1"/>
          </a:solidFill>
          <a:latin typeface="+mn-lt"/>
        </a:defRPr>
      </a:lvl2pPr>
      <a:lvl3pPr marL="1023938" indent="-223838" algn="l" rtl="0" eaLnBrk="0" fontAlgn="base" hangingPunct="0">
        <a:lnSpc>
          <a:spcPct val="95000"/>
        </a:lnSpc>
        <a:spcBef>
          <a:spcPct val="40000"/>
        </a:spcBef>
        <a:spcAft>
          <a:spcPct val="0"/>
        </a:spcAft>
        <a:buClr>
          <a:srgbClr val="999999"/>
        </a:buClr>
        <a:buFont typeface="Arial" pitchFamily="34" charset="0"/>
        <a:buChar char="○"/>
        <a:defRPr>
          <a:solidFill>
            <a:schemeClr val="accent1"/>
          </a:solidFill>
          <a:latin typeface="+mn-lt"/>
        </a:defRPr>
      </a:lvl3pPr>
      <a:lvl4pPr marL="1371600" indent="-233363" algn="l" rtl="0" eaLnBrk="0" fontAlgn="base" hangingPunct="0">
        <a:lnSpc>
          <a:spcPct val="95000"/>
        </a:lnSpc>
        <a:spcBef>
          <a:spcPct val="50000"/>
        </a:spcBef>
        <a:spcAft>
          <a:spcPct val="0"/>
        </a:spcAft>
        <a:buClr>
          <a:srgbClr val="999999"/>
        </a:buClr>
        <a:buSzPct val="120000"/>
        <a:buFont typeface="Arial" pitchFamily="34" charset="0"/>
        <a:buChar char="+"/>
        <a:defRPr sz="1600">
          <a:solidFill>
            <a:schemeClr val="accent1"/>
          </a:solidFill>
          <a:latin typeface="+mn-lt"/>
        </a:defRPr>
      </a:lvl4pPr>
      <a:lvl5pPr marL="1709738" indent="-223838" algn="l" rtl="0" eaLnBrk="0" fontAlgn="base" hangingPunct="0">
        <a:lnSpc>
          <a:spcPct val="95000"/>
        </a:lnSpc>
        <a:spcBef>
          <a:spcPct val="50000"/>
        </a:spcBef>
        <a:spcAft>
          <a:spcPct val="0"/>
        </a:spcAft>
        <a:buClr>
          <a:srgbClr val="999999"/>
        </a:buClr>
        <a:buFont typeface="Arial" pitchFamily="34" charset="0"/>
        <a:buChar char="–"/>
        <a:defRPr sz="1600">
          <a:solidFill>
            <a:schemeClr val="accent1"/>
          </a:solidFill>
          <a:latin typeface="+mn-lt"/>
        </a:defRPr>
      </a:lvl5pPr>
      <a:lvl6pPr marL="2166938" indent="-223838" algn="l" rtl="0" fontAlgn="base">
        <a:lnSpc>
          <a:spcPct val="95000"/>
        </a:lnSpc>
        <a:spcBef>
          <a:spcPct val="50000"/>
        </a:spcBef>
        <a:spcAft>
          <a:spcPct val="0"/>
        </a:spcAft>
        <a:buClr>
          <a:srgbClr val="999999"/>
        </a:buClr>
        <a:buFont typeface="Arial" pitchFamily="34" charset="0"/>
        <a:buChar char="–"/>
        <a:defRPr sz="1600">
          <a:solidFill>
            <a:schemeClr val="accent1"/>
          </a:solidFill>
          <a:latin typeface="+mn-lt"/>
        </a:defRPr>
      </a:lvl6pPr>
      <a:lvl7pPr marL="2624138" indent="-223838" algn="l" rtl="0" fontAlgn="base">
        <a:lnSpc>
          <a:spcPct val="95000"/>
        </a:lnSpc>
        <a:spcBef>
          <a:spcPct val="50000"/>
        </a:spcBef>
        <a:spcAft>
          <a:spcPct val="0"/>
        </a:spcAft>
        <a:buClr>
          <a:srgbClr val="999999"/>
        </a:buClr>
        <a:buFont typeface="Arial" pitchFamily="34" charset="0"/>
        <a:buChar char="–"/>
        <a:defRPr sz="1600">
          <a:solidFill>
            <a:schemeClr val="accent1"/>
          </a:solidFill>
          <a:latin typeface="+mn-lt"/>
        </a:defRPr>
      </a:lvl7pPr>
      <a:lvl8pPr marL="3081338" indent="-223838" algn="l" rtl="0" fontAlgn="base">
        <a:lnSpc>
          <a:spcPct val="95000"/>
        </a:lnSpc>
        <a:spcBef>
          <a:spcPct val="50000"/>
        </a:spcBef>
        <a:spcAft>
          <a:spcPct val="0"/>
        </a:spcAft>
        <a:buClr>
          <a:srgbClr val="999999"/>
        </a:buClr>
        <a:buFont typeface="Arial" pitchFamily="34" charset="0"/>
        <a:buChar char="–"/>
        <a:defRPr sz="1600">
          <a:solidFill>
            <a:schemeClr val="accent1"/>
          </a:solidFill>
          <a:latin typeface="+mn-lt"/>
        </a:defRPr>
      </a:lvl8pPr>
      <a:lvl9pPr marL="3538538" indent="-223838" algn="l" rtl="0" fontAlgn="base">
        <a:lnSpc>
          <a:spcPct val="95000"/>
        </a:lnSpc>
        <a:spcBef>
          <a:spcPct val="50000"/>
        </a:spcBef>
        <a:spcAft>
          <a:spcPct val="0"/>
        </a:spcAft>
        <a:buClr>
          <a:srgbClr val="999999"/>
        </a:buClr>
        <a:buFont typeface="Arial" pitchFamily="34" charset="0"/>
        <a:buChar char="–"/>
        <a:defRPr sz="1600">
          <a:solidFill>
            <a:schemeClr val="accent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78968912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 xmlns:a16="http://schemas.microsoft.com/office/drawing/2014/main" id="{CA5A3256-3A3B-4243-A91B-4077FAE6223F}"/>
              </a:ext>
            </a:extLst>
          </p:cNvPr>
          <p:cNvSpPr>
            <a:spLocks noGrp="1"/>
          </p:cNvSpPr>
          <p:nvPr>
            <p:ph type="title"/>
          </p:nvPr>
        </p:nvSpPr>
        <p:spPr>
          <a:xfrm>
            <a:off x="812800" y="76200"/>
            <a:ext cx="10515600" cy="639772"/>
          </a:xfrm>
          <a:prstGeom prst="rect">
            <a:avLst/>
          </a:prstGeom>
        </p:spPr>
        <p:txBody>
          <a:bodyPr vert="horz" lIns="91440" tIns="45720" rIns="91440" bIns="45720" rtlCol="0" anchor="ctr">
            <a:noAutofit/>
          </a:bodyPr>
          <a:lstStyle/>
          <a:p>
            <a:r>
              <a:rPr lang="zh-CN" altLang="en-US" dirty="0"/>
              <a:t>单击此处编辑母版标题样式</a:t>
            </a:r>
            <a:endParaRPr lang="en-US" dirty="0"/>
          </a:p>
        </p:txBody>
      </p:sp>
      <p:sp>
        <p:nvSpPr>
          <p:cNvPr id="11" name="Text Placeholder 2">
            <a:extLst>
              <a:ext uri="{FF2B5EF4-FFF2-40B4-BE49-F238E27FC236}">
                <a16:creationId xmlns="" xmlns:a16="http://schemas.microsoft.com/office/drawing/2014/main" id="{D486B763-94B4-4DCE-973A-42AE9DD3D818}"/>
              </a:ext>
            </a:extLst>
          </p:cNvPr>
          <p:cNvSpPr>
            <a:spLocks noGrp="1"/>
          </p:cNvSpPr>
          <p:nvPr>
            <p:ph type="body" idx="1"/>
          </p:nvPr>
        </p:nvSpPr>
        <p:spPr>
          <a:xfrm>
            <a:off x="838200" y="1295400"/>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4" name="TextBox 2">
            <a:extLst>
              <a:ext uri="{FF2B5EF4-FFF2-40B4-BE49-F238E27FC236}">
                <a16:creationId xmlns="" xmlns:a16="http://schemas.microsoft.com/office/drawing/2014/main" id="{5A764F10-8A60-4F8A-A4B9-4159DBCA1A71}"/>
              </a:ext>
            </a:extLst>
          </p:cNvPr>
          <p:cNvSpPr txBox="1"/>
          <p:nvPr userDrawn="1"/>
        </p:nvSpPr>
        <p:spPr>
          <a:xfrm>
            <a:off x="8116403" y="6536941"/>
            <a:ext cx="3846997" cy="307777"/>
          </a:xfrm>
          <a:prstGeom prst="rect">
            <a:avLst/>
          </a:prstGeom>
          <a:noFill/>
        </p:spPr>
        <p:txBody>
          <a:bodyPr wrap="square" rtlCol="0" anchor="ctr">
            <a:spAutoFit/>
          </a:bodyPr>
          <a:lstStyle/>
          <a:p>
            <a:pPr marL="0" marR="0" indent="0" algn="r" defTabSz="914400" rtl="0" eaLnBrk="1" fontAlgn="base" latinLnBrk="0" hangingPunct="1">
              <a:lnSpc>
                <a:spcPct val="100000"/>
              </a:lnSpc>
              <a:spcBef>
                <a:spcPct val="20000"/>
              </a:spcBef>
              <a:spcAft>
                <a:spcPct val="0"/>
              </a:spcAft>
              <a:buClr>
                <a:srgbClr val="D51203"/>
              </a:buClr>
              <a:buSzPct val="80000"/>
              <a:buFont typeface="Wingdings" panose="05000000000000000000" pitchFamily="2" charset="2"/>
              <a:buNone/>
              <a:defRPr/>
            </a:pPr>
            <a:r>
              <a:rPr kumimoji="0" lang="zh-CN" altLang="en-US" sz="1400" b="1" i="0" u="none" strike="noStrike" cap="none" normalizeH="0" baseline="0" dirty="0">
                <a:ln>
                  <a:noFill/>
                </a:ln>
                <a:solidFill>
                  <a:srgbClr val="0B0759"/>
                </a:solidFill>
                <a:effectLst/>
                <a:latin typeface="+mj-ea"/>
                <a:ea typeface="+mj-ea"/>
              </a:rPr>
              <a:t>北京交通大学</a:t>
            </a:r>
            <a:r>
              <a:rPr kumimoji="0" lang="en-US" altLang="zh-CN" sz="1400" b="1" i="0" u="none" strike="noStrike" cap="none" normalizeH="0" baseline="0" dirty="0">
                <a:ln>
                  <a:noFill/>
                </a:ln>
                <a:solidFill>
                  <a:srgbClr val="0B0759"/>
                </a:solidFill>
                <a:effectLst/>
                <a:latin typeface="+mj-ea"/>
                <a:ea typeface="+mj-ea"/>
              </a:rPr>
              <a:t>《</a:t>
            </a:r>
            <a:r>
              <a:rPr kumimoji="0" lang="zh-CN" altLang="en-US" sz="1400" b="1" i="0" u="none" strike="noStrike" cap="none" normalizeH="0" baseline="0" dirty="0">
                <a:ln>
                  <a:noFill/>
                </a:ln>
                <a:solidFill>
                  <a:srgbClr val="0B0759"/>
                </a:solidFill>
                <a:effectLst/>
                <a:latin typeface="+mj-ea"/>
                <a:ea typeface="+mj-ea"/>
              </a:rPr>
              <a:t>机器学习</a:t>
            </a:r>
            <a:r>
              <a:rPr kumimoji="0" lang="en-US" altLang="zh-CN" sz="1400" b="1" i="0" u="none" strike="noStrike" cap="none" normalizeH="0" baseline="0" dirty="0">
                <a:ln>
                  <a:noFill/>
                </a:ln>
                <a:solidFill>
                  <a:srgbClr val="0B0759"/>
                </a:solidFill>
                <a:effectLst/>
                <a:latin typeface="+mj-ea"/>
                <a:ea typeface="+mj-ea"/>
              </a:rPr>
              <a:t>》</a:t>
            </a:r>
            <a:r>
              <a:rPr kumimoji="0" lang="zh-CN" altLang="en-US" sz="1400" b="1" i="0" u="none" strike="noStrike" cap="none" normalizeH="0" baseline="0" dirty="0">
                <a:ln>
                  <a:noFill/>
                </a:ln>
                <a:solidFill>
                  <a:srgbClr val="0B0759"/>
                </a:solidFill>
                <a:effectLst/>
                <a:latin typeface="+mj-ea"/>
                <a:ea typeface="+mj-ea"/>
              </a:rPr>
              <a:t>课程组</a:t>
            </a:r>
            <a:endParaRPr lang="zh-CN" altLang="en-US" sz="1400" b="1" dirty="0">
              <a:solidFill>
                <a:srgbClr val="0B0759"/>
              </a:solidFill>
              <a:latin typeface="+mj-ea"/>
              <a:ea typeface="+mj-ea"/>
            </a:endParaRPr>
          </a:p>
        </p:txBody>
      </p:sp>
      <p:sp>
        <p:nvSpPr>
          <p:cNvPr id="15" name="TextBox 2">
            <a:extLst>
              <a:ext uri="{FF2B5EF4-FFF2-40B4-BE49-F238E27FC236}">
                <a16:creationId xmlns="" xmlns:a16="http://schemas.microsoft.com/office/drawing/2014/main" id="{47AE8874-2870-4E2B-9E03-52CE3B51643E}"/>
              </a:ext>
            </a:extLst>
          </p:cNvPr>
          <p:cNvSpPr txBox="1"/>
          <p:nvPr userDrawn="1"/>
        </p:nvSpPr>
        <p:spPr>
          <a:xfrm>
            <a:off x="5529678" y="6550224"/>
            <a:ext cx="1132644" cy="307777"/>
          </a:xfrm>
          <a:prstGeom prst="rect">
            <a:avLst/>
          </a:prstGeom>
          <a:noFill/>
        </p:spPr>
        <p:txBody>
          <a:bodyPr wrap="square" rtlCol="0" anchor="ctr">
            <a:spAutoFit/>
          </a:bodyPr>
          <a:lstStyle/>
          <a:p>
            <a:pPr marL="0" marR="0" indent="0" algn="ctr" defTabSz="914400" rtl="0" eaLnBrk="1" fontAlgn="base" latinLnBrk="0" hangingPunct="1">
              <a:lnSpc>
                <a:spcPct val="100000"/>
              </a:lnSpc>
              <a:spcBef>
                <a:spcPct val="20000"/>
              </a:spcBef>
              <a:spcAft>
                <a:spcPct val="0"/>
              </a:spcAft>
              <a:buClr>
                <a:srgbClr val="D51203"/>
              </a:buClr>
              <a:buSzPct val="80000"/>
              <a:buFont typeface="Wingdings" panose="05000000000000000000" pitchFamily="2" charset="2"/>
              <a:buNone/>
              <a:defRPr/>
            </a:pPr>
            <a:fld id="{B942947D-5E9E-48CD-BC64-1B8D2D672C35}" type="slidenum">
              <a:rPr lang="zh-CN" altLang="en-US" sz="1400" b="1" smtClean="0">
                <a:solidFill>
                  <a:srgbClr val="0B0759"/>
                </a:solidFill>
                <a:latin typeface="+mn-ea"/>
                <a:ea typeface="+mn-ea"/>
              </a:rPr>
              <a:pPr marL="0" marR="0" indent="0" algn="ctr" defTabSz="914400" rtl="0" eaLnBrk="1" fontAlgn="base" latinLnBrk="0" hangingPunct="1">
                <a:lnSpc>
                  <a:spcPct val="100000"/>
                </a:lnSpc>
                <a:spcBef>
                  <a:spcPct val="20000"/>
                </a:spcBef>
                <a:spcAft>
                  <a:spcPct val="0"/>
                </a:spcAft>
                <a:buClr>
                  <a:srgbClr val="D51203"/>
                </a:buClr>
                <a:buSzPct val="80000"/>
                <a:buFont typeface="Wingdings" panose="05000000000000000000" pitchFamily="2" charset="2"/>
                <a:buNone/>
                <a:defRPr/>
              </a:pPr>
              <a:t>‹#›</a:t>
            </a:fld>
            <a:r>
              <a:rPr lang="en-US" altLang="zh-CN" sz="1400" b="1" dirty="0">
                <a:solidFill>
                  <a:srgbClr val="0B0759"/>
                </a:solidFill>
                <a:latin typeface="+mn-ea"/>
                <a:ea typeface="+mn-ea"/>
              </a:rPr>
              <a:t>/59</a:t>
            </a:r>
            <a:endParaRPr lang="zh-CN" altLang="en-US" sz="1400" b="1" dirty="0">
              <a:solidFill>
                <a:srgbClr val="0B0759"/>
              </a:solidFill>
              <a:latin typeface="+mn-ea"/>
              <a:ea typeface="+mn-ea"/>
            </a:endParaRPr>
          </a:p>
        </p:txBody>
      </p:sp>
      <p:pic>
        <p:nvPicPr>
          <p:cNvPr id="16" name="Picture 10">
            <a:extLst>
              <a:ext uri="{FF2B5EF4-FFF2-40B4-BE49-F238E27FC236}">
                <a16:creationId xmlns="" xmlns:a16="http://schemas.microsoft.com/office/drawing/2014/main" id="{9321FB38-9516-4BE7-9304-AD597D7DF5DD}"/>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69516" y="40616"/>
            <a:ext cx="692484" cy="648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直接连接符 16">
            <a:extLst>
              <a:ext uri="{FF2B5EF4-FFF2-40B4-BE49-F238E27FC236}">
                <a16:creationId xmlns="" xmlns:a16="http://schemas.microsoft.com/office/drawing/2014/main" id="{EBE55007-E05D-4B48-AB13-711AD40983DC}"/>
              </a:ext>
            </a:extLst>
          </p:cNvPr>
          <p:cNvCxnSpPr/>
          <p:nvPr userDrawn="1"/>
        </p:nvCxnSpPr>
        <p:spPr>
          <a:xfrm>
            <a:off x="0" y="753611"/>
            <a:ext cx="12192000" cy="0"/>
          </a:xfrm>
          <a:prstGeom prst="line">
            <a:avLst/>
          </a:prstGeom>
          <a:ln w="25400" cap="flat">
            <a:gradFill flip="none" rotWithShape="1">
              <a:gsLst>
                <a:gs pos="46000">
                  <a:schemeClr val="bg2"/>
                </a:gs>
                <a:gs pos="15000">
                  <a:srgbClr val="0070C0"/>
                </a:gs>
                <a:gs pos="86000">
                  <a:srgbClr val="0070C0"/>
                </a:gs>
              </a:gsLst>
              <a:path path="circle">
                <a:fillToRect l="100000" t="100000"/>
              </a:path>
              <a:tileRect r="-100000" b="-100000"/>
            </a:gradFill>
            <a:headEnd w="lg" len="med"/>
            <a:tailEnd w="sm" len="med"/>
          </a:ln>
          <a:effectLst>
            <a:glow rad="63500">
              <a:schemeClr val="accent3">
                <a:satMod val="175000"/>
                <a:alpha val="40000"/>
              </a:schemeClr>
            </a:glow>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 xmlns:a16="http://schemas.microsoft.com/office/drawing/2014/main" id="{438EDB06-CF10-47FB-AF8C-FBE4036CF571}"/>
              </a:ext>
            </a:extLst>
          </p:cNvPr>
          <p:cNvCxnSpPr/>
          <p:nvPr userDrawn="1"/>
        </p:nvCxnSpPr>
        <p:spPr>
          <a:xfrm>
            <a:off x="0" y="6477000"/>
            <a:ext cx="12192000" cy="0"/>
          </a:xfrm>
          <a:prstGeom prst="line">
            <a:avLst/>
          </a:prstGeom>
          <a:ln w="25400" cap="flat">
            <a:gradFill flip="none" rotWithShape="1">
              <a:gsLst>
                <a:gs pos="46000">
                  <a:schemeClr val="bg2"/>
                </a:gs>
                <a:gs pos="15000">
                  <a:srgbClr val="0070C0"/>
                </a:gs>
                <a:gs pos="86000">
                  <a:srgbClr val="0070C0"/>
                </a:gs>
              </a:gsLst>
              <a:path path="circle">
                <a:fillToRect l="100000" t="100000"/>
              </a:path>
              <a:tileRect r="-100000" b="-100000"/>
            </a:gradFill>
            <a:headEnd w="lg" len="med"/>
            <a:tailEnd w="sm" len="med"/>
          </a:ln>
          <a:effectLst>
            <a:glow rad="63500">
              <a:schemeClr val="accent3">
                <a:satMod val="175000"/>
                <a:alpha val="40000"/>
              </a:schemeClr>
            </a:glow>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22307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Lst>
  <p:hf hdr="0" ftr="0" dt="0"/>
  <p:txStyles>
    <p:titleStyle>
      <a:lvl1pPr algn="l" rtl="0" eaLnBrk="0" fontAlgn="base" hangingPunct="0">
        <a:lnSpc>
          <a:spcPct val="85000"/>
        </a:lnSpc>
        <a:spcBef>
          <a:spcPct val="0"/>
        </a:spcBef>
        <a:spcAft>
          <a:spcPct val="0"/>
        </a:spcAft>
        <a:defRPr sz="3600" b="0">
          <a:solidFill>
            <a:schemeClr val="tx1"/>
          </a:solidFill>
          <a:latin typeface="微软雅黑" panose="020B0503020204020204" pitchFamily="34" charset="-122"/>
          <a:ea typeface="微软雅黑" panose="020B0503020204020204" pitchFamily="34" charset="-122"/>
          <a:cs typeface="+mj-cs"/>
        </a:defRPr>
      </a:lvl1pPr>
      <a:lvl2pPr algn="l" rtl="0" eaLnBrk="0" fontAlgn="base" hangingPunct="0">
        <a:lnSpc>
          <a:spcPct val="85000"/>
        </a:lnSpc>
        <a:spcBef>
          <a:spcPct val="0"/>
        </a:spcBef>
        <a:spcAft>
          <a:spcPct val="0"/>
        </a:spcAft>
        <a:defRPr sz="2400" b="1">
          <a:solidFill>
            <a:schemeClr val="accent1"/>
          </a:solidFill>
          <a:latin typeface="Arial" pitchFamily="34" charset="0"/>
        </a:defRPr>
      </a:lvl2pPr>
      <a:lvl3pPr algn="l" rtl="0" eaLnBrk="0" fontAlgn="base" hangingPunct="0">
        <a:lnSpc>
          <a:spcPct val="85000"/>
        </a:lnSpc>
        <a:spcBef>
          <a:spcPct val="0"/>
        </a:spcBef>
        <a:spcAft>
          <a:spcPct val="0"/>
        </a:spcAft>
        <a:defRPr sz="2400" b="1">
          <a:solidFill>
            <a:schemeClr val="accent1"/>
          </a:solidFill>
          <a:latin typeface="Arial" pitchFamily="34" charset="0"/>
        </a:defRPr>
      </a:lvl3pPr>
      <a:lvl4pPr algn="l" rtl="0" eaLnBrk="0" fontAlgn="base" hangingPunct="0">
        <a:lnSpc>
          <a:spcPct val="85000"/>
        </a:lnSpc>
        <a:spcBef>
          <a:spcPct val="0"/>
        </a:spcBef>
        <a:spcAft>
          <a:spcPct val="0"/>
        </a:spcAft>
        <a:defRPr sz="2400" b="1">
          <a:solidFill>
            <a:schemeClr val="accent1"/>
          </a:solidFill>
          <a:latin typeface="Arial" pitchFamily="34" charset="0"/>
        </a:defRPr>
      </a:lvl4pPr>
      <a:lvl5pPr algn="l" rtl="0" eaLnBrk="0" fontAlgn="base" hangingPunct="0">
        <a:lnSpc>
          <a:spcPct val="85000"/>
        </a:lnSpc>
        <a:spcBef>
          <a:spcPct val="0"/>
        </a:spcBef>
        <a:spcAft>
          <a:spcPct val="0"/>
        </a:spcAft>
        <a:defRPr sz="2400" b="1">
          <a:solidFill>
            <a:schemeClr val="accent1"/>
          </a:solidFill>
          <a:latin typeface="Arial" pitchFamily="34" charset="0"/>
        </a:defRPr>
      </a:lvl5pPr>
      <a:lvl6pPr marL="457200" algn="l" rtl="0" fontAlgn="base">
        <a:lnSpc>
          <a:spcPct val="85000"/>
        </a:lnSpc>
        <a:spcBef>
          <a:spcPct val="0"/>
        </a:spcBef>
        <a:spcAft>
          <a:spcPct val="0"/>
        </a:spcAft>
        <a:defRPr sz="2400" b="1">
          <a:solidFill>
            <a:schemeClr val="accent1"/>
          </a:solidFill>
          <a:latin typeface="Arial" pitchFamily="34" charset="0"/>
        </a:defRPr>
      </a:lvl6pPr>
      <a:lvl7pPr marL="914400" algn="l" rtl="0" fontAlgn="base">
        <a:lnSpc>
          <a:spcPct val="85000"/>
        </a:lnSpc>
        <a:spcBef>
          <a:spcPct val="0"/>
        </a:spcBef>
        <a:spcAft>
          <a:spcPct val="0"/>
        </a:spcAft>
        <a:defRPr sz="2400" b="1">
          <a:solidFill>
            <a:schemeClr val="accent1"/>
          </a:solidFill>
          <a:latin typeface="Arial" pitchFamily="34" charset="0"/>
        </a:defRPr>
      </a:lvl7pPr>
      <a:lvl8pPr marL="1371600" algn="l" rtl="0" fontAlgn="base">
        <a:lnSpc>
          <a:spcPct val="85000"/>
        </a:lnSpc>
        <a:spcBef>
          <a:spcPct val="0"/>
        </a:spcBef>
        <a:spcAft>
          <a:spcPct val="0"/>
        </a:spcAft>
        <a:defRPr sz="2400" b="1">
          <a:solidFill>
            <a:schemeClr val="accent1"/>
          </a:solidFill>
          <a:latin typeface="Arial" pitchFamily="34" charset="0"/>
        </a:defRPr>
      </a:lvl8pPr>
      <a:lvl9pPr marL="1828800" algn="l" rtl="0" fontAlgn="base">
        <a:lnSpc>
          <a:spcPct val="85000"/>
        </a:lnSpc>
        <a:spcBef>
          <a:spcPct val="0"/>
        </a:spcBef>
        <a:spcAft>
          <a:spcPct val="0"/>
        </a:spcAft>
        <a:defRPr sz="2400" b="1">
          <a:solidFill>
            <a:schemeClr val="accent1"/>
          </a:solidFill>
          <a:latin typeface="Arial" pitchFamily="34" charset="0"/>
        </a:defRPr>
      </a:lvl9pPr>
    </p:titleStyle>
    <p:bodyStyle>
      <a:lvl1pPr marL="292100" indent="-292100" algn="l" rtl="0" eaLnBrk="0" fontAlgn="base" hangingPunct="0">
        <a:lnSpc>
          <a:spcPct val="95000"/>
        </a:lnSpc>
        <a:spcBef>
          <a:spcPct val="60000"/>
        </a:spcBef>
        <a:spcAft>
          <a:spcPct val="15000"/>
        </a:spcAft>
        <a:buClr>
          <a:srgbClr val="999999"/>
        </a:buClr>
        <a:buSzPct val="80000"/>
        <a:buFont typeface="Arial" pitchFamily="34" charset="0"/>
        <a:buChar char="►"/>
        <a:defRPr sz="2400">
          <a:solidFill>
            <a:schemeClr val="accent1"/>
          </a:solidFill>
          <a:latin typeface="+mn-lt"/>
          <a:ea typeface="+mn-ea"/>
          <a:cs typeface="+mn-cs"/>
        </a:defRPr>
      </a:lvl1pPr>
      <a:lvl2pPr marL="685800" indent="-279400" algn="l" rtl="0" eaLnBrk="0" fontAlgn="base" hangingPunct="0">
        <a:lnSpc>
          <a:spcPct val="95000"/>
        </a:lnSpc>
        <a:spcBef>
          <a:spcPct val="30000"/>
        </a:spcBef>
        <a:spcAft>
          <a:spcPct val="0"/>
        </a:spcAft>
        <a:buClr>
          <a:srgbClr val="999999"/>
        </a:buClr>
        <a:buFont typeface="Arial" pitchFamily="34" charset="0"/>
        <a:buChar char="●"/>
        <a:defRPr sz="2000">
          <a:solidFill>
            <a:schemeClr val="accent1"/>
          </a:solidFill>
          <a:latin typeface="+mn-lt"/>
        </a:defRPr>
      </a:lvl2pPr>
      <a:lvl3pPr marL="1023938" indent="-223838" algn="l" rtl="0" eaLnBrk="0" fontAlgn="base" hangingPunct="0">
        <a:lnSpc>
          <a:spcPct val="95000"/>
        </a:lnSpc>
        <a:spcBef>
          <a:spcPct val="40000"/>
        </a:spcBef>
        <a:spcAft>
          <a:spcPct val="0"/>
        </a:spcAft>
        <a:buClr>
          <a:srgbClr val="999999"/>
        </a:buClr>
        <a:buFont typeface="Arial" pitchFamily="34" charset="0"/>
        <a:buChar char="○"/>
        <a:defRPr>
          <a:solidFill>
            <a:schemeClr val="accent1"/>
          </a:solidFill>
          <a:latin typeface="+mn-lt"/>
        </a:defRPr>
      </a:lvl3pPr>
      <a:lvl4pPr marL="1371600" indent="-233363" algn="l" rtl="0" eaLnBrk="0" fontAlgn="base" hangingPunct="0">
        <a:lnSpc>
          <a:spcPct val="95000"/>
        </a:lnSpc>
        <a:spcBef>
          <a:spcPct val="50000"/>
        </a:spcBef>
        <a:spcAft>
          <a:spcPct val="0"/>
        </a:spcAft>
        <a:buClr>
          <a:srgbClr val="999999"/>
        </a:buClr>
        <a:buSzPct val="120000"/>
        <a:buFont typeface="Arial" pitchFamily="34" charset="0"/>
        <a:buChar char="+"/>
        <a:defRPr sz="1600">
          <a:solidFill>
            <a:schemeClr val="accent1"/>
          </a:solidFill>
          <a:latin typeface="+mn-lt"/>
        </a:defRPr>
      </a:lvl4pPr>
      <a:lvl5pPr marL="1709738" indent="-223838" algn="l" rtl="0" eaLnBrk="0" fontAlgn="base" hangingPunct="0">
        <a:lnSpc>
          <a:spcPct val="95000"/>
        </a:lnSpc>
        <a:spcBef>
          <a:spcPct val="50000"/>
        </a:spcBef>
        <a:spcAft>
          <a:spcPct val="0"/>
        </a:spcAft>
        <a:buClr>
          <a:srgbClr val="999999"/>
        </a:buClr>
        <a:buFont typeface="Arial" pitchFamily="34" charset="0"/>
        <a:buChar char="–"/>
        <a:defRPr sz="1600">
          <a:solidFill>
            <a:schemeClr val="accent1"/>
          </a:solidFill>
          <a:latin typeface="+mn-lt"/>
        </a:defRPr>
      </a:lvl5pPr>
      <a:lvl6pPr marL="2166938" indent="-223838" algn="l" rtl="0" fontAlgn="base">
        <a:lnSpc>
          <a:spcPct val="95000"/>
        </a:lnSpc>
        <a:spcBef>
          <a:spcPct val="50000"/>
        </a:spcBef>
        <a:spcAft>
          <a:spcPct val="0"/>
        </a:spcAft>
        <a:buClr>
          <a:srgbClr val="999999"/>
        </a:buClr>
        <a:buFont typeface="Arial" pitchFamily="34" charset="0"/>
        <a:buChar char="–"/>
        <a:defRPr sz="1600">
          <a:solidFill>
            <a:schemeClr val="accent1"/>
          </a:solidFill>
          <a:latin typeface="+mn-lt"/>
        </a:defRPr>
      </a:lvl6pPr>
      <a:lvl7pPr marL="2624138" indent="-223838" algn="l" rtl="0" fontAlgn="base">
        <a:lnSpc>
          <a:spcPct val="95000"/>
        </a:lnSpc>
        <a:spcBef>
          <a:spcPct val="50000"/>
        </a:spcBef>
        <a:spcAft>
          <a:spcPct val="0"/>
        </a:spcAft>
        <a:buClr>
          <a:srgbClr val="999999"/>
        </a:buClr>
        <a:buFont typeface="Arial" pitchFamily="34" charset="0"/>
        <a:buChar char="–"/>
        <a:defRPr sz="1600">
          <a:solidFill>
            <a:schemeClr val="accent1"/>
          </a:solidFill>
          <a:latin typeface="+mn-lt"/>
        </a:defRPr>
      </a:lvl7pPr>
      <a:lvl8pPr marL="3081338" indent="-223838" algn="l" rtl="0" fontAlgn="base">
        <a:lnSpc>
          <a:spcPct val="95000"/>
        </a:lnSpc>
        <a:spcBef>
          <a:spcPct val="50000"/>
        </a:spcBef>
        <a:spcAft>
          <a:spcPct val="0"/>
        </a:spcAft>
        <a:buClr>
          <a:srgbClr val="999999"/>
        </a:buClr>
        <a:buFont typeface="Arial" pitchFamily="34" charset="0"/>
        <a:buChar char="–"/>
        <a:defRPr sz="1600">
          <a:solidFill>
            <a:schemeClr val="accent1"/>
          </a:solidFill>
          <a:latin typeface="+mn-lt"/>
        </a:defRPr>
      </a:lvl8pPr>
      <a:lvl9pPr marL="3538538" indent="-223838" algn="l" rtl="0" fontAlgn="base">
        <a:lnSpc>
          <a:spcPct val="95000"/>
        </a:lnSpc>
        <a:spcBef>
          <a:spcPct val="50000"/>
        </a:spcBef>
        <a:spcAft>
          <a:spcPct val="0"/>
        </a:spcAft>
        <a:buClr>
          <a:srgbClr val="999999"/>
        </a:buClr>
        <a:buFont typeface="Arial" pitchFamily="34" charset="0"/>
        <a:buChar char="–"/>
        <a:defRPr sz="1600">
          <a:solidFill>
            <a:schemeClr val="accent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982442173"/>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29" r:id="rId18"/>
    <p:sldLayoutId id="2147483730" r:id="rId19"/>
    <p:sldLayoutId id="2147483731" r:id="rId20"/>
    <p:sldLayoutId id="2147483732" r:id="rId21"/>
    <p:sldLayoutId id="2147483733" r:id="rId22"/>
    <p:sldLayoutId id="2147483734" r:id="rId2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2.jpeg"/><Relationship Id="rId3" Type="http://schemas.openxmlformats.org/officeDocument/2006/relationships/notesSlide" Target="../notesSlides/notesSlide2.xml"/><Relationship Id="rId7" Type="http://schemas.openxmlformats.org/officeDocument/2006/relationships/image" Target="../media/image10.png"/><Relationship Id="rId12" Type="http://schemas.openxmlformats.org/officeDocument/2006/relationships/image" Target="../media/image7.w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9.png"/><Relationship Id="rId11" Type="http://schemas.openxmlformats.org/officeDocument/2006/relationships/oleObject" Target="../embeddings/oleObject3.bin"/><Relationship Id="rId5" Type="http://schemas.openxmlformats.org/officeDocument/2006/relationships/image" Target="../media/image5.wmf"/><Relationship Id="rId15" Type="http://schemas.openxmlformats.org/officeDocument/2006/relationships/image" Target="../media/image8.wmf"/><Relationship Id="rId10" Type="http://schemas.openxmlformats.org/officeDocument/2006/relationships/image" Target="../media/image6.wmf"/><Relationship Id="rId4" Type="http://schemas.openxmlformats.org/officeDocument/2006/relationships/oleObject" Target="../embeddings/oleObject1.bin"/><Relationship Id="rId9" Type="http://schemas.openxmlformats.org/officeDocument/2006/relationships/oleObject" Target="../embeddings/oleObject2.bin"/><Relationship Id="rId14"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peg"/><Relationship Id="rId1" Type="http://schemas.openxmlformats.org/officeDocument/2006/relationships/slideLayout" Target="../slideLayouts/slideLayout3.xml"/><Relationship Id="rId5" Type="http://schemas.openxmlformats.org/officeDocument/2006/relationships/image" Target="../media/image41.jpeg"/><Relationship Id="rId4" Type="http://schemas.microsoft.com/office/2007/relationships/hdphoto" Target="../media/hdphoto2.wdp"/></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3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3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3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4.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38.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84.png"/><Relationship Id="rId7" Type="http://schemas.openxmlformats.org/officeDocument/2006/relationships/image" Target="../media/image87.png"/><Relationship Id="rId2" Type="http://schemas.openxmlformats.org/officeDocument/2006/relationships/notesSlide" Target="../notesSlides/notesSlide33.xml"/><Relationship Id="rId1" Type="http://schemas.openxmlformats.org/officeDocument/2006/relationships/slideLayout" Target="../slideLayouts/slideLayout4.xml"/><Relationship Id="rId6" Type="http://schemas.openxmlformats.org/officeDocument/2006/relationships/image" Target="../media/image86.png"/><Relationship Id="rId5" Type="http://schemas.openxmlformats.org/officeDocument/2006/relationships/image" Target="../media/image78.png"/><Relationship Id="rId4" Type="http://schemas.openxmlformats.org/officeDocument/2006/relationships/image" Target="../media/image85.png"/></Relationships>
</file>

<file path=ppt/slides/_rels/slide3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4.xml"/><Relationship Id="rId4" Type="http://schemas.openxmlformats.org/officeDocument/2006/relationships/image" Target="../media/image90.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4.xml"/><Relationship Id="rId4" Type="http://schemas.openxmlformats.org/officeDocument/2006/relationships/image" Target="../media/image95.png"/></Relationships>
</file>

<file path=ppt/slides/_rels/slide42.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96.png"/><Relationship Id="rId7" Type="http://schemas.openxmlformats.org/officeDocument/2006/relationships/image" Target="../media/image100.png"/><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s>
</file>

<file path=ppt/slides/_rels/slide43.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notesSlide" Target="../notesSlides/notesSlide35.xml"/><Relationship Id="rId7" Type="http://schemas.openxmlformats.org/officeDocument/2006/relationships/image" Target="../media/image103.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102.wmf"/><Relationship Id="rId4" Type="http://schemas.openxmlformats.org/officeDocument/2006/relationships/oleObject" Target="../embeddings/oleObject5.bin"/></Relationships>
</file>

<file path=ppt/slides/_rels/slide44.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36.xml"/><Relationship Id="rId1" Type="http://schemas.openxmlformats.org/officeDocument/2006/relationships/slideLayout" Target="../slideLayouts/slideLayout4.xml"/><Relationship Id="rId5" Type="http://schemas.openxmlformats.org/officeDocument/2006/relationships/image" Target="../media/image107.png"/><Relationship Id="rId4" Type="http://schemas.openxmlformats.org/officeDocument/2006/relationships/image" Target="../media/image106.png"/></Relationships>
</file>

<file path=ppt/slides/_rels/slide45.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8" Type="http://schemas.openxmlformats.org/officeDocument/2006/relationships/image" Target="../media/image1090.png"/><Relationship Id="rId3" Type="http://schemas.openxmlformats.org/officeDocument/2006/relationships/image" Target="../media/image110.png"/><Relationship Id="rId7" Type="http://schemas.openxmlformats.org/officeDocument/2006/relationships/image" Target="../media/image114.png"/><Relationship Id="rId2" Type="http://schemas.openxmlformats.org/officeDocument/2006/relationships/notesSlide" Target="../notesSlides/notesSlide39.xml"/><Relationship Id="rId1" Type="http://schemas.openxmlformats.org/officeDocument/2006/relationships/slideLayout" Target="../slideLayouts/slideLayout3.xml"/><Relationship Id="rId6" Type="http://schemas.openxmlformats.org/officeDocument/2006/relationships/image" Target="../media/image113.png"/><Relationship Id="rId5" Type="http://schemas.openxmlformats.org/officeDocument/2006/relationships/image" Target="../media/image110.jpeg"/><Relationship Id="rId4" Type="http://schemas.openxmlformats.org/officeDocument/2006/relationships/image" Target="../media/image111.png"/></Relationships>
</file>

<file path=ppt/slides/_rels/slide49.xml.rels><?xml version="1.0" encoding="UTF-8" standalone="yes"?>
<Relationships xmlns="http://schemas.openxmlformats.org/package/2006/relationships"><Relationship Id="rId3" Type="http://schemas.openxmlformats.org/officeDocument/2006/relationships/image" Target="../media/image111.jpeg"/><Relationship Id="rId2" Type="http://schemas.openxmlformats.org/officeDocument/2006/relationships/notesSlide" Target="../notesSlides/notesSlide40.xml"/><Relationship Id="rId1" Type="http://schemas.openxmlformats.org/officeDocument/2006/relationships/slideLayout" Target="../slideLayouts/slideLayout6.xml"/><Relationship Id="rId6" Type="http://schemas.openxmlformats.org/officeDocument/2006/relationships/image" Target="../media/image118.png"/><Relationship Id="rId5" Type="http://schemas.openxmlformats.org/officeDocument/2006/relationships/image" Target="../media/image117.png"/><Relationship Id="rId4" Type="http://schemas.openxmlformats.org/officeDocument/2006/relationships/image" Target="../media/image116.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8" Type="http://schemas.openxmlformats.org/officeDocument/2006/relationships/image" Target="../media/image112.wmf"/><Relationship Id="rId13" Type="http://schemas.openxmlformats.org/officeDocument/2006/relationships/oleObject" Target="../embeddings/oleObject9.bin"/><Relationship Id="rId18" Type="http://schemas.openxmlformats.org/officeDocument/2006/relationships/image" Target="../media/image115.wmf"/><Relationship Id="rId26" Type="http://schemas.openxmlformats.org/officeDocument/2006/relationships/image" Target="../media/image116.wmf"/><Relationship Id="rId3" Type="http://schemas.openxmlformats.org/officeDocument/2006/relationships/notesSlide" Target="../notesSlides/notesSlide41.xml"/><Relationship Id="rId21" Type="http://schemas.openxmlformats.org/officeDocument/2006/relationships/oleObject" Target="../embeddings/oleObject11.bin"/><Relationship Id="rId7" Type="http://schemas.openxmlformats.org/officeDocument/2006/relationships/oleObject" Target="../embeddings/oleObject70.bin"/><Relationship Id="rId12" Type="http://schemas.openxmlformats.org/officeDocument/2006/relationships/image" Target="../media/image113.wmf"/><Relationship Id="rId17" Type="http://schemas.openxmlformats.org/officeDocument/2006/relationships/oleObject" Target="../embeddings/oleObject10.bin"/><Relationship Id="rId25" Type="http://schemas.openxmlformats.org/officeDocument/2006/relationships/oleObject" Target="../embeddings/oleObject120.bin"/><Relationship Id="rId2" Type="http://schemas.openxmlformats.org/officeDocument/2006/relationships/slideLayout" Target="../slideLayouts/slideLayout4.xml"/><Relationship Id="rId16" Type="http://schemas.openxmlformats.org/officeDocument/2006/relationships/image" Target="../media/image114.wmf"/><Relationship Id="rId20" Type="http://schemas.openxmlformats.org/officeDocument/2006/relationships/image" Target="../media/image115.wmf"/><Relationship Id="rId29" Type="http://schemas.openxmlformats.org/officeDocument/2006/relationships/image" Target="../media/image117.wmf"/><Relationship Id="rId1" Type="http://schemas.openxmlformats.org/officeDocument/2006/relationships/vmlDrawing" Target="../drawings/vmlDrawing3.vml"/><Relationship Id="rId6" Type="http://schemas.openxmlformats.org/officeDocument/2006/relationships/image" Target="../media/image112.wmf"/><Relationship Id="rId11" Type="http://schemas.openxmlformats.org/officeDocument/2006/relationships/oleObject" Target="../embeddings/oleObject80.bin"/><Relationship Id="rId24" Type="http://schemas.openxmlformats.org/officeDocument/2006/relationships/oleObject" Target="../embeddings/oleObject12.bin"/><Relationship Id="rId5" Type="http://schemas.openxmlformats.org/officeDocument/2006/relationships/oleObject" Target="../embeddings/oleObject7.bin"/><Relationship Id="rId15" Type="http://schemas.openxmlformats.org/officeDocument/2006/relationships/oleObject" Target="../embeddings/oleObject90.bin"/><Relationship Id="rId23" Type="http://schemas.openxmlformats.org/officeDocument/2006/relationships/image" Target="../media/image119.png"/><Relationship Id="rId28" Type="http://schemas.openxmlformats.org/officeDocument/2006/relationships/oleObject" Target="../embeddings/oleObject130.bin"/><Relationship Id="rId10" Type="http://schemas.openxmlformats.org/officeDocument/2006/relationships/image" Target="../media/image113.wmf"/><Relationship Id="rId19" Type="http://schemas.openxmlformats.org/officeDocument/2006/relationships/oleObject" Target="../embeddings/oleObject100.bin"/><Relationship Id="rId31" Type="http://schemas.openxmlformats.org/officeDocument/2006/relationships/oleObject" Target="../embeddings/oleObject140.bin"/><Relationship Id="rId4" Type="http://schemas.openxmlformats.org/officeDocument/2006/relationships/image" Target="../media/image830.png"/><Relationship Id="rId9" Type="http://schemas.openxmlformats.org/officeDocument/2006/relationships/oleObject" Target="../embeddings/oleObject8.bin"/><Relationship Id="rId14" Type="http://schemas.openxmlformats.org/officeDocument/2006/relationships/image" Target="../media/image114.wmf"/><Relationship Id="rId22" Type="http://schemas.openxmlformats.org/officeDocument/2006/relationships/oleObject" Target="../embeddings/oleObject110.bin"/><Relationship Id="rId27" Type="http://schemas.openxmlformats.org/officeDocument/2006/relationships/oleObject" Target="../embeddings/oleObject13.bin"/><Relationship Id="rId30" Type="http://schemas.openxmlformats.org/officeDocument/2006/relationships/oleObject" Target="../embeddings/oleObject14.bin"/></Relationships>
</file>

<file path=ppt/slides/_rels/slide5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42.xml"/><Relationship Id="rId1" Type="http://schemas.openxmlformats.org/officeDocument/2006/relationships/slideLayout" Target="../slideLayouts/slideLayout4.xml"/><Relationship Id="rId5" Type="http://schemas.openxmlformats.org/officeDocument/2006/relationships/image" Target="../media/image122.png"/><Relationship Id="rId4" Type="http://schemas.openxmlformats.org/officeDocument/2006/relationships/image" Target="../media/image121.png"/></Relationships>
</file>

<file path=ppt/slides/_rels/slide52.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4.xml"/><Relationship Id="rId4" Type="http://schemas.openxmlformats.org/officeDocument/2006/relationships/image" Target="../media/image125.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8" Type="http://schemas.openxmlformats.org/officeDocument/2006/relationships/hyperlink" Target="http://faculty.bjtu.edu.cn/9129/" TargetMode="External"/><Relationship Id="rId3" Type="http://schemas.openxmlformats.org/officeDocument/2006/relationships/hyperlink" Target="mailto:lpjing@bjtu.edu.cn" TargetMode="External"/><Relationship Id="rId7" Type="http://schemas.openxmlformats.org/officeDocument/2006/relationships/hyperlink" Target="mailto:jtsang@bjtu.edu.cn"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hyperlink" Target="http://faculty.bjtu.edu.cn/8793/" TargetMode="External"/><Relationship Id="rId11" Type="http://schemas.openxmlformats.org/officeDocument/2006/relationships/hyperlink" Target="http://faculty.bjtu.edu.cn/9089/" TargetMode="External"/><Relationship Id="rId5" Type="http://schemas.openxmlformats.org/officeDocument/2006/relationships/hyperlink" Target="mailto:hywan@bjtu.edu.cn" TargetMode="External"/><Relationship Id="rId10" Type="http://schemas.openxmlformats.org/officeDocument/2006/relationships/hyperlink" Target="http://faculty.bjtu.edu.cn/9167/" TargetMode="External"/><Relationship Id="rId4" Type="http://schemas.openxmlformats.org/officeDocument/2006/relationships/hyperlink" Target="http://faculty.bjtu.edu.cn/8249/" TargetMode="External"/><Relationship Id="rId9" Type="http://schemas.openxmlformats.org/officeDocument/2006/relationships/hyperlink" Target="mailto:wj@bjtu.edu.c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90057" y="1619072"/>
            <a:ext cx="8077200" cy="1569660"/>
          </a:xfrm>
          <a:prstGeom prst="rect">
            <a:avLst/>
          </a:prstGeom>
        </p:spPr>
        <p:txBody>
          <a:bodyPr wrap="square" anchor="ctr">
            <a:spAutoFit/>
          </a:bodyPr>
          <a:lstStyle/>
          <a:p>
            <a:pPr algn="ctr">
              <a:spcBef>
                <a:spcPts val="0"/>
              </a:spcBef>
              <a:buNone/>
            </a:pPr>
            <a:r>
              <a:rPr lang="zh-CN" altLang="en-US" sz="4800" b="1" dirty="0">
                <a:latin typeface="微软雅黑" panose="020B0503020204020204" pitchFamily="34" charset="-122"/>
                <a:ea typeface="微软雅黑" panose="020B0503020204020204" pitchFamily="34" charset="-122"/>
              </a:rPr>
              <a:t>第</a:t>
            </a:r>
            <a:r>
              <a:rPr lang="en-US" altLang="zh-CN" sz="4800" b="1" dirty="0">
                <a:latin typeface="微软雅黑" panose="020B0503020204020204" pitchFamily="34" charset="-122"/>
                <a:ea typeface="微软雅黑" panose="020B0503020204020204" pitchFamily="34" charset="-122"/>
              </a:rPr>
              <a:t>2</a:t>
            </a:r>
            <a:r>
              <a:rPr lang="zh-CN" altLang="en-US" sz="4800" b="1" dirty="0">
                <a:latin typeface="微软雅黑" panose="020B0503020204020204" pitchFamily="34" charset="-122"/>
                <a:ea typeface="微软雅黑" panose="020B0503020204020204" pitchFamily="34" charset="-122"/>
              </a:rPr>
              <a:t>章 </a:t>
            </a:r>
            <a:endParaRPr lang="en-US" altLang="zh-CN" sz="4800" b="1" dirty="0">
              <a:latin typeface="微软雅黑" panose="020B0503020204020204" pitchFamily="34" charset="-122"/>
              <a:ea typeface="微软雅黑" panose="020B0503020204020204" pitchFamily="34" charset="-122"/>
            </a:endParaRPr>
          </a:p>
          <a:p>
            <a:pPr algn="ctr">
              <a:spcBef>
                <a:spcPts val="0"/>
              </a:spcBef>
              <a:buNone/>
            </a:pPr>
            <a:r>
              <a:rPr lang="zh-CN" altLang="en-US" sz="4800" b="1" dirty="0">
                <a:latin typeface="微软雅黑" panose="020B0503020204020204" pitchFamily="34" charset="-122"/>
                <a:ea typeface="微软雅黑" panose="020B0503020204020204" pitchFamily="34" charset="-122"/>
              </a:rPr>
              <a:t>模型评估与选择</a:t>
            </a:r>
            <a:endParaRPr lang="en-US" altLang="zh-CN" sz="4800" b="1" dirty="0">
              <a:latin typeface="微软雅黑" panose="020B0503020204020204" pitchFamily="34" charset="-122"/>
              <a:ea typeface="微软雅黑" panose="020B0503020204020204" pitchFamily="34" charset="-122"/>
            </a:endParaRPr>
          </a:p>
        </p:txBody>
      </p:sp>
      <p:sp>
        <p:nvSpPr>
          <p:cNvPr id="5" name="矩形 4"/>
          <p:cNvSpPr/>
          <p:nvPr/>
        </p:nvSpPr>
        <p:spPr>
          <a:xfrm>
            <a:off x="2133600" y="3916977"/>
            <a:ext cx="8077200" cy="400110"/>
          </a:xfrm>
          <a:prstGeom prst="rect">
            <a:avLst/>
          </a:prstGeom>
        </p:spPr>
        <p:txBody>
          <a:bodyPr wrap="square" anchor="ctr">
            <a:spAutoFit/>
          </a:bodyPr>
          <a:lstStyle/>
          <a:p>
            <a:pPr algn="ctr">
              <a:buNone/>
            </a:pPr>
            <a:r>
              <a:rPr lang="zh-CN" altLang="en-US" sz="2000" b="1" dirty="0">
                <a:latin typeface="微软雅黑" panose="020B0503020204020204" pitchFamily="34" charset="-122"/>
                <a:ea typeface="微软雅黑" panose="020B0503020204020204" pitchFamily="34" charset="-122"/>
              </a:rPr>
              <a:t>北京交通大学本科</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机器学习</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课程组</a:t>
            </a:r>
          </a:p>
        </p:txBody>
      </p:sp>
    </p:spTree>
    <p:extLst>
      <p:ext uri="{BB962C8B-B14F-4D97-AF65-F5344CB8AC3E}">
        <p14:creationId xmlns:p14="http://schemas.microsoft.com/office/powerpoint/2010/main" val="201535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8" name="Picture 2" descr="deeplearning4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371600"/>
            <a:ext cx="8077200" cy="4543425"/>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1">
            <a:extLst>
              <a:ext uri="{FF2B5EF4-FFF2-40B4-BE49-F238E27FC236}">
                <a16:creationId xmlns="" xmlns:a16="http://schemas.microsoft.com/office/drawing/2014/main" id="{E48D8B15-223E-4DF4-A9BA-61696B387CE8}"/>
              </a:ext>
            </a:extLst>
          </p:cNvPr>
          <p:cNvSpPr txBox="1">
            <a:spLocks/>
          </p:cNvSpPr>
          <p:nvPr/>
        </p:nvSpPr>
        <p:spPr bwMode="auto">
          <a:xfrm>
            <a:off x="1066800" y="-152400"/>
            <a:ext cx="7886700" cy="777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normAutofit/>
          </a:bodyPr>
          <a:lstStyle>
            <a:lvl1pPr algn="l" rtl="0" eaLnBrk="0" fontAlgn="base" hangingPunct="0">
              <a:lnSpc>
                <a:spcPct val="85000"/>
              </a:lnSpc>
              <a:spcBef>
                <a:spcPct val="0"/>
              </a:spcBef>
              <a:spcAft>
                <a:spcPct val="0"/>
              </a:spcAft>
              <a:defRPr sz="3600" b="1" baseline="0">
                <a:solidFill>
                  <a:schemeClr val="accent1"/>
                </a:solidFill>
                <a:latin typeface="Verdana" panose="020B0604030504040204" pitchFamily="34" charset="0"/>
                <a:ea typeface="幼圆" panose="02010509060101010101" pitchFamily="49" charset="-122"/>
                <a:cs typeface="+mj-cs"/>
              </a:defRPr>
            </a:lvl1pPr>
            <a:lvl2pPr algn="l" rtl="0" eaLnBrk="0" fontAlgn="base" hangingPunct="0">
              <a:lnSpc>
                <a:spcPct val="85000"/>
              </a:lnSpc>
              <a:spcBef>
                <a:spcPct val="0"/>
              </a:spcBef>
              <a:spcAft>
                <a:spcPct val="0"/>
              </a:spcAft>
              <a:defRPr sz="2400" b="1">
                <a:solidFill>
                  <a:schemeClr val="accent1"/>
                </a:solidFill>
                <a:latin typeface="Arial" pitchFamily="34" charset="0"/>
              </a:defRPr>
            </a:lvl2pPr>
            <a:lvl3pPr algn="l" rtl="0" eaLnBrk="0" fontAlgn="base" hangingPunct="0">
              <a:lnSpc>
                <a:spcPct val="85000"/>
              </a:lnSpc>
              <a:spcBef>
                <a:spcPct val="0"/>
              </a:spcBef>
              <a:spcAft>
                <a:spcPct val="0"/>
              </a:spcAft>
              <a:defRPr sz="2400" b="1">
                <a:solidFill>
                  <a:schemeClr val="accent1"/>
                </a:solidFill>
                <a:latin typeface="Arial" pitchFamily="34" charset="0"/>
              </a:defRPr>
            </a:lvl3pPr>
            <a:lvl4pPr algn="l" rtl="0" eaLnBrk="0" fontAlgn="base" hangingPunct="0">
              <a:lnSpc>
                <a:spcPct val="85000"/>
              </a:lnSpc>
              <a:spcBef>
                <a:spcPct val="0"/>
              </a:spcBef>
              <a:spcAft>
                <a:spcPct val="0"/>
              </a:spcAft>
              <a:defRPr sz="2400" b="1">
                <a:solidFill>
                  <a:schemeClr val="accent1"/>
                </a:solidFill>
                <a:latin typeface="Arial" pitchFamily="34" charset="0"/>
              </a:defRPr>
            </a:lvl4pPr>
            <a:lvl5pPr algn="l" rtl="0" eaLnBrk="0" fontAlgn="base" hangingPunct="0">
              <a:lnSpc>
                <a:spcPct val="85000"/>
              </a:lnSpc>
              <a:spcBef>
                <a:spcPct val="0"/>
              </a:spcBef>
              <a:spcAft>
                <a:spcPct val="0"/>
              </a:spcAft>
              <a:defRPr sz="2400" b="1">
                <a:solidFill>
                  <a:schemeClr val="accent1"/>
                </a:solidFill>
                <a:latin typeface="Arial" pitchFamily="34" charset="0"/>
              </a:defRPr>
            </a:lvl5pPr>
            <a:lvl6pPr marL="457200" algn="l" rtl="0" fontAlgn="base">
              <a:lnSpc>
                <a:spcPct val="85000"/>
              </a:lnSpc>
              <a:spcBef>
                <a:spcPct val="0"/>
              </a:spcBef>
              <a:spcAft>
                <a:spcPct val="0"/>
              </a:spcAft>
              <a:defRPr sz="2400" b="1">
                <a:solidFill>
                  <a:schemeClr val="accent1"/>
                </a:solidFill>
                <a:latin typeface="Arial" pitchFamily="34" charset="0"/>
              </a:defRPr>
            </a:lvl6pPr>
            <a:lvl7pPr marL="914400" algn="l" rtl="0" fontAlgn="base">
              <a:lnSpc>
                <a:spcPct val="85000"/>
              </a:lnSpc>
              <a:spcBef>
                <a:spcPct val="0"/>
              </a:spcBef>
              <a:spcAft>
                <a:spcPct val="0"/>
              </a:spcAft>
              <a:defRPr sz="2400" b="1">
                <a:solidFill>
                  <a:schemeClr val="accent1"/>
                </a:solidFill>
                <a:latin typeface="Arial" pitchFamily="34" charset="0"/>
              </a:defRPr>
            </a:lvl7pPr>
            <a:lvl8pPr marL="1371600" algn="l" rtl="0" fontAlgn="base">
              <a:lnSpc>
                <a:spcPct val="85000"/>
              </a:lnSpc>
              <a:spcBef>
                <a:spcPct val="0"/>
              </a:spcBef>
              <a:spcAft>
                <a:spcPct val="0"/>
              </a:spcAft>
              <a:defRPr sz="2400" b="1">
                <a:solidFill>
                  <a:schemeClr val="accent1"/>
                </a:solidFill>
                <a:latin typeface="Arial" pitchFamily="34" charset="0"/>
              </a:defRPr>
            </a:lvl8pPr>
            <a:lvl9pPr marL="1828800" algn="l" rtl="0" fontAlgn="base">
              <a:lnSpc>
                <a:spcPct val="85000"/>
              </a:lnSpc>
              <a:spcBef>
                <a:spcPct val="0"/>
              </a:spcBef>
              <a:spcAft>
                <a:spcPct val="0"/>
              </a:spcAft>
              <a:defRPr sz="2400" b="1">
                <a:solidFill>
                  <a:schemeClr val="accent1"/>
                </a:solidFill>
                <a:latin typeface="Arial" pitchFamily="34" charset="0"/>
              </a:defRPr>
            </a:lvl9pPr>
          </a:lstStyle>
          <a:p>
            <a:pPr>
              <a:buClrTx/>
              <a:buSzTx/>
              <a:buFontTx/>
              <a:buNone/>
            </a:pPr>
            <a:r>
              <a:rPr lang="zh-CN" altLang="en-US" b="0" kern="0" dirty="0">
                <a:solidFill>
                  <a:schemeClr val="tx1"/>
                </a:solidFill>
                <a:latin typeface="微软雅黑" panose="020B0503020204020204" pitchFamily="34" charset="-122"/>
                <a:ea typeface="微软雅黑" panose="020B0503020204020204" pitchFamily="34" charset="-122"/>
              </a:rPr>
              <a:t>早停（</a:t>
            </a:r>
            <a:r>
              <a:rPr lang="en-US" altLang="zh-CN" b="0" kern="0" dirty="0">
                <a:solidFill>
                  <a:schemeClr val="tx1"/>
                </a:solidFill>
                <a:latin typeface="微软雅黑" panose="020B0503020204020204" pitchFamily="34" charset="-122"/>
                <a:ea typeface="微软雅黑" panose="020B0503020204020204" pitchFamily="34" charset="-122"/>
              </a:rPr>
              <a:t>early stop</a:t>
            </a:r>
            <a:r>
              <a:rPr lang="zh-CN" altLang="en-US" b="0" kern="0" dirty="0">
                <a:solidFill>
                  <a:schemeClr val="tx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188387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0600" y="152400"/>
            <a:ext cx="7772400" cy="470898"/>
          </a:xfrm>
        </p:spPr>
        <p:txBody>
          <a:bodyPr/>
          <a:lstStyle/>
          <a:p>
            <a:r>
              <a:rPr lang="zh-CN" altLang="en-US" dirty="0"/>
              <a:t>目录</a:t>
            </a:r>
            <a:endParaRPr lang="zh-CN" altLang="en-US" dirty="0">
              <a:solidFill>
                <a:schemeClr val="tx1"/>
              </a:solidFill>
            </a:endParaRPr>
          </a:p>
        </p:txBody>
      </p:sp>
      <p:sp>
        <p:nvSpPr>
          <p:cNvPr id="6" name="内容占位符 2"/>
          <p:cNvSpPr>
            <a:spLocks noGrp="1"/>
          </p:cNvSpPr>
          <p:nvPr>
            <p:ph idx="4294967295"/>
          </p:nvPr>
        </p:nvSpPr>
        <p:spPr>
          <a:xfrm>
            <a:off x="956733" y="1047750"/>
            <a:ext cx="8686800" cy="4762500"/>
          </a:xfrm>
          <a:prstGeom prst="rect">
            <a:avLst/>
          </a:prstGeom>
        </p:spPr>
        <p:txBody>
          <a:bodyPr/>
          <a:lstStyle/>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经验误差与过拟合</a:t>
            </a:r>
            <a:endParaRPr lang="en-US" altLang="zh-CN" sz="2400" b="1" dirty="0">
              <a:solidFill>
                <a:schemeClr val="bg2"/>
              </a:solidFill>
            </a:endParaRP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tx1"/>
                </a:solidFill>
              </a:rPr>
              <a:t>评估方法</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性能度量</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比较检验</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偏差与方差</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阅读材料</a:t>
            </a:r>
          </a:p>
        </p:txBody>
      </p:sp>
    </p:spTree>
    <p:extLst>
      <p:ext uri="{BB962C8B-B14F-4D97-AF65-F5344CB8AC3E}">
        <p14:creationId xmlns:p14="http://schemas.microsoft.com/office/powerpoint/2010/main" val="42873012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7886700" cy="777874"/>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评估方法</a:t>
            </a:r>
          </a:p>
        </p:txBody>
      </p:sp>
      <p:sp>
        <p:nvSpPr>
          <p:cNvPr id="8" name="内容占位符 2"/>
          <p:cNvSpPr txBox="1">
            <a:spLocks/>
          </p:cNvSpPr>
          <p:nvPr/>
        </p:nvSpPr>
        <p:spPr>
          <a:xfrm>
            <a:off x="1701800" y="1348569"/>
            <a:ext cx="8153400" cy="1366181"/>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00000"/>
              </a:lnSpc>
              <a:buNone/>
            </a:pPr>
            <a:r>
              <a:rPr lang="zh-CN" altLang="en-US" sz="2200" dirty="0">
                <a:latin typeface="微软雅黑" panose="020B0503020204020204" pitchFamily="34" charset="-122"/>
                <a:ea typeface="微软雅黑" panose="020B0503020204020204" pitchFamily="34" charset="-122"/>
              </a:rPr>
              <a:t>现实任务中往往会对学习器的泛化性能、时间开销、存储开销、可解释性等方面的因素进行评估并做出选择</a:t>
            </a:r>
          </a:p>
        </p:txBody>
      </p:sp>
      <p:sp>
        <p:nvSpPr>
          <p:cNvPr id="9" name="内容占位符 2"/>
          <p:cNvSpPr txBox="1">
            <a:spLocks/>
          </p:cNvSpPr>
          <p:nvPr/>
        </p:nvSpPr>
        <p:spPr>
          <a:xfrm>
            <a:off x="1701800" y="2939924"/>
            <a:ext cx="8128000" cy="1555876"/>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00000"/>
              </a:lnSpc>
              <a:buNone/>
            </a:pPr>
            <a:r>
              <a:rPr lang="zh-CN" altLang="en-US" sz="2200" dirty="0">
                <a:latin typeface="微软雅黑" panose="020B0503020204020204" pitchFamily="34" charset="-122"/>
                <a:ea typeface="微软雅黑" panose="020B0503020204020204" pitchFamily="34" charset="-122"/>
              </a:rPr>
              <a:t>我们假设测试集是从样本真实分布中独立采样获得，</a:t>
            </a:r>
            <a:r>
              <a:rPr lang="zh-CN" altLang="en-US" sz="2200" dirty="0">
                <a:solidFill>
                  <a:srgbClr val="0070C0"/>
                </a:solidFill>
                <a:latin typeface="微软雅黑" panose="020B0503020204020204" pitchFamily="34" charset="-122"/>
                <a:ea typeface="微软雅黑" panose="020B0503020204020204" pitchFamily="34" charset="-122"/>
              </a:rPr>
              <a:t>将测试集上的“测试误差”作为泛化误差的近似</a:t>
            </a:r>
            <a:r>
              <a:rPr lang="zh-CN" altLang="en-US" sz="2200" dirty="0">
                <a:latin typeface="微软雅黑" panose="020B0503020204020204" pitchFamily="34" charset="-122"/>
                <a:ea typeface="微软雅黑" panose="020B0503020204020204" pitchFamily="34" charset="-122"/>
              </a:rPr>
              <a:t>，所以测试集要和训练集中的样本尽量互斥。</a:t>
            </a:r>
          </a:p>
        </p:txBody>
      </p:sp>
      <mc:AlternateContent xmlns:mc="http://schemas.openxmlformats.org/markup-compatibility/2006" xmlns:a14="http://schemas.microsoft.com/office/drawing/2010/main">
        <mc:Choice Requires="a14">
          <p:sp>
            <p:nvSpPr>
              <p:cNvPr id="5" name="内容占位符 2"/>
              <p:cNvSpPr txBox="1">
                <a:spLocks/>
              </p:cNvSpPr>
              <p:nvPr/>
            </p:nvSpPr>
            <p:spPr>
              <a:xfrm>
                <a:off x="1701800" y="4720974"/>
                <a:ext cx="8128000" cy="1146426"/>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00000"/>
                  </a:lnSpc>
                  <a:buNone/>
                </a:pPr>
                <a:r>
                  <a:rPr lang="zh-CN" altLang="en-US" sz="2200" dirty="0">
                    <a:latin typeface="微软雅黑" panose="020B0503020204020204" pitchFamily="34" charset="-122"/>
                    <a:ea typeface="微软雅黑" panose="020B0503020204020204" pitchFamily="34" charset="-122"/>
                  </a:rPr>
                  <a:t>我们只有一个包含</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200" dirty="0">
                    <a:latin typeface="微软雅黑" panose="020B0503020204020204" pitchFamily="34" charset="-122"/>
                    <a:ea typeface="微软雅黑" panose="020B0503020204020204" pitchFamily="34" charset="-122"/>
                  </a:rPr>
                  <a:t>个样例的数据集</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𝐷</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e>
                      <m:sub>
                        <m:r>
                          <a:rPr lang="en-US" altLang="zh-CN" sz="2400" i="1">
                            <a:latin typeface="Cambria Math" panose="02040503050406030204" pitchFamily="18" charset="0"/>
                          </a:rPr>
                          <m:t>𝑖</m:t>
                        </m:r>
                        <m:r>
                          <a:rPr lang="en-US" altLang="zh-CN" sz="2400" i="1">
                            <a:latin typeface="Cambria Math" panose="02040503050406030204" pitchFamily="18" charset="0"/>
                          </a:rPr>
                          <m:t>=1</m:t>
                        </m:r>
                      </m:sub>
                      <m:sup>
                        <m:r>
                          <a:rPr lang="en-US" altLang="zh-CN" sz="2400" i="1">
                            <a:latin typeface="Cambria Math" panose="02040503050406030204" pitchFamily="18" charset="0"/>
                          </a:rPr>
                          <m:t>𝑚</m:t>
                        </m:r>
                      </m:sup>
                    </m:sSubSup>
                  </m:oMath>
                </a14:m>
                <a:r>
                  <a:rPr lang="zh-CN" altLang="en-US" sz="2400" dirty="0"/>
                  <a:t>，</a:t>
                </a:r>
                <a:r>
                  <a:rPr lang="zh-CN" altLang="en-US" sz="2200" dirty="0">
                    <a:latin typeface="微软雅黑" panose="020B0503020204020204" pitchFamily="34" charset="-122"/>
                    <a:ea typeface="微软雅黑" panose="020B0503020204020204" pitchFamily="34" charset="-122"/>
                  </a:rPr>
                  <a:t>既要训练，又要测试，怎么做呢？</a:t>
                </a:r>
              </a:p>
              <a:p>
                <a:pPr marL="457200" lvl="1" indent="0">
                  <a:lnSpc>
                    <a:spcPct val="100000"/>
                  </a:lnSpc>
                  <a:buNone/>
                </a:pPr>
                <a:endParaRPr lang="zh-CN" altLang="en-US" sz="2200" dirty="0">
                  <a:latin typeface="微软雅黑" panose="020B0503020204020204" pitchFamily="34" charset="-122"/>
                  <a:ea typeface="微软雅黑" panose="020B0503020204020204" pitchFamily="34" charset="-122"/>
                </a:endParaRPr>
              </a:p>
            </p:txBody>
          </p:sp>
        </mc:Choice>
        <mc:Fallback xmlns="">
          <p:sp>
            <p:nvSpPr>
              <p:cNvPr id="5" name="内容占位符 2"/>
              <p:cNvSpPr txBox="1">
                <a:spLocks noRot="1" noChangeAspect="1" noMove="1" noResize="1" noEditPoints="1" noAdjustHandles="1" noChangeArrowheads="1" noChangeShapeType="1" noTextEdit="1"/>
              </p:cNvSpPr>
              <p:nvPr/>
            </p:nvSpPr>
            <p:spPr>
              <a:xfrm>
                <a:off x="1701800" y="4720974"/>
                <a:ext cx="8128000" cy="1146426"/>
              </a:xfrm>
              <a:prstGeom prst="rect">
                <a:avLst/>
              </a:prstGeom>
              <a:blipFill>
                <a:blip r:embed="rId3"/>
                <a:stretch>
                  <a:fillRect t="-58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0078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1295400" y="2403730"/>
            <a:ext cx="6718300" cy="745402"/>
          </a:xfrm>
        </p:spPr>
        <p:txBody>
          <a:bodyPr>
            <a:normAutofit/>
          </a:bodyPr>
          <a:lstStyle/>
          <a:p>
            <a:pPr marL="355600" lvl="1" algn="just">
              <a:lnSpc>
                <a:spcPct val="150000"/>
              </a:lnSpc>
              <a:spcBef>
                <a:spcPts val="600"/>
              </a:spcBef>
              <a:spcAft>
                <a:spcPts val="600"/>
              </a:spcAft>
              <a:buClr>
                <a:srgbClr val="0000FF"/>
              </a:buClr>
              <a:buFont typeface="Wingdings" panose="05000000000000000000" pitchFamily="2" charset="2"/>
              <a:buChar char="n"/>
            </a:pPr>
            <a:r>
              <a:rPr lang="zh-CN" altLang="en-US" sz="2600" b="1" dirty="0">
                <a:solidFill>
                  <a:srgbClr val="0000FF"/>
                </a:solidFill>
                <a:latin typeface="微软雅黑" panose="020B0503020204020204" pitchFamily="34" charset="-122"/>
                <a:ea typeface="微软雅黑" panose="020B0503020204020204" pitchFamily="34" charset="-122"/>
              </a:rPr>
              <a:t>留出法：</a:t>
            </a:r>
            <a:endParaRPr lang="en-US" altLang="zh-CN" sz="2600" b="1" dirty="0">
              <a:solidFill>
                <a:schemeClr val="bg1">
                  <a:lumMod val="85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9637" name="内容占位符 2"/>
              <p:cNvSpPr txBox="1">
                <a:spLocks/>
              </p:cNvSpPr>
              <p:nvPr/>
            </p:nvSpPr>
            <p:spPr bwMode="auto">
              <a:xfrm>
                <a:off x="914400" y="1094838"/>
                <a:ext cx="9906000" cy="125762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tIns="46800"/>
              <a:lstStyle>
                <a:lvl1pPr marL="228600" indent="-358775">
                  <a:defRPr kumimoji="1" sz="4000">
                    <a:solidFill>
                      <a:schemeClr val="tx1"/>
                    </a:solidFill>
                    <a:latin typeface="Arial" charset="0"/>
                    <a:ea typeface="宋体" charset="0"/>
                  </a:defRPr>
                </a:lvl1pPr>
                <a:lvl2pPr>
                  <a:defRPr kumimoji="1" sz="4000">
                    <a:solidFill>
                      <a:schemeClr val="tx1"/>
                    </a:solidFill>
                    <a:latin typeface="Arial" charset="0"/>
                    <a:ea typeface="宋体" charset="0"/>
                  </a:defRPr>
                </a:lvl2pPr>
                <a:lvl3pPr marL="1143000" indent="-358775">
                  <a:defRPr kumimoji="1" sz="4000">
                    <a:solidFill>
                      <a:schemeClr val="tx1"/>
                    </a:solidFill>
                    <a:latin typeface="Arial" charset="0"/>
                    <a:ea typeface="宋体" charset="0"/>
                  </a:defRPr>
                </a:lvl3pPr>
                <a:lvl4pPr marL="1600200" indent="-358775">
                  <a:defRPr kumimoji="1" sz="4000">
                    <a:solidFill>
                      <a:schemeClr val="tx1"/>
                    </a:solidFill>
                    <a:latin typeface="Arial" charset="0"/>
                    <a:ea typeface="宋体" charset="0"/>
                  </a:defRPr>
                </a:lvl4pPr>
                <a:lvl5pPr marL="2057400" indent="-358775">
                  <a:defRPr kumimoji="1" sz="4000">
                    <a:solidFill>
                      <a:schemeClr val="tx1"/>
                    </a:solidFill>
                    <a:latin typeface="Arial" charset="0"/>
                    <a:ea typeface="宋体" charset="0"/>
                  </a:defRPr>
                </a:lvl5pPr>
                <a:lvl6pPr marL="2514600" indent="-358775" eaLnBrk="0" fontAlgn="base" hangingPunct="0">
                  <a:spcBef>
                    <a:spcPct val="0"/>
                  </a:spcBef>
                  <a:spcAft>
                    <a:spcPct val="0"/>
                  </a:spcAft>
                  <a:defRPr kumimoji="1" sz="4000">
                    <a:solidFill>
                      <a:schemeClr val="tx1"/>
                    </a:solidFill>
                    <a:latin typeface="Arial" charset="0"/>
                    <a:ea typeface="宋体" charset="0"/>
                  </a:defRPr>
                </a:lvl6pPr>
                <a:lvl7pPr marL="2971800" indent="-358775" eaLnBrk="0" fontAlgn="base" hangingPunct="0">
                  <a:spcBef>
                    <a:spcPct val="0"/>
                  </a:spcBef>
                  <a:spcAft>
                    <a:spcPct val="0"/>
                  </a:spcAft>
                  <a:defRPr kumimoji="1" sz="4000">
                    <a:solidFill>
                      <a:schemeClr val="tx1"/>
                    </a:solidFill>
                    <a:latin typeface="Arial" charset="0"/>
                    <a:ea typeface="宋体" charset="0"/>
                  </a:defRPr>
                </a:lvl7pPr>
                <a:lvl8pPr marL="3429000" indent="-358775" eaLnBrk="0" fontAlgn="base" hangingPunct="0">
                  <a:spcBef>
                    <a:spcPct val="0"/>
                  </a:spcBef>
                  <a:spcAft>
                    <a:spcPct val="0"/>
                  </a:spcAft>
                  <a:defRPr kumimoji="1" sz="4000">
                    <a:solidFill>
                      <a:schemeClr val="tx1"/>
                    </a:solidFill>
                    <a:latin typeface="Arial" charset="0"/>
                    <a:ea typeface="宋体" charset="0"/>
                  </a:defRPr>
                </a:lvl8pPr>
                <a:lvl9pPr marL="3886200" indent="-358775" eaLnBrk="0" fontAlgn="base" hangingPunct="0">
                  <a:spcBef>
                    <a:spcPct val="0"/>
                  </a:spcBef>
                  <a:spcAft>
                    <a:spcPct val="0"/>
                  </a:spcAft>
                  <a:defRPr kumimoji="1" sz="4000">
                    <a:solidFill>
                      <a:schemeClr val="tx1"/>
                    </a:solidFill>
                    <a:latin typeface="Arial" charset="0"/>
                    <a:ea typeface="宋体" charset="0"/>
                  </a:defRPr>
                </a:lvl9pPr>
              </a:lstStyle>
              <a:p>
                <a:pPr lvl="1">
                  <a:lnSpc>
                    <a:spcPct val="90000"/>
                  </a:lnSpc>
                  <a:spcBef>
                    <a:spcPts val="500"/>
                  </a:spcBef>
                  <a:buClr>
                    <a:schemeClr val="accent1"/>
                  </a:buClr>
                  <a:buNone/>
                </a:pPr>
                <a:r>
                  <a:rPr lang="zh-CN" altLang="en-US" sz="2400" dirty="0">
                    <a:latin typeface="微软雅黑" panose="020B0503020204020204" pitchFamily="34" charset="-122"/>
                    <a:ea typeface="微软雅黑" panose="020B0503020204020204" pitchFamily="34" charset="-122"/>
                    <a:cs typeface="幼圆" charset="0"/>
                  </a:rPr>
                  <a:t>通常将包含</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400" dirty="0">
                    <a:latin typeface="微软雅黑" panose="020B0503020204020204" pitchFamily="34" charset="-122"/>
                    <a:ea typeface="微软雅黑" panose="020B0503020204020204" pitchFamily="34" charset="-122"/>
                    <a:cs typeface="幼圆" charset="0"/>
                  </a:rPr>
                  <a:t>个样本的数据集</a:t>
                </a:r>
                <a14:m>
                  <m:oMath xmlns:m="http://schemas.openxmlformats.org/officeDocument/2006/math">
                    <m:r>
                      <a:rPr lang="en-US" altLang="zh-CN" sz="2400" i="1">
                        <a:latin typeface="Cambria Math" panose="02040503050406030204" pitchFamily="18" charset="0"/>
                        <a:ea typeface="黑体" panose="02010609060101010101" pitchFamily="49" charset="-122"/>
                        <a:cs typeface="幼圆" charset="0"/>
                      </a:rPr>
                      <m:t>𝐷</m:t>
                    </m:r>
                    <m:r>
                      <a:rPr lang="en-US" altLang="zh-CN" sz="2400" i="1">
                        <a:latin typeface="Cambria Math" panose="02040503050406030204" pitchFamily="18" charset="0"/>
                        <a:ea typeface="黑体" panose="02010609060101010101" pitchFamily="49" charset="-122"/>
                        <a:cs typeface="幼圆" charset="0"/>
                      </a:rPr>
                      <m:t>={</m:t>
                    </m:r>
                    <m:d>
                      <m:dPr>
                        <m:ctrlPr>
                          <a:rPr lang="en-US" altLang="zh-CN" sz="2400" i="1">
                            <a:latin typeface="Cambria Math" panose="02040503050406030204" pitchFamily="18" charset="0"/>
                            <a:ea typeface="黑体" panose="02010609060101010101" pitchFamily="49" charset="-122"/>
                          </a:rPr>
                        </m:ctrlPr>
                      </m:dPr>
                      <m:e>
                        <m:sSub>
                          <m:sSubPr>
                            <m:ctrlPr>
                              <a:rPr lang="en-US" altLang="zh-CN" sz="2400" i="1">
                                <a:latin typeface="Cambria Math" panose="02040503050406030204" pitchFamily="18" charset="0"/>
                                <a:ea typeface="黑体" panose="02010609060101010101" pitchFamily="49" charset="-122"/>
                              </a:rPr>
                            </m:ctrlPr>
                          </m:sSubPr>
                          <m:e>
                            <m:r>
                              <a:rPr lang="en-US" altLang="zh-CN" sz="2400" b="1" i="1">
                                <a:latin typeface="Cambria Math" panose="02040503050406030204" pitchFamily="18" charset="0"/>
                                <a:ea typeface="黑体" panose="02010609060101010101" pitchFamily="49" charset="-122"/>
                              </a:rPr>
                              <m:t>𝒙</m:t>
                            </m:r>
                          </m:e>
                          <m:sub>
                            <m:r>
                              <a:rPr lang="en-US" altLang="zh-CN" sz="2400" i="1">
                                <a:latin typeface="Cambria Math" panose="02040503050406030204" pitchFamily="18" charset="0"/>
                                <a:ea typeface="黑体" panose="02010609060101010101" pitchFamily="49" charset="-122"/>
                              </a:rPr>
                              <m:t>1</m:t>
                            </m:r>
                          </m:sub>
                        </m:sSub>
                        <m:r>
                          <a:rPr lang="en-US" altLang="zh-CN" sz="2400" i="1">
                            <a:latin typeface="Cambria Math" panose="02040503050406030204" pitchFamily="18" charset="0"/>
                            <a:ea typeface="黑体" panose="02010609060101010101" pitchFamily="49" charset="-122"/>
                          </a:rPr>
                          <m:t>,</m:t>
                        </m:r>
                        <m:sSub>
                          <m:sSubPr>
                            <m:ctrlPr>
                              <a:rPr lang="en-US" altLang="zh-CN" sz="2400" i="1">
                                <a:latin typeface="Cambria Math" panose="02040503050406030204" pitchFamily="18" charset="0"/>
                                <a:ea typeface="黑体" panose="02010609060101010101" pitchFamily="49" charset="-122"/>
                              </a:rPr>
                            </m:ctrlPr>
                          </m:sSubPr>
                          <m:e>
                            <m:r>
                              <a:rPr lang="en-US" altLang="zh-CN" sz="2400" i="1">
                                <a:latin typeface="Cambria Math" panose="02040503050406030204" pitchFamily="18" charset="0"/>
                                <a:ea typeface="黑体" panose="02010609060101010101" pitchFamily="49" charset="-122"/>
                              </a:rPr>
                              <m:t>𝑦</m:t>
                            </m:r>
                          </m:e>
                          <m:sub>
                            <m:r>
                              <a:rPr lang="en-US" altLang="zh-CN" sz="2400" i="1">
                                <a:latin typeface="Cambria Math" panose="02040503050406030204" pitchFamily="18" charset="0"/>
                                <a:ea typeface="黑体" panose="02010609060101010101" pitchFamily="49" charset="-122"/>
                              </a:rPr>
                              <m:t>1</m:t>
                            </m:r>
                          </m:sub>
                        </m:sSub>
                      </m:e>
                    </m:d>
                    <m:r>
                      <a:rPr lang="en-US" altLang="zh-CN" sz="2400" i="1">
                        <a:latin typeface="Cambria Math" panose="02040503050406030204" pitchFamily="18" charset="0"/>
                        <a:ea typeface="黑体" panose="02010609060101010101" pitchFamily="49" charset="-122"/>
                        <a:cs typeface="幼圆" charset="0"/>
                      </a:rPr>
                      <m:t>,</m:t>
                    </m:r>
                    <m:d>
                      <m:dPr>
                        <m:ctrlPr>
                          <a:rPr lang="en-US" altLang="zh-CN" sz="2400" i="1">
                            <a:latin typeface="Cambria Math" panose="02040503050406030204" pitchFamily="18" charset="0"/>
                            <a:ea typeface="黑体" panose="02010609060101010101" pitchFamily="49" charset="-122"/>
                          </a:rPr>
                        </m:ctrlPr>
                      </m:dPr>
                      <m:e>
                        <m:sSub>
                          <m:sSubPr>
                            <m:ctrlPr>
                              <a:rPr lang="en-US" altLang="zh-CN" sz="2400" i="1">
                                <a:latin typeface="Cambria Math" panose="02040503050406030204" pitchFamily="18" charset="0"/>
                                <a:ea typeface="黑体" panose="02010609060101010101" pitchFamily="49" charset="-122"/>
                              </a:rPr>
                            </m:ctrlPr>
                          </m:sSubPr>
                          <m:e>
                            <m:r>
                              <a:rPr lang="en-US" altLang="zh-CN" sz="2400" b="1" i="1">
                                <a:latin typeface="Cambria Math" panose="02040503050406030204" pitchFamily="18" charset="0"/>
                                <a:ea typeface="黑体" panose="02010609060101010101" pitchFamily="49" charset="-122"/>
                              </a:rPr>
                              <m:t>𝒙</m:t>
                            </m:r>
                          </m:e>
                          <m:sub>
                            <m:r>
                              <a:rPr lang="en-US" altLang="zh-CN" sz="2400" i="1">
                                <a:latin typeface="Cambria Math" panose="02040503050406030204" pitchFamily="18" charset="0"/>
                                <a:ea typeface="黑体" panose="02010609060101010101" pitchFamily="49" charset="-122"/>
                              </a:rPr>
                              <m:t>2</m:t>
                            </m:r>
                          </m:sub>
                        </m:sSub>
                        <m:r>
                          <a:rPr lang="en-US" altLang="zh-CN" sz="2400" i="1">
                            <a:latin typeface="Cambria Math" panose="02040503050406030204" pitchFamily="18" charset="0"/>
                            <a:ea typeface="黑体" panose="02010609060101010101" pitchFamily="49" charset="-122"/>
                          </a:rPr>
                          <m:t>,</m:t>
                        </m:r>
                        <m:sSub>
                          <m:sSubPr>
                            <m:ctrlPr>
                              <a:rPr lang="en-US" altLang="zh-CN" sz="2400" i="1">
                                <a:latin typeface="Cambria Math" panose="02040503050406030204" pitchFamily="18" charset="0"/>
                                <a:ea typeface="黑体" panose="02010609060101010101" pitchFamily="49" charset="-122"/>
                              </a:rPr>
                            </m:ctrlPr>
                          </m:sSubPr>
                          <m:e>
                            <m:r>
                              <a:rPr lang="en-US" altLang="zh-CN" sz="2400" i="1">
                                <a:latin typeface="Cambria Math" panose="02040503050406030204" pitchFamily="18" charset="0"/>
                                <a:ea typeface="黑体" panose="02010609060101010101" pitchFamily="49" charset="-122"/>
                              </a:rPr>
                              <m:t>𝑦</m:t>
                            </m:r>
                          </m:e>
                          <m:sub>
                            <m:r>
                              <a:rPr lang="en-US" altLang="zh-CN" sz="2400" i="1">
                                <a:latin typeface="Cambria Math" panose="02040503050406030204" pitchFamily="18" charset="0"/>
                                <a:ea typeface="黑体" panose="02010609060101010101" pitchFamily="49" charset="-122"/>
                              </a:rPr>
                              <m:t>2</m:t>
                            </m:r>
                          </m:sub>
                        </m:sSub>
                      </m:e>
                    </m:d>
                    <m:r>
                      <a:rPr lang="en-US" altLang="zh-CN" sz="2400" i="1">
                        <a:latin typeface="Cambria Math" panose="02040503050406030204" pitchFamily="18" charset="0"/>
                        <a:ea typeface="黑体" panose="02010609060101010101" pitchFamily="49" charset="-122"/>
                        <a:cs typeface="幼圆" charset="0"/>
                      </a:rPr>
                      <m:t>,</m:t>
                    </m:r>
                    <m:r>
                      <a:rPr lang="en-US" altLang="zh-CN" sz="2400" i="1">
                        <a:latin typeface="Cambria Math" panose="02040503050406030204" pitchFamily="18" charset="0"/>
                        <a:ea typeface="Cambria Math" panose="02040503050406030204" pitchFamily="18" charset="0"/>
                        <a:cs typeface="幼圆" charset="0"/>
                      </a:rPr>
                      <m:t>⋯,</m:t>
                    </m:r>
                    <m:d>
                      <m:dPr>
                        <m:ctrlPr>
                          <a:rPr lang="en-US" altLang="zh-CN" sz="2400" i="1">
                            <a:latin typeface="Cambria Math" panose="02040503050406030204" pitchFamily="18" charset="0"/>
                            <a:ea typeface="Cambria Math" panose="02040503050406030204" pitchFamily="18" charset="0"/>
                            <a:cs typeface="幼圆" charset="0"/>
                          </a:rPr>
                        </m:ctrlPr>
                      </m:dPr>
                      <m:e>
                        <m:sSub>
                          <m:sSubPr>
                            <m:ctrlPr>
                              <a:rPr lang="en-US" altLang="zh-CN" sz="2400" i="1">
                                <a:latin typeface="Cambria Math" panose="02040503050406030204" pitchFamily="18" charset="0"/>
                                <a:ea typeface="黑体" panose="02010609060101010101" pitchFamily="49" charset="-122"/>
                              </a:rPr>
                            </m:ctrlPr>
                          </m:sSubPr>
                          <m:e>
                            <m:r>
                              <a:rPr lang="en-US" altLang="zh-CN" sz="2400" b="1" i="1">
                                <a:latin typeface="Cambria Math" panose="02040503050406030204" pitchFamily="18" charset="0"/>
                                <a:ea typeface="黑体" panose="02010609060101010101" pitchFamily="49" charset="-122"/>
                              </a:rPr>
                              <m:t>𝒙</m:t>
                            </m:r>
                          </m:e>
                          <m:sub>
                            <m:r>
                              <a:rPr lang="en-US" altLang="zh-CN" sz="2400" i="1">
                                <a:latin typeface="Cambria Math" panose="02040503050406030204" pitchFamily="18" charset="0"/>
                                <a:ea typeface="黑体" panose="02010609060101010101" pitchFamily="49" charset="-122"/>
                              </a:rPr>
                              <m:t>𝑚</m:t>
                            </m:r>
                          </m:sub>
                        </m:sSub>
                        <m:r>
                          <a:rPr lang="en-US" altLang="zh-CN" sz="2400" i="1">
                            <a:latin typeface="Cambria Math" panose="02040503050406030204" pitchFamily="18" charset="0"/>
                            <a:ea typeface="黑体" panose="02010609060101010101" pitchFamily="49" charset="-122"/>
                          </a:rPr>
                          <m:t>,</m:t>
                        </m:r>
                        <m:sSub>
                          <m:sSubPr>
                            <m:ctrlPr>
                              <a:rPr lang="en-US" altLang="zh-CN" sz="2400" i="1">
                                <a:latin typeface="Cambria Math" panose="02040503050406030204" pitchFamily="18" charset="0"/>
                                <a:ea typeface="黑体" panose="02010609060101010101" pitchFamily="49" charset="-122"/>
                              </a:rPr>
                            </m:ctrlPr>
                          </m:sSubPr>
                          <m:e>
                            <m:r>
                              <a:rPr lang="en-US" altLang="zh-CN" sz="2400" i="1">
                                <a:latin typeface="Cambria Math" panose="02040503050406030204" pitchFamily="18" charset="0"/>
                                <a:ea typeface="黑体" panose="02010609060101010101" pitchFamily="49" charset="-122"/>
                              </a:rPr>
                              <m:t>𝑦</m:t>
                            </m:r>
                          </m:e>
                          <m:sub>
                            <m:r>
                              <a:rPr lang="en-US" altLang="zh-CN" sz="2400" i="1">
                                <a:latin typeface="Cambria Math" panose="02040503050406030204" pitchFamily="18" charset="0"/>
                                <a:ea typeface="黑体" panose="02010609060101010101" pitchFamily="49" charset="-122"/>
                              </a:rPr>
                              <m:t>𝑚</m:t>
                            </m:r>
                          </m:sub>
                        </m:sSub>
                      </m:e>
                    </m:d>
                    <m:r>
                      <a:rPr lang="en-US" altLang="zh-CN" sz="2400" i="1">
                        <a:latin typeface="Cambria Math" panose="02040503050406030204" pitchFamily="18" charset="0"/>
                        <a:ea typeface="黑体" panose="02010609060101010101" pitchFamily="49" charset="-122"/>
                        <a:cs typeface="幼圆" charset="0"/>
                      </a:rPr>
                      <m:t>}</m:t>
                    </m:r>
                  </m:oMath>
                </a14:m>
                <a:r>
                  <a:rPr lang="zh-CN" altLang="en-US" sz="2400" dirty="0">
                    <a:latin typeface="微软雅黑" panose="020B0503020204020204" pitchFamily="34" charset="-122"/>
                    <a:ea typeface="微软雅黑" panose="020B0503020204020204" pitchFamily="34" charset="-122"/>
                    <a:cs typeface="幼圆" charset="0"/>
                  </a:rPr>
                  <a:t>拆分成训练集</a:t>
                </a:r>
                <a:r>
                  <a:rPr lang="en-US" altLang="zh-CN" sz="2400" b="1" i="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400" dirty="0">
                    <a:latin typeface="微软雅黑" panose="020B0503020204020204" pitchFamily="34" charset="-122"/>
                    <a:ea typeface="微软雅黑" panose="020B0503020204020204" pitchFamily="34" charset="-122"/>
                    <a:cs typeface="幼圆" charset="0"/>
                  </a:rPr>
                  <a:t>和测试集</a:t>
                </a:r>
                <a:r>
                  <a:rPr lang="en-US" altLang="zh-CN" sz="2400" b="1" i="1" dirty="0">
                    <a:solidFill>
                      <a:srgbClr val="339966"/>
                    </a:solidFill>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400" dirty="0">
                    <a:latin typeface="宋体" panose="02010600030101010101" pitchFamily="2" charset="-122"/>
                    <a:ea typeface="宋体" panose="02010600030101010101" pitchFamily="2" charset="-122"/>
                    <a:cs typeface="幼圆" charset="0"/>
                  </a:rPr>
                  <a:t>。</a:t>
                </a:r>
                <a:endParaRPr lang="en-US" altLang="zh-CN" sz="2400" dirty="0">
                  <a:latin typeface="宋体" panose="02010600030101010101" pitchFamily="2" charset="-122"/>
                  <a:ea typeface="宋体" panose="02010600030101010101" pitchFamily="2" charset="-122"/>
                  <a:cs typeface="幼圆" charset="0"/>
                </a:endParaRPr>
              </a:p>
              <a:p>
                <a:pPr lvl="1">
                  <a:lnSpc>
                    <a:spcPct val="90000"/>
                  </a:lnSpc>
                  <a:spcBef>
                    <a:spcPts val="500"/>
                  </a:spcBef>
                  <a:buClr>
                    <a:schemeClr val="accent1"/>
                  </a:buClr>
                  <a:buNone/>
                </a:pPr>
                <a:r>
                  <a:rPr lang="zh-CN" altLang="en-US" sz="2400" b="1" dirty="0">
                    <a:solidFill>
                      <a:srgbClr val="FF0000"/>
                    </a:solidFill>
                    <a:latin typeface="微软雅黑" panose="020B0503020204020204" pitchFamily="34" charset="-122"/>
                    <a:ea typeface="微软雅黑" panose="020B0503020204020204" pitchFamily="34" charset="-122"/>
                    <a:cs typeface="幼圆" charset="0"/>
                  </a:rPr>
                  <a:t>如何拆分？</a:t>
                </a:r>
              </a:p>
              <a:p>
                <a:pPr lvl="1">
                  <a:lnSpc>
                    <a:spcPct val="90000"/>
                  </a:lnSpc>
                  <a:spcBef>
                    <a:spcPts val="500"/>
                  </a:spcBef>
                  <a:buClr>
                    <a:schemeClr val="accent1"/>
                  </a:buClr>
                  <a:buNone/>
                </a:pPr>
                <a:endParaRPr lang="en-US" altLang="zh-CN" sz="2400" dirty="0">
                  <a:latin typeface="黑体" panose="02010609060101010101" pitchFamily="49" charset="-122"/>
                  <a:ea typeface="黑体" panose="02010609060101010101" pitchFamily="49" charset="-122"/>
                  <a:cs typeface="幼圆" charset="0"/>
                </a:endParaRPr>
              </a:p>
            </p:txBody>
          </p:sp>
        </mc:Choice>
        <mc:Fallback xmlns="">
          <p:sp>
            <p:nvSpPr>
              <p:cNvPr id="69637" name="内容占位符 2"/>
              <p:cNvSpPr txBox="1">
                <a:spLocks noRot="1" noChangeAspect="1" noMove="1" noResize="1" noEditPoints="1" noAdjustHandles="1" noChangeArrowheads="1" noChangeShapeType="1" noTextEdit="1"/>
              </p:cNvSpPr>
              <p:nvPr/>
            </p:nvSpPr>
            <p:spPr bwMode="auto">
              <a:xfrm>
                <a:off x="914400" y="1094838"/>
                <a:ext cx="9906000" cy="1257623"/>
              </a:xfrm>
              <a:prstGeom prst="rect">
                <a:avLst/>
              </a:prstGeom>
              <a:blipFill>
                <a:blip r:embed="rId3"/>
                <a:stretch>
                  <a:fillRect t="-6796" b="-242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295400" y="3217736"/>
                <a:ext cx="9372600" cy="1175706"/>
              </a:xfrm>
              <a:prstGeom prst="rect">
                <a:avLst/>
              </a:prstGeom>
              <a:noFill/>
            </p:spPr>
            <p:txBody>
              <a:bodyPr wrap="square" rtlCol="0">
                <a:spAutoFit/>
              </a:bodyPr>
              <a:lstStyle/>
              <a:p>
                <a:pPr marL="457200" lvl="2" indent="-457200">
                  <a:buFont typeface="+mj-lt"/>
                  <a:buAutoNum type="arabicPeriod"/>
                </a:pPr>
                <a:r>
                  <a:rPr lang="zh-CN" altLang="en-US" sz="2200" dirty="0">
                    <a:latin typeface="微软雅黑" panose="020B0503020204020204" pitchFamily="34" charset="-122"/>
                    <a:ea typeface="微软雅黑" panose="020B0503020204020204" pitchFamily="34" charset="-122"/>
                  </a:rPr>
                  <a:t>直接将数据集划分为两个互斥集合，其中一个集合作为训练集</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200" dirty="0">
                    <a:latin typeface="微软雅黑" panose="020B0503020204020204" pitchFamily="34" charset="-122"/>
                    <a:ea typeface="微软雅黑" panose="020B0503020204020204" pitchFamily="34" charset="-122"/>
                  </a:rPr>
                  <a:t>，另一个作为测试集</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200" dirty="0">
                    <a:latin typeface="微软雅黑" panose="020B0503020204020204" pitchFamily="34" charset="-122"/>
                    <a:ea typeface="微软雅黑" panose="020B0503020204020204" pitchFamily="34" charset="-122"/>
                  </a:rPr>
                  <a:t>。即</a:t>
                </a:r>
                <a14:m>
                  <m:oMath xmlns:m="http://schemas.openxmlformats.org/officeDocument/2006/math">
                    <m:r>
                      <a:rPr lang="en-US" altLang="zh-CN" sz="2200" i="1">
                        <a:latin typeface="Cambria Math" panose="02040503050406030204" pitchFamily="18" charset="0"/>
                        <a:ea typeface="微软雅黑" panose="020B0503020204020204" pitchFamily="34" charset="-122"/>
                      </a:rPr>
                      <m:t>𝐷</m:t>
                    </m:r>
                    <m:r>
                      <a:rPr lang="en-US" altLang="zh-CN" sz="2200" i="1">
                        <a:latin typeface="Cambria Math" panose="02040503050406030204" pitchFamily="18" charset="0"/>
                        <a:ea typeface="微软雅黑" panose="020B0503020204020204" pitchFamily="34" charset="-122"/>
                      </a:rPr>
                      <m:t>=</m:t>
                    </m:r>
                    <m:r>
                      <a:rPr lang="en-US" altLang="zh-CN" sz="2200" i="1">
                        <a:latin typeface="Cambria Math" panose="02040503050406030204" pitchFamily="18" charset="0"/>
                        <a:ea typeface="微软雅黑" panose="020B0503020204020204" pitchFamily="34" charset="-122"/>
                      </a:rPr>
                      <m:t>𝑆</m:t>
                    </m:r>
                    <m:r>
                      <a:rPr lang="en-US" altLang="zh-CN" sz="2200" i="1">
                        <a:latin typeface="Cambria Math" panose="02040503050406030204" pitchFamily="18" charset="0"/>
                        <a:ea typeface="Cambria Math" panose="02040503050406030204" pitchFamily="18" charset="0"/>
                      </a:rPr>
                      <m:t>∪</m:t>
                    </m:r>
                    <m:r>
                      <a:rPr lang="en-US" altLang="zh-CN" sz="2200" i="1">
                        <a:latin typeface="Cambria Math" panose="02040503050406030204" pitchFamily="18" charset="0"/>
                        <a:ea typeface="Cambria Math" panose="02040503050406030204" pitchFamily="18" charset="0"/>
                      </a:rPr>
                      <m:t>𝑇</m:t>
                    </m:r>
                  </m:oMath>
                </a14:m>
                <a:r>
                  <a:rPr lang="zh-CN" altLang="en-US" sz="2200" dirty="0">
                    <a:latin typeface="微软雅黑" panose="020B0503020204020204" pitchFamily="34" charset="-122"/>
                    <a:ea typeface="微软雅黑" panose="020B0503020204020204" pitchFamily="34" charset="-122"/>
                  </a:rPr>
                  <a:t>，</a:t>
                </a:r>
                <a14:m>
                  <m:oMath xmlns:m="http://schemas.openxmlformats.org/officeDocument/2006/math">
                    <m:r>
                      <m:rPr>
                        <m:sty m:val="p"/>
                      </m:rPr>
                      <a:rPr lang="en-US" altLang="zh-CN" sz="2200" dirty="0">
                        <a:latin typeface="Cambria Math" panose="02040503050406030204" pitchFamily="18" charset="0"/>
                        <a:ea typeface="微软雅黑" panose="020B0503020204020204" pitchFamily="34" charset="-122"/>
                      </a:rPr>
                      <m:t>S</m:t>
                    </m:r>
                    <m:r>
                      <a:rPr lang="en-US" altLang="zh-CN" sz="2200" i="1" dirty="0">
                        <a:latin typeface="Cambria Math" panose="02040503050406030204" pitchFamily="18" charset="0"/>
                        <a:ea typeface="Cambria Math" panose="02040503050406030204" pitchFamily="18" charset="0"/>
                      </a:rPr>
                      <m:t>∩</m:t>
                    </m:r>
                    <m:r>
                      <a:rPr lang="en-US" altLang="zh-CN" sz="2200" i="1" dirty="0">
                        <a:latin typeface="Cambria Math" panose="02040503050406030204" pitchFamily="18" charset="0"/>
                        <a:ea typeface="Cambria Math" panose="02040503050406030204" pitchFamily="18" charset="0"/>
                      </a:rPr>
                      <m:t>𝑇</m:t>
                    </m:r>
                    <m:r>
                      <a:rPr lang="en-US" altLang="zh-CN" sz="2200" i="1" dirty="0">
                        <a:latin typeface="Cambria Math" panose="02040503050406030204" pitchFamily="18" charset="0"/>
                        <a:ea typeface="Cambria Math" panose="02040503050406030204" pitchFamily="18" charset="0"/>
                      </a:rPr>
                      <m:t>=∅</m:t>
                    </m:r>
                  </m:oMath>
                </a14:m>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marL="457200" lvl="2" indent="-457200">
                  <a:buFont typeface="+mj-lt"/>
                  <a:buAutoNum type="arabicPeriod"/>
                </a:pPr>
                <a:r>
                  <a:rPr lang="zh-CN" altLang="en-US" sz="2200" dirty="0">
                    <a:latin typeface="微软雅黑" panose="020B0503020204020204" pitchFamily="34" charset="-122"/>
                    <a:ea typeface="微软雅黑" panose="020B0503020204020204" pitchFamily="34" charset="-122"/>
                  </a:rPr>
                  <a:t>在</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200" dirty="0">
                    <a:latin typeface="微软雅黑" panose="020B0503020204020204" pitchFamily="34" charset="-122"/>
                    <a:ea typeface="微软雅黑" panose="020B0503020204020204" pitchFamily="34" charset="-122"/>
                  </a:rPr>
                  <a:t>上训练出模型后，用</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200" dirty="0">
                    <a:latin typeface="微软雅黑" panose="020B0503020204020204" pitchFamily="34" charset="-122"/>
                    <a:ea typeface="微软雅黑" panose="020B0503020204020204" pitchFamily="34" charset="-122"/>
                  </a:rPr>
                  <a:t>来评估其测试误差，作为对泛化误差的估计。</a:t>
                </a:r>
                <a:endParaRPr lang="en-US" altLang="zh-CN" sz="2200" dirty="0">
                  <a:latin typeface="微软雅黑" panose="020B0503020204020204" pitchFamily="34" charset="-122"/>
                  <a:ea typeface="微软雅黑" panose="020B0503020204020204" pitchFamily="34"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1295400" y="3217736"/>
                <a:ext cx="9372600" cy="1175706"/>
              </a:xfrm>
              <a:prstGeom prst="rect">
                <a:avLst/>
              </a:prstGeom>
              <a:blipFill>
                <a:blip r:embed="rId4"/>
                <a:stretch>
                  <a:fillRect l="-651" t="-3627" r="-390" b="-9326"/>
                </a:stretch>
              </a:blipFill>
            </p:spPr>
            <p:txBody>
              <a:bodyPr/>
              <a:lstStyle/>
              <a:p>
                <a:r>
                  <a:rPr lang="zh-CN" altLang="en-US">
                    <a:noFill/>
                  </a:rPr>
                  <a:t> </a:t>
                </a:r>
              </a:p>
            </p:txBody>
          </p:sp>
        </mc:Fallback>
      </mc:AlternateContent>
      <p:sp>
        <p:nvSpPr>
          <p:cNvPr id="8" name="标题 1"/>
          <p:cNvSpPr>
            <a:spLocks noGrp="1"/>
          </p:cNvSpPr>
          <p:nvPr>
            <p:ph type="title"/>
          </p:nvPr>
        </p:nvSpPr>
        <p:spPr>
          <a:xfrm>
            <a:off x="914400" y="43728"/>
            <a:ext cx="7886700" cy="777874"/>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评估方法</a:t>
            </a:r>
          </a:p>
        </p:txBody>
      </p:sp>
      <p:grpSp>
        <p:nvGrpSpPr>
          <p:cNvPr id="2" name="组合 1"/>
          <p:cNvGrpSpPr/>
          <p:nvPr/>
        </p:nvGrpSpPr>
        <p:grpSpPr>
          <a:xfrm>
            <a:off x="1447800" y="4724400"/>
            <a:ext cx="8839200" cy="1524000"/>
            <a:chOff x="457200" y="4800600"/>
            <a:chExt cx="8001000" cy="1524000"/>
          </a:xfrm>
        </p:grpSpPr>
        <p:sp>
          <p:nvSpPr>
            <p:cNvPr id="4" name="圆角矩形 3"/>
            <p:cNvSpPr/>
            <p:nvPr/>
          </p:nvSpPr>
          <p:spPr bwMode="auto">
            <a:xfrm>
              <a:off x="457200" y="4800600"/>
              <a:ext cx="8001000" cy="1524000"/>
            </a:xfrm>
            <a:prstGeom prst="roundRect">
              <a:avLst/>
            </a:prstGeom>
            <a:solidFill>
              <a:srgbClr val="BAE18F"/>
            </a:solidFill>
            <a:ln w="28575" cap="flat" cmpd="sng" algn="ctr">
              <a:solidFill>
                <a:srgbClr val="339966"/>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90513" indent="-290513"/>
              <a:endParaRPr lang="zh-CN" altLang="en-US"/>
            </a:p>
          </p:txBody>
        </p:sp>
        <p:sp>
          <p:nvSpPr>
            <p:cNvPr id="9" name="文本框 8"/>
            <p:cNvSpPr txBox="1"/>
            <p:nvPr/>
          </p:nvSpPr>
          <p:spPr>
            <a:xfrm>
              <a:off x="533400" y="4876800"/>
              <a:ext cx="7848600" cy="1323439"/>
            </a:xfrm>
            <a:prstGeom prst="rect">
              <a:avLst/>
            </a:prstGeom>
            <a:noFill/>
          </p:spPr>
          <p:txBody>
            <a:bodyPr wrap="square" rtlCol="0">
              <a:spAutoFit/>
            </a:bodyPr>
            <a:lstStyle/>
            <a:p>
              <a:pPr lvl="1" indent="-469900" algn="just">
                <a:spcBef>
                  <a:spcPts val="600"/>
                </a:spcBef>
                <a:spcAft>
                  <a:spcPts val="600"/>
                </a:spcAft>
                <a:buClr>
                  <a:srgbClr val="7030A0"/>
                </a:buClr>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训练</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测试集划分要尽可能保持数据分布的一致性（分层采样）</a:t>
              </a:r>
              <a:endParaRPr lang="en-US" altLang="zh-CN" sz="2000" dirty="0">
                <a:latin typeface="微软雅黑" panose="020B0503020204020204" pitchFamily="34" charset="-122"/>
                <a:ea typeface="微软雅黑" panose="020B0503020204020204" pitchFamily="34" charset="-122"/>
              </a:endParaRPr>
            </a:p>
            <a:p>
              <a:pPr lvl="1" indent="-469900" algn="just">
                <a:spcBef>
                  <a:spcPts val="600"/>
                </a:spcBef>
                <a:spcAft>
                  <a:spcPts val="600"/>
                </a:spcAft>
                <a:buClr>
                  <a:srgbClr val="7030A0"/>
                </a:buClr>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一般若干次随机划分、重复进行实验评估后取平均值</a:t>
              </a:r>
              <a:endParaRPr lang="en-US" altLang="zh-CN" sz="2000" dirty="0">
                <a:latin typeface="微软雅黑" panose="020B0503020204020204" pitchFamily="34" charset="-122"/>
                <a:ea typeface="微软雅黑" panose="020B0503020204020204" pitchFamily="34" charset="-122"/>
              </a:endParaRPr>
            </a:p>
            <a:p>
              <a:pPr lvl="1" indent="-469900" algn="just">
                <a:spcBef>
                  <a:spcPts val="600"/>
                </a:spcBef>
                <a:spcAft>
                  <a:spcPts val="600"/>
                </a:spcAft>
                <a:buClr>
                  <a:srgbClr val="7030A0"/>
                </a:buClr>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训练</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测试样本比例通常为</a:t>
              </a:r>
              <a:r>
                <a:rPr lang="en-US" altLang="zh-CN" sz="2000" dirty="0">
                  <a:latin typeface="微软雅黑" panose="020B0503020204020204" pitchFamily="34" charset="-122"/>
                  <a:ea typeface="微软雅黑" panose="020B0503020204020204" pitchFamily="34" charset="-122"/>
                </a:rPr>
                <a:t>2:1~4:1</a:t>
              </a:r>
              <a:endParaRPr lang="zh-CN" altLang="en-US" sz="20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97942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内容占位符 2"/>
          <p:cNvSpPr>
            <a:spLocks noGrp="1"/>
          </p:cNvSpPr>
          <p:nvPr>
            <p:ph idx="1"/>
          </p:nvPr>
        </p:nvSpPr>
        <p:spPr bwMode="auto">
          <a:xfrm>
            <a:off x="1104900" y="983852"/>
            <a:ext cx="9982200" cy="179308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a:buClr>
                <a:srgbClr val="0000FF"/>
              </a:buClr>
              <a:buFont typeface="Wingdings" charset="2"/>
              <a:buChar char="n"/>
            </a:pPr>
            <a:r>
              <a:rPr lang="zh-CN" altLang="en-US" b="1" dirty="0">
                <a:solidFill>
                  <a:srgbClr val="0000FF"/>
                </a:solidFill>
                <a:latin typeface="微软雅黑" panose="020B0503020204020204" pitchFamily="34" charset="-122"/>
                <a:ea typeface="微软雅黑" panose="020B0503020204020204" pitchFamily="34" charset="-122"/>
              </a:rPr>
              <a:t>交叉验证法</a:t>
            </a:r>
            <a:r>
              <a:rPr lang="zh-CN" altLang="en-US" dirty="0">
                <a:solidFill>
                  <a:srgbClr val="0000FF"/>
                </a:solidFill>
                <a:latin typeface="微软雅黑" panose="020B0503020204020204" pitchFamily="34" charset="-122"/>
                <a:ea typeface="微软雅黑" panose="020B0503020204020204" pitchFamily="34" charset="-122"/>
              </a:rPr>
              <a:t>：</a:t>
            </a:r>
            <a:endParaRPr lang="en-US" altLang="zh-CN" dirty="0">
              <a:solidFill>
                <a:srgbClr val="0000FF"/>
              </a:solidFill>
              <a:latin typeface="微软雅黑" panose="020B0503020204020204" pitchFamily="34" charset="-122"/>
              <a:ea typeface="微软雅黑" panose="020B0503020204020204" pitchFamily="34" charset="-122"/>
            </a:endParaRPr>
          </a:p>
          <a:p>
            <a:pPr marL="325438" lvl="1" indent="0">
              <a:lnSpc>
                <a:spcPct val="100000"/>
              </a:lnSpc>
              <a:buNone/>
            </a:pPr>
            <a:r>
              <a:rPr lang="zh-CN" altLang="en-US" sz="2200" kern="1200" dirty="0">
                <a:solidFill>
                  <a:schemeClr val="tx1"/>
                </a:solidFill>
                <a:latin typeface="微软雅黑" panose="020B0503020204020204" pitchFamily="34" charset="-122"/>
                <a:ea typeface="微软雅黑" panose="020B0503020204020204" pitchFamily="34" charset="-122"/>
                <a:cs typeface="+mn-cs"/>
              </a:rPr>
              <a:t>将数据集分层采样划分为</a:t>
            </a:r>
            <a:r>
              <a:rPr lang="en-US" altLang="zh-CN" sz="2200" i="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200" kern="1200" dirty="0">
                <a:solidFill>
                  <a:schemeClr val="tx1"/>
                </a:solidFill>
                <a:latin typeface="微软雅黑" panose="020B0503020204020204" pitchFamily="34" charset="-122"/>
                <a:ea typeface="微软雅黑" panose="020B0503020204020204" pitchFamily="34" charset="-122"/>
                <a:cs typeface="+mn-cs"/>
              </a:rPr>
              <a:t>个大小相似的互斥子集，每次用</a:t>
            </a:r>
            <a:r>
              <a:rPr lang="en-US" altLang="zh-CN" sz="2200" i="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200" kern="1200" dirty="0">
                <a:solidFill>
                  <a:schemeClr val="tx1"/>
                </a:solidFill>
                <a:latin typeface="微软雅黑" panose="020B0503020204020204" pitchFamily="34" charset="-122"/>
                <a:ea typeface="微软雅黑" panose="020B0503020204020204" pitchFamily="34" charset="-122"/>
                <a:cs typeface="+mn-cs"/>
              </a:rPr>
              <a:t>-1</a:t>
            </a:r>
            <a:r>
              <a:rPr lang="zh-CN" altLang="en-US" sz="2200" kern="1200" dirty="0">
                <a:solidFill>
                  <a:schemeClr val="tx1"/>
                </a:solidFill>
                <a:latin typeface="微软雅黑" panose="020B0503020204020204" pitchFamily="34" charset="-122"/>
                <a:ea typeface="微软雅黑" panose="020B0503020204020204" pitchFamily="34" charset="-122"/>
                <a:cs typeface="+mn-cs"/>
              </a:rPr>
              <a:t>个子集的并集作为训练集，余下的子集作为测试集，最终返回</a:t>
            </a:r>
            <a:r>
              <a:rPr lang="en-US" altLang="zh-CN" sz="2200" i="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200" kern="1200" dirty="0">
                <a:solidFill>
                  <a:schemeClr val="tx1"/>
                </a:solidFill>
                <a:latin typeface="微软雅黑" panose="020B0503020204020204" pitchFamily="34" charset="-122"/>
                <a:ea typeface="微软雅黑" panose="020B0503020204020204" pitchFamily="34" charset="-122"/>
                <a:cs typeface="+mn-cs"/>
              </a:rPr>
              <a:t>个测试结果的均值，</a:t>
            </a:r>
            <a:r>
              <a:rPr lang="en-US" altLang="zh-CN" sz="2200" i="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200" kern="1200" dirty="0">
                <a:solidFill>
                  <a:schemeClr val="tx1"/>
                </a:solidFill>
                <a:latin typeface="微软雅黑" panose="020B0503020204020204" pitchFamily="34" charset="-122"/>
                <a:ea typeface="微软雅黑" panose="020B0503020204020204" pitchFamily="34" charset="-122"/>
                <a:cs typeface="+mn-cs"/>
              </a:rPr>
              <a:t>最常用的取值是</a:t>
            </a:r>
            <a:r>
              <a:rPr lang="en-US" altLang="zh-CN" sz="2200" kern="1200" dirty="0">
                <a:solidFill>
                  <a:schemeClr val="tx1"/>
                </a:solidFill>
                <a:latin typeface="微软雅黑" panose="020B0503020204020204" pitchFamily="34" charset="-122"/>
                <a:ea typeface="微软雅黑" panose="020B0503020204020204" pitchFamily="34" charset="-122"/>
                <a:cs typeface="+mn-cs"/>
              </a:rPr>
              <a:t>10</a:t>
            </a:r>
            <a:r>
              <a:rPr lang="zh-CN" altLang="en-US" sz="2200" kern="1200" dirty="0">
                <a:solidFill>
                  <a:schemeClr val="tx1"/>
                </a:solidFill>
                <a:latin typeface="微软雅黑" panose="020B0503020204020204" pitchFamily="34" charset="-122"/>
                <a:ea typeface="微软雅黑" panose="020B0503020204020204" pitchFamily="34" charset="-122"/>
                <a:cs typeface="+mn-cs"/>
              </a:rPr>
              <a:t>，即为</a:t>
            </a:r>
            <a:r>
              <a:rPr lang="en-US" altLang="zh-CN" sz="2200" i="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200" kern="1200" dirty="0">
                <a:solidFill>
                  <a:schemeClr val="tx1"/>
                </a:solidFill>
                <a:latin typeface="微软雅黑" panose="020B0503020204020204" pitchFamily="34" charset="-122"/>
                <a:ea typeface="微软雅黑" panose="020B0503020204020204" pitchFamily="34" charset="-122"/>
                <a:cs typeface="+mn-cs"/>
              </a:rPr>
              <a:t>折交叉验证。</a:t>
            </a:r>
            <a:endParaRPr lang="en-US" altLang="zh-CN" sz="2200" kern="1200" dirty="0">
              <a:solidFill>
                <a:schemeClr val="tx1"/>
              </a:solidFill>
              <a:latin typeface="微软雅黑" panose="020B0503020204020204" pitchFamily="34" charset="-122"/>
              <a:ea typeface="微软雅黑" panose="020B0503020204020204" pitchFamily="34" charset="-122"/>
              <a:cs typeface="+mn-cs"/>
            </a:endParaRPr>
          </a:p>
        </p:txBody>
      </p:sp>
      <p:pic>
        <p:nvPicPr>
          <p:cNvPr id="706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667000"/>
            <a:ext cx="87630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a:spLocks noGrp="1"/>
          </p:cNvSpPr>
          <p:nvPr>
            <p:ph type="title"/>
          </p:nvPr>
        </p:nvSpPr>
        <p:spPr>
          <a:xfrm>
            <a:off x="838200" y="9526"/>
            <a:ext cx="7886700" cy="777874"/>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评估方法</a:t>
            </a:r>
          </a:p>
        </p:txBody>
      </p:sp>
    </p:spTree>
    <p:extLst>
      <p:ext uri="{BB962C8B-B14F-4D97-AF65-F5344CB8AC3E}">
        <p14:creationId xmlns:p14="http://schemas.microsoft.com/office/powerpoint/2010/main" val="376849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a:spLocks noGrp="1"/>
          </p:cNvSpPr>
          <p:nvPr>
            <p:ph idx="1"/>
          </p:nvPr>
        </p:nvSpPr>
        <p:spPr>
          <a:xfrm>
            <a:off x="895350" y="1053807"/>
            <a:ext cx="8272462" cy="523875"/>
          </a:xfrm>
        </p:spPr>
        <p:txBody>
          <a:bodyPr>
            <a:normAutofit/>
          </a:bodyPr>
          <a:lstStyle/>
          <a:p>
            <a:pPr>
              <a:buClr>
                <a:srgbClr val="0000FF"/>
              </a:buClr>
              <a:buFont typeface="Wingdings" charset="2"/>
              <a:buChar char="n"/>
            </a:pPr>
            <a:r>
              <a:rPr lang="en-US" altLang="zh-CN" b="1" i="1" dirty="0">
                <a:solidFill>
                  <a:srgbClr val="0000FF"/>
                </a:solidFill>
                <a:latin typeface="Times New Roman" panose="02020603050405020304" pitchFamily="18" charset="0"/>
                <a:cs typeface="Times New Roman" panose="02020603050405020304" pitchFamily="18" charset="0"/>
              </a:rPr>
              <a:t>p</a:t>
            </a:r>
            <a:r>
              <a:rPr lang="zh-CN" altLang="en-US" b="1" dirty="0">
                <a:solidFill>
                  <a:srgbClr val="0000FF"/>
                </a:solidFill>
              </a:rPr>
              <a:t>次</a:t>
            </a:r>
            <a:r>
              <a:rPr lang="en-US" altLang="zh-CN" b="1" i="1" dirty="0">
                <a:solidFill>
                  <a:srgbClr val="0000FF"/>
                </a:solidFill>
                <a:latin typeface="Times New Roman" panose="02020603050405020304" pitchFamily="18" charset="0"/>
                <a:cs typeface="Times New Roman" panose="02020603050405020304" pitchFamily="18" charset="0"/>
              </a:rPr>
              <a:t>k</a:t>
            </a:r>
            <a:r>
              <a:rPr lang="zh-CN" altLang="en-US" b="1" dirty="0">
                <a:solidFill>
                  <a:srgbClr val="0000FF"/>
                </a:solidFill>
              </a:rPr>
              <a:t>折交叉验证法</a:t>
            </a:r>
            <a:r>
              <a:rPr lang="zh-CN" altLang="en-US" dirty="0">
                <a:solidFill>
                  <a:srgbClr val="0000FF"/>
                </a:solidFill>
              </a:rPr>
              <a:t>：</a:t>
            </a:r>
            <a:endParaRPr lang="en-US" altLang="zh-CN" dirty="0">
              <a:solidFill>
                <a:srgbClr val="0000FF"/>
              </a:solidFill>
            </a:endParaRPr>
          </a:p>
        </p:txBody>
      </p:sp>
      <p:sp>
        <p:nvSpPr>
          <p:cNvPr id="15" name="内容占位符 3"/>
          <p:cNvSpPr txBox="1">
            <a:spLocks/>
          </p:cNvSpPr>
          <p:nvPr/>
        </p:nvSpPr>
        <p:spPr>
          <a:xfrm>
            <a:off x="872066" y="1546698"/>
            <a:ext cx="10100733" cy="134890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lnSpc>
                <a:spcPct val="120000"/>
              </a:lnSpc>
              <a:buNone/>
              <a:defRPr/>
            </a:pPr>
            <a:r>
              <a:rPr lang="zh-CN" altLang="en-US" sz="2000" kern="0" dirty="0">
                <a:latin typeface="微软雅黑" panose="020B0503020204020204" pitchFamily="34" charset="-122"/>
                <a:ea typeface="微软雅黑" panose="020B0503020204020204" pitchFamily="34" charset="-122"/>
              </a:rPr>
              <a:t>与留出法类似，将数据集</a:t>
            </a:r>
            <a:r>
              <a:rPr lang="en-US" altLang="zh-CN" sz="2000" i="1" kern="0" dirty="0">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000" kern="0" dirty="0">
                <a:latin typeface="微软雅黑" panose="020B0503020204020204" pitchFamily="34" charset="-122"/>
                <a:ea typeface="微软雅黑" panose="020B0503020204020204" pitchFamily="34" charset="-122"/>
              </a:rPr>
              <a:t>划分为</a:t>
            </a:r>
            <a:r>
              <a:rPr lang="en-US" altLang="zh-CN" sz="2000" i="1" kern="0"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000" kern="0" dirty="0">
                <a:latin typeface="微软雅黑" panose="020B0503020204020204" pitchFamily="34" charset="-122"/>
                <a:ea typeface="微软雅黑" panose="020B0503020204020204" pitchFamily="34" charset="-122"/>
              </a:rPr>
              <a:t>个子集同样存在多种划分方式，为了减小因样本划分不同而引入的差别，</a:t>
            </a:r>
            <a:r>
              <a:rPr lang="en-US" altLang="zh-CN" sz="2000" i="1" kern="0"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000" kern="0" dirty="0">
                <a:latin typeface="微软雅黑" panose="020B0503020204020204" pitchFamily="34" charset="-122"/>
                <a:ea typeface="微软雅黑" panose="020B0503020204020204" pitchFamily="34" charset="-122"/>
              </a:rPr>
              <a:t>折交叉验证通常随机使用不同的划分重复</a:t>
            </a:r>
            <a:r>
              <a:rPr lang="en-US" altLang="zh-CN" sz="2000" i="1" kern="0"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2000" kern="0" dirty="0">
                <a:latin typeface="微软雅黑" panose="020B0503020204020204" pitchFamily="34" charset="-122"/>
                <a:ea typeface="微软雅黑" panose="020B0503020204020204" pitchFamily="34" charset="-122"/>
              </a:rPr>
              <a:t>次，最终的评估结果是这</a:t>
            </a:r>
            <a:r>
              <a:rPr lang="en-US" altLang="zh-CN" sz="2000" i="1" kern="0"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2000" kern="0" dirty="0">
                <a:latin typeface="微软雅黑" panose="020B0503020204020204" pitchFamily="34" charset="-122"/>
                <a:ea typeface="微软雅黑" panose="020B0503020204020204" pitchFamily="34" charset="-122"/>
              </a:rPr>
              <a:t>次</a:t>
            </a:r>
            <a:r>
              <a:rPr lang="en-US" altLang="zh-CN" sz="2000" i="1" kern="0"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000" kern="0" dirty="0">
                <a:latin typeface="微软雅黑" panose="020B0503020204020204" pitchFamily="34" charset="-122"/>
                <a:ea typeface="微软雅黑" panose="020B0503020204020204" pitchFamily="34" charset="-122"/>
              </a:rPr>
              <a:t>折交叉验证结果的均值，例如常见的“</a:t>
            </a:r>
            <a:r>
              <a:rPr lang="en-US" altLang="zh-CN" sz="2000" kern="0" dirty="0">
                <a:latin typeface="微软雅黑" panose="020B0503020204020204" pitchFamily="34" charset="-122"/>
                <a:ea typeface="微软雅黑" panose="020B0503020204020204" pitchFamily="34" charset="-122"/>
              </a:rPr>
              <a:t>10</a:t>
            </a:r>
            <a:r>
              <a:rPr lang="zh-CN" altLang="en-US" sz="2000" kern="0" dirty="0">
                <a:latin typeface="微软雅黑" panose="020B0503020204020204" pitchFamily="34" charset="-122"/>
                <a:ea typeface="微软雅黑" panose="020B0503020204020204" pitchFamily="34" charset="-122"/>
              </a:rPr>
              <a:t>次</a:t>
            </a:r>
            <a:r>
              <a:rPr lang="en-US" altLang="zh-CN" sz="2000" kern="0" dirty="0">
                <a:latin typeface="微软雅黑" panose="020B0503020204020204" pitchFamily="34" charset="-122"/>
                <a:ea typeface="微软雅黑" panose="020B0503020204020204" pitchFamily="34" charset="-122"/>
              </a:rPr>
              <a:t>10</a:t>
            </a:r>
            <a:r>
              <a:rPr lang="zh-CN" altLang="en-US" sz="2000" kern="0" dirty="0">
                <a:latin typeface="微软雅黑" panose="020B0503020204020204" pitchFamily="34" charset="-122"/>
                <a:ea typeface="微软雅黑" panose="020B0503020204020204" pitchFamily="34" charset="-122"/>
              </a:rPr>
              <a:t>折交叉验证”</a:t>
            </a:r>
          </a:p>
        </p:txBody>
      </p:sp>
      <p:sp>
        <p:nvSpPr>
          <p:cNvPr id="71686" name="内容占位符 3"/>
          <p:cNvSpPr txBox="1">
            <a:spLocks/>
          </p:cNvSpPr>
          <p:nvPr/>
        </p:nvSpPr>
        <p:spPr bwMode="auto">
          <a:xfrm>
            <a:off x="1066800" y="3445522"/>
            <a:ext cx="8616950"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46800"/>
          <a:lstStyle>
            <a:lvl1pPr>
              <a:defRPr kumimoji="1" sz="4000">
                <a:solidFill>
                  <a:schemeClr val="tx1"/>
                </a:solidFill>
                <a:latin typeface="Arial" charset="0"/>
                <a:ea typeface="宋体" charset="0"/>
              </a:defRPr>
            </a:lvl1pPr>
            <a:lvl2pPr marL="685800" indent="-358775">
              <a:defRPr kumimoji="1" sz="4000">
                <a:solidFill>
                  <a:schemeClr val="tx1"/>
                </a:solidFill>
                <a:latin typeface="Arial" charset="0"/>
                <a:ea typeface="宋体" charset="0"/>
              </a:defRPr>
            </a:lvl2pPr>
            <a:lvl3pPr marL="1143000" indent="-358775">
              <a:defRPr kumimoji="1" sz="4000">
                <a:solidFill>
                  <a:schemeClr val="tx1"/>
                </a:solidFill>
                <a:latin typeface="Arial" charset="0"/>
                <a:ea typeface="宋体" charset="0"/>
              </a:defRPr>
            </a:lvl3pPr>
            <a:lvl4pPr marL="1600200" indent="-358775">
              <a:defRPr kumimoji="1" sz="4000">
                <a:solidFill>
                  <a:schemeClr val="tx1"/>
                </a:solidFill>
                <a:latin typeface="Arial" charset="0"/>
                <a:ea typeface="宋体" charset="0"/>
              </a:defRPr>
            </a:lvl4pPr>
            <a:lvl5pPr marL="2057400" indent="-358775">
              <a:defRPr kumimoji="1" sz="4000">
                <a:solidFill>
                  <a:schemeClr val="tx1"/>
                </a:solidFill>
                <a:latin typeface="Arial" charset="0"/>
                <a:ea typeface="宋体" charset="0"/>
              </a:defRPr>
            </a:lvl5pPr>
            <a:lvl6pPr marL="2514600" indent="-358775" eaLnBrk="0" fontAlgn="base" hangingPunct="0">
              <a:spcBef>
                <a:spcPct val="0"/>
              </a:spcBef>
              <a:spcAft>
                <a:spcPct val="0"/>
              </a:spcAft>
              <a:defRPr kumimoji="1" sz="4000">
                <a:solidFill>
                  <a:schemeClr val="tx1"/>
                </a:solidFill>
                <a:latin typeface="Arial" charset="0"/>
                <a:ea typeface="宋体" charset="0"/>
              </a:defRPr>
            </a:lvl6pPr>
            <a:lvl7pPr marL="2971800" indent="-358775" eaLnBrk="0" fontAlgn="base" hangingPunct="0">
              <a:spcBef>
                <a:spcPct val="0"/>
              </a:spcBef>
              <a:spcAft>
                <a:spcPct val="0"/>
              </a:spcAft>
              <a:defRPr kumimoji="1" sz="4000">
                <a:solidFill>
                  <a:schemeClr val="tx1"/>
                </a:solidFill>
                <a:latin typeface="Arial" charset="0"/>
                <a:ea typeface="宋体" charset="0"/>
              </a:defRPr>
            </a:lvl7pPr>
            <a:lvl8pPr marL="3429000" indent="-358775" eaLnBrk="0" fontAlgn="base" hangingPunct="0">
              <a:spcBef>
                <a:spcPct val="0"/>
              </a:spcBef>
              <a:spcAft>
                <a:spcPct val="0"/>
              </a:spcAft>
              <a:defRPr kumimoji="1" sz="4000">
                <a:solidFill>
                  <a:schemeClr val="tx1"/>
                </a:solidFill>
                <a:latin typeface="Arial" charset="0"/>
                <a:ea typeface="宋体" charset="0"/>
              </a:defRPr>
            </a:lvl8pPr>
            <a:lvl9pPr marL="3886200" indent="-358775" eaLnBrk="0" fontAlgn="base" hangingPunct="0">
              <a:spcBef>
                <a:spcPct val="0"/>
              </a:spcBef>
              <a:spcAft>
                <a:spcPct val="0"/>
              </a:spcAft>
              <a:defRPr kumimoji="1" sz="4000">
                <a:solidFill>
                  <a:schemeClr val="tx1"/>
                </a:solidFill>
                <a:latin typeface="Arial" charset="0"/>
                <a:ea typeface="宋体" charset="0"/>
              </a:defRPr>
            </a:lvl9pPr>
          </a:lstStyle>
          <a:p>
            <a:pPr marL="355600" lvl="1" algn="just">
              <a:lnSpc>
                <a:spcPct val="150000"/>
              </a:lnSpc>
              <a:spcBef>
                <a:spcPts val="600"/>
              </a:spcBef>
              <a:spcAft>
                <a:spcPts val="600"/>
              </a:spcAft>
              <a:buClr>
                <a:srgbClr val="0000FF"/>
              </a:buClr>
            </a:pPr>
            <a:r>
              <a:rPr lang="zh-CN" altLang="en-US" sz="2200" dirty="0">
                <a:latin typeface="微软雅黑" panose="020B0503020204020204" pitchFamily="34" charset="-122"/>
                <a:ea typeface="微软雅黑" panose="020B0503020204020204" pitchFamily="34" charset="-122"/>
                <a:cs typeface="幼圆" charset="0"/>
              </a:rPr>
              <a:t>假设数据集</a:t>
            </a:r>
            <a:r>
              <a:rPr lang="en-US" altLang="zh-CN" sz="2200" i="1" kern="0" dirty="0">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200" dirty="0">
                <a:latin typeface="微软雅黑" panose="020B0503020204020204" pitchFamily="34" charset="-122"/>
                <a:ea typeface="微软雅黑" panose="020B0503020204020204" pitchFamily="34" charset="-122"/>
                <a:cs typeface="幼圆" charset="0"/>
              </a:rPr>
              <a:t>包含</a:t>
            </a:r>
            <a:r>
              <a:rPr lang="en-US" altLang="zh-CN" sz="2200" i="1" kern="0" dirty="0">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200" dirty="0">
                <a:latin typeface="微软雅黑" panose="020B0503020204020204" pitchFamily="34" charset="-122"/>
                <a:ea typeface="微软雅黑" panose="020B0503020204020204" pitchFamily="34" charset="-122"/>
                <a:cs typeface="幼圆" charset="0"/>
              </a:rPr>
              <a:t>个样本，若令</a:t>
            </a:r>
            <a:r>
              <a:rPr lang="en-US" altLang="zh-CN" sz="2400" i="1" kern="0" dirty="0">
                <a:latin typeface="Times New Roman" panose="02020603050405020304" pitchFamily="18" charset="0"/>
                <a:ea typeface="微软雅黑" panose="020B0503020204020204" pitchFamily="34" charset="-122"/>
                <a:cs typeface="Times New Roman" panose="02020603050405020304" pitchFamily="18" charset="0"/>
              </a:rPr>
              <a:t>k=m</a:t>
            </a:r>
            <a:r>
              <a:rPr lang="zh-CN" altLang="en-US" sz="2200" dirty="0">
                <a:latin typeface="微软雅黑" panose="020B0503020204020204" pitchFamily="34" charset="-122"/>
                <a:ea typeface="微软雅黑" panose="020B0503020204020204" pitchFamily="34" charset="-122"/>
                <a:cs typeface="幼圆" charset="0"/>
              </a:rPr>
              <a:t>，则得到</a:t>
            </a:r>
            <a:r>
              <a:rPr lang="zh-CN" altLang="en-US" sz="2200" b="1" dirty="0">
                <a:solidFill>
                  <a:srgbClr val="FF0000"/>
                </a:solidFill>
                <a:latin typeface="微软雅黑" panose="020B0503020204020204" pitchFamily="34" charset="-122"/>
                <a:ea typeface="微软雅黑" panose="020B0503020204020204" pitchFamily="34" charset="-122"/>
                <a:cs typeface="幼圆" charset="0"/>
              </a:rPr>
              <a:t>留一法</a:t>
            </a:r>
            <a:r>
              <a:rPr lang="zh-CN" altLang="en-US" sz="2200" dirty="0">
                <a:latin typeface="微软雅黑" panose="020B0503020204020204" pitchFamily="34" charset="-122"/>
                <a:ea typeface="微软雅黑" panose="020B0503020204020204" pitchFamily="34" charset="-122"/>
                <a:cs typeface="幼圆" charset="0"/>
              </a:rPr>
              <a:t>：</a:t>
            </a:r>
            <a:endParaRPr lang="en-US" altLang="zh-CN" sz="3100" b="1" dirty="0">
              <a:solidFill>
                <a:schemeClr val="bg1">
                  <a:lumMod val="85000"/>
                </a:schemeClr>
              </a:solidFill>
              <a:latin typeface="微软雅黑" panose="020B0503020204020204" pitchFamily="34" charset="-122"/>
              <a:ea typeface="微软雅黑" panose="020B0503020204020204" pitchFamily="34" charset="-122"/>
            </a:endParaRPr>
          </a:p>
          <a:p>
            <a:pPr marL="723900" lvl="2" indent="-279400" algn="just">
              <a:lnSpc>
                <a:spcPct val="150000"/>
              </a:lnSpc>
              <a:spcBef>
                <a:spcPts val="600"/>
              </a:spcBef>
              <a:spcAft>
                <a:spcPts val="600"/>
              </a:spcAft>
              <a:buClr>
                <a:srgbClr val="7030A0"/>
              </a:buCl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cs typeface="幼圆" charset="0"/>
              </a:rPr>
              <a:t>不受随机样本划分方式的影响</a:t>
            </a:r>
            <a:endParaRPr lang="en-US" altLang="zh-CN" sz="2000" dirty="0">
              <a:latin typeface="微软雅黑" panose="020B0503020204020204" pitchFamily="34" charset="-122"/>
              <a:ea typeface="微软雅黑" panose="020B0503020204020204" pitchFamily="34" charset="-122"/>
              <a:cs typeface="幼圆" charset="0"/>
            </a:endParaRPr>
          </a:p>
          <a:p>
            <a:pPr marL="723900" lvl="2" indent="-279400" algn="just">
              <a:lnSpc>
                <a:spcPct val="150000"/>
              </a:lnSpc>
              <a:spcBef>
                <a:spcPts val="600"/>
              </a:spcBef>
              <a:spcAft>
                <a:spcPts val="600"/>
              </a:spcAft>
              <a:buClr>
                <a:srgbClr val="7030A0"/>
              </a:buCl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cs typeface="幼圆" charset="0"/>
              </a:rPr>
              <a:t>结果往往比较准确</a:t>
            </a:r>
            <a:endParaRPr lang="en-US" altLang="zh-CN" sz="2000" dirty="0">
              <a:latin typeface="微软雅黑" panose="020B0503020204020204" pitchFamily="34" charset="-122"/>
              <a:ea typeface="微软雅黑" panose="020B0503020204020204" pitchFamily="34" charset="-122"/>
              <a:cs typeface="幼圆" charset="0"/>
            </a:endParaRPr>
          </a:p>
          <a:p>
            <a:pPr marL="723900" lvl="2" indent="-279400" algn="just">
              <a:lnSpc>
                <a:spcPct val="150000"/>
              </a:lnSpc>
              <a:spcBef>
                <a:spcPts val="600"/>
              </a:spcBef>
              <a:spcAft>
                <a:spcPts val="600"/>
              </a:spcAft>
              <a:buClr>
                <a:srgbClr val="7030A0"/>
              </a:buCl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cs typeface="幼圆" charset="0"/>
              </a:rPr>
              <a:t>当数据集比较大时，计算开销难以忍受</a:t>
            </a:r>
          </a:p>
        </p:txBody>
      </p:sp>
      <p:sp>
        <p:nvSpPr>
          <p:cNvPr id="8" name="标题 1"/>
          <p:cNvSpPr>
            <a:spLocks noGrp="1"/>
          </p:cNvSpPr>
          <p:nvPr>
            <p:ph type="title"/>
          </p:nvPr>
        </p:nvSpPr>
        <p:spPr>
          <a:xfrm>
            <a:off x="838200" y="47569"/>
            <a:ext cx="7886700" cy="777874"/>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评估方法</a:t>
            </a:r>
          </a:p>
        </p:txBody>
      </p:sp>
      <p:sp>
        <p:nvSpPr>
          <p:cNvPr id="2" name="文本框 1"/>
          <p:cNvSpPr txBox="1"/>
          <p:nvPr/>
        </p:nvSpPr>
        <p:spPr>
          <a:xfrm>
            <a:off x="4343400" y="2800290"/>
            <a:ext cx="2971800" cy="400110"/>
          </a:xfrm>
          <a:prstGeom prst="rect">
            <a:avLst/>
          </a:prstGeom>
          <a:solidFill>
            <a:srgbClr val="FFC000"/>
          </a:solidFill>
        </p:spPr>
        <p:txBody>
          <a:bodyPr wrap="square" rtlCol="0">
            <a:spAutoFit/>
          </a:bodyPr>
          <a:lstStyle/>
          <a:p>
            <a:pPr>
              <a:buNone/>
            </a:pPr>
            <a:r>
              <a:rPr lang="zh-CN" altLang="en-US" sz="2000" dirty="0">
                <a:latin typeface="微软雅黑" panose="020B0503020204020204" pitchFamily="34" charset="-122"/>
                <a:ea typeface="微软雅黑" panose="020B0503020204020204" pitchFamily="34" charset="-122"/>
              </a:rPr>
              <a:t>做了多少次训练</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测试？</a:t>
            </a:r>
          </a:p>
        </p:txBody>
      </p:sp>
    </p:spTree>
    <p:extLst>
      <p:ext uri="{BB962C8B-B14F-4D97-AF65-F5344CB8AC3E}">
        <p14:creationId xmlns:p14="http://schemas.microsoft.com/office/powerpoint/2010/main" val="362931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1686">
                                            <p:txEl>
                                              <p:pRg st="0" end="0"/>
                                            </p:txEl>
                                          </p:spTgt>
                                        </p:tgtEl>
                                        <p:attrNameLst>
                                          <p:attrName>style.visibility</p:attrName>
                                        </p:attrNameLst>
                                      </p:cBhvr>
                                      <p:to>
                                        <p:strVal val="visible"/>
                                      </p:to>
                                    </p:set>
                                    <p:anim calcmode="lin" valueType="num">
                                      <p:cBhvr additive="base">
                                        <p:cTn id="11" dur="500" fill="hold"/>
                                        <p:tgtEl>
                                          <p:spTgt spid="71686">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68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1686">
                                            <p:txEl>
                                              <p:pRg st="1" end="1"/>
                                            </p:txEl>
                                          </p:spTgt>
                                        </p:tgtEl>
                                        <p:attrNameLst>
                                          <p:attrName>style.visibility</p:attrName>
                                        </p:attrNameLst>
                                      </p:cBhvr>
                                      <p:to>
                                        <p:strVal val="visible"/>
                                      </p:to>
                                    </p:set>
                                    <p:anim calcmode="lin" valueType="num">
                                      <p:cBhvr additive="base">
                                        <p:cTn id="17" dur="500" fill="hold"/>
                                        <p:tgtEl>
                                          <p:spTgt spid="71686">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1686">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1686">
                                            <p:txEl>
                                              <p:pRg st="2" end="2"/>
                                            </p:txEl>
                                          </p:spTgt>
                                        </p:tgtEl>
                                        <p:attrNameLst>
                                          <p:attrName>style.visibility</p:attrName>
                                        </p:attrNameLst>
                                      </p:cBhvr>
                                      <p:to>
                                        <p:strVal val="visible"/>
                                      </p:to>
                                    </p:set>
                                    <p:anim calcmode="lin" valueType="num">
                                      <p:cBhvr additive="base">
                                        <p:cTn id="21" dur="500" fill="hold"/>
                                        <p:tgtEl>
                                          <p:spTgt spid="71686">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1686">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1686">
                                            <p:txEl>
                                              <p:pRg st="3" end="3"/>
                                            </p:txEl>
                                          </p:spTgt>
                                        </p:tgtEl>
                                        <p:attrNameLst>
                                          <p:attrName>style.visibility</p:attrName>
                                        </p:attrNameLst>
                                      </p:cBhvr>
                                      <p:to>
                                        <p:strVal val="visible"/>
                                      </p:to>
                                    </p:set>
                                    <p:anim calcmode="lin" valueType="num">
                                      <p:cBhvr additive="base">
                                        <p:cTn id="25" dur="500" fill="hold"/>
                                        <p:tgtEl>
                                          <p:spTgt spid="7168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68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914400" y="923926"/>
            <a:ext cx="8272462" cy="523875"/>
          </a:xfrm>
        </p:spPr>
        <p:txBody>
          <a:bodyPr>
            <a:normAutofit/>
          </a:bodyPr>
          <a:lstStyle/>
          <a:p>
            <a:pPr>
              <a:buClr>
                <a:srgbClr val="0000FF"/>
              </a:buClr>
              <a:buFont typeface="Wingdings" charset="2"/>
              <a:buChar char="n"/>
            </a:pPr>
            <a:r>
              <a:rPr lang="zh-CN" altLang="en-US" b="1" dirty="0">
                <a:solidFill>
                  <a:srgbClr val="0000FF"/>
                </a:solidFill>
                <a:latin typeface="微软雅黑" panose="020B0503020204020204" pitchFamily="34" charset="-122"/>
                <a:ea typeface="微软雅黑" panose="020B0503020204020204" pitchFamily="34" charset="-122"/>
              </a:rPr>
              <a:t>自助法（</a:t>
            </a:r>
            <a:r>
              <a:rPr lang="en-US" altLang="zh-CN" b="1" dirty="0">
                <a:solidFill>
                  <a:srgbClr val="0000FF"/>
                </a:solidFill>
                <a:latin typeface="微软雅黑" panose="020B0503020204020204" pitchFamily="34" charset="-122"/>
                <a:ea typeface="微软雅黑" panose="020B0503020204020204" pitchFamily="34" charset="-122"/>
              </a:rPr>
              <a:t>Bootstrapping</a:t>
            </a:r>
            <a:r>
              <a:rPr lang="zh-CN" altLang="en-US" b="1" dirty="0">
                <a:solidFill>
                  <a:srgbClr val="0000FF"/>
                </a:solidFill>
                <a:latin typeface="微软雅黑" panose="020B0503020204020204" pitchFamily="34" charset="-122"/>
                <a:ea typeface="微软雅黑" panose="020B0503020204020204" pitchFamily="34" charset="-122"/>
              </a:rPr>
              <a:t>）</a:t>
            </a:r>
            <a:r>
              <a:rPr lang="zh-CN" altLang="en-US" dirty="0">
                <a:solidFill>
                  <a:srgbClr val="0000FF"/>
                </a:solidFill>
                <a:latin typeface="微软雅黑" panose="020B0503020204020204" pitchFamily="34" charset="-122"/>
                <a:ea typeface="微软雅黑" panose="020B0503020204020204" pitchFamily="34" charset="-122"/>
              </a:rPr>
              <a:t>：</a:t>
            </a:r>
            <a:endParaRPr lang="en-US" altLang="zh-CN" dirty="0">
              <a:solidFill>
                <a:srgbClr val="0000FF"/>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 name="内容占位符 2"/>
              <p:cNvSpPr txBox="1">
                <a:spLocks/>
              </p:cNvSpPr>
              <p:nvPr/>
            </p:nvSpPr>
            <p:spPr bwMode="auto">
              <a:xfrm>
                <a:off x="1028700" y="1497096"/>
                <a:ext cx="10134600" cy="2541587"/>
              </a:xfrm>
              <a:prstGeom prst="rect">
                <a:avLst/>
              </a:prstGeo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92100" indent="-292100" algn="l" rtl="0" eaLnBrk="0" fontAlgn="base" hangingPunct="0">
                  <a:lnSpc>
                    <a:spcPct val="95000"/>
                  </a:lnSpc>
                  <a:spcBef>
                    <a:spcPct val="60000"/>
                  </a:spcBef>
                  <a:spcAft>
                    <a:spcPct val="15000"/>
                  </a:spcAft>
                  <a:buClr>
                    <a:srgbClr val="999999"/>
                  </a:buClr>
                  <a:buSzPct val="80000"/>
                  <a:buFont typeface="Arial" pitchFamily="34" charset="0"/>
                  <a:buChar char="►"/>
                  <a:defRPr sz="2400">
                    <a:solidFill>
                      <a:schemeClr val="accent1"/>
                    </a:solidFill>
                    <a:latin typeface="+mn-lt"/>
                    <a:ea typeface="+mn-ea"/>
                    <a:cs typeface="+mn-cs"/>
                  </a:defRPr>
                </a:lvl1pPr>
                <a:lvl2pPr marL="685800" indent="-279400" algn="l" rtl="0" eaLnBrk="0" fontAlgn="base" hangingPunct="0">
                  <a:lnSpc>
                    <a:spcPct val="95000"/>
                  </a:lnSpc>
                  <a:spcBef>
                    <a:spcPct val="30000"/>
                  </a:spcBef>
                  <a:spcAft>
                    <a:spcPct val="0"/>
                  </a:spcAft>
                  <a:buClr>
                    <a:srgbClr val="999999"/>
                  </a:buClr>
                  <a:buFont typeface="Arial" pitchFamily="34" charset="0"/>
                  <a:buChar char="●"/>
                  <a:defRPr sz="2000">
                    <a:solidFill>
                      <a:schemeClr val="accent1"/>
                    </a:solidFill>
                    <a:latin typeface="+mn-lt"/>
                  </a:defRPr>
                </a:lvl2pPr>
                <a:lvl3pPr marL="1023938" indent="-223838" algn="l" rtl="0" eaLnBrk="0" fontAlgn="base" hangingPunct="0">
                  <a:lnSpc>
                    <a:spcPct val="95000"/>
                  </a:lnSpc>
                  <a:spcBef>
                    <a:spcPct val="40000"/>
                  </a:spcBef>
                  <a:spcAft>
                    <a:spcPct val="0"/>
                  </a:spcAft>
                  <a:buClr>
                    <a:srgbClr val="999999"/>
                  </a:buClr>
                  <a:buFont typeface="Arial" pitchFamily="34" charset="0"/>
                  <a:buChar char="○"/>
                  <a:defRPr>
                    <a:solidFill>
                      <a:schemeClr val="accent1"/>
                    </a:solidFill>
                    <a:latin typeface="+mn-lt"/>
                  </a:defRPr>
                </a:lvl3pPr>
                <a:lvl4pPr marL="1371600" indent="-233363" algn="l" rtl="0" eaLnBrk="0" fontAlgn="base" hangingPunct="0">
                  <a:lnSpc>
                    <a:spcPct val="95000"/>
                  </a:lnSpc>
                  <a:spcBef>
                    <a:spcPct val="50000"/>
                  </a:spcBef>
                  <a:spcAft>
                    <a:spcPct val="0"/>
                  </a:spcAft>
                  <a:buClr>
                    <a:srgbClr val="999999"/>
                  </a:buClr>
                  <a:buSzPct val="120000"/>
                  <a:buFont typeface="Arial" pitchFamily="34" charset="0"/>
                  <a:buChar char="+"/>
                  <a:defRPr sz="1600">
                    <a:solidFill>
                      <a:schemeClr val="accent1"/>
                    </a:solidFill>
                    <a:latin typeface="+mn-lt"/>
                  </a:defRPr>
                </a:lvl4pPr>
                <a:lvl5pPr marL="1709738" indent="-223838" algn="l" rtl="0" eaLnBrk="0" fontAlgn="base" hangingPunct="0">
                  <a:lnSpc>
                    <a:spcPct val="95000"/>
                  </a:lnSpc>
                  <a:spcBef>
                    <a:spcPct val="50000"/>
                  </a:spcBef>
                  <a:spcAft>
                    <a:spcPct val="0"/>
                  </a:spcAft>
                  <a:buClr>
                    <a:srgbClr val="999999"/>
                  </a:buClr>
                  <a:buFont typeface="Arial" pitchFamily="34" charset="0"/>
                  <a:buChar char="–"/>
                  <a:defRPr sz="1600">
                    <a:solidFill>
                      <a:schemeClr val="accent1"/>
                    </a:solidFill>
                    <a:latin typeface="+mn-lt"/>
                  </a:defRPr>
                </a:lvl5pPr>
                <a:lvl6pPr marL="2166938" indent="-223838" algn="l" rtl="0" fontAlgn="base">
                  <a:lnSpc>
                    <a:spcPct val="95000"/>
                  </a:lnSpc>
                  <a:spcBef>
                    <a:spcPct val="50000"/>
                  </a:spcBef>
                  <a:spcAft>
                    <a:spcPct val="0"/>
                  </a:spcAft>
                  <a:buClr>
                    <a:srgbClr val="999999"/>
                  </a:buClr>
                  <a:buFont typeface="Arial" pitchFamily="34" charset="0"/>
                  <a:buChar char="–"/>
                  <a:defRPr sz="1600">
                    <a:solidFill>
                      <a:schemeClr val="accent1"/>
                    </a:solidFill>
                    <a:latin typeface="+mn-lt"/>
                  </a:defRPr>
                </a:lvl6pPr>
                <a:lvl7pPr marL="2624138" indent="-223838" algn="l" rtl="0" fontAlgn="base">
                  <a:lnSpc>
                    <a:spcPct val="95000"/>
                  </a:lnSpc>
                  <a:spcBef>
                    <a:spcPct val="50000"/>
                  </a:spcBef>
                  <a:spcAft>
                    <a:spcPct val="0"/>
                  </a:spcAft>
                  <a:buClr>
                    <a:srgbClr val="999999"/>
                  </a:buClr>
                  <a:buFont typeface="Arial" pitchFamily="34" charset="0"/>
                  <a:buChar char="–"/>
                  <a:defRPr sz="1600">
                    <a:solidFill>
                      <a:schemeClr val="accent1"/>
                    </a:solidFill>
                    <a:latin typeface="+mn-lt"/>
                  </a:defRPr>
                </a:lvl7pPr>
                <a:lvl8pPr marL="3081338" indent="-223838" algn="l" rtl="0" fontAlgn="base">
                  <a:lnSpc>
                    <a:spcPct val="95000"/>
                  </a:lnSpc>
                  <a:spcBef>
                    <a:spcPct val="50000"/>
                  </a:spcBef>
                  <a:spcAft>
                    <a:spcPct val="0"/>
                  </a:spcAft>
                  <a:buClr>
                    <a:srgbClr val="999999"/>
                  </a:buClr>
                  <a:buFont typeface="Arial" pitchFamily="34" charset="0"/>
                  <a:buChar char="–"/>
                  <a:defRPr sz="1600">
                    <a:solidFill>
                      <a:schemeClr val="accent1"/>
                    </a:solidFill>
                    <a:latin typeface="+mn-lt"/>
                  </a:defRPr>
                </a:lvl8pPr>
                <a:lvl9pPr marL="3538538" indent="-223838" algn="l" rtl="0" fontAlgn="base">
                  <a:lnSpc>
                    <a:spcPct val="95000"/>
                  </a:lnSpc>
                  <a:spcBef>
                    <a:spcPct val="50000"/>
                  </a:spcBef>
                  <a:spcAft>
                    <a:spcPct val="0"/>
                  </a:spcAft>
                  <a:buClr>
                    <a:srgbClr val="999999"/>
                  </a:buClr>
                  <a:buFont typeface="Arial" pitchFamily="34" charset="0"/>
                  <a:buChar char="–"/>
                  <a:defRPr sz="1600">
                    <a:solidFill>
                      <a:schemeClr val="accent1"/>
                    </a:solidFill>
                    <a:latin typeface="+mn-lt"/>
                  </a:defRPr>
                </a:lvl9pPr>
              </a:lstStyle>
              <a:p>
                <a:pPr marL="668338" lvl="1" indent="-342900">
                  <a:buClr>
                    <a:srgbClr val="00B0F0"/>
                  </a:buClr>
                  <a:buSzTx/>
                  <a:buFont typeface="Wingdings" panose="05000000000000000000" pitchFamily="2" charset="2"/>
                  <a:buChar char="l"/>
                </a:pPr>
                <a:r>
                  <a:rPr lang="zh-CN" altLang="en-US" sz="2200" dirty="0">
                    <a:solidFill>
                      <a:schemeClr val="tx1"/>
                    </a:solidFill>
                    <a:latin typeface="微软雅黑" panose="020B0503020204020204" pitchFamily="34" charset="-122"/>
                    <a:ea typeface="微软雅黑" panose="020B0503020204020204" pitchFamily="34" charset="-122"/>
                  </a:rPr>
                  <a:t>给定包含</a:t>
                </a:r>
                <a:r>
                  <a:rPr lang="en-US" altLang="zh-CN" sz="22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200" dirty="0">
                    <a:solidFill>
                      <a:schemeClr val="tx1"/>
                    </a:solidFill>
                    <a:latin typeface="微软雅黑" panose="020B0503020204020204" pitchFamily="34" charset="-122"/>
                    <a:ea typeface="微软雅黑" panose="020B0503020204020204" pitchFamily="34" charset="-122"/>
                  </a:rPr>
                  <a:t>个样本的数据集</a:t>
                </a:r>
                <a:r>
                  <a:rPr lang="en-US" altLang="zh-CN" sz="22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200" dirty="0">
                    <a:solidFill>
                      <a:schemeClr val="tx1"/>
                    </a:solidFill>
                    <a:latin typeface="微软雅黑" panose="020B0503020204020204" pitchFamily="34" charset="-122"/>
                    <a:ea typeface="微软雅黑" panose="020B0503020204020204" pitchFamily="34" charset="-122"/>
                  </a:rPr>
                  <a:t>，我们对它进行采样产生数据集</a:t>
                </a:r>
                <a:r>
                  <a:rPr lang="en-US" altLang="zh-CN" sz="22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200" i="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t>
                </a:r>
              </a:p>
              <a:p>
                <a:pPr marL="1006476" lvl="2" indent="-342900">
                  <a:buClr>
                    <a:srgbClr val="008080"/>
                  </a:buClr>
                  <a:buSzTx/>
                  <a:buFont typeface="Wingdings" panose="05000000000000000000" pitchFamily="2" charset="2"/>
                  <a:buChar char="Ø"/>
                </a:pPr>
                <a:r>
                  <a:rPr lang="zh-CN" altLang="en-US" sz="2000" dirty="0">
                    <a:solidFill>
                      <a:srgbClr val="339966"/>
                    </a:solidFill>
                    <a:latin typeface="微软雅黑" panose="020B0503020204020204" pitchFamily="34" charset="-122"/>
                    <a:ea typeface="微软雅黑" panose="020B0503020204020204" pitchFamily="34" charset="-122"/>
                  </a:rPr>
                  <a:t>每次随机从</a:t>
                </a:r>
                <a:r>
                  <a:rPr lang="en-US" altLang="zh-CN" sz="2000" i="1" dirty="0">
                    <a:solidFill>
                      <a:srgbClr val="339966"/>
                    </a:solidFill>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000" dirty="0">
                    <a:solidFill>
                      <a:srgbClr val="339966"/>
                    </a:solidFill>
                    <a:latin typeface="微软雅黑" panose="020B0503020204020204" pitchFamily="34" charset="-122"/>
                    <a:ea typeface="微软雅黑" panose="020B0503020204020204" pitchFamily="34" charset="-122"/>
                  </a:rPr>
                  <a:t>中挑选一个样本，将其拷贝放入</a:t>
                </a:r>
                <a:r>
                  <a:rPr lang="en-US" altLang="zh-CN" sz="2000" i="1" dirty="0">
                    <a:solidFill>
                      <a:srgbClr val="339966"/>
                    </a:solidFill>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000" i="1" dirty="0">
                    <a:solidFill>
                      <a:srgbClr val="339966"/>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rgbClr val="339966"/>
                    </a:solidFill>
                    <a:latin typeface="微软雅黑" panose="020B0503020204020204" pitchFamily="34" charset="-122"/>
                    <a:ea typeface="微软雅黑" panose="020B0503020204020204" pitchFamily="34" charset="-122"/>
                  </a:rPr>
                  <a:t>，然后再将该样本放回原始数据集</a:t>
                </a:r>
                <a:r>
                  <a:rPr lang="en-US" altLang="zh-CN" sz="2000" i="1" dirty="0">
                    <a:solidFill>
                      <a:srgbClr val="339966"/>
                    </a:solidFill>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000" dirty="0">
                    <a:solidFill>
                      <a:srgbClr val="339966"/>
                    </a:solidFill>
                    <a:latin typeface="微软雅黑" panose="020B0503020204020204" pitchFamily="34" charset="-122"/>
                    <a:ea typeface="微软雅黑" panose="020B0503020204020204" pitchFamily="34" charset="-122"/>
                  </a:rPr>
                  <a:t>中，使得该样本在下次采样时仍有可能被采用；</a:t>
                </a:r>
                <a:endParaRPr lang="en-US" altLang="zh-CN" sz="2000" dirty="0">
                  <a:solidFill>
                    <a:srgbClr val="339966"/>
                  </a:solidFill>
                  <a:latin typeface="微软雅黑" panose="020B0503020204020204" pitchFamily="34" charset="-122"/>
                  <a:ea typeface="微软雅黑" panose="020B0503020204020204" pitchFamily="34" charset="-122"/>
                </a:endParaRPr>
              </a:p>
              <a:p>
                <a:pPr marL="1006476" lvl="2" indent="-342900">
                  <a:buClr>
                    <a:srgbClr val="008080"/>
                  </a:buClr>
                  <a:buSzTx/>
                  <a:buFont typeface="Wingdings" panose="05000000000000000000" pitchFamily="2" charset="2"/>
                  <a:buChar char="Ø"/>
                </a:pPr>
                <a:r>
                  <a:rPr lang="zh-CN" altLang="en-US" sz="2000" dirty="0">
                    <a:solidFill>
                      <a:srgbClr val="339966"/>
                    </a:solidFill>
                    <a:latin typeface="微软雅黑" panose="020B0503020204020204" pitchFamily="34" charset="-122"/>
                    <a:ea typeface="微软雅黑" panose="020B0503020204020204" pitchFamily="34" charset="-122"/>
                  </a:rPr>
                  <a:t>此过程重复执行</a:t>
                </a:r>
                <a:r>
                  <a:rPr lang="en-US" altLang="zh-CN" sz="2000" i="1" dirty="0">
                    <a:solidFill>
                      <a:srgbClr val="339966"/>
                    </a:solidFill>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000" dirty="0">
                    <a:solidFill>
                      <a:srgbClr val="339966"/>
                    </a:solidFill>
                    <a:latin typeface="微软雅黑" panose="020B0503020204020204" pitchFamily="34" charset="-122"/>
                    <a:ea typeface="微软雅黑" panose="020B0503020204020204" pitchFamily="34" charset="-122"/>
                  </a:rPr>
                  <a:t>次后，我们就得到了包含</a:t>
                </a:r>
                <a:r>
                  <a:rPr lang="en-US" altLang="zh-CN" sz="2000" i="1" dirty="0">
                    <a:solidFill>
                      <a:srgbClr val="339966"/>
                    </a:solidFill>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000" dirty="0">
                    <a:solidFill>
                      <a:srgbClr val="339966"/>
                    </a:solidFill>
                    <a:latin typeface="微软雅黑" panose="020B0503020204020204" pitchFamily="34" charset="-122"/>
                    <a:ea typeface="微软雅黑" panose="020B0503020204020204" pitchFamily="34" charset="-122"/>
                  </a:rPr>
                  <a:t>个样本的数据集</a:t>
                </a:r>
                <a:r>
                  <a:rPr lang="en-US" altLang="zh-CN" sz="2000" i="1" dirty="0">
                    <a:solidFill>
                      <a:srgbClr val="339966"/>
                    </a:solidFill>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000" i="1" dirty="0">
                    <a:solidFill>
                      <a:srgbClr val="339966"/>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rgbClr val="339966"/>
                    </a:solidFill>
                    <a:latin typeface="微软雅黑" panose="020B0503020204020204" pitchFamily="34" charset="-122"/>
                    <a:ea typeface="微软雅黑" panose="020B0503020204020204" pitchFamily="34" charset="-122"/>
                  </a:rPr>
                  <a:t>；</a:t>
                </a:r>
                <a:endParaRPr lang="en-US" altLang="zh-CN" sz="2000" dirty="0">
                  <a:solidFill>
                    <a:srgbClr val="339966"/>
                  </a:solidFill>
                  <a:latin typeface="微软雅黑" panose="020B0503020204020204" pitchFamily="34" charset="-122"/>
                  <a:ea typeface="微软雅黑" panose="020B0503020204020204" pitchFamily="34" charset="-122"/>
                </a:endParaRPr>
              </a:p>
              <a:p>
                <a:pPr marL="668338" lvl="1" indent="-342900">
                  <a:buClr>
                    <a:srgbClr val="00B0F0"/>
                  </a:buClr>
                  <a:buSzTx/>
                  <a:buFont typeface="Wingdings" panose="05000000000000000000" pitchFamily="2" charset="2"/>
                  <a:buChar char="l"/>
                </a:pPr>
                <a:r>
                  <a:rPr lang="zh-CN" altLang="en-US" sz="2200" dirty="0">
                    <a:solidFill>
                      <a:schemeClr val="tx1"/>
                    </a:solidFill>
                    <a:latin typeface="微软雅黑" panose="020B0503020204020204" pitchFamily="34" charset="-122"/>
                    <a:ea typeface="微软雅黑" panose="020B0503020204020204" pitchFamily="34" charset="-122"/>
                  </a:rPr>
                  <a:t>将</a:t>
                </a:r>
                <a:r>
                  <a:rPr lang="en-US" altLang="zh-CN" sz="22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200" i="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200" dirty="0">
                    <a:solidFill>
                      <a:schemeClr val="tx1"/>
                    </a:solidFill>
                    <a:latin typeface="微软雅黑" panose="020B0503020204020204" pitchFamily="34" charset="-122"/>
                    <a:ea typeface="微软雅黑" panose="020B0503020204020204" pitchFamily="34" charset="-122"/>
                  </a:rPr>
                  <a:t>用作训练集（</a:t>
                </a:r>
                <a:r>
                  <a:rPr lang="en-US" altLang="zh-CN" sz="22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200" dirty="0">
                    <a:solidFill>
                      <a:schemeClr val="tx1"/>
                    </a:solidFill>
                    <a:latin typeface="微软雅黑" panose="020B0503020204020204" pitchFamily="34" charset="-122"/>
                    <a:ea typeface="微软雅黑" panose="020B0503020204020204" pitchFamily="34" charset="-122"/>
                  </a:rPr>
                  <a:t>个样本）；</a:t>
                </a:r>
                <a:endParaRPr lang="en-US" altLang="zh-CN" sz="2200" dirty="0">
                  <a:solidFill>
                    <a:schemeClr val="tx1"/>
                  </a:solidFill>
                  <a:latin typeface="微软雅黑" panose="020B0503020204020204" pitchFamily="34" charset="-122"/>
                  <a:ea typeface="微软雅黑" panose="020B0503020204020204" pitchFamily="34" charset="-122"/>
                </a:endParaRPr>
              </a:p>
              <a:p>
                <a:pPr marL="668338" lvl="1" indent="-342900">
                  <a:buClr>
                    <a:srgbClr val="00B0F0"/>
                  </a:buClr>
                  <a:buSzTx/>
                  <a:buFont typeface="Wingdings" panose="05000000000000000000" pitchFamily="2" charset="2"/>
                  <a:buChar char="l"/>
                </a:pPr>
                <a:r>
                  <a:rPr lang="en-US" altLang="zh-CN" sz="22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D\ D</a:t>
                </a:r>
                <a:r>
                  <a:rPr lang="en-US" altLang="zh-CN" sz="2200" i="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200" dirty="0">
                    <a:solidFill>
                      <a:schemeClr val="tx1"/>
                    </a:solidFill>
                    <a:latin typeface="微软雅黑" panose="020B0503020204020204" pitchFamily="34" charset="-122"/>
                    <a:ea typeface="微软雅黑" panose="020B0503020204020204" pitchFamily="34" charset="-122"/>
                  </a:rPr>
                  <a:t>用作测试集（约</a:t>
                </a:r>
                <a:r>
                  <a:rPr lang="en-US" altLang="zh-CN" sz="2200" dirty="0">
                    <a:solidFill>
                      <a:schemeClr val="tx1"/>
                    </a:solidFill>
                    <a:latin typeface="微软雅黑" panose="020B0503020204020204" pitchFamily="34" charset="-122"/>
                    <a:ea typeface="微软雅黑" panose="020B0503020204020204" pitchFamily="34" charset="-122"/>
                  </a:rPr>
                  <a:t>0.37</a:t>
                </a:r>
                <a14:m>
                  <m:oMath xmlns:m="http://schemas.openxmlformats.org/officeDocument/2006/math">
                    <m:r>
                      <a:rPr lang="en-US" altLang="zh-CN" sz="2200" i="1">
                        <a:solidFill>
                          <a:schemeClr val="tx1"/>
                        </a:solidFill>
                        <a:latin typeface="Cambria Math"/>
                        <a:ea typeface="微软雅黑" panose="020B0503020204020204" pitchFamily="34" charset="-122"/>
                        <a:cs typeface="Times New Roman" panose="02020603050405020304" pitchFamily="18" charset="0"/>
                      </a:rPr>
                      <m:t>𝑚</m:t>
                    </m:r>
                  </m:oMath>
                </a14:m>
                <a:r>
                  <a:rPr lang="zh-CN" altLang="en-US" sz="2200" dirty="0">
                    <a:solidFill>
                      <a:schemeClr val="tx1"/>
                    </a:solidFill>
                    <a:latin typeface="微软雅黑" panose="020B0503020204020204" pitchFamily="34" charset="-122"/>
                    <a:ea typeface="微软雅黑" panose="020B0503020204020204" pitchFamily="34" charset="-122"/>
                  </a:rPr>
                  <a:t>个样本）</a:t>
                </a:r>
                <a:endParaRPr lang="en-US" altLang="zh-CN" sz="2200" dirty="0">
                  <a:solidFill>
                    <a:schemeClr val="tx1"/>
                  </a:solidFill>
                  <a:latin typeface="微软雅黑" panose="020B0503020204020204" pitchFamily="34" charset="-122"/>
                  <a:ea typeface="微软雅黑" panose="020B0503020204020204" pitchFamily="34" charset="-122"/>
                </a:endParaRPr>
              </a:p>
            </p:txBody>
          </p:sp>
        </mc:Choice>
        <mc:Fallback xmlns="">
          <p:sp>
            <p:nvSpPr>
              <p:cNvPr id="7" name="内容占位符 2"/>
              <p:cNvSpPr txBox="1">
                <a:spLocks noRot="1" noChangeAspect="1" noMove="1" noResize="1" noEditPoints="1" noAdjustHandles="1" noChangeArrowheads="1" noChangeShapeType="1" noTextEdit="1"/>
              </p:cNvSpPr>
              <p:nvPr/>
            </p:nvSpPr>
            <p:spPr bwMode="auto">
              <a:xfrm>
                <a:off x="1028700" y="1497096"/>
                <a:ext cx="10134600" cy="2541587"/>
              </a:xfrm>
              <a:prstGeom prst="rect">
                <a:avLst/>
              </a:prstGeom>
              <a:blipFill>
                <a:blip r:embed="rId3"/>
                <a:stretch>
                  <a:fillRect t="-2398"/>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8" name="标题 1"/>
          <p:cNvSpPr>
            <a:spLocks noGrp="1"/>
          </p:cNvSpPr>
          <p:nvPr>
            <p:ph type="title"/>
          </p:nvPr>
        </p:nvSpPr>
        <p:spPr>
          <a:xfrm>
            <a:off x="914400" y="16933"/>
            <a:ext cx="7886700" cy="777874"/>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评估方法</a:t>
            </a:r>
          </a:p>
        </p:txBody>
      </p:sp>
      <p:grpSp>
        <p:nvGrpSpPr>
          <p:cNvPr id="3" name="组合 2"/>
          <p:cNvGrpSpPr/>
          <p:nvPr/>
        </p:nvGrpSpPr>
        <p:grpSpPr>
          <a:xfrm>
            <a:off x="1466850" y="4208397"/>
            <a:ext cx="10202834" cy="1828800"/>
            <a:chOff x="381000" y="4343400"/>
            <a:chExt cx="9237133" cy="1828800"/>
          </a:xfrm>
        </p:grpSpPr>
        <p:sp>
          <p:nvSpPr>
            <p:cNvPr id="6" name="圆角矩形 5"/>
            <p:cNvSpPr/>
            <p:nvPr/>
          </p:nvSpPr>
          <p:spPr bwMode="auto">
            <a:xfrm>
              <a:off x="381000" y="4343400"/>
              <a:ext cx="8305800" cy="1828800"/>
            </a:xfrm>
            <a:prstGeom prst="roundRect">
              <a:avLst/>
            </a:prstGeom>
            <a:solidFill>
              <a:schemeClr val="accent5">
                <a:lumMod val="20000"/>
                <a:lumOff val="80000"/>
              </a:schemeClr>
            </a:solidFill>
            <a:ln w="28575" cap="flat" cmpd="sng" algn="ctr">
              <a:noFill/>
              <a:prstDash val="sysDash"/>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290513" indent="-290513"/>
              <a:endParaRPr lang="zh-CN" altLang="en-US"/>
            </a:p>
          </p:txBody>
        </p:sp>
        <p:sp>
          <p:nvSpPr>
            <p:cNvPr id="9" name="文本框 8"/>
            <p:cNvSpPr txBox="1"/>
            <p:nvPr/>
          </p:nvSpPr>
          <p:spPr>
            <a:xfrm>
              <a:off x="915654" y="4538514"/>
              <a:ext cx="8702479" cy="1508105"/>
            </a:xfrm>
            <a:prstGeom prst="rect">
              <a:avLst/>
            </a:prstGeom>
            <a:noFill/>
          </p:spPr>
          <p:txBody>
            <a:bodyPr wrap="square" rtlCol="0">
              <a:spAutoFit/>
            </a:bodyPr>
            <a:lstStyle/>
            <a:p>
              <a:r>
                <a:rPr lang="zh-CN" altLang="en-US" sz="2000" dirty="0">
                  <a:solidFill>
                    <a:srgbClr val="0000FF"/>
                  </a:solidFill>
                  <a:latin typeface="微软雅黑" panose="020B0503020204020204" pitchFamily="34" charset="-122"/>
                  <a:ea typeface="微软雅黑" panose="020B0503020204020204" pitchFamily="34" charset="-122"/>
                </a:rPr>
                <a:t>优势：</a:t>
              </a:r>
              <a:r>
                <a:rPr lang="en-US" altLang="zh-CN" sz="2000" dirty="0">
                  <a:solidFill>
                    <a:srgbClr val="0000FF"/>
                  </a:solidFill>
                  <a:latin typeface="微软雅黑" panose="020B0503020204020204" pitchFamily="34" charset="-122"/>
                  <a:ea typeface="微软雅黑" panose="020B0503020204020204" pitchFamily="34" charset="-122"/>
                </a:rPr>
                <a:t>1</a:t>
              </a:r>
              <a:r>
                <a:rPr lang="zh-CN" altLang="en-US" sz="2000" dirty="0">
                  <a:solidFill>
                    <a:srgbClr val="0000FF"/>
                  </a:solidFill>
                  <a:latin typeface="微软雅黑" panose="020B0503020204020204" pitchFamily="34" charset="-122"/>
                  <a:ea typeface="微软雅黑" panose="020B0503020204020204" pitchFamily="34" charset="-122"/>
                </a:rPr>
                <a:t>）在数据集较小、难以有效划分训练</a:t>
              </a:r>
              <a:r>
                <a:rPr lang="en-US" altLang="zh-CN" sz="2000" dirty="0">
                  <a:solidFill>
                    <a:srgbClr val="0000FF"/>
                  </a:solidFill>
                  <a:latin typeface="微软雅黑" panose="020B0503020204020204" pitchFamily="34" charset="-122"/>
                  <a:ea typeface="微软雅黑" panose="020B0503020204020204" pitchFamily="34" charset="-122"/>
                </a:rPr>
                <a:t>/</a:t>
              </a:r>
              <a:r>
                <a:rPr lang="zh-CN" altLang="en-US" sz="2000" dirty="0">
                  <a:solidFill>
                    <a:srgbClr val="0000FF"/>
                  </a:solidFill>
                  <a:latin typeface="微软雅黑" panose="020B0503020204020204" pitchFamily="34" charset="-122"/>
                  <a:ea typeface="微软雅黑" panose="020B0503020204020204" pitchFamily="34" charset="-122"/>
                </a:rPr>
                <a:t>测试集时很有用；</a:t>
              </a:r>
              <a:endParaRPr lang="en-US" altLang="zh-CN" sz="2000" dirty="0">
                <a:solidFill>
                  <a:srgbClr val="0000FF"/>
                </a:solidFill>
                <a:latin typeface="微软雅黑" panose="020B0503020204020204" pitchFamily="34" charset="-122"/>
                <a:ea typeface="微软雅黑" panose="020B0503020204020204" pitchFamily="34" charset="-122"/>
              </a:endParaRPr>
            </a:p>
            <a:p>
              <a:pPr>
                <a:buNone/>
              </a:pPr>
              <a:r>
                <a:rPr lang="en-US" altLang="zh-CN" sz="2000" dirty="0">
                  <a:solidFill>
                    <a:srgbClr val="0000FF"/>
                  </a:solidFill>
                  <a:latin typeface="微软雅黑" panose="020B0503020204020204" pitchFamily="34" charset="-122"/>
                  <a:ea typeface="微软雅黑" panose="020B0503020204020204" pitchFamily="34" charset="-122"/>
                </a:rPr>
                <a:t>            2</a:t>
              </a:r>
              <a:r>
                <a:rPr lang="zh-CN" altLang="en-US" sz="2000" dirty="0">
                  <a:solidFill>
                    <a:srgbClr val="0000FF"/>
                  </a:solidFill>
                  <a:latin typeface="微软雅黑" panose="020B0503020204020204" pitchFamily="34" charset="-122"/>
                  <a:ea typeface="微软雅黑" panose="020B0503020204020204" pitchFamily="34" charset="-122"/>
                </a:rPr>
                <a:t>）能从初始集中产生多个不同的训练集，这对集成学习等方法</a:t>
              </a:r>
              <a:endParaRPr lang="en-US" altLang="zh-CN" sz="2000" dirty="0">
                <a:solidFill>
                  <a:srgbClr val="0000FF"/>
                </a:solidFill>
                <a:latin typeface="微软雅黑" panose="020B0503020204020204" pitchFamily="34" charset="-122"/>
                <a:ea typeface="微软雅黑" panose="020B0503020204020204" pitchFamily="34" charset="-122"/>
              </a:endParaRPr>
            </a:p>
            <a:p>
              <a:pPr>
                <a:buNone/>
              </a:pPr>
              <a:r>
                <a:rPr lang="en-US" altLang="zh-CN" sz="2000" dirty="0">
                  <a:solidFill>
                    <a:srgbClr val="0000FF"/>
                  </a:solidFill>
                  <a:latin typeface="微软雅黑" panose="020B0503020204020204" pitchFamily="34" charset="-122"/>
                  <a:ea typeface="微软雅黑" panose="020B0503020204020204" pitchFamily="34" charset="-122"/>
                </a:rPr>
                <a:t>                 </a:t>
              </a:r>
              <a:r>
                <a:rPr lang="zh-CN" altLang="en-US" sz="2000" dirty="0">
                  <a:solidFill>
                    <a:srgbClr val="0000FF"/>
                  </a:solidFill>
                  <a:latin typeface="微软雅黑" panose="020B0503020204020204" pitchFamily="34" charset="-122"/>
                  <a:ea typeface="微软雅黑" panose="020B0503020204020204" pitchFamily="34" charset="-122"/>
                </a:rPr>
                <a:t>有很大好处。</a:t>
              </a:r>
              <a:endParaRPr lang="en-US" altLang="zh-CN" sz="2000" dirty="0">
                <a:solidFill>
                  <a:srgbClr val="0000FF"/>
                </a:solidFill>
                <a:latin typeface="微软雅黑" panose="020B0503020204020204" pitchFamily="34" charset="-122"/>
                <a:ea typeface="微软雅黑" panose="020B0503020204020204" pitchFamily="34" charset="-122"/>
              </a:endParaRPr>
            </a:p>
            <a:p>
              <a:r>
                <a:rPr lang="zh-CN" altLang="en-US" sz="2000" dirty="0">
                  <a:solidFill>
                    <a:srgbClr val="0000FF"/>
                  </a:solidFill>
                  <a:latin typeface="微软雅黑" panose="020B0503020204020204" pitchFamily="34" charset="-122"/>
                  <a:ea typeface="微软雅黑" panose="020B0503020204020204" pitchFamily="34" charset="-122"/>
                </a:rPr>
                <a:t>劣势：改变了初始数据集的分布，这会引入估计偏差。</a:t>
              </a:r>
            </a:p>
          </p:txBody>
        </p:sp>
      </p:grpSp>
      <p:sp>
        <p:nvSpPr>
          <p:cNvPr id="4" name="文本框 3"/>
          <p:cNvSpPr txBox="1"/>
          <p:nvPr/>
        </p:nvSpPr>
        <p:spPr>
          <a:xfrm>
            <a:off x="5410200" y="3276600"/>
            <a:ext cx="1981200" cy="923330"/>
          </a:xfrm>
          <a:prstGeom prst="rect">
            <a:avLst/>
          </a:prstGeom>
          <a:noFill/>
        </p:spPr>
        <p:txBody>
          <a:bodyPr wrap="square" rtlCol="0">
            <a:spAutoFit/>
          </a:bodyPr>
          <a:lstStyle/>
          <a:p>
            <a:pPr>
              <a:buNone/>
            </a:pPr>
            <a:r>
              <a:rPr lang="zh-CN" altLang="en-US" sz="5400" dirty="0">
                <a:solidFill>
                  <a:srgbClr val="FF0000"/>
                </a:solidFill>
              </a:rPr>
              <a:t>？</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 xmlns:a16="http://schemas.microsoft.com/office/drawing/2014/main" id="{47573322-71A9-4DA8-934E-9F35E79447C1}"/>
                  </a:ext>
                </a:extLst>
              </p:cNvPr>
              <p:cNvSpPr txBox="1"/>
              <p:nvPr/>
            </p:nvSpPr>
            <p:spPr>
              <a:xfrm>
                <a:off x="7713344" y="3312587"/>
                <a:ext cx="3449956" cy="726096"/>
              </a:xfrm>
              <a:prstGeom prst="rect">
                <a:avLst/>
              </a:prstGeom>
              <a:solidFill>
                <a:schemeClr val="accent2">
                  <a:lumMod val="20000"/>
                  <a:lumOff val="80000"/>
                </a:schemeClr>
              </a:solidFill>
              <a:effectLst>
                <a:outerShdw blurRad="50800" dist="38100" dir="2700000" algn="tl" rotWithShape="0">
                  <a:prstClr val="black">
                    <a:alpha val="40000"/>
                  </a:prstClr>
                </a:outerShdw>
              </a:effectLst>
            </p:spPr>
            <p:txBody>
              <a:bodyPr wrap="square" lIns="0" tIns="0" rIns="0" bIns="0" rtlCol="0">
                <a:spAutoFit/>
              </a:bodyPr>
              <a:lstStyle/>
              <a:p>
                <a:pPr>
                  <a:buNone/>
                </a:pPr>
                <a14:m>
                  <m:oMathPara xmlns:m="http://schemas.openxmlformats.org/officeDocument/2006/math">
                    <m:oMathParaPr>
                      <m:jc m:val="centerGroup"/>
                    </m:oMathParaPr>
                    <m:oMath xmlns:m="http://schemas.openxmlformats.org/officeDocument/2006/math">
                      <m:func>
                        <m:funcPr>
                          <m:ctrlPr>
                            <a:rPr lang="pt-BR" altLang="zh-CN" sz="2000" b="1" i="1">
                              <a:latin typeface="Cambria Math" panose="02040503050406030204" pitchFamily="18" charset="0"/>
                            </a:rPr>
                          </m:ctrlPr>
                        </m:funcPr>
                        <m:fName>
                          <m:limLow>
                            <m:limLowPr>
                              <m:ctrlPr>
                                <a:rPr lang="pt-BR" altLang="zh-CN" sz="2000" b="1" i="1">
                                  <a:latin typeface="Cambria Math" panose="02040503050406030204" pitchFamily="18" charset="0"/>
                                </a:rPr>
                              </m:ctrlPr>
                            </m:limLowPr>
                            <m:e>
                              <m:r>
                                <a:rPr lang="pt-BR" altLang="zh-CN" sz="2000" b="1">
                                  <a:latin typeface="Cambria Math" panose="02040503050406030204" pitchFamily="18" charset="0"/>
                                </a:rPr>
                                <m:t>𝐥𝐢𝐦</m:t>
                              </m:r>
                            </m:e>
                            <m:lim>
                              <m:r>
                                <a:rPr lang="en-US" altLang="zh-CN" sz="2000" b="1" i="1">
                                  <a:latin typeface="Cambria Math" panose="02040503050406030204" pitchFamily="18" charset="0"/>
                                </a:rPr>
                                <m:t>𝒎</m:t>
                              </m:r>
                              <m:r>
                                <a:rPr lang="pt-BR" altLang="zh-CN" sz="2000" b="1" i="1">
                                  <a:latin typeface="Cambria Math" panose="02040503050406030204" pitchFamily="18" charset="0"/>
                                </a:rPr>
                                <m:t>→∞</m:t>
                              </m:r>
                            </m:lim>
                          </m:limLow>
                        </m:fName>
                        <m:e>
                          <m:sSup>
                            <m:sSupPr>
                              <m:ctrlPr>
                                <a:rPr lang="pt-BR" altLang="zh-CN" sz="2000" b="1" i="1">
                                  <a:latin typeface="Cambria Math" panose="02040503050406030204" pitchFamily="18" charset="0"/>
                                </a:rPr>
                              </m:ctrlPr>
                            </m:sSupPr>
                            <m:e>
                              <m:d>
                                <m:dPr>
                                  <m:ctrlPr>
                                    <a:rPr lang="pt-BR" altLang="zh-CN" sz="2000" b="1" i="1">
                                      <a:latin typeface="Cambria Math" panose="02040503050406030204" pitchFamily="18" charset="0"/>
                                    </a:rPr>
                                  </m:ctrlPr>
                                </m:dPr>
                                <m:e>
                                  <m:r>
                                    <a:rPr lang="pt-BR" altLang="zh-CN" sz="2000" b="1" i="1">
                                      <a:latin typeface="Cambria Math" panose="02040503050406030204" pitchFamily="18" charset="0"/>
                                    </a:rPr>
                                    <m:t>𝟏</m:t>
                                  </m:r>
                                  <m:r>
                                    <a:rPr lang="en-US" altLang="zh-CN" sz="2000" b="1" i="1">
                                      <a:latin typeface="Cambria Math" panose="02040503050406030204" pitchFamily="18" charset="0"/>
                                    </a:rPr>
                                    <m:t>−</m:t>
                                  </m:r>
                                  <m:f>
                                    <m:fPr>
                                      <m:ctrlPr>
                                        <a:rPr lang="pt-BR" altLang="zh-CN" sz="2000" b="1" i="1">
                                          <a:latin typeface="Cambria Math" panose="02040503050406030204" pitchFamily="18" charset="0"/>
                                        </a:rPr>
                                      </m:ctrlPr>
                                    </m:fPr>
                                    <m:num>
                                      <m:r>
                                        <a:rPr lang="pt-BR" altLang="zh-CN" sz="2000" b="1" i="1">
                                          <a:latin typeface="Cambria Math" panose="02040503050406030204" pitchFamily="18" charset="0"/>
                                        </a:rPr>
                                        <m:t>𝟏</m:t>
                                      </m:r>
                                    </m:num>
                                    <m:den>
                                      <m:r>
                                        <a:rPr lang="en-US" altLang="zh-CN" sz="2000" b="1" i="1">
                                          <a:latin typeface="Cambria Math" panose="02040503050406030204" pitchFamily="18" charset="0"/>
                                        </a:rPr>
                                        <m:t>𝒎</m:t>
                                      </m:r>
                                    </m:den>
                                  </m:f>
                                </m:e>
                              </m:d>
                            </m:e>
                            <m:sup>
                              <m:r>
                                <a:rPr lang="en-US" altLang="zh-CN" sz="2000" b="1" i="1">
                                  <a:latin typeface="Cambria Math" panose="02040503050406030204" pitchFamily="18" charset="0"/>
                                </a:rPr>
                                <m:t>𝒎</m:t>
                              </m:r>
                            </m:sup>
                          </m:sSup>
                          <m:r>
                            <a:rPr lang="en-US" altLang="zh-CN" sz="2000" b="1" i="1">
                              <a:latin typeface="Cambria Math" panose="02040503050406030204" pitchFamily="18" charset="0"/>
                            </a:rPr>
                            <m:t>=</m:t>
                          </m:r>
                          <m:f>
                            <m:fPr>
                              <m:ctrlPr>
                                <a:rPr lang="en-US" altLang="zh-CN" sz="2000" b="1" i="1">
                                  <a:latin typeface="Cambria Math" panose="02040503050406030204" pitchFamily="18" charset="0"/>
                                </a:rPr>
                              </m:ctrlPr>
                            </m:fPr>
                            <m:num>
                              <m:r>
                                <a:rPr lang="en-US" altLang="zh-CN" sz="2000" b="1" i="1">
                                  <a:latin typeface="Cambria Math" panose="02040503050406030204" pitchFamily="18" charset="0"/>
                                </a:rPr>
                                <m:t>𝟏</m:t>
                              </m:r>
                            </m:num>
                            <m:den>
                              <m:r>
                                <a:rPr lang="en-US" altLang="zh-CN" sz="2000" b="1" i="1">
                                  <a:latin typeface="Cambria Math" panose="02040503050406030204" pitchFamily="18" charset="0"/>
                                </a:rPr>
                                <m:t>𝒆</m:t>
                              </m:r>
                            </m:den>
                          </m:f>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rPr>
                            <m:t>𝟎</m:t>
                          </m:r>
                          <m:r>
                            <a:rPr lang="en-US" altLang="zh-CN" sz="2000" b="1" i="1">
                              <a:latin typeface="Cambria Math" panose="02040503050406030204" pitchFamily="18" charset="0"/>
                            </a:rPr>
                            <m:t>.</m:t>
                          </m:r>
                          <m:r>
                            <a:rPr lang="en-US" altLang="zh-CN" sz="2000" b="1" i="1">
                              <a:latin typeface="Cambria Math" panose="02040503050406030204" pitchFamily="18" charset="0"/>
                            </a:rPr>
                            <m:t>𝟑𝟔𝟖</m:t>
                          </m:r>
                        </m:e>
                      </m:func>
                    </m:oMath>
                  </m:oMathPara>
                </a14:m>
                <a:endParaRPr lang="zh-CN" altLang="en-US" sz="2000" b="1" dirty="0"/>
              </a:p>
            </p:txBody>
          </p:sp>
        </mc:Choice>
        <mc:Fallback xmlns="">
          <p:sp>
            <p:nvSpPr>
              <p:cNvPr id="2" name="文本框 1">
                <a:extLst>
                  <a:ext uri="{FF2B5EF4-FFF2-40B4-BE49-F238E27FC236}">
                    <a16:creationId xmlns:a16="http://schemas.microsoft.com/office/drawing/2014/main" id="{47573322-71A9-4DA8-934E-9F35E79447C1}"/>
                  </a:ext>
                </a:extLst>
              </p:cNvPr>
              <p:cNvSpPr txBox="1">
                <a:spLocks noRot="1" noChangeAspect="1" noMove="1" noResize="1" noEditPoints="1" noAdjustHandles="1" noChangeArrowheads="1" noChangeShapeType="1" noTextEdit="1"/>
              </p:cNvSpPr>
              <p:nvPr/>
            </p:nvSpPr>
            <p:spPr>
              <a:xfrm>
                <a:off x="7713344" y="3312587"/>
                <a:ext cx="3449956" cy="726096"/>
              </a:xfrm>
              <a:prstGeom prst="rect">
                <a:avLst/>
              </a:prstGeom>
              <a:blipFill>
                <a:blip r:embed="rId4"/>
                <a:stretch>
                  <a:fillRect/>
                </a:stretch>
              </a:blipFill>
              <a:effectLst>
                <a:outerShdw blurRad="50800" dist="38100" dir="2700000" algn="tl" rotWithShape="0">
                  <a:prstClr val="black">
                    <a:alpha val="40000"/>
                  </a:prstClr>
                </a:outerShdw>
              </a:effectLst>
            </p:spPr>
            <p:txBody>
              <a:bodyPr/>
              <a:lstStyle/>
              <a:p>
                <a:r>
                  <a:rPr lang="zh-CN" altLang="en-US">
                    <a:noFill/>
                  </a:rPr>
                  <a:t> </a:t>
                </a:r>
              </a:p>
            </p:txBody>
          </p:sp>
        </mc:Fallback>
      </mc:AlternateContent>
    </p:spTree>
    <p:extLst>
      <p:ext uri="{BB962C8B-B14F-4D97-AF65-F5344CB8AC3E}">
        <p14:creationId xmlns:p14="http://schemas.microsoft.com/office/powerpoint/2010/main" val="927294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1+#ppt_w/2"/>
                                          </p:val>
                                        </p:tav>
                                        <p:tav tm="100000">
                                          <p:val>
                                            <p:strVal val="#ppt_x"/>
                                          </p:val>
                                        </p:tav>
                                      </p:tavLst>
                                    </p:anim>
                                    <p:anim calcmode="lin" valueType="num">
                                      <p:cBhvr additive="base">
                                        <p:cTn id="3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14400" y="0"/>
            <a:ext cx="7886700" cy="777874"/>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调参与验证集</a:t>
            </a:r>
          </a:p>
        </p:txBody>
      </p:sp>
      <p:sp>
        <p:nvSpPr>
          <p:cNvPr id="5" name="内容占位符 2"/>
          <p:cNvSpPr>
            <a:spLocks noGrp="1"/>
          </p:cNvSpPr>
          <p:nvPr>
            <p:ph idx="1"/>
          </p:nvPr>
        </p:nvSpPr>
        <p:spPr>
          <a:xfrm>
            <a:off x="948267" y="923926"/>
            <a:ext cx="8272462" cy="523875"/>
          </a:xfrm>
        </p:spPr>
        <p:txBody>
          <a:bodyPr>
            <a:normAutofit/>
          </a:bodyPr>
          <a:lstStyle/>
          <a:p>
            <a:pPr>
              <a:buClr>
                <a:srgbClr val="0000FF"/>
              </a:buClr>
              <a:buFont typeface="Wingdings" charset="2"/>
              <a:buChar char="n"/>
            </a:pPr>
            <a:r>
              <a:rPr lang="zh-CN" altLang="en-US" b="1" dirty="0">
                <a:solidFill>
                  <a:srgbClr val="0000FF"/>
                </a:solidFill>
                <a:latin typeface="微软雅黑" panose="020B0503020204020204" pitchFamily="34" charset="-122"/>
                <a:ea typeface="微软雅黑" panose="020B0503020204020204" pitchFamily="34" charset="-122"/>
              </a:rPr>
              <a:t>调参</a:t>
            </a:r>
            <a:r>
              <a:rPr lang="zh-CN" altLang="en-US" dirty="0">
                <a:solidFill>
                  <a:srgbClr val="0000FF"/>
                </a:solidFill>
                <a:latin typeface="微软雅黑" panose="020B0503020204020204" pitchFamily="34" charset="-122"/>
                <a:ea typeface="微软雅黑" panose="020B0503020204020204" pitchFamily="34" charset="-122"/>
              </a:rPr>
              <a:t>：</a:t>
            </a:r>
            <a:endParaRPr lang="en-US" altLang="zh-CN" dirty="0">
              <a:solidFill>
                <a:srgbClr val="0000FF"/>
              </a:solidFill>
              <a:latin typeface="微软雅黑" panose="020B0503020204020204" pitchFamily="34" charset="-122"/>
              <a:ea typeface="微软雅黑" panose="020B0503020204020204" pitchFamily="34" charset="-122"/>
            </a:endParaRPr>
          </a:p>
        </p:txBody>
      </p:sp>
      <p:sp>
        <p:nvSpPr>
          <p:cNvPr id="6" name="内容占位符 2"/>
          <p:cNvSpPr txBox="1">
            <a:spLocks/>
          </p:cNvSpPr>
          <p:nvPr/>
        </p:nvSpPr>
        <p:spPr bwMode="auto">
          <a:xfrm>
            <a:off x="948267" y="1635126"/>
            <a:ext cx="10176933" cy="358774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92100" indent="-292100" algn="l" rtl="0" eaLnBrk="0" fontAlgn="base" hangingPunct="0">
              <a:lnSpc>
                <a:spcPct val="95000"/>
              </a:lnSpc>
              <a:spcBef>
                <a:spcPct val="60000"/>
              </a:spcBef>
              <a:spcAft>
                <a:spcPct val="15000"/>
              </a:spcAft>
              <a:buClr>
                <a:srgbClr val="999999"/>
              </a:buClr>
              <a:buSzPct val="80000"/>
              <a:buFont typeface="Arial" pitchFamily="34" charset="0"/>
              <a:buChar char="►"/>
              <a:defRPr sz="2400">
                <a:solidFill>
                  <a:schemeClr val="accent1"/>
                </a:solidFill>
                <a:latin typeface="+mn-lt"/>
                <a:ea typeface="+mn-ea"/>
                <a:cs typeface="+mn-cs"/>
              </a:defRPr>
            </a:lvl1pPr>
            <a:lvl2pPr marL="685800" indent="-279400" algn="l" rtl="0" eaLnBrk="0" fontAlgn="base" hangingPunct="0">
              <a:lnSpc>
                <a:spcPct val="95000"/>
              </a:lnSpc>
              <a:spcBef>
                <a:spcPct val="30000"/>
              </a:spcBef>
              <a:spcAft>
                <a:spcPct val="0"/>
              </a:spcAft>
              <a:buClr>
                <a:srgbClr val="999999"/>
              </a:buClr>
              <a:buFont typeface="Arial" pitchFamily="34" charset="0"/>
              <a:buChar char="●"/>
              <a:defRPr sz="2000">
                <a:solidFill>
                  <a:schemeClr val="accent1"/>
                </a:solidFill>
                <a:latin typeface="+mn-lt"/>
              </a:defRPr>
            </a:lvl2pPr>
            <a:lvl3pPr marL="1023938" indent="-223838" algn="l" rtl="0" eaLnBrk="0" fontAlgn="base" hangingPunct="0">
              <a:lnSpc>
                <a:spcPct val="95000"/>
              </a:lnSpc>
              <a:spcBef>
                <a:spcPct val="40000"/>
              </a:spcBef>
              <a:spcAft>
                <a:spcPct val="0"/>
              </a:spcAft>
              <a:buClr>
                <a:srgbClr val="999999"/>
              </a:buClr>
              <a:buFont typeface="Arial" pitchFamily="34" charset="0"/>
              <a:buChar char="○"/>
              <a:defRPr>
                <a:solidFill>
                  <a:schemeClr val="accent1"/>
                </a:solidFill>
                <a:latin typeface="+mn-lt"/>
              </a:defRPr>
            </a:lvl3pPr>
            <a:lvl4pPr marL="1371600" indent="-233363" algn="l" rtl="0" eaLnBrk="0" fontAlgn="base" hangingPunct="0">
              <a:lnSpc>
                <a:spcPct val="95000"/>
              </a:lnSpc>
              <a:spcBef>
                <a:spcPct val="50000"/>
              </a:spcBef>
              <a:spcAft>
                <a:spcPct val="0"/>
              </a:spcAft>
              <a:buClr>
                <a:srgbClr val="999999"/>
              </a:buClr>
              <a:buSzPct val="120000"/>
              <a:buFont typeface="Arial" pitchFamily="34" charset="0"/>
              <a:buChar char="+"/>
              <a:defRPr sz="1600">
                <a:solidFill>
                  <a:schemeClr val="accent1"/>
                </a:solidFill>
                <a:latin typeface="+mn-lt"/>
              </a:defRPr>
            </a:lvl4pPr>
            <a:lvl5pPr marL="1709738" indent="-223838" algn="l" rtl="0" eaLnBrk="0" fontAlgn="base" hangingPunct="0">
              <a:lnSpc>
                <a:spcPct val="95000"/>
              </a:lnSpc>
              <a:spcBef>
                <a:spcPct val="50000"/>
              </a:spcBef>
              <a:spcAft>
                <a:spcPct val="0"/>
              </a:spcAft>
              <a:buClr>
                <a:srgbClr val="999999"/>
              </a:buClr>
              <a:buFont typeface="Arial" pitchFamily="34" charset="0"/>
              <a:buChar char="–"/>
              <a:defRPr sz="1600">
                <a:solidFill>
                  <a:schemeClr val="accent1"/>
                </a:solidFill>
                <a:latin typeface="+mn-lt"/>
              </a:defRPr>
            </a:lvl5pPr>
            <a:lvl6pPr marL="2166938" indent="-223838" algn="l" rtl="0" fontAlgn="base">
              <a:lnSpc>
                <a:spcPct val="95000"/>
              </a:lnSpc>
              <a:spcBef>
                <a:spcPct val="50000"/>
              </a:spcBef>
              <a:spcAft>
                <a:spcPct val="0"/>
              </a:spcAft>
              <a:buClr>
                <a:srgbClr val="999999"/>
              </a:buClr>
              <a:buFont typeface="Arial" pitchFamily="34" charset="0"/>
              <a:buChar char="–"/>
              <a:defRPr sz="1600">
                <a:solidFill>
                  <a:schemeClr val="accent1"/>
                </a:solidFill>
                <a:latin typeface="+mn-lt"/>
              </a:defRPr>
            </a:lvl6pPr>
            <a:lvl7pPr marL="2624138" indent="-223838" algn="l" rtl="0" fontAlgn="base">
              <a:lnSpc>
                <a:spcPct val="95000"/>
              </a:lnSpc>
              <a:spcBef>
                <a:spcPct val="50000"/>
              </a:spcBef>
              <a:spcAft>
                <a:spcPct val="0"/>
              </a:spcAft>
              <a:buClr>
                <a:srgbClr val="999999"/>
              </a:buClr>
              <a:buFont typeface="Arial" pitchFamily="34" charset="0"/>
              <a:buChar char="–"/>
              <a:defRPr sz="1600">
                <a:solidFill>
                  <a:schemeClr val="accent1"/>
                </a:solidFill>
                <a:latin typeface="+mn-lt"/>
              </a:defRPr>
            </a:lvl7pPr>
            <a:lvl8pPr marL="3081338" indent="-223838" algn="l" rtl="0" fontAlgn="base">
              <a:lnSpc>
                <a:spcPct val="95000"/>
              </a:lnSpc>
              <a:spcBef>
                <a:spcPct val="50000"/>
              </a:spcBef>
              <a:spcAft>
                <a:spcPct val="0"/>
              </a:spcAft>
              <a:buClr>
                <a:srgbClr val="999999"/>
              </a:buClr>
              <a:buFont typeface="Arial" pitchFamily="34" charset="0"/>
              <a:buChar char="–"/>
              <a:defRPr sz="1600">
                <a:solidFill>
                  <a:schemeClr val="accent1"/>
                </a:solidFill>
                <a:latin typeface="+mn-lt"/>
              </a:defRPr>
            </a:lvl8pPr>
            <a:lvl9pPr marL="3538538" indent="-223838" algn="l" rtl="0" fontAlgn="base">
              <a:lnSpc>
                <a:spcPct val="95000"/>
              </a:lnSpc>
              <a:spcBef>
                <a:spcPct val="50000"/>
              </a:spcBef>
              <a:spcAft>
                <a:spcPct val="0"/>
              </a:spcAft>
              <a:buClr>
                <a:srgbClr val="999999"/>
              </a:buClr>
              <a:buFont typeface="Arial" pitchFamily="34" charset="0"/>
              <a:buChar char="–"/>
              <a:defRPr sz="1600">
                <a:solidFill>
                  <a:schemeClr val="accent1"/>
                </a:solidFill>
                <a:latin typeface="+mn-lt"/>
              </a:defRPr>
            </a:lvl9pPr>
          </a:lstStyle>
          <a:p>
            <a:pPr marL="668338" lvl="1" indent="-342900">
              <a:buClr>
                <a:srgbClr val="00B0F0"/>
              </a:buClr>
              <a:buSzTx/>
              <a:buFont typeface="Wingdings" panose="05000000000000000000" pitchFamily="2" charset="2"/>
              <a:buChar char="l"/>
            </a:pPr>
            <a:r>
              <a:rPr lang="zh-CN" altLang="en-US" sz="2200" b="1" dirty="0">
                <a:solidFill>
                  <a:schemeClr val="tx1"/>
                </a:solidFill>
                <a:latin typeface="微软雅黑" panose="020B0503020204020204" pitchFamily="34" charset="-122"/>
                <a:ea typeface="微软雅黑" panose="020B0503020204020204" pitchFamily="34" charset="-122"/>
              </a:rPr>
              <a:t>超参</a:t>
            </a:r>
            <a:r>
              <a:rPr lang="zh-CN" altLang="en-US" sz="2200" dirty="0">
                <a:solidFill>
                  <a:schemeClr val="tx1"/>
                </a:solidFill>
                <a:latin typeface="微软雅黑" panose="020B0503020204020204" pitchFamily="34" charset="-122"/>
                <a:ea typeface="微软雅黑" panose="020B0503020204020204" pitchFamily="34" charset="-122"/>
              </a:rPr>
              <a:t>：</a:t>
            </a:r>
            <a:endParaRPr lang="en-US" altLang="zh-CN" sz="2200" dirty="0">
              <a:solidFill>
                <a:schemeClr val="tx1"/>
              </a:solidFill>
              <a:latin typeface="微软雅黑" panose="020B0503020204020204" pitchFamily="34" charset="-122"/>
              <a:ea typeface="微软雅黑" panose="020B0503020204020204" pitchFamily="34" charset="-122"/>
            </a:endParaRPr>
          </a:p>
          <a:p>
            <a:pPr marL="1006476" lvl="2" indent="-342900">
              <a:buClr>
                <a:srgbClr val="00B0F0"/>
              </a:buClr>
              <a:buSzTx/>
              <a:buFont typeface="Wingdings" panose="05000000000000000000" pitchFamily="2" charset="2"/>
              <a:buChar char="Ø"/>
            </a:pPr>
            <a:r>
              <a:rPr lang="zh-CN" altLang="en-US" sz="2200" dirty="0">
                <a:solidFill>
                  <a:schemeClr val="tx1"/>
                </a:solidFill>
                <a:latin typeface="微软雅黑" panose="020B0503020204020204" pitchFamily="34" charset="-122"/>
                <a:ea typeface="微软雅黑" panose="020B0503020204020204" pitchFamily="34" charset="-122"/>
              </a:rPr>
              <a:t>一般</a:t>
            </a:r>
            <a:r>
              <a:rPr lang="en-US" altLang="zh-CN" sz="2200" dirty="0">
                <a:solidFill>
                  <a:schemeClr val="tx1"/>
                </a:solidFill>
                <a:latin typeface="微软雅黑" panose="020B0503020204020204" pitchFamily="34" charset="-122"/>
                <a:ea typeface="微软雅黑" panose="020B0503020204020204" pitchFamily="34" charset="-122"/>
              </a:rPr>
              <a:t>10</a:t>
            </a:r>
            <a:r>
              <a:rPr lang="zh-CN" altLang="en-US" sz="2200" dirty="0">
                <a:solidFill>
                  <a:schemeClr val="tx1"/>
                </a:solidFill>
                <a:latin typeface="微软雅黑" panose="020B0503020204020204" pitchFamily="34" charset="-122"/>
                <a:ea typeface="微软雅黑" panose="020B0503020204020204" pitchFamily="34" charset="-122"/>
              </a:rPr>
              <a:t>个以内，如神经网络的层数、每层神经元的个数等；</a:t>
            </a:r>
            <a:endParaRPr lang="en-US" altLang="zh-CN" sz="2200" dirty="0">
              <a:solidFill>
                <a:schemeClr val="tx1"/>
              </a:solidFill>
              <a:latin typeface="微软雅黑" panose="020B0503020204020204" pitchFamily="34" charset="-122"/>
              <a:ea typeface="微软雅黑" panose="020B0503020204020204" pitchFamily="34" charset="-122"/>
            </a:endParaRPr>
          </a:p>
          <a:p>
            <a:pPr marL="1006476" lvl="2" indent="-342900">
              <a:buClr>
                <a:srgbClr val="00B0F0"/>
              </a:buClr>
              <a:buSzTx/>
              <a:buFont typeface="Wingdings" panose="05000000000000000000" pitchFamily="2" charset="2"/>
              <a:buChar char="Ø"/>
            </a:pPr>
            <a:r>
              <a:rPr lang="zh-CN" altLang="en-US" sz="2200" dirty="0">
                <a:solidFill>
                  <a:schemeClr val="tx1"/>
                </a:solidFill>
                <a:latin typeface="微软雅黑" panose="020B0503020204020204" pitchFamily="34" charset="-122"/>
                <a:ea typeface="微软雅黑" panose="020B0503020204020204" pitchFamily="34" charset="-122"/>
              </a:rPr>
              <a:t>如何调超参：对每个参数选定一个范围和变化步长，例如在</a:t>
            </a:r>
            <a:r>
              <a:rPr lang="en-US" altLang="zh-CN" sz="2200" dirty="0">
                <a:solidFill>
                  <a:schemeClr val="tx1"/>
                </a:solidFill>
                <a:latin typeface="微软雅黑" panose="020B0503020204020204" pitchFamily="34" charset="-122"/>
                <a:ea typeface="微软雅黑" panose="020B0503020204020204" pitchFamily="34" charset="-122"/>
              </a:rPr>
              <a:t>[0,0.2]</a:t>
            </a:r>
            <a:r>
              <a:rPr lang="zh-CN" altLang="en-US" sz="2200" dirty="0">
                <a:solidFill>
                  <a:schemeClr val="tx1"/>
                </a:solidFill>
                <a:latin typeface="微软雅黑" panose="020B0503020204020204" pitchFamily="34" charset="-122"/>
                <a:ea typeface="微软雅黑" panose="020B0503020204020204" pitchFamily="34" charset="-122"/>
              </a:rPr>
              <a:t>范围内以</a:t>
            </a:r>
            <a:r>
              <a:rPr lang="en-US" altLang="zh-CN" sz="2200" dirty="0">
                <a:solidFill>
                  <a:schemeClr val="tx1"/>
                </a:solidFill>
                <a:latin typeface="微软雅黑" panose="020B0503020204020204" pitchFamily="34" charset="-122"/>
                <a:ea typeface="微软雅黑" panose="020B0503020204020204" pitchFamily="34" charset="-122"/>
              </a:rPr>
              <a:t>0.05</a:t>
            </a:r>
            <a:r>
              <a:rPr lang="zh-CN" altLang="en-US" sz="2200" dirty="0">
                <a:solidFill>
                  <a:schemeClr val="tx1"/>
                </a:solidFill>
                <a:latin typeface="微软雅黑" panose="020B0503020204020204" pitchFamily="34" charset="-122"/>
                <a:ea typeface="微软雅黑" panose="020B0503020204020204" pitchFamily="34" charset="-122"/>
              </a:rPr>
              <a:t>为步长，则实际要评估的候选参数值有</a:t>
            </a:r>
            <a:r>
              <a:rPr lang="en-US" altLang="zh-CN" sz="2200" dirty="0">
                <a:solidFill>
                  <a:schemeClr val="tx1"/>
                </a:solidFill>
                <a:latin typeface="微软雅黑" panose="020B0503020204020204" pitchFamily="34" charset="-122"/>
                <a:ea typeface="微软雅黑" panose="020B0503020204020204" pitchFamily="34" charset="-122"/>
              </a:rPr>
              <a:t>5</a:t>
            </a:r>
            <a:r>
              <a:rPr lang="zh-CN" altLang="en-US" sz="2200" dirty="0">
                <a:solidFill>
                  <a:schemeClr val="tx1"/>
                </a:solidFill>
                <a:latin typeface="微软雅黑" panose="020B0503020204020204" pitchFamily="34" charset="-122"/>
                <a:ea typeface="微软雅黑" panose="020B0503020204020204" pitchFamily="34" charset="-122"/>
              </a:rPr>
              <a:t>个，最终从这</a:t>
            </a:r>
            <a:r>
              <a:rPr lang="en-US" altLang="zh-CN" sz="2200" dirty="0">
                <a:solidFill>
                  <a:schemeClr val="tx1"/>
                </a:solidFill>
                <a:latin typeface="微软雅黑" panose="020B0503020204020204" pitchFamily="34" charset="-122"/>
                <a:ea typeface="微软雅黑" panose="020B0503020204020204" pitchFamily="34" charset="-122"/>
              </a:rPr>
              <a:t>5</a:t>
            </a:r>
            <a:r>
              <a:rPr lang="zh-CN" altLang="en-US" sz="2200" dirty="0">
                <a:solidFill>
                  <a:schemeClr val="tx1"/>
                </a:solidFill>
                <a:latin typeface="微软雅黑" panose="020B0503020204020204" pitchFamily="34" charset="-122"/>
                <a:ea typeface="微软雅黑" panose="020B0503020204020204" pitchFamily="34" charset="-122"/>
              </a:rPr>
              <a:t>个后选值中选择一个。</a:t>
            </a:r>
            <a:endParaRPr lang="en-US" altLang="zh-CN" sz="2200" dirty="0">
              <a:solidFill>
                <a:schemeClr val="tx1"/>
              </a:solidFill>
              <a:latin typeface="微软雅黑" panose="020B0503020204020204" pitchFamily="34" charset="-122"/>
              <a:ea typeface="微软雅黑" panose="020B0503020204020204" pitchFamily="34" charset="-122"/>
            </a:endParaRPr>
          </a:p>
          <a:p>
            <a:pPr marL="668338" lvl="1" indent="-342900">
              <a:buClr>
                <a:srgbClr val="00B0F0"/>
              </a:buClr>
              <a:buSzTx/>
              <a:buFont typeface="Wingdings" panose="05000000000000000000" pitchFamily="2" charset="2"/>
              <a:buChar char="l"/>
            </a:pPr>
            <a:r>
              <a:rPr lang="zh-CN" altLang="en-US" sz="2200" b="1" dirty="0">
                <a:solidFill>
                  <a:schemeClr val="tx1"/>
                </a:solidFill>
                <a:latin typeface="微软雅黑" panose="020B0503020204020204" pitchFamily="34" charset="-122"/>
                <a:ea typeface="微软雅黑" panose="020B0503020204020204" pitchFamily="34" charset="-122"/>
              </a:rPr>
              <a:t>普通参数</a:t>
            </a:r>
            <a:r>
              <a:rPr lang="zh-CN" altLang="en-US" sz="2200" dirty="0">
                <a:solidFill>
                  <a:schemeClr val="tx1"/>
                </a:solidFill>
                <a:latin typeface="微软雅黑" panose="020B0503020204020204" pitchFamily="34" charset="-122"/>
                <a:ea typeface="微软雅黑" panose="020B0503020204020204" pitchFamily="34" charset="-122"/>
              </a:rPr>
              <a:t>：</a:t>
            </a:r>
            <a:endParaRPr lang="en-US" altLang="zh-CN" sz="2200" dirty="0">
              <a:solidFill>
                <a:schemeClr val="tx1"/>
              </a:solidFill>
              <a:latin typeface="微软雅黑" panose="020B0503020204020204" pitchFamily="34" charset="-122"/>
              <a:ea typeface="微软雅黑" panose="020B0503020204020204" pitchFamily="34" charset="-122"/>
            </a:endParaRPr>
          </a:p>
          <a:p>
            <a:pPr marL="663576" lvl="2" indent="0">
              <a:buClr>
                <a:srgbClr val="00B0F0"/>
              </a:buClr>
              <a:buSzTx/>
              <a:buNone/>
            </a:pPr>
            <a:r>
              <a:rPr lang="zh-CN" altLang="en-US" sz="2200" dirty="0">
                <a:solidFill>
                  <a:schemeClr val="tx1"/>
                </a:solidFill>
                <a:latin typeface="微软雅黑" panose="020B0503020204020204" pitchFamily="34" charset="-122"/>
                <a:ea typeface="微软雅黑" panose="020B0503020204020204" pitchFamily="34" charset="-122"/>
              </a:rPr>
              <a:t>学习过程会自己学习，如神经网络会基于</a:t>
            </a:r>
            <a:r>
              <a:rPr lang="en-US" altLang="zh-CN" sz="2200" dirty="0">
                <a:solidFill>
                  <a:schemeClr val="tx1"/>
                </a:solidFill>
                <a:latin typeface="微软雅黑" panose="020B0503020204020204" pitchFamily="34" charset="-122"/>
                <a:ea typeface="微软雅黑" panose="020B0503020204020204" pitchFamily="34" charset="-122"/>
              </a:rPr>
              <a:t>BP</a:t>
            </a:r>
            <a:r>
              <a:rPr lang="zh-CN" altLang="en-US" sz="2200" dirty="0">
                <a:solidFill>
                  <a:schemeClr val="tx1"/>
                </a:solidFill>
                <a:latin typeface="微软雅黑" panose="020B0503020204020204" pitchFamily="34" charset="-122"/>
                <a:ea typeface="微软雅黑" panose="020B0503020204020204" pitchFamily="34" charset="-122"/>
              </a:rPr>
              <a:t>算法自动学习所有的权重系数</a:t>
            </a:r>
            <a:r>
              <a:rPr lang="en-US" altLang="zh-CN" sz="2200" dirty="0">
                <a:solidFill>
                  <a:schemeClr val="tx1"/>
                </a:solidFill>
                <a:latin typeface="微软雅黑" panose="020B0503020204020204" pitchFamily="34" charset="-122"/>
                <a:ea typeface="微软雅黑" panose="020B0503020204020204" pitchFamily="34" charset="-122"/>
              </a:rPr>
              <a:t>w</a:t>
            </a:r>
            <a:r>
              <a:rPr lang="zh-CN" altLang="en-US" sz="2200" dirty="0">
                <a:solidFill>
                  <a:schemeClr val="tx1"/>
                </a:solidFill>
                <a:latin typeface="微软雅黑" panose="020B0503020204020204" pitchFamily="34" charset="-122"/>
                <a:ea typeface="微软雅黑" panose="020B0503020204020204" pitchFamily="34" charset="-122"/>
              </a:rPr>
              <a:t>和偏差</a:t>
            </a:r>
            <a:r>
              <a:rPr lang="en-US" altLang="zh-CN" sz="2200" dirty="0">
                <a:solidFill>
                  <a:schemeClr val="tx1"/>
                </a:solidFill>
                <a:latin typeface="微软雅黑" panose="020B0503020204020204" pitchFamily="34" charset="-122"/>
                <a:ea typeface="微软雅黑" panose="020B0503020204020204" pitchFamily="34" charset="-122"/>
              </a:rPr>
              <a:t>b</a:t>
            </a:r>
            <a:r>
              <a:rPr lang="zh-CN" altLang="en-US" sz="2200" dirty="0">
                <a:solidFill>
                  <a:schemeClr val="tx1"/>
                </a:solidFill>
                <a:latin typeface="微软雅黑" panose="020B0503020204020204" pitchFamily="34" charset="-122"/>
                <a:ea typeface="微软雅黑" panose="020B0503020204020204" pitchFamily="34" charset="-122"/>
              </a:rPr>
              <a:t>。</a:t>
            </a:r>
            <a:endParaRPr lang="en-US" altLang="zh-CN" sz="2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01797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 xmlns:a16="http://schemas.microsoft.com/office/drawing/2014/main" id="{F04D4AC1-2C30-4BCA-9813-ACE7073A578D}"/>
              </a:ext>
            </a:extLst>
          </p:cNvPr>
          <p:cNvSpPr/>
          <p:nvPr/>
        </p:nvSpPr>
        <p:spPr>
          <a:xfrm>
            <a:off x="1752600" y="2204854"/>
            <a:ext cx="3798888" cy="62411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457200" fontAlgn="auto">
              <a:spcBef>
                <a:spcPts val="0"/>
              </a:spcBef>
              <a:spcAft>
                <a:spcPts val="0"/>
              </a:spcAft>
              <a:buClrTx/>
              <a:buSzTx/>
              <a:buNone/>
              <a:defRPr/>
            </a:pPr>
            <a:r>
              <a:rPr lang="en-US" altLang="zh-TW" sz="2200" b="1" kern="0" dirty="0">
                <a:solidFill>
                  <a:prstClr val="white"/>
                </a:solidFill>
                <a:latin typeface="Calibri" panose="020F0502020204030204"/>
                <a:ea typeface="新細明體" panose="02020500000000000000" pitchFamily="18" charset="-120"/>
              </a:rPr>
              <a:t>Training Set</a:t>
            </a:r>
            <a:endParaRPr lang="zh-TW" altLang="en-US" sz="2200" b="1" kern="0" dirty="0">
              <a:solidFill>
                <a:prstClr val="white"/>
              </a:solidFill>
              <a:latin typeface="Calibri" panose="020F0502020204030204"/>
              <a:ea typeface="新細明體" panose="02020500000000000000" pitchFamily="18" charset="-120"/>
            </a:endParaRPr>
          </a:p>
        </p:txBody>
      </p:sp>
      <p:sp>
        <p:nvSpPr>
          <p:cNvPr id="41" name="矩形 40">
            <a:extLst>
              <a:ext uri="{FF2B5EF4-FFF2-40B4-BE49-F238E27FC236}">
                <a16:creationId xmlns="" xmlns:a16="http://schemas.microsoft.com/office/drawing/2014/main" id="{AC6F7FB7-C5BA-4E81-BC63-19993AFB28A0}"/>
              </a:ext>
            </a:extLst>
          </p:cNvPr>
          <p:cNvSpPr/>
          <p:nvPr/>
        </p:nvSpPr>
        <p:spPr>
          <a:xfrm>
            <a:off x="7162800" y="2189364"/>
            <a:ext cx="1995714" cy="624114"/>
          </a:xfrm>
          <a:prstGeom prst="rect">
            <a:avLst/>
          </a:prstGeom>
          <a:solidFill>
            <a:srgbClr val="ED7D31"/>
          </a:solidFill>
          <a:ln w="12700" cap="flat" cmpd="sng" algn="ctr">
            <a:solidFill>
              <a:srgbClr val="ED7D31">
                <a:shade val="50000"/>
              </a:srgbClr>
            </a:solidFill>
            <a:prstDash val="solid"/>
            <a:miter lim="800000"/>
          </a:ln>
          <a:effectLst/>
        </p:spPr>
        <p:txBody>
          <a:bodyPr rtlCol="0" anchor="ctr"/>
          <a:lstStyle/>
          <a:p>
            <a:pPr algn="ctr" defTabSz="457200" fontAlgn="auto">
              <a:spcBef>
                <a:spcPts val="0"/>
              </a:spcBef>
              <a:spcAft>
                <a:spcPts val="0"/>
              </a:spcAft>
              <a:buClrTx/>
              <a:buSzTx/>
              <a:buNone/>
              <a:defRPr/>
            </a:pPr>
            <a:r>
              <a:rPr lang="en-US" altLang="zh-TW" sz="2200" b="1" kern="0" dirty="0">
                <a:solidFill>
                  <a:prstClr val="white"/>
                </a:solidFill>
                <a:latin typeface="Calibri" panose="020F0502020204030204"/>
                <a:ea typeface="新細明體" panose="02020500000000000000" pitchFamily="18" charset="-120"/>
              </a:rPr>
              <a:t>Testing Set</a:t>
            </a:r>
            <a:endParaRPr lang="zh-TW" altLang="en-US" sz="2200" b="1" kern="0" dirty="0">
              <a:solidFill>
                <a:prstClr val="white"/>
              </a:solidFill>
              <a:latin typeface="Calibri" panose="020F0502020204030204"/>
              <a:ea typeface="新細明體" panose="02020500000000000000" pitchFamily="18" charset="-120"/>
            </a:endParaRPr>
          </a:p>
        </p:txBody>
      </p:sp>
      <p:sp>
        <p:nvSpPr>
          <p:cNvPr id="44" name="矩形 43">
            <a:extLst>
              <a:ext uri="{FF2B5EF4-FFF2-40B4-BE49-F238E27FC236}">
                <a16:creationId xmlns="" xmlns:a16="http://schemas.microsoft.com/office/drawing/2014/main" id="{6632AFE0-33F4-4F44-82ED-B54BA84EFD20}"/>
              </a:ext>
            </a:extLst>
          </p:cNvPr>
          <p:cNvSpPr/>
          <p:nvPr/>
        </p:nvSpPr>
        <p:spPr>
          <a:xfrm>
            <a:off x="1447800" y="3346082"/>
            <a:ext cx="1737179" cy="108803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457200" fontAlgn="auto">
              <a:spcBef>
                <a:spcPts val="0"/>
              </a:spcBef>
              <a:spcAft>
                <a:spcPts val="0"/>
              </a:spcAft>
              <a:buClrTx/>
              <a:buSzTx/>
              <a:buNone/>
              <a:defRPr/>
            </a:pPr>
            <a:r>
              <a:rPr lang="en-US" altLang="zh-TW" sz="2200" b="1" kern="0" dirty="0">
                <a:solidFill>
                  <a:prstClr val="white"/>
                </a:solidFill>
                <a:latin typeface="Calibri" panose="020F0502020204030204"/>
                <a:ea typeface="新細明體" panose="02020500000000000000" pitchFamily="18" charset="-120"/>
              </a:rPr>
              <a:t>Training Set</a:t>
            </a:r>
            <a:endParaRPr lang="zh-TW" altLang="en-US" sz="2200" b="1" kern="0" dirty="0">
              <a:solidFill>
                <a:prstClr val="white"/>
              </a:solidFill>
              <a:latin typeface="Calibri" panose="020F0502020204030204"/>
              <a:ea typeface="新細明體" panose="02020500000000000000" pitchFamily="18" charset="-120"/>
            </a:endParaRPr>
          </a:p>
        </p:txBody>
      </p:sp>
      <p:sp>
        <p:nvSpPr>
          <p:cNvPr id="45" name="矩形 44">
            <a:extLst>
              <a:ext uri="{FF2B5EF4-FFF2-40B4-BE49-F238E27FC236}">
                <a16:creationId xmlns="" xmlns:a16="http://schemas.microsoft.com/office/drawing/2014/main" id="{E0DA968F-95F8-40B8-86BD-0E830C37A49E}"/>
              </a:ext>
            </a:extLst>
          </p:cNvPr>
          <p:cNvSpPr/>
          <p:nvPr/>
        </p:nvSpPr>
        <p:spPr>
          <a:xfrm>
            <a:off x="4088946" y="3352800"/>
            <a:ext cx="1778454" cy="108803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457200" fontAlgn="auto">
              <a:spcBef>
                <a:spcPts val="0"/>
              </a:spcBef>
              <a:spcAft>
                <a:spcPts val="0"/>
              </a:spcAft>
              <a:buClrTx/>
              <a:buSzTx/>
              <a:buNone/>
              <a:defRPr/>
            </a:pPr>
            <a:r>
              <a:rPr lang="en-US" altLang="zh-TW" sz="2200" b="1" kern="0" dirty="0">
                <a:solidFill>
                  <a:prstClr val="white"/>
                </a:solidFill>
                <a:latin typeface="Calibri" panose="020F0502020204030204"/>
                <a:ea typeface="新細明體" panose="02020500000000000000" pitchFamily="18" charset="-120"/>
              </a:rPr>
              <a:t>Validation</a:t>
            </a:r>
          </a:p>
          <a:p>
            <a:pPr algn="ctr" defTabSz="457200" fontAlgn="auto">
              <a:spcBef>
                <a:spcPts val="0"/>
              </a:spcBef>
              <a:spcAft>
                <a:spcPts val="0"/>
              </a:spcAft>
              <a:buClrTx/>
              <a:buSzTx/>
              <a:buNone/>
              <a:defRPr/>
            </a:pPr>
            <a:r>
              <a:rPr lang="en-US" altLang="zh-TW" sz="2200" b="1" kern="0" dirty="0">
                <a:solidFill>
                  <a:prstClr val="white"/>
                </a:solidFill>
                <a:latin typeface="Calibri" panose="020F0502020204030204"/>
                <a:ea typeface="新細明體" panose="02020500000000000000" pitchFamily="18" charset="-120"/>
              </a:rPr>
              <a:t> set</a:t>
            </a:r>
            <a:endParaRPr lang="zh-TW" altLang="en-US" sz="2200" b="1" kern="0" dirty="0">
              <a:solidFill>
                <a:prstClr val="white"/>
              </a:solidFill>
              <a:latin typeface="Calibri" panose="020F0502020204030204"/>
              <a:ea typeface="新細明體" panose="02020500000000000000" pitchFamily="18" charset="-120"/>
            </a:endParaRPr>
          </a:p>
        </p:txBody>
      </p:sp>
      <p:cxnSp>
        <p:nvCxnSpPr>
          <p:cNvPr id="46" name="直線單箭頭接點 12">
            <a:extLst>
              <a:ext uri="{FF2B5EF4-FFF2-40B4-BE49-F238E27FC236}">
                <a16:creationId xmlns="" xmlns:a16="http://schemas.microsoft.com/office/drawing/2014/main" id="{6EC56A7F-93A7-4984-ADC8-B081009AAA7A}"/>
              </a:ext>
            </a:extLst>
          </p:cNvPr>
          <p:cNvCxnSpPr>
            <a:stCxn id="36" idx="2"/>
            <a:endCxn id="44" idx="0"/>
          </p:cNvCxnSpPr>
          <p:nvPr/>
        </p:nvCxnSpPr>
        <p:spPr>
          <a:xfrm flipH="1">
            <a:off x="2316390" y="2828968"/>
            <a:ext cx="1335654" cy="517114"/>
          </a:xfrm>
          <a:prstGeom prst="straightConnector1">
            <a:avLst/>
          </a:prstGeom>
          <a:noFill/>
          <a:ln w="38100" cap="flat" cmpd="sng" algn="ctr">
            <a:solidFill>
              <a:sysClr val="windowText" lastClr="000000"/>
            </a:solidFill>
            <a:prstDash val="solid"/>
            <a:miter lim="800000"/>
            <a:tailEnd type="triangle"/>
          </a:ln>
          <a:effectLst/>
        </p:spPr>
      </p:cxnSp>
      <p:cxnSp>
        <p:nvCxnSpPr>
          <p:cNvPr id="47" name="直線單箭頭接點 13">
            <a:extLst>
              <a:ext uri="{FF2B5EF4-FFF2-40B4-BE49-F238E27FC236}">
                <a16:creationId xmlns="" xmlns:a16="http://schemas.microsoft.com/office/drawing/2014/main" id="{D85BDDF8-2DE3-4931-8777-D448316A2033}"/>
              </a:ext>
            </a:extLst>
          </p:cNvPr>
          <p:cNvCxnSpPr>
            <a:stCxn id="36" idx="2"/>
            <a:endCxn id="45" idx="0"/>
          </p:cNvCxnSpPr>
          <p:nvPr/>
        </p:nvCxnSpPr>
        <p:spPr>
          <a:xfrm>
            <a:off x="3652044" y="2828968"/>
            <a:ext cx="1326129" cy="523832"/>
          </a:xfrm>
          <a:prstGeom prst="straightConnector1">
            <a:avLst/>
          </a:prstGeom>
          <a:noFill/>
          <a:ln w="38100" cap="flat" cmpd="sng" algn="ctr">
            <a:solidFill>
              <a:sysClr val="windowText" lastClr="000000"/>
            </a:solidFill>
            <a:prstDash val="solid"/>
            <a:miter lim="800000"/>
            <a:tailEnd type="triangle"/>
          </a:ln>
          <a:effectLst/>
        </p:spPr>
      </p:cxnSp>
      <p:sp>
        <p:nvSpPr>
          <p:cNvPr id="50" name="文字方塊 16">
            <a:extLst>
              <a:ext uri="{FF2B5EF4-FFF2-40B4-BE49-F238E27FC236}">
                <a16:creationId xmlns="" xmlns:a16="http://schemas.microsoft.com/office/drawing/2014/main" id="{98DB23DE-A946-4615-870F-5A45CE01465E}"/>
              </a:ext>
            </a:extLst>
          </p:cNvPr>
          <p:cNvSpPr txBox="1"/>
          <p:nvPr/>
        </p:nvSpPr>
        <p:spPr>
          <a:xfrm>
            <a:off x="1846038" y="4695957"/>
            <a:ext cx="1262743" cy="461665"/>
          </a:xfrm>
          <a:prstGeom prst="rect">
            <a:avLst/>
          </a:prstGeom>
          <a:noFill/>
        </p:spPr>
        <p:txBody>
          <a:bodyPr wrap="square" rtlCol="0">
            <a:spAutoFit/>
          </a:bodyPr>
          <a:lstStyle/>
          <a:p>
            <a:pPr defTabSz="457200" fontAlgn="auto">
              <a:spcBef>
                <a:spcPts val="0"/>
              </a:spcBef>
              <a:spcAft>
                <a:spcPts val="0"/>
              </a:spcAft>
              <a:buClrTx/>
              <a:buSzTx/>
              <a:buNone/>
            </a:pPr>
            <a:r>
              <a:rPr lang="en-US" altLang="zh-TW" sz="2400" dirty="0">
                <a:solidFill>
                  <a:prstClr val="black"/>
                </a:solidFill>
                <a:latin typeface="Calibri" panose="020F0502020204030204"/>
                <a:ea typeface="新細明體" panose="02020500000000000000" pitchFamily="18" charset="-120"/>
              </a:rPr>
              <a:t>Model 1</a:t>
            </a:r>
            <a:endParaRPr lang="zh-TW" altLang="en-US" sz="2400" dirty="0">
              <a:solidFill>
                <a:prstClr val="black"/>
              </a:solidFill>
              <a:latin typeface="Calibri" panose="020F0502020204030204"/>
              <a:ea typeface="新細明體" panose="02020500000000000000" pitchFamily="18" charset="-120"/>
            </a:endParaRPr>
          </a:p>
        </p:txBody>
      </p:sp>
      <p:sp>
        <p:nvSpPr>
          <p:cNvPr id="51" name="文字方塊 17">
            <a:extLst>
              <a:ext uri="{FF2B5EF4-FFF2-40B4-BE49-F238E27FC236}">
                <a16:creationId xmlns="" xmlns:a16="http://schemas.microsoft.com/office/drawing/2014/main" id="{731DF998-00C2-4220-ABA5-F6274194007F}"/>
              </a:ext>
            </a:extLst>
          </p:cNvPr>
          <p:cNvSpPr txBox="1"/>
          <p:nvPr/>
        </p:nvSpPr>
        <p:spPr>
          <a:xfrm>
            <a:off x="1827214" y="5198529"/>
            <a:ext cx="1262743" cy="461665"/>
          </a:xfrm>
          <a:prstGeom prst="rect">
            <a:avLst/>
          </a:prstGeom>
          <a:noFill/>
        </p:spPr>
        <p:txBody>
          <a:bodyPr wrap="square" rtlCol="0">
            <a:spAutoFit/>
          </a:bodyPr>
          <a:lstStyle/>
          <a:p>
            <a:pPr defTabSz="457200" fontAlgn="auto">
              <a:spcBef>
                <a:spcPts val="0"/>
              </a:spcBef>
              <a:spcAft>
                <a:spcPts val="0"/>
              </a:spcAft>
              <a:buClrTx/>
              <a:buSzTx/>
              <a:buNone/>
            </a:pPr>
            <a:r>
              <a:rPr lang="en-US" altLang="zh-TW" sz="2400" dirty="0">
                <a:solidFill>
                  <a:prstClr val="black"/>
                </a:solidFill>
                <a:latin typeface="Calibri" panose="020F0502020204030204"/>
                <a:ea typeface="新細明體" panose="02020500000000000000" pitchFamily="18" charset="-120"/>
              </a:rPr>
              <a:t>Model 2</a:t>
            </a:r>
            <a:endParaRPr lang="zh-TW" altLang="en-US" sz="2400" dirty="0">
              <a:solidFill>
                <a:prstClr val="black"/>
              </a:solidFill>
              <a:latin typeface="Calibri" panose="020F0502020204030204"/>
              <a:ea typeface="新細明體" panose="02020500000000000000" pitchFamily="18" charset="-120"/>
            </a:endParaRPr>
          </a:p>
        </p:txBody>
      </p:sp>
      <p:sp>
        <p:nvSpPr>
          <p:cNvPr id="52" name="文字方塊 18">
            <a:extLst>
              <a:ext uri="{FF2B5EF4-FFF2-40B4-BE49-F238E27FC236}">
                <a16:creationId xmlns="" xmlns:a16="http://schemas.microsoft.com/office/drawing/2014/main" id="{5289F35F-9CAE-4D07-A8BB-43CD4936AD97}"/>
              </a:ext>
            </a:extLst>
          </p:cNvPr>
          <p:cNvSpPr txBox="1"/>
          <p:nvPr/>
        </p:nvSpPr>
        <p:spPr>
          <a:xfrm>
            <a:off x="1827213" y="5695089"/>
            <a:ext cx="1262743" cy="461665"/>
          </a:xfrm>
          <a:prstGeom prst="rect">
            <a:avLst/>
          </a:prstGeom>
          <a:noFill/>
        </p:spPr>
        <p:txBody>
          <a:bodyPr wrap="square" rtlCol="0">
            <a:spAutoFit/>
          </a:bodyPr>
          <a:lstStyle/>
          <a:p>
            <a:pPr defTabSz="457200" fontAlgn="auto">
              <a:spcBef>
                <a:spcPts val="0"/>
              </a:spcBef>
              <a:spcAft>
                <a:spcPts val="0"/>
              </a:spcAft>
              <a:buClrTx/>
              <a:buSzTx/>
              <a:buNone/>
            </a:pPr>
            <a:r>
              <a:rPr lang="en-US" altLang="zh-TW" sz="2400" dirty="0">
                <a:solidFill>
                  <a:prstClr val="black"/>
                </a:solidFill>
                <a:latin typeface="Calibri" panose="020F0502020204030204"/>
                <a:ea typeface="新細明體" panose="02020500000000000000" pitchFamily="18" charset="-120"/>
              </a:rPr>
              <a:t>Model 3</a:t>
            </a:r>
            <a:endParaRPr lang="zh-TW" altLang="en-US" sz="2400" dirty="0">
              <a:solidFill>
                <a:prstClr val="black"/>
              </a:solidFill>
              <a:latin typeface="Calibri" panose="020F0502020204030204"/>
              <a:ea typeface="新細明體" panose="02020500000000000000" pitchFamily="18" charset="-120"/>
            </a:endParaRPr>
          </a:p>
        </p:txBody>
      </p:sp>
      <p:sp>
        <p:nvSpPr>
          <p:cNvPr id="53" name="文字方塊 19">
            <a:extLst>
              <a:ext uri="{FF2B5EF4-FFF2-40B4-BE49-F238E27FC236}">
                <a16:creationId xmlns="" xmlns:a16="http://schemas.microsoft.com/office/drawing/2014/main" id="{B1163837-2F83-4C54-81A1-07F78D793A31}"/>
              </a:ext>
            </a:extLst>
          </p:cNvPr>
          <p:cNvSpPr txBox="1"/>
          <p:nvPr/>
        </p:nvSpPr>
        <p:spPr>
          <a:xfrm>
            <a:off x="4350656" y="4695956"/>
            <a:ext cx="1364344" cy="461665"/>
          </a:xfrm>
          <a:prstGeom prst="rect">
            <a:avLst/>
          </a:prstGeom>
          <a:noFill/>
        </p:spPr>
        <p:txBody>
          <a:bodyPr wrap="square" rtlCol="0">
            <a:spAutoFit/>
          </a:bodyPr>
          <a:lstStyle/>
          <a:p>
            <a:pPr defTabSz="457200" fontAlgn="auto">
              <a:spcBef>
                <a:spcPts val="0"/>
              </a:spcBef>
              <a:spcAft>
                <a:spcPts val="0"/>
              </a:spcAft>
              <a:buClrTx/>
              <a:buSzTx/>
              <a:buNone/>
            </a:pPr>
            <a:r>
              <a:rPr lang="en-US" altLang="zh-TW" sz="2400" dirty="0">
                <a:solidFill>
                  <a:prstClr val="black"/>
                </a:solidFill>
                <a:latin typeface="Calibri" panose="020F0502020204030204"/>
                <a:ea typeface="新細明體" panose="02020500000000000000" pitchFamily="18" charset="-120"/>
              </a:rPr>
              <a:t>Err = 0.9</a:t>
            </a:r>
            <a:endParaRPr lang="zh-TW" altLang="en-US" sz="2400" dirty="0">
              <a:solidFill>
                <a:prstClr val="black"/>
              </a:solidFill>
              <a:latin typeface="Calibri" panose="020F0502020204030204"/>
              <a:ea typeface="新細明體" panose="02020500000000000000" pitchFamily="18" charset="-120"/>
            </a:endParaRPr>
          </a:p>
        </p:txBody>
      </p:sp>
      <p:sp>
        <p:nvSpPr>
          <p:cNvPr id="54" name="文字方塊 20">
            <a:extLst>
              <a:ext uri="{FF2B5EF4-FFF2-40B4-BE49-F238E27FC236}">
                <a16:creationId xmlns="" xmlns:a16="http://schemas.microsoft.com/office/drawing/2014/main" id="{C2C60FBB-5E2B-4444-AF7C-B4F3CF3030C7}"/>
              </a:ext>
            </a:extLst>
          </p:cNvPr>
          <p:cNvSpPr txBox="1"/>
          <p:nvPr/>
        </p:nvSpPr>
        <p:spPr>
          <a:xfrm>
            <a:off x="4350656" y="5198528"/>
            <a:ext cx="1364344" cy="461665"/>
          </a:xfrm>
          <a:prstGeom prst="rect">
            <a:avLst/>
          </a:prstGeom>
          <a:noFill/>
        </p:spPr>
        <p:txBody>
          <a:bodyPr wrap="square" rtlCol="0">
            <a:spAutoFit/>
          </a:bodyPr>
          <a:lstStyle/>
          <a:p>
            <a:pPr defTabSz="457200" fontAlgn="auto">
              <a:spcBef>
                <a:spcPts val="0"/>
              </a:spcBef>
              <a:spcAft>
                <a:spcPts val="0"/>
              </a:spcAft>
              <a:buClrTx/>
              <a:buSzTx/>
              <a:buNone/>
            </a:pPr>
            <a:r>
              <a:rPr lang="en-US" altLang="zh-TW" sz="2400" dirty="0">
                <a:solidFill>
                  <a:prstClr val="black"/>
                </a:solidFill>
                <a:latin typeface="Calibri" panose="020F0502020204030204"/>
                <a:ea typeface="新細明體" panose="02020500000000000000" pitchFamily="18" charset="-120"/>
              </a:rPr>
              <a:t>Err = 0.7</a:t>
            </a:r>
            <a:endParaRPr lang="zh-TW" altLang="en-US" sz="2400" dirty="0">
              <a:solidFill>
                <a:prstClr val="black"/>
              </a:solidFill>
              <a:latin typeface="Calibri" panose="020F0502020204030204"/>
              <a:ea typeface="新細明體" panose="02020500000000000000" pitchFamily="18" charset="-120"/>
            </a:endParaRPr>
          </a:p>
        </p:txBody>
      </p:sp>
      <p:sp>
        <p:nvSpPr>
          <p:cNvPr id="55" name="文字方塊 21">
            <a:extLst>
              <a:ext uri="{FF2B5EF4-FFF2-40B4-BE49-F238E27FC236}">
                <a16:creationId xmlns="" xmlns:a16="http://schemas.microsoft.com/office/drawing/2014/main" id="{8B884DEB-4980-431B-83EA-157906804F91}"/>
              </a:ext>
            </a:extLst>
          </p:cNvPr>
          <p:cNvSpPr txBox="1"/>
          <p:nvPr/>
        </p:nvSpPr>
        <p:spPr>
          <a:xfrm>
            <a:off x="4350656" y="5701089"/>
            <a:ext cx="1364344" cy="461665"/>
          </a:xfrm>
          <a:prstGeom prst="rect">
            <a:avLst/>
          </a:prstGeom>
          <a:noFill/>
        </p:spPr>
        <p:txBody>
          <a:bodyPr wrap="square" rtlCol="0">
            <a:spAutoFit/>
          </a:bodyPr>
          <a:lstStyle/>
          <a:p>
            <a:pPr defTabSz="457200" fontAlgn="auto">
              <a:spcBef>
                <a:spcPts val="0"/>
              </a:spcBef>
              <a:spcAft>
                <a:spcPts val="0"/>
              </a:spcAft>
              <a:buClrTx/>
              <a:buSzTx/>
              <a:buNone/>
            </a:pPr>
            <a:r>
              <a:rPr lang="en-US" altLang="zh-TW" sz="2400" dirty="0">
                <a:solidFill>
                  <a:prstClr val="black"/>
                </a:solidFill>
                <a:latin typeface="Calibri" panose="020F0502020204030204"/>
                <a:ea typeface="新細明體" panose="02020500000000000000" pitchFamily="18" charset="-120"/>
              </a:rPr>
              <a:t>Err = 0.5</a:t>
            </a:r>
            <a:endParaRPr lang="zh-TW" altLang="en-US" sz="2400" dirty="0">
              <a:solidFill>
                <a:prstClr val="black"/>
              </a:solidFill>
              <a:latin typeface="Calibri" panose="020F0502020204030204"/>
              <a:ea typeface="新細明體" panose="02020500000000000000" pitchFamily="18" charset="-120"/>
            </a:endParaRPr>
          </a:p>
        </p:txBody>
      </p:sp>
      <p:cxnSp>
        <p:nvCxnSpPr>
          <p:cNvPr id="56" name="直線單箭頭接點 22">
            <a:extLst>
              <a:ext uri="{FF2B5EF4-FFF2-40B4-BE49-F238E27FC236}">
                <a16:creationId xmlns="" xmlns:a16="http://schemas.microsoft.com/office/drawing/2014/main" id="{49424681-50C8-49C1-9CF9-B378BD02E98E}"/>
              </a:ext>
            </a:extLst>
          </p:cNvPr>
          <p:cNvCxnSpPr/>
          <p:nvPr/>
        </p:nvCxnSpPr>
        <p:spPr>
          <a:xfrm>
            <a:off x="3261406" y="4947169"/>
            <a:ext cx="967921" cy="0"/>
          </a:xfrm>
          <a:prstGeom prst="straightConnector1">
            <a:avLst/>
          </a:prstGeom>
          <a:noFill/>
          <a:ln w="28575" cap="flat" cmpd="sng" algn="ctr">
            <a:solidFill>
              <a:sysClr val="windowText" lastClr="000000"/>
            </a:solidFill>
            <a:prstDash val="solid"/>
            <a:miter lim="800000"/>
            <a:tailEnd type="triangle"/>
          </a:ln>
          <a:effectLst/>
        </p:spPr>
      </p:cxnSp>
      <p:cxnSp>
        <p:nvCxnSpPr>
          <p:cNvPr id="57" name="直線單箭頭接點 23">
            <a:extLst>
              <a:ext uri="{FF2B5EF4-FFF2-40B4-BE49-F238E27FC236}">
                <a16:creationId xmlns="" xmlns:a16="http://schemas.microsoft.com/office/drawing/2014/main" id="{3A350A87-2401-4D59-B2BA-CD0472BB6995}"/>
              </a:ext>
            </a:extLst>
          </p:cNvPr>
          <p:cNvCxnSpPr/>
          <p:nvPr/>
        </p:nvCxnSpPr>
        <p:spPr>
          <a:xfrm>
            <a:off x="3261406" y="5426354"/>
            <a:ext cx="967921" cy="0"/>
          </a:xfrm>
          <a:prstGeom prst="straightConnector1">
            <a:avLst/>
          </a:prstGeom>
          <a:noFill/>
          <a:ln w="28575" cap="flat" cmpd="sng" algn="ctr">
            <a:solidFill>
              <a:sysClr val="windowText" lastClr="000000"/>
            </a:solidFill>
            <a:prstDash val="solid"/>
            <a:miter lim="800000"/>
            <a:tailEnd type="triangle"/>
          </a:ln>
          <a:effectLst/>
        </p:spPr>
      </p:cxnSp>
      <p:cxnSp>
        <p:nvCxnSpPr>
          <p:cNvPr id="58" name="直線單箭頭接點 24">
            <a:extLst>
              <a:ext uri="{FF2B5EF4-FFF2-40B4-BE49-F238E27FC236}">
                <a16:creationId xmlns="" xmlns:a16="http://schemas.microsoft.com/office/drawing/2014/main" id="{4DFDDDB1-F8D4-4F73-B15A-512FD51FAE19}"/>
              </a:ext>
            </a:extLst>
          </p:cNvPr>
          <p:cNvCxnSpPr/>
          <p:nvPr/>
        </p:nvCxnSpPr>
        <p:spPr>
          <a:xfrm>
            <a:off x="3297691" y="5925920"/>
            <a:ext cx="967921" cy="0"/>
          </a:xfrm>
          <a:prstGeom prst="straightConnector1">
            <a:avLst/>
          </a:prstGeom>
          <a:noFill/>
          <a:ln w="28575" cap="flat" cmpd="sng" algn="ctr">
            <a:solidFill>
              <a:sysClr val="windowText" lastClr="000000"/>
            </a:solidFill>
            <a:prstDash val="solid"/>
            <a:miter lim="800000"/>
            <a:tailEnd type="triangle"/>
          </a:ln>
          <a:effectLst/>
        </p:spPr>
      </p:cxnSp>
      <p:cxnSp>
        <p:nvCxnSpPr>
          <p:cNvPr id="59" name="直線單箭頭接點 25">
            <a:extLst>
              <a:ext uri="{FF2B5EF4-FFF2-40B4-BE49-F238E27FC236}">
                <a16:creationId xmlns="" xmlns:a16="http://schemas.microsoft.com/office/drawing/2014/main" id="{CFC34005-F36D-4BA2-9EAA-3C28EF20CF46}"/>
              </a:ext>
            </a:extLst>
          </p:cNvPr>
          <p:cNvCxnSpPr/>
          <p:nvPr/>
        </p:nvCxnSpPr>
        <p:spPr>
          <a:xfrm>
            <a:off x="5542869" y="5925920"/>
            <a:ext cx="741136" cy="0"/>
          </a:xfrm>
          <a:prstGeom prst="straightConnector1">
            <a:avLst/>
          </a:prstGeom>
          <a:noFill/>
          <a:ln w="28575" cap="flat" cmpd="sng" algn="ctr">
            <a:solidFill>
              <a:sysClr val="windowText" lastClr="000000"/>
            </a:solidFill>
            <a:prstDash val="solid"/>
            <a:miter lim="800000"/>
            <a:tailEnd type="triangle"/>
          </a:ln>
          <a:effectLst/>
        </p:spPr>
      </p:cxnSp>
      <p:sp>
        <p:nvSpPr>
          <p:cNvPr id="60" name="文字方塊 26">
            <a:extLst>
              <a:ext uri="{FF2B5EF4-FFF2-40B4-BE49-F238E27FC236}">
                <a16:creationId xmlns="" xmlns:a16="http://schemas.microsoft.com/office/drawing/2014/main" id="{6483CA9D-9E10-4B5C-957A-FB8D93EA9D9B}"/>
              </a:ext>
            </a:extLst>
          </p:cNvPr>
          <p:cNvSpPr txBox="1"/>
          <p:nvPr/>
        </p:nvSpPr>
        <p:spPr>
          <a:xfrm>
            <a:off x="6420190" y="5710122"/>
            <a:ext cx="1364344" cy="461665"/>
          </a:xfrm>
          <a:prstGeom prst="rect">
            <a:avLst/>
          </a:prstGeom>
          <a:noFill/>
        </p:spPr>
        <p:txBody>
          <a:bodyPr wrap="square" rtlCol="0">
            <a:spAutoFit/>
          </a:bodyPr>
          <a:lstStyle/>
          <a:p>
            <a:pPr defTabSz="457200" fontAlgn="auto">
              <a:spcBef>
                <a:spcPts val="0"/>
              </a:spcBef>
              <a:spcAft>
                <a:spcPts val="0"/>
              </a:spcAft>
              <a:buClrTx/>
              <a:buSzTx/>
              <a:buNone/>
            </a:pPr>
            <a:r>
              <a:rPr lang="en-US" altLang="zh-TW" sz="2400" dirty="0">
                <a:solidFill>
                  <a:prstClr val="black"/>
                </a:solidFill>
                <a:latin typeface="Calibri" panose="020F0502020204030204"/>
                <a:ea typeface="新細明體" panose="02020500000000000000" pitchFamily="18" charset="-120"/>
              </a:rPr>
              <a:t>Err &gt; 0.5</a:t>
            </a:r>
            <a:endParaRPr lang="zh-TW" altLang="en-US" sz="2400" dirty="0">
              <a:solidFill>
                <a:prstClr val="black"/>
              </a:solidFill>
              <a:latin typeface="Calibri" panose="020F0502020204030204"/>
              <a:ea typeface="新細明體" panose="02020500000000000000" pitchFamily="18" charset="-120"/>
            </a:endParaRPr>
          </a:p>
        </p:txBody>
      </p:sp>
      <p:sp>
        <p:nvSpPr>
          <p:cNvPr id="61" name="左大括弧 27">
            <a:extLst>
              <a:ext uri="{FF2B5EF4-FFF2-40B4-BE49-F238E27FC236}">
                <a16:creationId xmlns="" xmlns:a16="http://schemas.microsoft.com/office/drawing/2014/main" id="{1916977D-5F58-407B-8617-519558751B7D}"/>
              </a:ext>
            </a:extLst>
          </p:cNvPr>
          <p:cNvSpPr/>
          <p:nvPr/>
        </p:nvSpPr>
        <p:spPr>
          <a:xfrm>
            <a:off x="1752600" y="4710988"/>
            <a:ext cx="223328" cy="1460798"/>
          </a:xfrm>
          <a:prstGeom prst="leftBrace">
            <a:avLst>
              <a:gd name="adj1" fmla="val 47727"/>
              <a:gd name="adj2" fmla="val 50000"/>
            </a:avLst>
          </a:prstGeom>
          <a:noFill/>
          <a:ln w="28575" cap="flat" cmpd="sng" algn="ctr">
            <a:solidFill>
              <a:srgbClr val="0070C0"/>
            </a:solidFill>
            <a:prstDash val="solid"/>
            <a:miter lim="800000"/>
          </a:ln>
          <a:effectLst/>
        </p:spPr>
        <p:txBody>
          <a:bodyPr rtlCol="0" anchor="ctr"/>
          <a:lstStyle/>
          <a:p>
            <a:pPr algn="ctr" defTabSz="457200" fontAlgn="auto">
              <a:spcBef>
                <a:spcPts val="0"/>
              </a:spcBef>
              <a:spcAft>
                <a:spcPts val="0"/>
              </a:spcAft>
              <a:buClrTx/>
              <a:buSzTx/>
              <a:buNone/>
              <a:defRPr/>
            </a:pPr>
            <a:endParaRPr lang="zh-TW" altLang="en-US" sz="1800" kern="0">
              <a:solidFill>
                <a:prstClr val="black"/>
              </a:solidFill>
              <a:latin typeface="Calibri" panose="020F0502020204030204"/>
              <a:ea typeface="新細明體" panose="02020500000000000000" pitchFamily="18" charset="-120"/>
            </a:endParaRPr>
          </a:p>
        </p:txBody>
      </p:sp>
      <p:cxnSp>
        <p:nvCxnSpPr>
          <p:cNvPr id="64" name="直線接點 31">
            <a:extLst>
              <a:ext uri="{FF2B5EF4-FFF2-40B4-BE49-F238E27FC236}">
                <a16:creationId xmlns="" xmlns:a16="http://schemas.microsoft.com/office/drawing/2014/main" id="{E5A7E383-F7CD-45E7-A3A6-8C636A7B814C}"/>
              </a:ext>
            </a:extLst>
          </p:cNvPr>
          <p:cNvCxnSpPr/>
          <p:nvPr/>
        </p:nvCxnSpPr>
        <p:spPr>
          <a:xfrm>
            <a:off x="1600200" y="4463143"/>
            <a:ext cx="0" cy="929341"/>
          </a:xfrm>
          <a:prstGeom prst="line">
            <a:avLst/>
          </a:prstGeom>
          <a:noFill/>
          <a:ln w="38100" cap="flat" cmpd="sng" algn="ctr">
            <a:solidFill>
              <a:srgbClr val="0070C0"/>
            </a:solidFill>
            <a:prstDash val="solid"/>
            <a:miter lim="800000"/>
            <a:headEnd type="none" w="med" len="med"/>
            <a:tailEnd type="triangle" w="med" len="med"/>
          </a:ln>
          <a:effectLst/>
        </p:spPr>
      </p:cxnSp>
      <p:sp>
        <p:nvSpPr>
          <p:cNvPr id="65" name="矩形 64">
            <a:extLst>
              <a:ext uri="{FF2B5EF4-FFF2-40B4-BE49-F238E27FC236}">
                <a16:creationId xmlns="" xmlns:a16="http://schemas.microsoft.com/office/drawing/2014/main" id="{745DC867-D949-44D3-890D-9BAAFF6ABBB7}"/>
              </a:ext>
            </a:extLst>
          </p:cNvPr>
          <p:cNvSpPr/>
          <p:nvPr/>
        </p:nvSpPr>
        <p:spPr>
          <a:xfrm>
            <a:off x="1846038" y="5671183"/>
            <a:ext cx="3705450" cy="476552"/>
          </a:xfrm>
          <a:prstGeom prst="rect">
            <a:avLst/>
          </a:prstGeom>
          <a:noFill/>
          <a:ln w="28575" cap="flat" cmpd="sng" algn="ctr">
            <a:solidFill>
              <a:srgbClr val="0070C0"/>
            </a:solidFill>
            <a:prstDash val="solid"/>
            <a:miter lim="800000"/>
          </a:ln>
          <a:effectLst/>
        </p:spPr>
        <p:txBody>
          <a:bodyPr rtlCol="0" anchor="ctr"/>
          <a:lstStyle/>
          <a:p>
            <a:pPr algn="ctr" defTabSz="457200" fontAlgn="auto">
              <a:spcBef>
                <a:spcPts val="0"/>
              </a:spcBef>
              <a:spcAft>
                <a:spcPts val="0"/>
              </a:spcAft>
              <a:buClrTx/>
              <a:buSzTx/>
              <a:buNone/>
              <a:defRPr/>
            </a:pPr>
            <a:endParaRPr lang="zh-TW" altLang="en-US" sz="1800" kern="0">
              <a:solidFill>
                <a:prstClr val="white"/>
              </a:solidFill>
              <a:latin typeface="Calibri" panose="020F0502020204030204"/>
              <a:ea typeface="新細明體" panose="02020500000000000000" pitchFamily="18" charset="-120"/>
            </a:endParaRPr>
          </a:p>
        </p:txBody>
      </p:sp>
      <p:cxnSp>
        <p:nvCxnSpPr>
          <p:cNvPr id="66" name="直線接點 33">
            <a:extLst>
              <a:ext uri="{FF2B5EF4-FFF2-40B4-BE49-F238E27FC236}">
                <a16:creationId xmlns="" xmlns:a16="http://schemas.microsoft.com/office/drawing/2014/main" id="{82A7B2EE-C333-4284-92E5-74F70388098F}"/>
              </a:ext>
            </a:extLst>
          </p:cNvPr>
          <p:cNvCxnSpPr>
            <a:cxnSpLocks/>
            <a:endCxn id="65" idx="0"/>
          </p:cNvCxnSpPr>
          <p:nvPr/>
        </p:nvCxnSpPr>
        <p:spPr>
          <a:xfrm>
            <a:off x="3635714" y="2828969"/>
            <a:ext cx="63049" cy="2842214"/>
          </a:xfrm>
          <a:prstGeom prst="line">
            <a:avLst/>
          </a:prstGeom>
          <a:noFill/>
          <a:ln w="38100" cap="flat" cmpd="sng" algn="ctr">
            <a:solidFill>
              <a:srgbClr val="0070C0"/>
            </a:solidFill>
            <a:prstDash val="solid"/>
            <a:miter lim="800000"/>
            <a:headEnd type="none" w="med" len="med"/>
            <a:tailEnd type="triangle" w="med" len="med"/>
          </a:ln>
          <a:effectLst/>
        </p:spPr>
      </p:cxnSp>
      <p:sp>
        <p:nvSpPr>
          <p:cNvPr id="72" name="矩形 71">
            <a:extLst>
              <a:ext uri="{FF2B5EF4-FFF2-40B4-BE49-F238E27FC236}">
                <a16:creationId xmlns="" xmlns:a16="http://schemas.microsoft.com/office/drawing/2014/main" id="{9EC9733F-E5A0-4539-AACF-FF6407A9259E}"/>
              </a:ext>
            </a:extLst>
          </p:cNvPr>
          <p:cNvSpPr/>
          <p:nvPr/>
        </p:nvSpPr>
        <p:spPr>
          <a:xfrm>
            <a:off x="4584133" y="1052286"/>
            <a:ext cx="3569267" cy="624114"/>
          </a:xfrm>
          <a:prstGeom prst="rect">
            <a:avLst/>
          </a:prstGeom>
          <a:solidFill>
            <a:srgbClr val="00B050"/>
          </a:solidFill>
          <a:ln w="12700" cap="flat" cmpd="sng" algn="ctr">
            <a:solidFill>
              <a:srgbClr val="ED7D31">
                <a:shade val="50000"/>
              </a:srgbClr>
            </a:solidFill>
            <a:prstDash val="solid"/>
            <a:miter lim="800000"/>
          </a:ln>
          <a:effectLst/>
        </p:spPr>
        <p:txBody>
          <a:bodyPr rtlCol="0" anchor="ctr"/>
          <a:lstStyle/>
          <a:p>
            <a:pPr algn="ctr" defTabSz="457200" fontAlgn="auto">
              <a:spcBef>
                <a:spcPts val="0"/>
              </a:spcBef>
              <a:spcAft>
                <a:spcPts val="0"/>
              </a:spcAft>
              <a:buClrTx/>
              <a:buSzTx/>
              <a:buNone/>
              <a:defRPr/>
            </a:pPr>
            <a:r>
              <a:rPr lang="en-US" altLang="zh-TW" sz="2400" b="1" kern="0" dirty="0">
                <a:solidFill>
                  <a:prstClr val="white"/>
                </a:solidFill>
                <a:latin typeface="Calibri" panose="020F0502020204030204"/>
                <a:ea typeface="新細明體" panose="02020500000000000000" pitchFamily="18" charset="-120"/>
              </a:rPr>
              <a:t>All data you have</a:t>
            </a:r>
            <a:endParaRPr lang="zh-TW" altLang="en-US" sz="2400" b="1" kern="0" dirty="0">
              <a:solidFill>
                <a:prstClr val="white"/>
              </a:solidFill>
              <a:latin typeface="Calibri" panose="020F0502020204030204"/>
              <a:ea typeface="新細明體" panose="02020500000000000000" pitchFamily="18" charset="-120"/>
            </a:endParaRPr>
          </a:p>
        </p:txBody>
      </p:sp>
      <p:sp>
        <p:nvSpPr>
          <p:cNvPr id="73" name="标题 1">
            <a:extLst>
              <a:ext uri="{FF2B5EF4-FFF2-40B4-BE49-F238E27FC236}">
                <a16:creationId xmlns="" xmlns:a16="http://schemas.microsoft.com/office/drawing/2014/main" id="{843011C5-1719-4A5B-A9A8-BF2F2D3C58C4}"/>
              </a:ext>
            </a:extLst>
          </p:cNvPr>
          <p:cNvSpPr>
            <a:spLocks noGrp="1"/>
          </p:cNvSpPr>
          <p:nvPr>
            <p:ph type="title"/>
          </p:nvPr>
        </p:nvSpPr>
        <p:spPr>
          <a:xfrm>
            <a:off x="878568" y="10100"/>
            <a:ext cx="7886700" cy="777874"/>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调参与验证集</a:t>
            </a:r>
          </a:p>
        </p:txBody>
      </p:sp>
      <p:cxnSp>
        <p:nvCxnSpPr>
          <p:cNvPr id="74" name="直線單箭頭接點 12">
            <a:extLst>
              <a:ext uri="{FF2B5EF4-FFF2-40B4-BE49-F238E27FC236}">
                <a16:creationId xmlns="" xmlns:a16="http://schemas.microsoft.com/office/drawing/2014/main" id="{E8B80009-CDD4-4C3E-B0A6-20DECB660242}"/>
              </a:ext>
            </a:extLst>
          </p:cNvPr>
          <p:cNvCxnSpPr>
            <a:cxnSpLocks/>
          </p:cNvCxnSpPr>
          <p:nvPr/>
        </p:nvCxnSpPr>
        <p:spPr>
          <a:xfrm flipH="1">
            <a:off x="4584133" y="1678172"/>
            <a:ext cx="1797050" cy="511192"/>
          </a:xfrm>
          <a:prstGeom prst="straightConnector1">
            <a:avLst/>
          </a:prstGeom>
          <a:noFill/>
          <a:ln w="38100" cap="flat" cmpd="sng" algn="ctr">
            <a:solidFill>
              <a:sysClr val="windowText" lastClr="000000"/>
            </a:solidFill>
            <a:prstDash val="solid"/>
            <a:miter lim="800000"/>
            <a:tailEnd type="triangle"/>
          </a:ln>
          <a:effectLst/>
        </p:spPr>
      </p:cxnSp>
      <p:cxnSp>
        <p:nvCxnSpPr>
          <p:cNvPr id="75" name="直線單箭頭接點 13">
            <a:extLst>
              <a:ext uri="{FF2B5EF4-FFF2-40B4-BE49-F238E27FC236}">
                <a16:creationId xmlns="" xmlns:a16="http://schemas.microsoft.com/office/drawing/2014/main" id="{F05E9EA3-BC4B-4736-83E6-786833E22325}"/>
              </a:ext>
            </a:extLst>
          </p:cNvPr>
          <p:cNvCxnSpPr>
            <a:cxnSpLocks/>
          </p:cNvCxnSpPr>
          <p:nvPr/>
        </p:nvCxnSpPr>
        <p:spPr>
          <a:xfrm>
            <a:off x="6381184" y="1678172"/>
            <a:ext cx="1657916" cy="511192"/>
          </a:xfrm>
          <a:prstGeom prst="straightConnector1">
            <a:avLst/>
          </a:prstGeom>
          <a:noFill/>
          <a:ln w="38100" cap="flat" cmpd="sng" algn="ctr">
            <a:solidFill>
              <a:sysClr val="windowText" lastClr="000000"/>
            </a:solidFill>
            <a:prstDash val="solid"/>
            <a:miter lim="800000"/>
            <a:tailEnd type="triangle"/>
          </a:ln>
          <a:effectLst/>
        </p:spPr>
      </p:cxnSp>
    </p:spTree>
    <p:extLst>
      <p:ext uri="{BB962C8B-B14F-4D97-AF65-F5344CB8AC3E}">
        <p14:creationId xmlns:p14="http://schemas.microsoft.com/office/powerpoint/2010/main" val="334540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50" grpId="0"/>
      <p:bldP spid="51" grpId="0"/>
      <p:bldP spid="52" grpId="0"/>
      <p:bldP spid="53" grpId="0"/>
      <p:bldP spid="54" grpId="0"/>
      <p:bldP spid="55" grpId="0"/>
      <p:bldP spid="60" grpId="0"/>
      <p:bldP spid="61" grpId="0" animBg="1"/>
      <p:bldP spid="6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a:extLst>
              <a:ext uri="{FF2B5EF4-FFF2-40B4-BE49-F238E27FC236}">
                <a16:creationId xmlns="" xmlns:a16="http://schemas.microsoft.com/office/drawing/2014/main" id="{B0F89186-1845-4CF9-9CC4-8FF4B1D057F7}"/>
              </a:ext>
            </a:extLst>
          </p:cNvPr>
          <p:cNvSpPr/>
          <p:nvPr/>
        </p:nvSpPr>
        <p:spPr>
          <a:xfrm>
            <a:off x="6291431" y="1536211"/>
            <a:ext cx="1278618" cy="3510502"/>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p:spPr>
        <p:txBody>
          <a:bodyPr rtlCol="0" anchor="ctr"/>
          <a:lstStyle/>
          <a:p>
            <a:pPr algn="ctr" defTabSz="457200" fontAlgn="auto">
              <a:spcBef>
                <a:spcPts val="0"/>
              </a:spcBef>
              <a:spcAft>
                <a:spcPts val="0"/>
              </a:spcAft>
              <a:buClrTx/>
              <a:buSzTx/>
              <a:buNone/>
              <a:defRPr/>
            </a:pPr>
            <a:endParaRPr lang="zh-TW" altLang="en-US" sz="1800" kern="0">
              <a:solidFill>
                <a:prstClr val="black"/>
              </a:solidFill>
              <a:latin typeface="Calibri" panose="020F0502020204030204"/>
              <a:ea typeface="新細明體" panose="02020500000000000000" pitchFamily="18" charset="-120"/>
            </a:endParaRPr>
          </a:p>
        </p:txBody>
      </p:sp>
      <p:sp>
        <p:nvSpPr>
          <p:cNvPr id="81" name="矩形 80">
            <a:extLst>
              <a:ext uri="{FF2B5EF4-FFF2-40B4-BE49-F238E27FC236}">
                <a16:creationId xmlns="" xmlns:a16="http://schemas.microsoft.com/office/drawing/2014/main" id="{31FEC827-EE88-4136-A3D2-D7AAB131BF2D}"/>
              </a:ext>
            </a:extLst>
          </p:cNvPr>
          <p:cNvSpPr/>
          <p:nvPr/>
        </p:nvSpPr>
        <p:spPr>
          <a:xfrm>
            <a:off x="1447800" y="1447800"/>
            <a:ext cx="4334099" cy="62411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457200" fontAlgn="auto">
              <a:spcBef>
                <a:spcPts val="0"/>
              </a:spcBef>
              <a:spcAft>
                <a:spcPts val="0"/>
              </a:spcAft>
              <a:buClrTx/>
              <a:buSzTx/>
              <a:buNone/>
              <a:defRPr/>
            </a:pPr>
            <a:r>
              <a:rPr lang="en-US" altLang="zh-TW" sz="2400" b="1" kern="0" dirty="0">
                <a:solidFill>
                  <a:prstClr val="white"/>
                </a:solidFill>
                <a:latin typeface="Calibri" panose="020F0502020204030204"/>
                <a:ea typeface="新細明體" panose="02020500000000000000" pitchFamily="18" charset="-120"/>
              </a:rPr>
              <a:t>Training Set</a:t>
            </a:r>
            <a:endParaRPr lang="zh-TW" altLang="en-US" sz="2400" b="1" kern="0" dirty="0">
              <a:solidFill>
                <a:prstClr val="white"/>
              </a:solidFill>
              <a:latin typeface="Calibri" panose="020F0502020204030204"/>
              <a:ea typeface="新細明體" panose="02020500000000000000" pitchFamily="18" charset="-120"/>
            </a:endParaRPr>
          </a:p>
        </p:txBody>
      </p:sp>
      <p:sp>
        <p:nvSpPr>
          <p:cNvPr id="82" name="矩形 81">
            <a:extLst>
              <a:ext uri="{FF2B5EF4-FFF2-40B4-BE49-F238E27FC236}">
                <a16:creationId xmlns="" xmlns:a16="http://schemas.microsoft.com/office/drawing/2014/main" id="{726C676C-CB3A-4105-93AC-C81928B37095}"/>
              </a:ext>
            </a:extLst>
          </p:cNvPr>
          <p:cNvSpPr/>
          <p:nvPr/>
        </p:nvSpPr>
        <p:spPr>
          <a:xfrm>
            <a:off x="1447800" y="2199419"/>
            <a:ext cx="1066800" cy="552450"/>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457200" fontAlgn="auto">
              <a:spcBef>
                <a:spcPts val="0"/>
              </a:spcBef>
              <a:spcAft>
                <a:spcPts val="0"/>
              </a:spcAft>
              <a:buClrTx/>
              <a:buSzTx/>
              <a:buNone/>
              <a:defRPr/>
            </a:pPr>
            <a:r>
              <a:rPr lang="en-US" altLang="zh-TW" sz="2400" kern="0" dirty="0">
                <a:solidFill>
                  <a:prstClr val="white"/>
                </a:solidFill>
                <a:latin typeface="Calibri" panose="020F0502020204030204"/>
                <a:ea typeface="新細明體" panose="02020500000000000000" pitchFamily="18" charset="-120"/>
              </a:rPr>
              <a:t>Train</a:t>
            </a:r>
            <a:endParaRPr lang="zh-TW" altLang="en-US" sz="2400" kern="0" dirty="0">
              <a:solidFill>
                <a:prstClr val="white"/>
              </a:solidFill>
              <a:latin typeface="Calibri" panose="020F0502020204030204"/>
              <a:ea typeface="新細明體" panose="02020500000000000000" pitchFamily="18" charset="-120"/>
            </a:endParaRPr>
          </a:p>
        </p:txBody>
      </p:sp>
      <p:sp>
        <p:nvSpPr>
          <p:cNvPr id="83" name="矩形 82">
            <a:extLst>
              <a:ext uri="{FF2B5EF4-FFF2-40B4-BE49-F238E27FC236}">
                <a16:creationId xmlns="" xmlns:a16="http://schemas.microsoft.com/office/drawing/2014/main" id="{B6DD4969-06D9-4D33-8C28-99F39E31811D}"/>
              </a:ext>
            </a:extLst>
          </p:cNvPr>
          <p:cNvSpPr/>
          <p:nvPr/>
        </p:nvSpPr>
        <p:spPr>
          <a:xfrm>
            <a:off x="3093243" y="2199419"/>
            <a:ext cx="1066800" cy="552450"/>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457200" fontAlgn="auto">
              <a:spcBef>
                <a:spcPts val="0"/>
              </a:spcBef>
              <a:spcAft>
                <a:spcPts val="0"/>
              </a:spcAft>
              <a:buClrTx/>
              <a:buSzTx/>
              <a:buNone/>
              <a:defRPr/>
            </a:pPr>
            <a:r>
              <a:rPr lang="en-US" altLang="zh-TW" sz="2400" kern="0" dirty="0">
                <a:solidFill>
                  <a:prstClr val="white"/>
                </a:solidFill>
                <a:latin typeface="Calibri" panose="020F0502020204030204"/>
                <a:ea typeface="新細明體" panose="02020500000000000000" pitchFamily="18" charset="-120"/>
              </a:rPr>
              <a:t>Train</a:t>
            </a:r>
            <a:endParaRPr lang="zh-TW" altLang="en-US" sz="2400" kern="0" dirty="0">
              <a:solidFill>
                <a:prstClr val="white"/>
              </a:solidFill>
              <a:latin typeface="Calibri" panose="020F0502020204030204"/>
              <a:ea typeface="新細明體" panose="02020500000000000000" pitchFamily="18" charset="-120"/>
            </a:endParaRPr>
          </a:p>
        </p:txBody>
      </p:sp>
      <p:sp>
        <p:nvSpPr>
          <p:cNvPr id="84" name="矩形 83">
            <a:extLst>
              <a:ext uri="{FF2B5EF4-FFF2-40B4-BE49-F238E27FC236}">
                <a16:creationId xmlns="" xmlns:a16="http://schemas.microsoft.com/office/drawing/2014/main" id="{C1274D4B-2BC5-4BBC-8D16-F6481D4BF047}"/>
              </a:ext>
            </a:extLst>
          </p:cNvPr>
          <p:cNvSpPr/>
          <p:nvPr/>
        </p:nvSpPr>
        <p:spPr>
          <a:xfrm>
            <a:off x="4724400" y="2199419"/>
            <a:ext cx="1066800" cy="552450"/>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457200" fontAlgn="auto">
              <a:spcBef>
                <a:spcPts val="0"/>
              </a:spcBef>
              <a:spcAft>
                <a:spcPts val="0"/>
              </a:spcAft>
              <a:buClrTx/>
              <a:buSzTx/>
              <a:buNone/>
              <a:defRPr/>
            </a:pPr>
            <a:r>
              <a:rPr lang="en-US" altLang="zh-TW" sz="2400" kern="0" dirty="0">
                <a:solidFill>
                  <a:prstClr val="white"/>
                </a:solidFill>
                <a:latin typeface="Calibri" panose="020F0502020204030204"/>
                <a:ea typeface="新細明體" panose="02020500000000000000" pitchFamily="18" charset="-120"/>
              </a:rPr>
              <a:t>Val</a:t>
            </a:r>
            <a:endParaRPr lang="zh-TW" altLang="en-US" sz="2400" kern="0" dirty="0">
              <a:solidFill>
                <a:prstClr val="white"/>
              </a:solidFill>
              <a:latin typeface="Calibri" panose="020F0502020204030204"/>
              <a:ea typeface="新細明體" panose="02020500000000000000" pitchFamily="18" charset="-120"/>
            </a:endParaRPr>
          </a:p>
        </p:txBody>
      </p:sp>
      <p:sp>
        <p:nvSpPr>
          <p:cNvPr id="85" name="矩形 84">
            <a:extLst>
              <a:ext uri="{FF2B5EF4-FFF2-40B4-BE49-F238E27FC236}">
                <a16:creationId xmlns="" xmlns:a16="http://schemas.microsoft.com/office/drawing/2014/main" id="{B2750870-560D-43D2-A6A6-EF9507099B73}"/>
              </a:ext>
            </a:extLst>
          </p:cNvPr>
          <p:cNvSpPr/>
          <p:nvPr/>
        </p:nvSpPr>
        <p:spPr>
          <a:xfrm>
            <a:off x="1447800" y="2887599"/>
            <a:ext cx="1066800" cy="552450"/>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457200" fontAlgn="auto">
              <a:spcBef>
                <a:spcPts val="0"/>
              </a:spcBef>
              <a:spcAft>
                <a:spcPts val="0"/>
              </a:spcAft>
              <a:buClrTx/>
              <a:buSzTx/>
              <a:buNone/>
              <a:defRPr/>
            </a:pPr>
            <a:r>
              <a:rPr lang="en-US" altLang="zh-TW" sz="2400" kern="0" dirty="0">
                <a:solidFill>
                  <a:prstClr val="white"/>
                </a:solidFill>
                <a:latin typeface="Calibri" panose="020F0502020204030204"/>
                <a:ea typeface="新細明體" panose="02020500000000000000" pitchFamily="18" charset="-120"/>
              </a:rPr>
              <a:t>Train</a:t>
            </a:r>
            <a:endParaRPr lang="zh-TW" altLang="en-US" sz="2400" kern="0" dirty="0">
              <a:solidFill>
                <a:prstClr val="white"/>
              </a:solidFill>
              <a:latin typeface="Calibri" panose="020F0502020204030204"/>
              <a:ea typeface="新細明體" panose="02020500000000000000" pitchFamily="18" charset="-120"/>
            </a:endParaRPr>
          </a:p>
        </p:txBody>
      </p:sp>
      <p:sp>
        <p:nvSpPr>
          <p:cNvPr id="86" name="矩形 85">
            <a:extLst>
              <a:ext uri="{FF2B5EF4-FFF2-40B4-BE49-F238E27FC236}">
                <a16:creationId xmlns="" xmlns:a16="http://schemas.microsoft.com/office/drawing/2014/main" id="{BFEA50FF-F588-4BFB-A11B-352DE45577FD}"/>
              </a:ext>
            </a:extLst>
          </p:cNvPr>
          <p:cNvSpPr/>
          <p:nvPr/>
        </p:nvSpPr>
        <p:spPr>
          <a:xfrm>
            <a:off x="3093243" y="2887599"/>
            <a:ext cx="1066800" cy="552450"/>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457200" fontAlgn="auto">
              <a:spcBef>
                <a:spcPts val="0"/>
              </a:spcBef>
              <a:spcAft>
                <a:spcPts val="0"/>
              </a:spcAft>
              <a:buClrTx/>
              <a:buSzTx/>
              <a:buNone/>
              <a:defRPr/>
            </a:pPr>
            <a:r>
              <a:rPr lang="en-US" altLang="zh-TW" sz="2400" kern="0" dirty="0">
                <a:solidFill>
                  <a:prstClr val="white"/>
                </a:solidFill>
                <a:latin typeface="Calibri" panose="020F0502020204030204"/>
                <a:ea typeface="新細明體" panose="02020500000000000000" pitchFamily="18" charset="-120"/>
              </a:rPr>
              <a:t>Val</a:t>
            </a:r>
            <a:endParaRPr lang="zh-TW" altLang="en-US" sz="2400" kern="0" dirty="0">
              <a:solidFill>
                <a:prstClr val="white"/>
              </a:solidFill>
              <a:latin typeface="Calibri" panose="020F0502020204030204"/>
              <a:ea typeface="新細明體" panose="02020500000000000000" pitchFamily="18" charset="-120"/>
            </a:endParaRPr>
          </a:p>
        </p:txBody>
      </p:sp>
      <p:sp>
        <p:nvSpPr>
          <p:cNvPr id="87" name="矩形 86">
            <a:extLst>
              <a:ext uri="{FF2B5EF4-FFF2-40B4-BE49-F238E27FC236}">
                <a16:creationId xmlns="" xmlns:a16="http://schemas.microsoft.com/office/drawing/2014/main" id="{2DD799E1-05F2-47E4-96B2-3F33A7845299}"/>
              </a:ext>
            </a:extLst>
          </p:cNvPr>
          <p:cNvSpPr/>
          <p:nvPr/>
        </p:nvSpPr>
        <p:spPr>
          <a:xfrm>
            <a:off x="4724400" y="2887599"/>
            <a:ext cx="1066800" cy="552450"/>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457200" fontAlgn="auto">
              <a:spcBef>
                <a:spcPts val="0"/>
              </a:spcBef>
              <a:spcAft>
                <a:spcPts val="0"/>
              </a:spcAft>
              <a:buClrTx/>
              <a:buSzTx/>
              <a:buNone/>
              <a:defRPr/>
            </a:pPr>
            <a:r>
              <a:rPr lang="en-US" altLang="zh-TW" sz="2400" kern="0" dirty="0">
                <a:solidFill>
                  <a:prstClr val="white"/>
                </a:solidFill>
                <a:latin typeface="Calibri" panose="020F0502020204030204"/>
                <a:ea typeface="新細明體" panose="02020500000000000000" pitchFamily="18" charset="-120"/>
              </a:rPr>
              <a:t>Train</a:t>
            </a:r>
            <a:endParaRPr lang="zh-TW" altLang="en-US" sz="2400" kern="0" dirty="0">
              <a:solidFill>
                <a:prstClr val="white"/>
              </a:solidFill>
              <a:latin typeface="Calibri" panose="020F0502020204030204"/>
              <a:ea typeface="新細明體" panose="02020500000000000000" pitchFamily="18" charset="-120"/>
            </a:endParaRPr>
          </a:p>
        </p:txBody>
      </p:sp>
      <p:sp>
        <p:nvSpPr>
          <p:cNvPr id="88" name="矩形 87">
            <a:extLst>
              <a:ext uri="{FF2B5EF4-FFF2-40B4-BE49-F238E27FC236}">
                <a16:creationId xmlns="" xmlns:a16="http://schemas.microsoft.com/office/drawing/2014/main" id="{0CDFCEDC-5883-4F79-9166-0CC36B4B4963}"/>
              </a:ext>
            </a:extLst>
          </p:cNvPr>
          <p:cNvSpPr/>
          <p:nvPr/>
        </p:nvSpPr>
        <p:spPr>
          <a:xfrm>
            <a:off x="1447800" y="3574476"/>
            <a:ext cx="1066800" cy="552450"/>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457200" fontAlgn="auto">
              <a:spcBef>
                <a:spcPts val="0"/>
              </a:spcBef>
              <a:spcAft>
                <a:spcPts val="0"/>
              </a:spcAft>
              <a:buClrTx/>
              <a:buSzTx/>
              <a:buNone/>
              <a:defRPr/>
            </a:pPr>
            <a:r>
              <a:rPr lang="en-US" altLang="zh-TW" sz="2400" kern="0" dirty="0">
                <a:solidFill>
                  <a:prstClr val="white"/>
                </a:solidFill>
                <a:latin typeface="Calibri" panose="020F0502020204030204"/>
                <a:ea typeface="新細明體" panose="02020500000000000000" pitchFamily="18" charset="-120"/>
              </a:rPr>
              <a:t>Val</a:t>
            </a:r>
            <a:endParaRPr lang="zh-TW" altLang="en-US" sz="2400" kern="0" dirty="0">
              <a:solidFill>
                <a:prstClr val="white"/>
              </a:solidFill>
              <a:latin typeface="Calibri" panose="020F0502020204030204"/>
              <a:ea typeface="新細明體" panose="02020500000000000000" pitchFamily="18" charset="-120"/>
            </a:endParaRPr>
          </a:p>
        </p:txBody>
      </p:sp>
      <p:sp>
        <p:nvSpPr>
          <p:cNvPr id="89" name="矩形 88">
            <a:extLst>
              <a:ext uri="{FF2B5EF4-FFF2-40B4-BE49-F238E27FC236}">
                <a16:creationId xmlns="" xmlns:a16="http://schemas.microsoft.com/office/drawing/2014/main" id="{531143A2-DDBF-485B-97FF-5C8410A3422D}"/>
              </a:ext>
            </a:extLst>
          </p:cNvPr>
          <p:cNvSpPr/>
          <p:nvPr/>
        </p:nvSpPr>
        <p:spPr>
          <a:xfrm>
            <a:off x="3093243" y="3574476"/>
            <a:ext cx="1066800" cy="552450"/>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457200" fontAlgn="auto">
              <a:spcBef>
                <a:spcPts val="0"/>
              </a:spcBef>
              <a:spcAft>
                <a:spcPts val="0"/>
              </a:spcAft>
              <a:buClrTx/>
              <a:buSzTx/>
              <a:buNone/>
              <a:defRPr/>
            </a:pPr>
            <a:r>
              <a:rPr lang="en-US" altLang="zh-TW" sz="2400" kern="0" dirty="0">
                <a:solidFill>
                  <a:prstClr val="white"/>
                </a:solidFill>
                <a:latin typeface="Calibri" panose="020F0502020204030204"/>
                <a:ea typeface="新細明體" panose="02020500000000000000" pitchFamily="18" charset="-120"/>
              </a:rPr>
              <a:t>Train</a:t>
            </a:r>
            <a:endParaRPr lang="zh-TW" altLang="en-US" sz="2400" kern="0" dirty="0">
              <a:solidFill>
                <a:prstClr val="white"/>
              </a:solidFill>
              <a:latin typeface="Calibri" panose="020F0502020204030204"/>
              <a:ea typeface="新細明體" panose="02020500000000000000" pitchFamily="18" charset="-120"/>
            </a:endParaRPr>
          </a:p>
        </p:txBody>
      </p:sp>
      <p:sp>
        <p:nvSpPr>
          <p:cNvPr id="90" name="矩形 89">
            <a:extLst>
              <a:ext uri="{FF2B5EF4-FFF2-40B4-BE49-F238E27FC236}">
                <a16:creationId xmlns="" xmlns:a16="http://schemas.microsoft.com/office/drawing/2014/main" id="{CA9ADC7D-9E2B-4FB5-B1DC-00F4E6CB0FC4}"/>
              </a:ext>
            </a:extLst>
          </p:cNvPr>
          <p:cNvSpPr/>
          <p:nvPr/>
        </p:nvSpPr>
        <p:spPr>
          <a:xfrm>
            <a:off x="4724400" y="3574476"/>
            <a:ext cx="1066800" cy="552450"/>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457200" fontAlgn="auto">
              <a:spcBef>
                <a:spcPts val="0"/>
              </a:spcBef>
              <a:spcAft>
                <a:spcPts val="0"/>
              </a:spcAft>
              <a:buClrTx/>
              <a:buSzTx/>
              <a:buNone/>
              <a:defRPr/>
            </a:pPr>
            <a:r>
              <a:rPr lang="en-US" altLang="zh-TW" sz="2400" kern="0" dirty="0">
                <a:solidFill>
                  <a:prstClr val="white"/>
                </a:solidFill>
                <a:latin typeface="Calibri" panose="020F0502020204030204"/>
                <a:ea typeface="新細明體" panose="02020500000000000000" pitchFamily="18" charset="-120"/>
              </a:rPr>
              <a:t>Train</a:t>
            </a:r>
            <a:endParaRPr lang="zh-TW" altLang="en-US" sz="2400" kern="0" dirty="0">
              <a:solidFill>
                <a:prstClr val="white"/>
              </a:solidFill>
              <a:latin typeface="Calibri" panose="020F0502020204030204"/>
              <a:ea typeface="新細明體" panose="02020500000000000000" pitchFamily="18" charset="-120"/>
            </a:endParaRPr>
          </a:p>
        </p:txBody>
      </p:sp>
      <p:sp>
        <p:nvSpPr>
          <p:cNvPr id="91" name="文字方塊 13">
            <a:extLst>
              <a:ext uri="{FF2B5EF4-FFF2-40B4-BE49-F238E27FC236}">
                <a16:creationId xmlns="" xmlns:a16="http://schemas.microsoft.com/office/drawing/2014/main" id="{9CA7BD41-334D-45DE-B212-D3944F276B2A}"/>
              </a:ext>
            </a:extLst>
          </p:cNvPr>
          <p:cNvSpPr txBox="1"/>
          <p:nvPr/>
        </p:nvSpPr>
        <p:spPr>
          <a:xfrm>
            <a:off x="6332084" y="1557654"/>
            <a:ext cx="1262743" cy="461665"/>
          </a:xfrm>
          <a:prstGeom prst="rect">
            <a:avLst/>
          </a:prstGeom>
          <a:noFill/>
        </p:spPr>
        <p:txBody>
          <a:bodyPr wrap="square" rtlCol="0">
            <a:spAutoFit/>
          </a:bodyPr>
          <a:lstStyle/>
          <a:p>
            <a:pPr defTabSz="457200" fontAlgn="auto">
              <a:spcBef>
                <a:spcPts val="0"/>
              </a:spcBef>
              <a:spcAft>
                <a:spcPts val="0"/>
              </a:spcAft>
              <a:buClrTx/>
              <a:buSzTx/>
              <a:buNone/>
            </a:pPr>
            <a:r>
              <a:rPr lang="en-US" altLang="zh-TW" sz="2400" dirty="0">
                <a:solidFill>
                  <a:prstClr val="black"/>
                </a:solidFill>
                <a:latin typeface="Calibri" panose="020F0502020204030204"/>
                <a:ea typeface="新細明體" panose="02020500000000000000" pitchFamily="18" charset="-120"/>
              </a:rPr>
              <a:t>Model 1</a:t>
            </a:r>
            <a:endParaRPr lang="zh-TW" altLang="en-US" sz="2400" dirty="0">
              <a:solidFill>
                <a:prstClr val="black"/>
              </a:solidFill>
              <a:latin typeface="Calibri" panose="020F0502020204030204"/>
              <a:ea typeface="新細明體" panose="02020500000000000000" pitchFamily="18" charset="-120"/>
            </a:endParaRPr>
          </a:p>
        </p:txBody>
      </p:sp>
      <p:sp>
        <p:nvSpPr>
          <p:cNvPr id="92" name="文字方塊 14">
            <a:extLst>
              <a:ext uri="{FF2B5EF4-FFF2-40B4-BE49-F238E27FC236}">
                <a16:creationId xmlns="" xmlns:a16="http://schemas.microsoft.com/office/drawing/2014/main" id="{6E80C82E-4790-4773-B9AB-E6A61E18900C}"/>
              </a:ext>
            </a:extLst>
          </p:cNvPr>
          <p:cNvSpPr txBox="1"/>
          <p:nvPr/>
        </p:nvSpPr>
        <p:spPr>
          <a:xfrm>
            <a:off x="8061099" y="1552781"/>
            <a:ext cx="1262743" cy="461665"/>
          </a:xfrm>
          <a:prstGeom prst="rect">
            <a:avLst/>
          </a:prstGeom>
          <a:noFill/>
        </p:spPr>
        <p:txBody>
          <a:bodyPr wrap="square" rtlCol="0">
            <a:spAutoFit/>
          </a:bodyPr>
          <a:lstStyle/>
          <a:p>
            <a:pPr defTabSz="457200" fontAlgn="auto">
              <a:spcBef>
                <a:spcPts val="0"/>
              </a:spcBef>
              <a:spcAft>
                <a:spcPts val="0"/>
              </a:spcAft>
              <a:buClrTx/>
              <a:buSzTx/>
              <a:buNone/>
            </a:pPr>
            <a:r>
              <a:rPr lang="en-US" altLang="zh-TW" sz="2400" dirty="0">
                <a:solidFill>
                  <a:prstClr val="black"/>
                </a:solidFill>
                <a:latin typeface="Calibri" panose="020F0502020204030204"/>
                <a:ea typeface="新細明體" panose="02020500000000000000" pitchFamily="18" charset="-120"/>
              </a:rPr>
              <a:t>Model 2</a:t>
            </a:r>
            <a:endParaRPr lang="zh-TW" altLang="en-US" sz="2400" dirty="0">
              <a:solidFill>
                <a:prstClr val="black"/>
              </a:solidFill>
              <a:latin typeface="Calibri" panose="020F0502020204030204"/>
              <a:ea typeface="新細明體" panose="02020500000000000000" pitchFamily="18" charset="-120"/>
            </a:endParaRPr>
          </a:p>
        </p:txBody>
      </p:sp>
      <p:sp>
        <p:nvSpPr>
          <p:cNvPr id="93" name="文字方塊 15">
            <a:extLst>
              <a:ext uri="{FF2B5EF4-FFF2-40B4-BE49-F238E27FC236}">
                <a16:creationId xmlns="" xmlns:a16="http://schemas.microsoft.com/office/drawing/2014/main" id="{6B2436F4-2FC2-4C68-B78F-275AB21E709D}"/>
              </a:ext>
            </a:extLst>
          </p:cNvPr>
          <p:cNvSpPr txBox="1"/>
          <p:nvPr/>
        </p:nvSpPr>
        <p:spPr>
          <a:xfrm>
            <a:off x="9704842" y="1552781"/>
            <a:ext cx="1262743" cy="461665"/>
          </a:xfrm>
          <a:prstGeom prst="rect">
            <a:avLst/>
          </a:prstGeom>
          <a:noFill/>
        </p:spPr>
        <p:txBody>
          <a:bodyPr wrap="square" rtlCol="0">
            <a:spAutoFit/>
          </a:bodyPr>
          <a:lstStyle/>
          <a:p>
            <a:pPr defTabSz="457200" fontAlgn="auto">
              <a:spcBef>
                <a:spcPts val="0"/>
              </a:spcBef>
              <a:spcAft>
                <a:spcPts val="0"/>
              </a:spcAft>
              <a:buClrTx/>
              <a:buSzTx/>
              <a:buNone/>
            </a:pPr>
            <a:r>
              <a:rPr lang="en-US" altLang="zh-TW" sz="2400" dirty="0">
                <a:solidFill>
                  <a:prstClr val="black"/>
                </a:solidFill>
                <a:latin typeface="Calibri" panose="020F0502020204030204"/>
                <a:ea typeface="新細明體" panose="02020500000000000000" pitchFamily="18" charset="-120"/>
              </a:rPr>
              <a:t>Model 3</a:t>
            </a:r>
            <a:endParaRPr lang="zh-TW" altLang="en-US" sz="2400" dirty="0">
              <a:solidFill>
                <a:prstClr val="black"/>
              </a:solidFill>
              <a:latin typeface="Calibri" panose="020F0502020204030204"/>
              <a:ea typeface="新細明體" panose="02020500000000000000" pitchFamily="18" charset="-120"/>
            </a:endParaRPr>
          </a:p>
        </p:txBody>
      </p:sp>
      <p:sp>
        <p:nvSpPr>
          <p:cNvPr id="94" name="文字方塊 19">
            <a:extLst>
              <a:ext uri="{FF2B5EF4-FFF2-40B4-BE49-F238E27FC236}">
                <a16:creationId xmlns="" xmlns:a16="http://schemas.microsoft.com/office/drawing/2014/main" id="{7881C60D-9F58-4836-AF43-4FF501194B4D}"/>
              </a:ext>
            </a:extLst>
          </p:cNvPr>
          <p:cNvSpPr txBox="1"/>
          <p:nvPr/>
        </p:nvSpPr>
        <p:spPr>
          <a:xfrm>
            <a:off x="9608456" y="2280334"/>
            <a:ext cx="1364344" cy="461665"/>
          </a:xfrm>
          <a:prstGeom prst="rect">
            <a:avLst/>
          </a:prstGeom>
          <a:noFill/>
        </p:spPr>
        <p:txBody>
          <a:bodyPr wrap="square" rtlCol="0">
            <a:spAutoFit/>
          </a:bodyPr>
          <a:lstStyle/>
          <a:p>
            <a:pPr algn="ctr" defTabSz="457200" fontAlgn="auto">
              <a:spcBef>
                <a:spcPts val="0"/>
              </a:spcBef>
              <a:spcAft>
                <a:spcPts val="0"/>
              </a:spcAft>
              <a:buClrTx/>
              <a:buSzTx/>
              <a:buNone/>
            </a:pPr>
            <a:r>
              <a:rPr lang="en-US" altLang="zh-TW" sz="2400" dirty="0">
                <a:solidFill>
                  <a:prstClr val="black"/>
                </a:solidFill>
                <a:latin typeface="Calibri" panose="020F0502020204030204"/>
                <a:ea typeface="新細明體" panose="02020500000000000000" pitchFamily="18" charset="-120"/>
              </a:rPr>
              <a:t>Err = 0.4</a:t>
            </a:r>
            <a:endParaRPr lang="zh-TW" altLang="en-US" sz="2400" dirty="0">
              <a:solidFill>
                <a:prstClr val="black"/>
              </a:solidFill>
              <a:latin typeface="Calibri" panose="020F0502020204030204"/>
              <a:ea typeface="新細明體" panose="02020500000000000000" pitchFamily="18" charset="-120"/>
            </a:endParaRPr>
          </a:p>
        </p:txBody>
      </p:sp>
      <p:sp>
        <p:nvSpPr>
          <p:cNvPr id="95" name="文字方塊 20">
            <a:extLst>
              <a:ext uri="{FF2B5EF4-FFF2-40B4-BE49-F238E27FC236}">
                <a16:creationId xmlns="" xmlns:a16="http://schemas.microsoft.com/office/drawing/2014/main" id="{7BA8B471-5E8A-481F-91DB-64E40D66E7CC}"/>
              </a:ext>
            </a:extLst>
          </p:cNvPr>
          <p:cNvSpPr txBox="1"/>
          <p:nvPr/>
        </p:nvSpPr>
        <p:spPr>
          <a:xfrm>
            <a:off x="9608456" y="2962624"/>
            <a:ext cx="1364344" cy="461665"/>
          </a:xfrm>
          <a:prstGeom prst="rect">
            <a:avLst/>
          </a:prstGeom>
          <a:noFill/>
        </p:spPr>
        <p:txBody>
          <a:bodyPr wrap="square" rtlCol="0">
            <a:spAutoFit/>
          </a:bodyPr>
          <a:lstStyle/>
          <a:p>
            <a:pPr algn="ctr" defTabSz="457200" fontAlgn="auto">
              <a:spcBef>
                <a:spcPts val="0"/>
              </a:spcBef>
              <a:spcAft>
                <a:spcPts val="0"/>
              </a:spcAft>
              <a:buClrTx/>
              <a:buSzTx/>
              <a:buNone/>
            </a:pPr>
            <a:r>
              <a:rPr lang="en-US" altLang="zh-TW" sz="2400" dirty="0">
                <a:solidFill>
                  <a:prstClr val="black"/>
                </a:solidFill>
                <a:latin typeface="Calibri" panose="020F0502020204030204"/>
                <a:ea typeface="新細明體" panose="02020500000000000000" pitchFamily="18" charset="-120"/>
              </a:rPr>
              <a:t>Err = 0.5</a:t>
            </a:r>
            <a:endParaRPr lang="zh-TW" altLang="en-US" sz="2400" dirty="0">
              <a:solidFill>
                <a:prstClr val="black"/>
              </a:solidFill>
              <a:latin typeface="Calibri" panose="020F0502020204030204"/>
              <a:ea typeface="新細明體" panose="02020500000000000000" pitchFamily="18" charset="-120"/>
            </a:endParaRPr>
          </a:p>
        </p:txBody>
      </p:sp>
      <p:sp>
        <p:nvSpPr>
          <p:cNvPr id="96" name="文字方塊 21">
            <a:extLst>
              <a:ext uri="{FF2B5EF4-FFF2-40B4-BE49-F238E27FC236}">
                <a16:creationId xmlns="" xmlns:a16="http://schemas.microsoft.com/office/drawing/2014/main" id="{49EA38F1-ED9F-4BF8-B0A4-74EADAA714AA}"/>
              </a:ext>
            </a:extLst>
          </p:cNvPr>
          <p:cNvSpPr txBox="1"/>
          <p:nvPr/>
        </p:nvSpPr>
        <p:spPr>
          <a:xfrm>
            <a:off x="9608456" y="3644914"/>
            <a:ext cx="1364344" cy="461665"/>
          </a:xfrm>
          <a:prstGeom prst="rect">
            <a:avLst/>
          </a:prstGeom>
          <a:noFill/>
        </p:spPr>
        <p:txBody>
          <a:bodyPr wrap="square" rtlCol="0">
            <a:spAutoFit/>
          </a:bodyPr>
          <a:lstStyle/>
          <a:p>
            <a:pPr algn="ctr" defTabSz="457200" fontAlgn="auto">
              <a:spcBef>
                <a:spcPts val="0"/>
              </a:spcBef>
              <a:spcAft>
                <a:spcPts val="0"/>
              </a:spcAft>
              <a:buClrTx/>
              <a:buSzTx/>
              <a:buNone/>
            </a:pPr>
            <a:r>
              <a:rPr lang="en-US" altLang="zh-TW" sz="2400" dirty="0">
                <a:solidFill>
                  <a:prstClr val="black"/>
                </a:solidFill>
                <a:latin typeface="Calibri" panose="020F0502020204030204"/>
                <a:ea typeface="新細明體" panose="02020500000000000000" pitchFamily="18" charset="-120"/>
              </a:rPr>
              <a:t>Err = 0.3</a:t>
            </a:r>
            <a:endParaRPr lang="zh-TW" altLang="en-US" sz="2400" dirty="0">
              <a:solidFill>
                <a:prstClr val="black"/>
              </a:solidFill>
              <a:latin typeface="Calibri" panose="020F0502020204030204"/>
              <a:ea typeface="新細明體" panose="02020500000000000000" pitchFamily="18" charset="-120"/>
            </a:endParaRPr>
          </a:p>
        </p:txBody>
      </p:sp>
      <p:sp>
        <p:nvSpPr>
          <p:cNvPr id="97" name="文字方塊 22">
            <a:extLst>
              <a:ext uri="{FF2B5EF4-FFF2-40B4-BE49-F238E27FC236}">
                <a16:creationId xmlns="" xmlns:a16="http://schemas.microsoft.com/office/drawing/2014/main" id="{3E5207B3-31B7-4390-AE45-C8A57B8771B3}"/>
              </a:ext>
            </a:extLst>
          </p:cNvPr>
          <p:cNvSpPr txBox="1"/>
          <p:nvPr/>
        </p:nvSpPr>
        <p:spPr>
          <a:xfrm>
            <a:off x="7959497" y="2280334"/>
            <a:ext cx="1364344" cy="461665"/>
          </a:xfrm>
          <a:prstGeom prst="rect">
            <a:avLst/>
          </a:prstGeom>
          <a:noFill/>
        </p:spPr>
        <p:txBody>
          <a:bodyPr wrap="square" rtlCol="0">
            <a:spAutoFit/>
          </a:bodyPr>
          <a:lstStyle/>
          <a:p>
            <a:pPr algn="ctr" defTabSz="457200" fontAlgn="auto">
              <a:spcBef>
                <a:spcPts val="0"/>
              </a:spcBef>
              <a:spcAft>
                <a:spcPts val="0"/>
              </a:spcAft>
              <a:buClrTx/>
              <a:buSzTx/>
              <a:buNone/>
            </a:pPr>
            <a:r>
              <a:rPr lang="en-US" altLang="zh-TW" sz="2400" dirty="0">
                <a:solidFill>
                  <a:prstClr val="black"/>
                </a:solidFill>
                <a:latin typeface="Calibri" panose="020F0502020204030204"/>
                <a:ea typeface="新細明體" panose="02020500000000000000" pitchFamily="18" charset="-120"/>
              </a:rPr>
              <a:t>Err = 0.4</a:t>
            </a:r>
            <a:endParaRPr lang="zh-TW" altLang="en-US" sz="2400" dirty="0">
              <a:solidFill>
                <a:prstClr val="black"/>
              </a:solidFill>
              <a:latin typeface="Calibri" panose="020F0502020204030204"/>
              <a:ea typeface="新細明體" panose="02020500000000000000" pitchFamily="18" charset="-120"/>
            </a:endParaRPr>
          </a:p>
        </p:txBody>
      </p:sp>
      <p:sp>
        <p:nvSpPr>
          <p:cNvPr id="98" name="文字方塊 23">
            <a:extLst>
              <a:ext uri="{FF2B5EF4-FFF2-40B4-BE49-F238E27FC236}">
                <a16:creationId xmlns="" xmlns:a16="http://schemas.microsoft.com/office/drawing/2014/main" id="{61B2B3EA-FF31-4376-A9CD-BC5A7D919E7A}"/>
              </a:ext>
            </a:extLst>
          </p:cNvPr>
          <p:cNvSpPr txBox="1"/>
          <p:nvPr/>
        </p:nvSpPr>
        <p:spPr>
          <a:xfrm>
            <a:off x="7959497" y="2962624"/>
            <a:ext cx="1364344" cy="461665"/>
          </a:xfrm>
          <a:prstGeom prst="rect">
            <a:avLst/>
          </a:prstGeom>
          <a:noFill/>
        </p:spPr>
        <p:txBody>
          <a:bodyPr wrap="square" rtlCol="0">
            <a:spAutoFit/>
          </a:bodyPr>
          <a:lstStyle/>
          <a:p>
            <a:pPr algn="ctr" defTabSz="457200" fontAlgn="auto">
              <a:spcBef>
                <a:spcPts val="0"/>
              </a:spcBef>
              <a:spcAft>
                <a:spcPts val="0"/>
              </a:spcAft>
              <a:buClrTx/>
              <a:buSzTx/>
              <a:buNone/>
            </a:pPr>
            <a:r>
              <a:rPr lang="en-US" altLang="zh-TW" sz="2400" dirty="0">
                <a:solidFill>
                  <a:prstClr val="black"/>
                </a:solidFill>
                <a:latin typeface="Calibri" panose="020F0502020204030204"/>
                <a:ea typeface="新細明體" panose="02020500000000000000" pitchFamily="18" charset="-120"/>
              </a:rPr>
              <a:t>Err = 0.5</a:t>
            </a:r>
            <a:endParaRPr lang="zh-TW" altLang="en-US" sz="2400" dirty="0">
              <a:solidFill>
                <a:prstClr val="black"/>
              </a:solidFill>
              <a:latin typeface="Calibri" panose="020F0502020204030204"/>
              <a:ea typeface="新細明體" panose="02020500000000000000" pitchFamily="18" charset="-120"/>
            </a:endParaRPr>
          </a:p>
        </p:txBody>
      </p:sp>
      <p:sp>
        <p:nvSpPr>
          <p:cNvPr id="99" name="文字方塊 24">
            <a:extLst>
              <a:ext uri="{FF2B5EF4-FFF2-40B4-BE49-F238E27FC236}">
                <a16:creationId xmlns="" xmlns:a16="http://schemas.microsoft.com/office/drawing/2014/main" id="{3E65A2F4-9A1D-4962-AF25-F23F635558AD}"/>
              </a:ext>
            </a:extLst>
          </p:cNvPr>
          <p:cNvSpPr txBox="1"/>
          <p:nvPr/>
        </p:nvSpPr>
        <p:spPr>
          <a:xfrm>
            <a:off x="7959497" y="3644914"/>
            <a:ext cx="1364344" cy="461665"/>
          </a:xfrm>
          <a:prstGeom prst="rect">
            <a:avLst/>
          </a:prstGeom>
          <a:noFill/>
        </p:spPr>
        <p:txBody>
          <a:bodyPr wrap="square" rtlCol="0">
            <a:spAutoFit/>
          </a:bodyPr>
          <a:lstStyle/>
          <a:p>
            <a:pPr algn="ctr" defTabSz="457200" fontAlgn="auto">
              <a:spcBef>
                <a:spcPts val="0"/>
              </a:spcBef>
              <a:spcAft>
                <a:spcPts val="0"/>
              </a:spcAft>
              <a:buClrTx/>
              <a:buSzTx/>
              <a:buNone/>
            </a:pPr>
            <a:r>
              <a:rPr lang="en-US" altLang="zh-TW" sz="2400" dirty="0">
                <a:solidFill>
                  <a:prstClr val="black"/>
                </a:solidFill>
                <a:latin typeface="Calibri" panose="020F0502020204030204"/>
                <a:ea typeface="新細明體" panose="02020500000000000000" pitchFamily="18" charset="-120"/>
              </a:rPr>
              <a:t>Err = 0.6</a:t>
            </a:r>
            <a:endParaRPr lang="zh-TW" altLang="en-US" sz="2400" dirty="0">
              <a:solidFill>
                <a:prstClr val="black"/>
              </a:solidFill>
              <a:latin typeface="Calibri" panose="020F0502020204030204"/>
              <a:ea typeface="新細明體" panose="02020500000000000000" pitchFamily="18" charset="-120"/>
            </a:endParaRPr>
          </a:p>
        </p:txBody>
      </p:sp>
      <p:sp>
        <p:nvSpPr>
          <p:cNvPr id="100" name="文字方塊 25">
            <a:extLst>
              <a:ext uri="{FF2B5EF4-FFF2-40B4-BE49-F238E27FC236}">
                <a16:creationId xmlns="" xmlns:a16="http://schemas.microsoft.com/office/drawing/2014/main" id="{D2045D0B-7ED4-4194-8C38-17394B09ECD6}"/>
              </a:ext>
            </a:extLst>
          </p:cNvPr>
          <p:cNvSpPr txBox="1"/>
          <p:nvPr/>
        </p:nvSpPr>
        <p:spPr>
          <a:xfrm>
            <a:off x="6242388" y="2270449"/>
            <a:ext cx="1364344" cy="461665"/>
          </a:xfrm>
          <a:prstGeom prst="rect">
            <a:avLst/>
          </a:prstGeom>
          <a:noFill/>
        </p:spPr>
        <p:txBody>
          <a:bodyPr wrap="square" rtlCol="0">
            <a:spAutoFit/>
          </a:bodyPr>
          <a:lstStyle/>
          <a:p>
            <a:pPr algn="ctr" defTabSz="457200" fontAlgn="auto">
              <a:spcBef>
                <a:spcPts val="0"/>
              </a:spcBef>
              <a:spcAft>
                <a:spcPts val="0"/>
              </a:spcAft>
              <a:buClrTx/>
              <a:buSzTx/>
              <a:buNone/>
            </a:pPr>
            <a:r>
              <a:rPr lang="en-US" altLang="zh-TW" sz="2400" dirty="0">
                <a:solidFill>
                  <a:prstClr val="black"/>
                </a:solidFill>
                <a:latin typeface="Calibri" panose="020F0502020204030204"/>
                <a:ea typeface="新細明體" panose="02020500000000000000" pitchFamily="18" charset="-120"/>
              </a:rPr>
              <a:t>Err = 0.2</a:t>
            </a:r>
            <a:endParaRPr lang="zh-TW" altLang="en-US" sz="2400" dirty="0">
              <a:solidFill>
                <a:prstClr val="black"/>
              </a:solidFill>
              <a:latin typeface="Calibri" panose="020F0502020204030204"/>
              <a:ea typeface="新細明體" panose="02020500000000000000" pitchFamily="18" charset="-120"/>
            </a:endParaRPr>
          </a:p>
        </p:txBody>
      </p:sp>
      <p:sp>
        <p:nvSpPr>
          <p:cNvPr id="101" name="文字方塊 26">
            <a:extLst>
              <a:ext uri="{FF2B5EF4-FFF2-40B4-BE49-F238E27FC236}">
                <a16:creationId xmlns="" xmlns:a16="http://schemas.microsoft.com/office/drawing/2014/main" id="{BEEC1694-53D5-412F-8161-1C07907D621F}"/>
              </a:ext>
            </a:extLst>
          </p:cNvPr>
          <p:cNvSpPr txBox="1"/>
          <p:nvPr/>
        </p:nvSpPr>
        <p:spPr>
          <a:xfrm>
            <a:off x="6242388" y="2952739"/>
            <a:ext cx="1364344" cy="461665"/>
          </a:xfrm>
          <a:prstGeom prst="rect">
            <a:avLst/>
          </a:prstGeom>
          <a:noFill/>
        </p:spPr>
        <p:txBody>
          <a:bodyPr wrap="square" rtlCol="0">
            <a:spAutoFit/>
          </a:bodyPr>
          <a:lstStyle/>
          <a:p>
            <a:pPr algn="ctr" defTabSz="457200" fontAlgn="auto">
              <a:spcBef>
                <a:spcPts val="0"/>
              </a:spcBef>
              <a:spcAft>
                <a:spcPts val="0"/>
              </a:spcAft>
              <a:buClrTx/>
              <a:buSzTx/>
              <a:buNone/>
            </a:pPr>
            <a:r>
              <a:rPr lang="en-US" altLang="zh-TW" sz="2400" dirty="0">
                <a:solidFill>
                  <a:prstClr val="black"/>
                </a:solidFill>
                <a:latin typeface="Calibri" panose="020F0502020204030204"/>
                <a:ea typeface="新細明體" panose="02020500000000000000" pitchFamily="18" charset="-120"/>
              </a:rPr>
              <a:t>Err = 0.4</a:t>
            </a:r>
            <a:endParaRPr lang="zh-TW" altLang="en-US" sz="2400" dirty="0">
              <a:solidFill>
                <a:prstClr val="black"/>
              </a:solidFill>
              <a:latin typeface="Calibri" panose="020F0502020204030204"/>
              <a:ea typeface="新細明體" panose="02020500000000000000" pitchFamily="18" charset="-120"/>
            </a:endParaRPr>
          </a:p>
        </p:txBody>
      </p:sp>
      <p:sp>
        <p:nvSpPr>
          <p:cNvPr id="102" name="文字方塊 27">
            <a:extLst>
              <a:ext uri="{FF2B5EF4-FFF2-40B4-BE49-F238E27FC236}">
                <a16:creationId xmlns="" xmlns:a16="http://schemas.microsoft.com/office/drawing/2014/main" id="{6FC1038E-D74F-4088-8D8A-76FA7F9324E6}"/>
              </a:ext>
            </a:extLst>
          </p:cNvPr>
          <p:cNvSpPr txBox="1"/>
          <p:nvPr/>
        </p:nvSpPr>
        <p:spPr>
          <a:xfrm>
            <a:off x="6242388" y="3635029"/>
            <a:ext cx="1364344" cy="461665"/>
          </a:xfrm>
          <a:prstGeom prst="rect">
            <a:avLst/>
          </a:prstGeom>
          <a:noFill/>
        </p:spPr>
        <p:txBody>
          <a:bodyPr wrap="square" rtlCol="0">
            <a:spAutoFit/>
          </a:bodyPr>
          <a:lstStyle/>
          <a:p>
            <a:pPr algn="ctr" defTabSz="457200" fontAlgn="auto">
              <a:spcBef>
                <a:spcPts val="0"/>
              </a:spcBef>
              <a:spcAft>
                <a:spcPts val="0"/>
              </a:spcAft>
              <a:buClrTx/>
              <a:buSzTx/>
              <a:buNone/>
            </a:pPr>
            <a:r>
              <a:rPr lang="en-US" altLang="zh-TW" sz="2400" dirty="0">
                <a:solidFill>
                  <a:prstClr val="black"/>
                </a:solidFill>
                <a:latin typeface="Calibri" panose="020F0502020204030204"/>
                <a:ea typeface="新細明體" panose="02020500000000000000" pitchFamily="18" charset="-120"/>
              </a:rPr>
              <a:t>Err = 0.3</a:t>
            </a:r>
            <a:endParaRPr lang="zh-TW" altLang="en-US" sz="2400" dirty="0">
              <a:solidFill>
                <a:prstClr val="black"/>
              </a:solidFill>
              <a:latin typeface="Calibri" panose="020F0502020204030204"/>
              <a:ea typeface="新細明體" panose="02020500000000000000" pitchFamily="18" charset="-120"/>
            </a:endParaRPr>
          </a:p>
        </p:txBody>
      </p:sp>
      <p:sp>
        <p:nvSpPr>
          <p:cNvPr id="103" name="文字方塊 28">
            <a:extLst>
              <a:ext uri="{FF2B5EF4-FFF2-40B4-BE49-F238E27FC236}">
                <a16:creationId xmlns="" xmlns:a16="http://schemas.microsoft.com/office/drawing/2014/main" id="{0200F624-4493-428A-962F-E4CD4D8046D7}"/>
              </a:ext>
            </a:extLst>
          </p:cNvPr>
          <p:cNvSpPr txBox="1"/>
          <p:nvPr/>
        </p:nvSpPr>
        <p:spPr>
          <a:xfrm>
            <a:off x="9608456" y="4225604"/>
            <a:ext cx="1364344" cy="830997"/>
          </a:xfrm>
          <a:prstGeom prst="rect">
            <a:avLst/>
          </a:prstGeom>
          <a:noFill/>
        </p:spPr>
        <p:txBody>
          <a:bodyPr wrap="square" rtlCol="0">
            <a:spAutoFit/>
          </a:bodyPr>
          <a:lstStyle/>
          <a:p>
            <a:pPr algn="ctr" defTabSz="457200" fontAlgn="auto">
              <a:spcBef>
                <a:spcPts val="0"/>
              </a:spcBef>
              <a:spcAft>
                <a:spcPts val="0"/>
              </a:spcAft>
              <a:buClrTx/>
              <a:buSzTx/>
              <a:buNone/>
            </a:pPr>
            <a:r>
              <a:rPr lang="en-US" altLang="zh-TW" sz="2400" dirty="0" err="1">
                <a:solidFill>
                  <a:prstClr val="black"/>
                </a:solidFill>
                <a:latin typeface="Calibri" panose="020F0502020204030204"/>
                <a:ea typeface="新細明體" panose="02020500000000000000" pitchFamily="18" charset="-120"/>
              </a:rPr>
              <a:t>Avg</a:t>
            </a:r>
            <a:r>
              <a:rPr lang="en-US" altLang="zh-TW" sz="2400" dirty="0">
                <a:solidFill>
                  <a:prstClr val="black"/>
                </a:solidFill>
                <a:latin typeface="Calibri" panose="020F0502020204030204"/>
                <a:ea typeface="新細明體" panose="02020500000000000000" pitchFamily="18" charset="-120"/>
              </a:rPr>
              <a:t> Err </a:t>
            </a:r>
          </a:p>
          <a:p>
            <a:pPr algn="ctr" defTabSz="457200" fontAlgn="auto">
              <a:spcBef>
                <a:spcPts val="0"/>
              </a:spcBef>
              <a:spcAft>
                <a:spcPts val="0"/>
              </a:spcAft>
              <a:buClrTx/>
              <a:buSzTx/>
              <a:buNone/>
            </a:pPr>
            <a:r>
              <a:rPr lang="en-US" altLang="zh-TW" sz="2400" dirty="0">
                <a:solidFill>
                  <a:prstClr val="black"/>
                </a:solidFill>
                <a:latin typeface="Calibri" panose="020F0502020204030204"/>
                <a:ea typeface="新細明體" panose="02020500000000000000" pitchFamily="18" charset="-120"/>
              </a:rPr>
              <a:t>= 0.4</a:t>
            </a:r>
            <a:endParaRPr lang="zh-TW" altLang="en-US" sz="2400" dirty="0">
              <a:solidFill>
                <a:prstClr val="black"/>
              </a:solidFill>
              <a:latin typeface="Calibri" panose="020F0502020204030204"/>
              <a:ea typeface="新細明體" panose="02020500000000000000" pitchFamily="18" charset="-120"/>
            </a:endParaRPr>
          </a:p>
        </p:txBody>
      </p:sp>
      <p:sp>
        <p:nvSpPr>
          <p:cNvPr id="104" name="文字方塊 29">
            <a:extLst>
              <a:ext uri="{FF2B5EF4-FFF2-40B4-BE49-F238E27FC236}">
                <a16:creationId xmlns="" xmlns:a16="http://schemas.microsoft.com/office/drawing/2014/main" id="{21904E77-9EE3-45CE-AEA3-BACEE0CE35FD}"/>
              </a:ext>
            </a:extLst>
          </p:cNvPr>
          <p:cNvSpPr txBox="1"/>
          <p:nvPr/>
        </p:nvSpPr>
        <p:spPr>
          <a:xfrm>
            <a:off x="8010297" y="4225603"/>
            <a:ext cx="1364344" cy="830997"/>
          </a:xfrm>
          <a:prstGeom prst="rect">
            <a:avLst/>
          </a:prstGeom>
          <a:noFill/>
        </p:spPr>
        <p:txBody>
          <a:bodyPr wrap="square" rtlCol="0">
            <a:spAutoFit/>
          </a:bodyPr>
          <a:lstStyle/>
          <a:p>
            <a:pPr algn="ctr" defTabSz="457200" fontAlgn="auto">
              <a:spcBef>
                <a:spcPts val="0"/>
              </a:spcBef>
              <a:spcAft>
                <a:spcPts val="0"/>
              </a:spcAft>
              <a:buClrTx/>
              <a:buSzTx/>
              <a:buNone/>
            </a:pPr>
            <a:r>
              <a:rPr lang="en-US" altLang="zh-TW" sz="2400" dirty="0" err="1">
                <a:solidFill>
                  <a:prstClr val="black"/>
                </a:solidFill>
                <a:latin typeface="Calibri" panose="020F0502020204030204"/>
                <a:ea typeface="新細明體" panose="02020500000000000000" pitchFamily="18" charset="-120"/>
              </a:rPr>
              <a:t>Avg</a:t>
            </a:r>
            <a:r>
              <a:rPr lang="en-US" altLang="zh-TW" sz="2400" dirty="0">
                <a:solidFill>
                  <a:prstClr val="black"/>
                </a:solidFill>
                <a:latin typeface="Calibri" panose="020F0502020204030204"/>
                <a:ea typeface="新細明體" panose="02020500000000000000" pitchFamily="18" charset="-120"/>
              </a:rPr>
              <a:t> Err </a:t>
            </a:r>
          </a:p>
          <a:p>
            <a:pPr algn="ctr" defTabSz="457200" fontAlgn="auto">
              <a:spcBef>
                <a:spcPts val="0"/>
              </a:spcBef>
              <a:spcAft>
                <a:spcPts val="0"/>
              </a:spcAft>
              <a:buClrTx/>
              <a:buSzTx/>
              <a:buNone/>
            </a:pPr>
            <a:r>
              <a:rPr lang="en-US" altLang="zh-TW" sz="2400" dirty="0">
                <a:solidFill>
                  <a:prstClr val="black"/>
                </a:solidFill>
                <a:latin typeface="Calibri" panose="020F0502020204030204"/>
                <a:ea typeface="新細明體" panose="02020500000000000000" pitchFamily="18" charset="-120"/>
              </a:rPr>
              <a:t>= 0.5</a:t>
            </a:r>
            <a:endParaRPr lang="zh-TW" altLang="en-US" sz="2400" dirty="0">
              <a:solidFill>
                <a:prstClr val="black"/>
              </a:solidFill>
              <a:latin typeface="Calibri" panose="020F0502020204030204"/>
              <a:ea typeface="新細明體" panose="02020500000000000000" pitchFamily="18" charset="-120"/>
            </a:endParaRPr>
          </a:p>
        </p:txBody>
      </p:sp>
      <p:sp>
        <p:nvSpPr>
          <p:cNvPr id="105" name="文字方塊 30">
            <a:extLst>
              <a:ext uri="{FF2B5EF4-FFF2-40B4-BE49-F238E27FC236}">
                <a16:creationId xmlns="" xmlns:a16="http://schemas.microsoft.com/office/drawing/2014/main" id="{3D164DBF-6990-4D3E-BBD8-9C1C4A6ACFB9}"/>
              </a:ext>
            </a:extLst>
          </p:cNvPr>
          <p:cNvSpPr txBox="1"/>
          <p:nvPr/>
        </p:nvSpPr>
        <p:spPr>
          <a:xfrm>
            <a:off x="6242388" y="4215717"/>
            <a:ext cx="1364344" cy="830997"/>
          </a:xfrm>
          <a:prstGeom prst="rect">
            <a:avLst/>
          </a:prstGeom>
          <a:noFill/>
        </p:spPr>
        <p:txBody>
          <a:bodyPr wrap="square" rtlCol="0">
            <a:spAutoFit/>
          </a:bodyPr>
          <a:lstStyle/>
          <a:p>
            <a:pPr algn="ctr" defTabSz="457200" fontAlgn="auto">
              <a:spcBef>
                <a:spcPts val="0"/>
              </a:spcBef>
              <a:spcAft>
                <a:spcPts val="0"/>
              </a:spcAft>
              <a:buClrTx/>
              <a:buSzTx/>
              <a:buNone/>
            </a:pPr>
            <a:r>
              <a:rPr lang="en-US" altLang="zh-TW" sz="2400" dirty="0" err="1">
                <a:solidFill>
                  <a:prstClr val="black"/>
                </a:solidFill>
                <a:latin typeface="Calibri" panose="020F0502020204030204"/>
                <a:ea typeface="新細明體" panose="02020500000000000000" pitchFamily="18" charset="-120"/>
              </a:rPr>
              <a:t>Avg</a:t>
            </a:r>
            <a:r>
              <a:rPr lang="en-US" altLang="zh-TW" sz="2400" dirty="0">
                <a:solidFill>
                  <a:prstClr val="black"/>
                </a:solidFill>
                <a:latin typeface="Calibri" panose="020F0502020204030204"/>
                <a:ea typeface="新細明體" panose="02020500000000000000" pitchFamily="18" charset="-120"/>
              </a:rPr>
              <a:t> Err </a:t>
            </a:r>
          </a:p>
          <a:p>
            <a:pPr algn="ctr" defTabSz="457200" fontAlgn="auto">
              <a:spcBef>
                <a:spcPts val="0"/>
              </a:spcBef>
              <a:spcAft>
                <a:spcPts val="0"/>
              </a:spcAft>
              <a:buClrTx/>
              <a:buSzTx/>
              <a:buNone/>
            </a:pPr>
            <a:r>
              <a:rPr lang="en-US" altLang="zh-TW" sz="2400" dirty="0">
                <a:solidFill>
                  <a:prstClr val="black"/>
                </a:solidFill>
                <a:latin typeface="Calibri" panose="020F0502020204030204"/>
                <a:ea typeface="新細明體" panose="02020500000000000000" pitchFamily="18" charset="-120"/>
              </a:rPr>
              <a:t>= 0.3</a:t>
            </a:r>
            <a:endParaRPr lang="zh-TW" altLang="en-US" sz="2400" dirty="0">
              <a:solidFill>
                <a:prstClr val="black"/>
              </a:solidFill>
              <a:latin typeface="Calibri" panose="020F0502020204030204"/>
              <a:ea typeface="新細明體" panose="02020500000000000000" pitchFamily="18" charset="-120"/>
            </a:endParaRPr>
          </a:p>
        </p:txBody>
      </p:sp>
      <p:sp>
        <p:nvSpPr>
          <p:cNvPr id="107" name="矩形 106">
            <a:extLst>
              <a:ext uri="{FF2B5EF4-FFF2-40B4-BE49-F238E27FC236}">
                <a16:creationId xmlns="" xmlns:a16="http://schemas.microsoft.com/office/drawing/2014/main" id="{CE99D423-3059-47E3-92BA-D382B7AE1FF7}"/>
              </a:ext>
            </a:extLst>
          </p:cNvPr>
          <p:cNvSpPr/>
          <p:nvPr/>
        </p:nvSpPr>
        <p:spPr>
          <a:xfrm>
            <a:off x="3786187" y="5458146"/>
            <a:ext cx="1995714" cy="624114"/>
          </a:xfrm>
          <a:prstGeom prst="rect">
            <a:avLst/>
          </a:prstGeom>
          <a:solidFill>
            <a:srgbClr val="ED7D31"/>
          </a:solidFill>
          <a:ln w="12700" cap="flat" cmpd="sng" algn="ctr">
            <a:solidFill>
              <a:srgbClr val="ED7D31">
                <a:shade val="50000"/>
              </a:srgbClr>
            </a:solidFill>
            <a:prstDash val="solid"/>
            <a:miter lim="800000"/>
          </a:ln>
          <a:effectLst/>
        </p:spPr>
        <p:txBody>
          <a:bodyPr rtlCol="0" anchor="ctr"/>
          <a:lstStyle/>
          <a:p>
            <a:pPr algn="ctr" defTabSz="457200" fontAlgn="auto">
              <a:spcBef>
                <a:spcPts val="0"/>
              </a:spcBef>
              <a:spcAft>
                <a:spcPts val="0"/>
              </a:spcAft>
              <a:buClrTx/>
              <a:buSzTx/>
              <a:buNone/>
              <a:defRPr/>
            </a:pPr>
            <a:r>
              <a:rPr lang="en-US" altLang="zh-TW" sz="2400" b="1" kern="0" dirty="0">
                <a:solidFill>
                  <a:prstClr val="white"/>
                </a:solidFill>
                <a:latin typeface="Calibri" panose="020F0502020204030204"/>
                <a:ea typeface="新細明體" panose="02020500000000000000" pitchFamily="18" charset="-120"/>
              </a:rPr>
              <a:t>Testing Set</a:t>
            </a:r>
            <a:endParaRPr lang="zh-TW" altLang="en-US" sz="2400" b="1" kern="0" dirty="0">
              <a:solidFill>
                <a:prstClr val="white"/>
              </a:solidFill>
              <a:latin typeface="Calibri" panose="020F0502020204030204"/>
              <a:ea typeface="新細明體" panose="02020500000000000000" pitchFamily="18" charset="-120"/>
            </a:endParaRPr>
          </a:p>
        </p:txBody>
      </p:sp>
      <p:cxnSp>
        <p:nvCxnSpPr>
          <p:cNvPr id="110" name="直線單箭頭接點 39">
            <a:extLst>
              <a:ext uri="{FF2B5EF4-FFF2-40B4-BE49-F238E27FC236}">
                <a16:creationId xmlns="" xmlns:a16="http://schemas.microsoft.com/office/drawing/2014/main" id="{CEAB7838-A4DB-4E4E-8F29-A9F4B3DA0126}"/>
              </a:ext>
            </a:extLst>
          </p:cNvPr>
          <p:cNvCxnSpPr/>
          <p:nvPr/>
        </p:nvCxnSpPr>
        <p:spPr>
          <a:xfrm>
            <a:off x="685800" y="1708039"/>
            <a:ext cx="0" cy="4062164"/>
          </a:xfrm>
          <a:prstGeom prst="straightConnector1">
            <a:avLst/>
          </a:prstGeom>
          <a:noFill/>
          <a:ln w="38100" cap="flat" cmpd="sng" algn="ctr">
            <a:solidFill>
              <a:srgbClr val="FF0000"/>
            </a:solidFill>
            <a:prstDash val="solid"/>
            <a:miter lim="800000"/>
            <a:headEnd type="none" w="med" len="med"/>
            <a:tailEnd type="none" w="med" len="med"/>
          </a:ln>
          <a:effectLst/>
        </p:spPr>
      </p:cxnSp>
      <p:cxnSp>
        <p:nvCxnSpPr>
          <p:cNvPr id="111" name="直線單箭頭接點 40">
            <a:extLst>
              <a:ext uri="{FF2B5EF4-FFF2-40B4-BE49-F238E27FC236}">
                <a16:creationId xmlns="" xmlns:a16="http://schemas.microsoft.com/office/drawing/2014/main" id="{60DD12CB-862D-40BF-AAE3-A5359203BBB2}"/>
              </a:ext>
            </a:extLst>
          </p:cNvPr>
          <p:cNvCxnSpPr>
            <a:cxnSpLocks/>
            <a:stCxn id="105" idx="1"/>
          </p:cNvCxnSpPr>
          <p:nvPr/>
        </p:nvCxnSpPr>
        <p:spPr>
          <a:xfrm flipH="1" flipV="1">
            <a:off x="685800" y="4631215"/>
            <a:ext cx="5556588" cy="1"/>
          </a:xfrm>
          <a:prstGeom prst="straightConnector1">
            <a:avLst/>
          </a:prstGeom>
          <a:noFill/>
          <a:ln w="38100" cap="flat" cmpd="sng" algn="ctr">
            <a:solidFill>
              <a:srgbClr val="FF0000"/>
            </a:solidFill>
            <a:prstDash val="solid"/>
            <a:miter lim="800000"/>
            <a:headEnd type="none" w="med" len="med"/>
            <a:tailEnd type="none" w="med" len="med"/>
          </a:ln>
          <a:effectLst/>
        </p:spPr>
      </p:cxnSp>
      <p:cxnSp>
        <p:nvCxnSpPr>
          <p:cNvPr id="112" name="直線單箭頭接點 42">
            <a:extLst>
              <a:ext uri="{FF2B5EF4-FFF2-40B4-BE49-F238E27FC236}">
                <a16:creationId xmlns="" xmlns:a16="http://schemas.microsoft.com/office/drawing/2014/main" id="{DC62D2B9-3E39-470B-A363-DEE8000A9D5D}"/>
              </a:ext>
            </a:extLst>
          </p:cNvPr>
          <p:cNvCxnSpPr>
            <a:cxnSpLocks/>
            <a:stCxn id="81" idx="1"/>
          </p:cNvCxnSpPr>
          <p:nvPr/>
        </p:nvCxnSpPr>
        <p:spPr>
          <a:xfrm flipH="1">
            <a:off x="685802" y="1759857"/>
            <a:ext cx="761998" cy="0"/>
          </a:xfrm>
          <a:prstGeom prst="straightConnector1">
            <a:avLst/>
          </a:prstGeom>
          <a:noFill/>
          <a:ln w="38100" cap="flat" cmpd="sng" algn="ctr">
            <a:solidFill>
              <a:srgbClr val="FF0000"/>
            </a:solidFill>
            <a:prstDash val="solid"/>
            <a:miter lim="800000"/>
            <a:headEnd type="none" w="med" len="med"/>
            <a:tailEnd type="none" w="med" len="med"/>
          </a:ln>
          <a:effectLst/>
        </p:spPr>
      </p:cxnSp>
      <p:cxnSp>
        <p:nvCxnSpPr>
          <p:cNvPr id="113" name="直線單箭頭接點 44">
            <a:extLst>
              <a:ext uri="{FF2B5EF4-FFF2-40B4-BE49-F238E27FC236}">
                <a16:creationId xmlns="" xmlns:a16="http://schemas.microsoft.com/office/drawing/2014/main" id="{9ADA54D8-3B1B-4248-AD53-C0810B387270}"/>
              </a:ext>
            </a:extLst>
          </p:cNvPr>
          <p:cNvCxnSpPr>
            <a:cxnSpLocks/>
          </p:cNvCxnSpPr>
          <p:nvPr/>
        </p:nvCxnSpPr>
        <p:spPr>
          <a:xfrm>
            <a:off x="685800" y="5770203"/>
            <a:ext cx="3088365" cy="15490"/>
          </a:xfrm>
          <a:prstGeom prst="straightConnector1">
            <a:avLst/>
          </a:prstGeom>
          <a:noFill/>
          <a:ln w="38100" cap="flat" cmpd="sng" algn="ctr">
            <a:solidFill>
              <a:srgbClr val="FF0000"/>
            </a:solidFill>
            <a:prstDash val="solid"/>
            <a:miter lim="800000"/>
            <a:headEnd type="none" w="med" len="med"/>
            <a:tailEnd type="triangle" w="med" len="med"/>
          </a:ln>
          <a:effectLst/>
        </p:spPr>
      </p:cxnSp>
      <p:sp>
        <p:nvSpPr>
          <p:cNvPr id="114" name="标题 1">
            <a:extLst>
              <a:ext uri="{FF2B5EF4-FFF2-40B4-BE49-F238E27FC236}">
                <a16:creationId xmlns="" xmlns:a16="http://schemas.microsoft.com/office/drawing/2014/main" id="{07111C04-F880-4D6A-908A-150EEECDA939}"/>
              </a:ext>
            </a:extLst>
          </p:cNvPr>
          <p:cNvSpPr>
            <a:spLocks noGrp="1"/>
          </p:cNvSpPr>
          <p:nvPr>
            <p:ph type="title"/>
          </p:nvPr>
        </p:nvSpPr>
        <p:spPr>
          <a:xfrm>
            <a:off x="908351" y="9367"/>
            <a:ext cx="7886700" cy="777874"/>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举例：</a:t>
            </a:r>
            <a:r>
              <a:rPr lang="en-US" altLang="zh-CN" dirty="0">
                <a:solidFill>
                  <a:schemeClr val="tx1"/>
                </a:solidFill>
                <a:latin typeface="微软雅黑" panose="020B0503020204020204" pitchFamily="34" charset="-122"/>
                <a:ea typeface="微软雅黑" panose="020B0503020204020204" pitchFamily="34" charset="-122"/>
              </a:rPr>
              <a:t>3-fold cross validation</a:t>
            </a:r>
            <a:endParaRPr lang="zh-CN" altLang="en-US"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84447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1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1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1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1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p:bldP spid="92" grpId="0"/>
      <p:bldP spid="93" grpId="0"/>
      <p:bldP spid="94" grpId="0"/>
      <p:bldP spid="95" grpId="0"/>
      <p:bldP spid="96" grpId="0"/>
      <p:bldP spid="97" grpId="0"/>
      <p:bldP spid="98" grpId="0"/>
      <p:bldP spid="99" grpId="0"/>
      <p:bldP spid="100" grpId="0"/>
      <p:bldP spid="101" grpId="0"/>
      <p:bldP spid="102" grpId="0"/>
      <p:bldP spid="103" grpId="0"/>
      <p:bldP spid="104" grpId="0"/>
      <p:bldP spid="105" grpId="0"/>
      <p:bldP spid="10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4483" y="65246"/>
            <a:ext cx="7886700" cy="601389"/>
          </a:xfrm>
        </p:spPr>
        <p:txBody>
          <a:bodyPr/>
          <a:lstStyle/>
          <a:p>
            <a:r>
              <a:rPr lang="en-US" altLang="zh-CN" dirty="0">
                <a:solidFill>
                  <a:schemeClr val="tx1"/>
                </a:solidFill>
                <a:latin typeface="微软雅黑" panose="020B0503020204020204" pitchFamily="34" charset="-122"/>
                <a:ea typeface="微软雅黑" panose="020B0503020204020204" pitchFamily="34" charset="-122"/>
              </a:rPr>
              <a:t>Review</a:t>
            </a:r>
            <a:r>
              <a:rPr lang="zh-CN" altLang="en-US" dirty="0">
                <a:solidFill>
                  <a:schemeClr val="tx1"/>
                </a:solidFill>
                <a:latin typeface="微软雅黑" panose="020B0503020204020204" pitchFamily="34" charset="-122"/>
                <a:ea typeface="微软雅黑" panose="020B0503020204020204" pitchFamily="34" charset="-122"/>
              </a:rPr>
              <a:t>：机器学习</a:t>
            </a:r>
            <a:r>
              <a:rPr lang="en-US" altLang="zh-CN" dirty="0">
                <a:solidFill>
                  <a:schemeClr val="tx1"/>
                </a:solidFill>
                <a:latin typeface="微软雅黑" panose="020B0503020204020204" pitchFamily="34" charset="-122"/>
                <a:ea typeface="微软雅黑" panose="020B0503020204020204" pitchFamily="34" charset="-122"/>
              </a:rPr>
              <a:t>3</a:t>
            </a:r>
            <a:r>
              <a:rPr lang="zh-CN" altLang="en-US" dirty="0">
                <a:solidFill>
                  <a:schemeClr val="tx1"/>
                </a:solidFill>
                <a:latin typeface="微软雅黑" panose="020B0503020204020204" pitchFamily="34" charset="-122"/>
                <a:ea typeface="微软雅黑" panose="020B0503020204020204" pitchFamily="34" charset="-122"/>
              </a:rPr>
              <a:t>个步骤</a:t>
            </a:r>
            <a:endParaRPr lang="zh-TW" altLang="en-US" dirty="0">
              <a:solidFill>
                <a:schemeClr val="tx1"/>
              </a:solidFill>
              <a:latin typeface="微软雅黑" panose="020B0503020204020204" pitchFamily="34" charset="-122"/>
              <a:ea typeface="微软雅黑" panose="020B0503020204020204" pitchFamily="34" charset="-122"/>
            </a:endParaRPr>
          </a:p>
        </p:txBody>
      </p:sp>
      <p:sp>
        <p:nvSpPr>
          <p:cNvPr id="6" name="圓柱 5"/>
          <p:cNvSpPr/>
          <p:nvPr/>
        </p:nvSpPr>
        <p:spPr>
          <a:xfrm>
            <a:off x="1953532" y="1756271"/>
            <a:ext cx="1636295" cy="1090863"/>
          </a:xfrm>
          <a:prstGeom prst="can">
            <a:avLst/>
          </a:prstGeom>
          <a:solidFill>
            <a:srgbClr val="FF9933"/>
          </a:solidFill>
        </p:spPr>
        <p:style>
          <a:lnRef idx="1">
            <a:schemeClr val="accent2"/>
          </a:lnRef>
          <a:fillRef idx="2">
            <a:schemeClr val="accent2"/>
          </a:fillRef>
          <a:effectRef idx="1">
            <a:schemeClr val="accent2"/>
          </a:effectRef>
          <a:fontRef idx="minor">
            <a:schemeClr val="dk1"/>
          </a:fontRef>
        </p:style>
        <p:txBody>
          <a:bodyPr rtlCol="0" anchor="ctr"/>
          <a:lstStyle/>
          <a:p>
            <a:pPr algn="ctr">
              <a:buNone/>
            </a:pPr>
            <a:r>
              <a:rPr lang="en-US" altLang="zh-TW" sz="2400" dirty="0"/>
              <a:t>A set of function</a:t>
            </a:r>
            <a:endParaRPr lang="zh-TW" altLang="en-US" sz="2400" dirty="0"/>
          </a:p>
        </p:txBody>
      </p:sp>
      <p:graphicFrame>
        <p:nvGraphicFramePr>
          <p:cNvPr id="15" name="Object 12"/>
          <p:cNvGraphicFramePr>
            <a:graphicFrameLocks noChangeAspect="1"/>
          </p:cNvGraphicFramePr>
          <p:nvPr>
            <p:extLst>
              <p:ext uri="{D42A27DB-BD31-4B8C-83A1-F6EECF244321}">
                <p14:modId xmlns:p14="http://schemas.microsoft.com/office/powerpoint/2010/main" val="1148141067"/>
              </p:ext>
            </p:extLst>
          </p:nvPr>
        </p:nvGraphicFramePr>
        <p:xfrm>
          <a:off x="3685676" y="2385296"/>
          <a:ext cx="1109662" cy="461962"/>
        </p:xfrm>
        <a:graphic>
          <a:graphicData uri="http://schemas.openxmlformats.org/presentationml/2006/ole">
            <mc:AlternateContent xmlns:mc="http://schemas.openxmlformats.org/markup-compatibility/2006">
              <mc:Choice xmlns:v="urn:schemas-microsoft-com:vml" Requires="v">
                <p:oleObj spid="_x0000_s4282" name="方程式" r:id="rId4" imgW="520560" imgH="215640" progId="Equation.3">
                  <p:embed/>
                </p:oleObj>
              </mc:Choice>
              <mc:Fallback>
                <p:oleObj name="方程式" r:id="rId4" imgW="520560" imgH="215640" progId="Equation.3">
                  <p:embed/>
                  <p:pic>
                    <p:nvPicPr>
                      <p:cNvPr id="15" name="Object 12"/>
                      <p:cNvPicPr>
                        <a:picLocks noChangeAspect="1" noChangeArrowheads="1"/>
                      </p:cNvPicPr>
                      <p:nvPr/>
                    </p:nvPicPr>
                    <p:blipFill>
                      <a:blip r:embed="rId5"/>
                      <a:srcRect/>
                      <a:stretch>
                        <a:fillRect/>
                      </a:stretch>
                    </p:blipFill>
                    <p:spPr bwMode="auto">
                      <a:xfrm>
                        <a:off x="3685676" y="2385296"/>
                        <a:ext cx="1109662"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文字方塊 17"/>
          <p:cNvSpPr txBox="1"/>
          <p:nvPr/>
        </p:nvSpPr>
        <p:spPr>
          <a:xfrm>
            <a:off x="3685677" y="1849243"/>
            <a:ext cx="1205154" cy="523220"/>
          </a:xfrm>
          <a:prstGeom prst="rect">
            <a:avLst/>
          </a:prstGeom>
          <a:solidFill>
            <a:srgbClr val="F2B800"/>
          </a:solidFill>
        </p:spPr>
        <p:style>
          <a:lnRef idx="1">
            <a:schemeClr val="accent2"/>
          </a:lnRef>
          <a:fillRef idx="3">
            <a:schemeClr val="accent2"/>
          </a:fillRef>
          <a:effectRef idx="2">
            <a:schemeClr val="accent2"/>
          </a:effectRef>
          <a:fontRef idx="minor">
            <a:schemeClr val="lt1"/>
          </a:fontRef>
        </p:style>
        <p:txBody>
          <a:bodyPr wrap="square" rtlCol="0">
            <a:spAutoFit/>
          </a:bodyPr>
          <a:lstStyle>
            <a:defPPr>
              <a:defRPr lang="en-US"/>
            </a:defPPr>
            <a:lvl1pPr algn="ctr">
              <a:buNone/>
            </a:lvl1pPr>
          </a:lstStyle>
          <a:p>
            <a:r>
              <a:rPr lang="en-US" altLang="zh-TW" dirty="0"/>
              <a:t>Model</a:t>
            </a:r>
            <a:endParaRPr lang="zh-TW" altLang="en-US" dirty="0"/>
          </a:p>
        </p:txBody>
      </p:sp>
      <p:sp>
        <p:nvSpPr>
          <p:cNvPr id="23" name="圓柱 22"/>
          <p:cNvSpPr/>
          <p:nvPr/>
        </p:nvSpPr>
        <p:spPr>
          <a:xfrm>
            <a:off x="1894753" y="4937364"/>
            <a:ext cx="1636295" cy="1090863"/>
          </a:xfrm>
          <a:prstGeom prst="can">
            <a:avLst/>
          </a:prstGeom>
          <a:solidFill>
            <a:srgbClr val="FFFF00"/>
          </a:solidFill>
        </p:spPr>
        <p:style>
          <a:lnRef idx="1">
            <a:schemeClr val="accent4"/>
          </a:lnRef>
          <a:fillRef idx="2">
            <a:schemeClr val="accent4"/>
          </a:fillRef>
          <a:effectRef idx="1">
            <a:schemeClr val="accent4"/>
          </a:effectRef>
          <a:fontRef idx="minor">
            <a:schemeClr val="dk1"/>
          </a:fontRef>
        </p:style>
        <p:txBody>
          <a:bodyPr rtlCol="0" anchor="ctr"/>
          <a:lstStyle/>
          <a:p>
            <a:pPr algn="ctr">
              <a:buNone/>
            </a:pPr>
            <a:r>
              <a:rPr lang="en-US" altLang="zh-TW" sz="2400" dirty="0"/>
              <a:t>Training</a:t>
            </a:r>
          </a:p>
          <a:p>
            <a:pPr algn="ctr">
              <a:buNone/>
            </a:pPr>
            <a:r>
              <a:rPr lang="en-US" altLang="zh-TW" sz="2400" dirty="0"/>
              <a:t>Data</a:t>
            </a:r>
            <a:endParaRPr lang="zh-TW" altLang="en-US" sz="2400" dirty="0"/>
          </a:p>
        </p:txBody>
      </p:sp>
      <p:sp>
        <p:nvSpPr>
          <p:cNvPr id="27" name="圓角矩形 26"/>
          <p:cNvSpPr/>
          <p:nvPr/>
        </p:nvSpPr>
        <p:spPr>
          <a:xfrm>
            <a:off x="1756852" y="3383202"/>
            <a:ext cx="1912095" cy="1090863"/>
          </a:xfrm>
          <a:prstGeom prst="roundRect">
            <a:avLst/>
          </a:prstGeom>
          <a:solidFill>
            <a:srgbClr val="33CCFF"/>
          </a:solidFill>
        </p:spPr>
        <p:style>
          <a:lnRef idx="1">
            <a:schemeClr val="accent1"/>
          </a:lnRef>
          <a:fillRef idx="2">
            <a:schemeClr val="accent1"/>
          </a:fillRef>
          <a:effectRef idx="1">
            <a:schemeClr val="accent1"/>
          </a:effectRef>
          <a:fontRef idx="minor">
            <a:schemeClr val="dk1"/>
          </a:fontRef>
        </p:style>
        <p:txBody>
          <a:bodyPr rtlCol="0" anchor="ctr"/>
          <a:lstStyle/>
          <a:p>
            <a:pPr algn="ctr">
              <a:buNone/>
            </a:pPr>
            <a:r>
              <a:rPr lang="en-US" altLang="zh-TW" sz="2400" dirty="0"/>
              <a:t>Goodness of function f</a:t>
            </a:r>
          </a:p>
        </p:txBody>
      </p:sp>
      <p:cxnSp>
        <p:nvCxnSpPr>
          <p:cNvPr id="28" name="直線單箭頭接點 27"/>
          <p:cNvCxnSpPr/>
          <p:nvPr/>
        </p:nvCxnSpPr>
        <p:spPr>
          <a:xfrm flipV="1">
            <a:off x="2733956" y="4495836"/>
            <a:ext cx="0" cy="54543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直線單箭頭接點 28"/>
          <p:cNvCxnSpPr/>
          <p:nvPr/>
        </p:nvCxnSpPr>
        <p:spPr>
          <a:xfrm>
            <a:off x="2733956" y="2880469"/>
            <a:ext cx="0" cy="4809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0" name="矩形 29"/>
          <p:cNvSpPr/>
          <p:nvPr/>
        </p:nvSpPr>
        <p:spPr>
          <a:xfrm>
            <a:off x="3460725" y="5920446"/>
            <a:ext cx="1470724" cy="461665"/>
          </a:xfrm>
          <a:prstGeom prst="rect">
            <a:avLst/>
          </a:prstGeom>
        </p:spPr>
        <p:txBody>
          <a:bodyPr wrap="square">
            <a:spAutoFit/>
          </a:bodyPr>
          <a:lstStyle/>
          <a:p>
            <a:pPr algn="ctr">
              <a:buNone/>
            </a:pPr>
            <a:r>
              <a:rPr lang="en-US" altLang="zh-TW" sz="2400" dirty="0">
                <a:solidFill>
                  <a:srgbClr val="222222"/>
                </a:solidFill>
              </a:rPr>
              <a:t>“monkey”</a:t>
            </a:r>
            <a:endParaRPr lang="zh-TW" altLang="en-US" sz="2400" dirty="0"/>
          </a:p>
        </p:txBody>
      </p:sp>
      <p:pic>
        <p:nvPicPr>
          <p:cNvPr id="31" name="圖片 30"/>
          <p:cNvPicPr>
            <a:picLocks noChangeAspect="1"/>
          </p:cNvPicPr>
          <p:nvPr/>
        </p:nvPicPr>
        <p:blipFill>
          <a:blip r:embed="rId6"/>
          <a:stretch>
            <a:fillRect/>
          </a:stretch>
        </p:blipFill>
        <p:spPr>
          <a:xfrm>
            <a:off x="3730447" y="4845361"/>
            <a:ext cx="931280" cy="1051432"/>
          </a:xfrm>
          <a:prstGeom prst="rect">
            <a:avLst/>
          </a:prstGeom>
        </p:spPr>
      </p:pic>
      <p:pic>
        <p:nvPicPr>
          <p:cNvPr id="32" name="圖片 31"/>
          <p:cNvPicPr>
            <a:picLocks noChangeAspect="1"/>
          </p:cNvPicPr>
          <p:nvPr/>
        </p:nvPicPr>
        <p:blipFill>
          <a:blip r:embed="rId7"/>
          <a:stretch>
            <a:fillRect/>
          </a:stretch>
        </p:blipFill>
        <p:spPr>
          <a:xfrm>
            <a:off x="5457627" y="4845361"/>
            <a:ext cx="899978" cy="1075096"/>
          </a:xfrm>
          <a:prstGeom prst="rect">
            <a:avLst/>
          </a:prstGeom>
        </p:spPr>
      </p:pic>
      <p:sp>
        <p:nvSpPr>
          <p:cNvPr id="33" name="文字方塊 32"/>
          <p:cNvSpPr txBox="1"/>
          <p:nvPr/>
        </p:nvSpPr>
        <p:spPr>
          <a:xfrm>
            <a:off x="5408557" y="5937812"/>
            <a:ext cx="798022" cy="461665"/>
          </a:xfrm>
          <a:prstGeom prst="rect">
            <a:avLst/>
          </a:prstGeom>
          <a:noFill/>
        </p:spPr>
        <p:txBody>
          <a:bodyPr wrap="square" rtlCol="0">
            <a:spAutoFit/>
          </a:bodyPr>
          <a:lstStyle/>
          <a:p>
            <a:pPr algn="ctr">
              <a:buNone/>
            </a:pPr>
            <a:r>
              <a:rPr lang="en-US" altLang="zh-TW" sz="2400" dirty="0"/>
              <a:t>“cat”</a:t>
            </a:r>
            <a:endParaRPr lang="zh-TW" altLang="en-US" sz="2400" dirty="0"/>
          </a:p>
        </p:txBody>
      </p:sp>
      <p:sp>
        <p:nvSpPr>
          <p:cNvPr id="34" name="文字方塊 33"/>
          <p:cNvSpPr txBox="1"/>
          <p:nvPr/>
        </p:nvSpPr>
        <p:spPr>
          <a:xfrm>
            <a:off x="6517178" y="5900568"/>
            <a:ext cx="798022" cy="461665"/>
          </a:xfrm>
          <a:prstGeom prst="rect">
            <a:avLst/>
          </a:prstGeom>
          <a:noFill/>
        </p:spPr>
        <p:txBody>
          <a:bodyPr wrap="square" rtlCol="0">
            <a:spAutoFit/>
          </a:bodyPr>
          <a:lstStyle/>
          <a:p>
            <a:pPr algn="ctr">
              <a:buNone/>
            </a:pPr>
            <a:r>
              <a:rPr lang="en-US" altLang="zh-TW" sz="2400" dirty="0"/>
              <a:t>“dog”</a:t>
            </a:r>
            <a:endParaRPr lang="zh-TW" altLang="en-US" sz="2400" dirty="0"/>
          </a:p>
        </p:txBody>
      </p:sp>
      <p:pic>
        <p:nvPicPr>
          <p:cNvPr id="35" name="圖片 34"/>
          <p:cNvPicPr>
            <a:picLocks noChangeAspect="1"/>
          </p:cNvPicPr>
          <p:nvPr/>
        </p:nvPicPr>
        <p:blipFill>
          <a:blip r:embed="rId8"/>
          <a:stretch>
            <a:fillRect/>
          </a:stretch>
        </p:blipFill>
        <p:spPr>
          <a:xfrm>
            <a:off x="6699887" y="4857181"/>
            <a:ext cx="823790" cy="1063264"/>
          </a:xfrm>
          <a:prstGeom prst="rect">
            <a:avLst/>
          </a:prstGeom>
        </p:spPr>
      </p:pic>
      <p:graphicFrame>
        <p:nvGraphicFramePr>
          <p:cNvPr id="24" name="Object 12"/>
          <p:cNvGraphicFramePr>
            <a:graphicFrameLocks noChangeAspect="1"/>
          </p:cNvGraphicFramePr>
          <p:nvPr>
            <p:extLst>
              <p:ext uri="{D42A27DB-BD31-4B8C-83A1-F6EECF244321}">
                <p14:modId xmlns:p14="http://schemas.microsoft.com/office/powerpoint/2010/main" val="347428925"/>
              </p:ext>
            </p:extLst>
          </p:nvPr>
        </p:nvGraphicFramePr>
        <p:xfrm>
          <a:off x="5776700" y="3996609"/>
          <a:ext cx="433387" cy="488950"/>
        </p:xfrm>
        <a:graphic>
          <a:graphicData uri="http://schemas.openxmlformats.org/presentationml/2006/ole">
            <mc:AlternateContent xmlns:mc="http://schemas.openxmlformats.org/markup-compatibility/2006">
              <mc:Choice xmlns:v="urn:schemas-microsoft-com:vml" Requires="v">
                <p:oleObj spid="_x0000_s4283" name="方程式" r:id="rId9" imgW="203040" imgH="228600" progId="Equation.3">
                  <p:embed/>
                </p:oleObj>
              </mc:Choice>
              <mc:Fallback>
                <p:oleObj name="方程式" r:id="rId9" imgW="203040" imgH="228600" progId="Equation.3">
                  <p:embed/>
                  <p:pic>
                    <p:nvPicPr>
                      <p:cNvPr id="24" name="Object 12"/>
                      <p:cNvPicPr>
                        <a:picLocks noChangeAspect="1" noChangeArrowheads="1"/>
                      </p:cNvPicPr>
                      <p:nvPr/>
                    </p:nvPicPr>
                    <p:blipFill>
                      <a:blip r:embed="rId10"/>
                      <a:srcRect/>
                      <a:stretch>
                        <a:fillRect/>
                      </a:stretch>
                    </p:blipFill>
                    <p:spPr bwMode="auto">
                      <a:xfrm>
                        <a:off x="5776700" y="3996609"/>
                        <a:ext cx="433387"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文字方塊 24"/>
          <p:cNvSpPr txBox="1"/>
          <p:nvPr/>
        </p:nvSpPr>
        <p:spPr>
          <a:xfrm>
            <a:off x="3851587" y="3435577"/>
            <a:ext cx="3490586" cy="461665"/>
          </a:xfrm>
          <a:prstGeom prst="rect">
            <a:avLst/>
          </a:prstGeom>
          <a:noFill/>
        </p:spPr>
        <p:txBody>
          <a:bodyPr wrap="square" rtlCol="0">
            <a:spAutoFit/>
          </a:bodyPr>
          <a:lstStyle/>
          <a:p>
            <a:pPr algn="ctr">
              <a:buNone/>
            </a:pPr>
            <a:r>
              <a:rPr lang="en-US" altLang="zh-TW" sz="2400" dirty="0"/>
              <a:t>Pick the “Best” Function</a:t>
            </a:r>
            <a:endParaRPr lang="zh-TW" altLang="en-US" sz="2400" dirty="0"/>
          </a:p>
        </p:txBody>
      </p:sp>
      <p:cxnSp>
        <p:nvCxnSpPr>
          <p:cNvPr id="26" name="直線單箭頭接點 25"/>
          <p:cNvCxnSpPr>
            <a:cxnSpLocks/>
          </p:cNvCxnSpPr>
          <p:nvPr/>
        </p:nvCxnSpPr>
        <p:spPr>
          <a:xfrm flipV="1">
            <a:off x="3685677" y="3927401"/>
            <a:ext cx="4423381" cy="888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8" name="圓角矩形 37"/>
          <p:cNvSpPr/>
          <p:nvPr/>
        </p:nvSpPr>
        <p:spPr>
          <a:xfrm>
            <a:off x="8217568" y="3351810"/>
            <a:ext cx="2069432" cy="1090863"/>
          </a:xfrm>
          <a:prstGeom prst="roundRect">
            <a:avLst/>
          </a:prstGeom>
          <a:solidFill>
            <a:srgbClr val="CDDC94"/>
          </a:solidFill>
        </p:spPr>
        <p:style>
          <a:lnRef idx="1">
            <a:schemeClr val="accent6"/>
          </a:lnRef>
          <a:fillRef idx="2">
            <a:schemeClr val="accent6"/>
          </a:fillRef>
          <a:effectRef idx="1">
            <a:schemeClr val="accent6"/>
          </a:effectRef>
          <a:fontRef idx="minor">
            <a:schemeClr val="dk1"/>
          </a:fontRef>
        </p:style>
        <p:txBody>
          <a:bodyPr rtlCol="0" anchor="ctr"/>
          <a:lstStyle/>
          <a:p>
            <a:pPr>
              <a:buNone/>
            </a:pPr>
            <a:r>
              <a:rPr lang="en-US" altLang="zh-TW" sz="2400" dirty="0"/>
              <a:t>    Using</a:t>
            </a:r>
          </a:p>
        </p:txBody>
      </p:sp>
      <p:cxnSp>
        <p:nvCxnSpPr>
          <p:cNvPr id="41" name="直線單箭頭接點 40"/>
          <p:cNvCxnSpPr/>
          <p:nvPr/>
        </p:nvCxnSpPr>
        <p:spPr>
          <a:xfrm flipV="1">
            <a:off x="9257297" y="4501954"/>
            <a:ext cx="0" cy="54543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2" name="直線單箭頭接點 41"/>
          <p:cNvCxnSpPr/>
          <p:nvPr/>
        </p:nvCxnSpPr>
        <p:spPr>
          <a:xfrm flipV="1">
            <a:off x="9233235" y="2854504"/>
            <a:ext cx="0" cy="49730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aphicFrame>
        <p:nvGraphicFramePr>
          <p:cNvPr id="43" name="Object 12"/>
          <p:cNvGraphicFramePr>
            <a:graphicFrameLocks noChangeAspect="1"/>
          </p:cNvGraphicFramePr>
          <p:nvPr>
            <p:extLst>
              <p:ext uri="{D42A27DB-BD31-4B8C-83A1-F6EECF244321}">
                <p14:modId xmlns:p14="http://schemas.microsoft.com/office/powerpoint/2010/main" val="798794523"/>
              </p:ext>
            </p:extLst>
          </p:nvPr>
        </p:nvGraphicFramePr>
        <p:xfrm>
          <a:off x="9518538" y="3652765"/>
          <a:ext cx="433388" cy="488950"/>
        </p:xfrm>
        <a:graphic>
          <a:graphicData uri="http://schemas.openxmlformats.org/presentationml/2006/ole">
            <mc:AlternateContent xmlns:mc="http://schemas.openxmlformats.org/markup-compatibility/2006">
              <mc:Choice xmlns:v="urn:schemas-microsoft-com:vml" Requires="v">
                <p:oleObj spid="_x0000_s4284" name="方程式" r:id="rId11" imgW="203040" imgH="228600" progId="Equation.3">
                  <p:embed/>
                </p:oleObj>
              </mc:Choice>
              <mc:Fallback>
                <p:oleObj name="方程式" r:id="rId11" imgW="203040" imgH="228600" progId="Equation.3">
                  <p:embed/>
                  <p:pic>
                    <p:nvPicPr>
                      <p:cNvPr id="43" name="Object 12"/>
                      <p:cNvPicPr>
                        <a:picLocks noChangeAspect="1" noChangeArrowheads="1"/>
                      </p:cNvPicPr>
                      <p:nvPr/>
                    </p:nvPicPr>
                    <p:blipFill>
                      <a:blip r:embed="rId12"/>
                      <a:srcRect/>
                      <a:stretch>
                        <a:fillRect/>
                      </a:stretch>
                    </p:blipFill>
                    <p:spPr bwMode="auto">
                      <a:xfrm>
                        <a:off x="9518538" y="3652765"/>
                        <a:ext cx="4333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5" name="Picture 12" descr="https://encrypted-tbn1.gstatic.com/images?q=tbn:ANd9GcRcwlRKAlSIaCI4W5PRYVbuBQQXifF-56bFqAjh9DMe-_3Lh8_YKw"/>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21183" y="5154226"/>
            <a:ext cx="1089847" cy="827342"/>
          </a:xfrm>
          <a:prstGeom prst="rect">
            <a:avLst/>
          </a:prstGeom>
          <a:noFill/>
          <a:extLst>
            <a:ext uri="{909E8E84-426E-40DD-AFC4-6F175D3DCCD1}">
              <a14:hiddenFill xmlns:a14="http://schemas.microsoft.com/office/drawing/2010/main">
                <a:solidFill>
                  <a:srgbClr val="FFFFFF"/>
                </a:solidFill>
              </a14:hiddenFill>
            </a:ext>
          </a:extLst>
        </p:spPr>
      </p:pic>
      <p:sp>
        <p:nvSpPr>
          <p:cNvPr id="46" name="文字方塊 45"/>
          <p:cNvSpPr txBox="1"/>
          <p:nvPr/>
        </p:nvSpPr>
        <p:spPr>
          <a:xfrm>
            <a:off x="8514544" y="2343695"/>
            <a:ext cx="1437382" cy="461665"/>
          </a:xfrm>
          <a:prstGeom prst="rect">
            <a:avLst/>
          </a:prstGeom>
          <a:noFill/>
        </p:spPr>
        <p:txBody>
          <a:bodyPr wrap="square" rtlCol="0">
            <a:spAutoFit/>
          </a:bodyPr>
          <a:lstStyle/>
          <a:p>
            <a:pPr algn="ctr">
              <a:buNone/>
            </a:pPr>
            <a:r>
              <a:rPr lang="en-US" altLang="zh-TW" sz="2400" dirty="0"/>
              <a:t>“cat”</a:t>
            </a:r>
            <a:endParaRPr lang="zh-TW" altLang="en-US" sz="2400" dirty="0"/>
          </a:p>
        </p:txBody>
      </p:sp>
      <p:sp>
        <p:nvSpPr>
          <p:cNvPr id="8" name="矩形 7"/>
          <p:cNvSpPr/>
          <p:nvPr/>
        </p:nvSpPr>
        <p:spPr>
          <a:xfrm>
            <a:off x="1652330" y="1600200"/>
            <a:ext cx="6220765" cy="4799276"/>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zh-TW" altLang="en-US"/>
          </a:p>
        </p:txBody>
      </p:sp>
      <p:sp>
        <p:nvSpPr>
          <p:cNvPr id="47" name="矩形 46"/>
          <p:cNvSpPr/>
          <p:nvPr/>
        </p:nvSpPr>
        <p:spPr>
          <a:xfrm>
            <a:off x="7873095" y="1600200"/>
            <a:ext cx="2686357" cy="4799276"/>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zh-TW" altLang="en-US"/>
          </a:p>
        </p:txBody>
      </p:sp>
      <p:sp>
        <p:nvSpPr>
          <p:cNvPr id="48" name="文字方塊 47"/>
          <p:cNvSpPr txBox="1"/>
          <p:nvPr/>
        </p:nvSpPr>
        <p:spPr>
          <a:xfrm>
            <a:off x="6323426" y="1758167"/>
            <a:ext cx="1291405" cy="461665"/>
          </a:xfrm>
          <a:prstGeom prst="rect">
            <a:avLst/>
          </a:prstGeom>
          <a:solidFill>
            <a:srgbClr val="0070C0"/>
          </a:solidFill>
        </p:spPr>
        <p:style>
          <a:lnRef idx="1">
            <a:schemeClr val="accent2"/>
          </a:lnRef>
          <a:fillRef idx="3">
            <a:schemeClr val="accent2"/>
          </a:fillRef>
          <a:effectRef idx="2">
            <a:schemeClr val="accent2"/>
          </a:effectRef>
          <a:fontRef idx="minor">
            <a:schemeClr val="lt1"/>
          </a:fontRef>
        </p:style>
        <p:txBody>
          <a:bodyPr wrap="square" rtlCol="0">
            <a:spAutoFit/>
          </a:bodyPr>
          <a:lstStyle>
            <a:defPPr>
              <a:defRPr lang="en-US"/>
            </a:defPPr>
            <a:lvl1pPr algn="ctr">
              <a:buNone/>
            </a:lvl1pPr>
          </a:lstStyle>
          <a:p>
            <a:r>
              <a:rPr lang="en-US" altLang="zh-TW" sz="2400" dirty="0"/>
              <a:t>Training </a:t>
            </a:r>
            <a:endParaRPr lang="zh-TW" altLang="en-US" sz="2400" dirty="0"/>
          </a:p>
        </p:txBody>
      </p:sp>
      <p:sp>
        <p:nvSpPr>
          <p:cNvPr id="49" name="文字方塊 48"/>
          <p:cNvSpPr txBox="1"/>
          <p:nvPr/>
        </p:nvSpPr>
        <p:spPr>
          <a:xfrm>
            <a:off x="8298940" y="1741116"/>
            <a:ext cx="1205154" cy="461665"/>
          </a:xfrm>
          <a:prstGeom prst="rect">
            <a:avLst/>
          </a:prstGeom>
          <a:solidFill>
            <a:srgbClr val="0070C0"/>
          </a:solidFill>
        </p:spPr>
        <p:style>
          <a:lnRef idx="1">
            <a:schemeClr val="accent2"/>
          </a:lnRef>
          <a:fillRef idx="3">
            <a:schemeClr val="accent2"/>
          </a:fillRef>
          <a:effectRef idx="2">
            <a:schemeClr val="accent2"/>
          </a:effectRef>
          <a:fontRef idx="minor">
            <a:schemeClr val="lt1"/>
          </a:fontRef>
        </p:style>
        <p:txBody>
          <a:bodyPr wrap="square" rtlCol="0">
            <a:spAutoFit/>
          </a:bodyPr>
          <a:lstStyle>
            <a:defPPr>
              <a:defRPr lang="en-US"/>
            </a:defPPr>
            <a:lvl1pPr algn="ctr">
              <a:buNone/>
            </a:lvl1pPr>
          </a:lstStyle>
          <a:p>
            <a:r>
              <a:rPr lang="en-US" altLang="zh-TW" sz="2400" dirty="0"/>
              <a:t>Testing</a:t>
            </a:r>
            <a:endParaRPr lang="zh-TW" altLang="en-US" sz="2400" dirty="0"/>
          </a:p>
        </p:txBody>
      </p:sp>
      <p:sp>
        <p:nvSpPr>
          <p:cNvPr id="50" name="矩形 49"/>
          <p:cNvSpPr/>
          <p:nvPr/>
        </p:nvSpPr>
        <p:spPr>
          <a:xfrm>
            <a:off x="1766867" y="1695951"/>
            <a:ext cx="3233978" cy="125337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zh-TW" altLang="en-US"/>
          </a:p>
        </p:txBody>
      </p:sp>
      <p:sp>
        <p:nvSpPr>
          <p:cNvPr id="51" name="矩形 50"/>
          <p:cNvSpPr/>
          <p:nvPr/>
        </p:nvSpPr>
        <p:spPr>
          <a:xfrm>
            <a:off x="1766868" y="3373330"/>
            <a:ext cx="1918809" cy="110073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zh-TW" altLang="en-US"/>
          </a:p>
        </p:txBody>
      </p:sp>
      <p:sp>
        <p:nvSpPr>
          <p:cNvPr id="52" name="矩形 51"/>
          <p:cNvSpPr/>
          <p:nvPr/>
        </p:nvSpPr>
        <p:spPr>
          <a:xfrm>
            <a:off x="3899481" y="3361431"/>
            <a:ext cx="3357512" cy="110073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zh-TW" altLang="en-US"/>
          </a:p>
        </p:txBody>
      </p:sp>
      <p:sp>
        <p:nvSpPr>
          <p:cNvPr id="53" name="文字方塊 52"/>
          <p:cNvSpPr txBox="1"/>
          <p:nvPr/>
        </p:nvSpPr>
        <p:spPr>
          <a:xfrm>
            <a:off x="609143" y="1158176"/>
            <a:ext cx="4419600" cy="523220"/>
          </a:xfrm>
          <a:prstGeom prst="rect">
            <a:avLst/>
          </a:prstGeom>
          <a:solidFill>
            <a:srgbClr val="00B050"/>
          </a:solidFill>
        </p:spPr>
        <p:style>
          <a:lnRef idx="1">
            <a:schemeClr val="accent2"/>
          </a:lnRef>
          <a:fillRef idx="3">
            <a:schemeClr val="accent2"/>
          </a:fillRef>
          <a:effectRef idx="2">
            <a:schemeClr val="accent2"/>
          </a:effectRef>
          <a:fontRef idx="minor">
            <a:schemeClr val="lt1"/>
          </a:fontRef>
        </p:style>
        <p:txBody>
          <a:bodyPr wrap="square" rtlCol="0">
            <a:spAutoFit/>
          </a:bodyPr>
          <a:lstStyle>
            <a:defPPr>
              <a:defRPr lang="en-US"/>
            </a:defPPr>
            <a:lvl1pPr algn="ctr">
              <a:buNone/>
            </a:lvl1pPr>
          </a:lstStyle>
          <a:p>
            <a:pPr algn="l"/>
            <a:r>
              <a:rPr lang="en-US" altLang="zh-TW" dirty="0"/>
              <a:t>Step 1</a:t>
            </a:r>
            <a:r>
              <a:rPr lang="zh-CN" altLang="en-US" dirty="0"/>
              <a:t>：找出一个函数集合</a:t>
            </a:r>
            <a:endParaRPr lang="zh-TW" altLang="en-US" dirty="0"/>
          </a:p>
        </p:txBody>
      </p:sp>
      <p:sp>
        <p:nvSpPr>
          <p:cNvPr id="54" name="文字方塊 53"/>
          <p:cNvSpPr txBox="1"/>
          <p:nvPr/>
        </p:nvSpPr>
        <p:spPr>
          <a:xfrm>
            <a:off x="712662" y="4171272"/>
            <a:ext cx="1344191" cy="1815882"/>
          </a:xfrm>
          <a:prstGeom prst="rect">
            <a:avLst/>
          </a:prstGeom>
          <a:solidFill>
            <a:srgbClr val="00B050"/>
          </a:solidFill>
        </p:spPr>
        <p:style>
          <a:lnRef idx="1">
            <a:schemeClr val="accent2"/>
          </a:lnRef>
          <a:fillRef idx="3">
            <a:schemeClr val="accent2"/>
          </a:fillRef>
          <a:effectRef idx="2">
            <a:schemeClr val="accent2"/>
          </a:effectRef>
          <a:fontRef idx="minor">
            <a:schemeClr val="lt1"/>
          </a:fontRef>
        </p:style>
        <p:txBody>
          <a:bodyPr wrap="square" rtlCol="0">
            <a:spAutoFit/>
          </a:bodyPr>
          <a:lstStyle>
            <a:defPPr>
              <a:defRPr lang="en-US"/>
            </a:defPPr>
            <a:lvl1pPr algn="ctr">
              <a:buNone/>
            </a:lvl1pPr>
          </a:lstStyle>
          <a:p>
            <a:pPr algn="l"/>
            <a:r>
              <a:rPr lang="en-US" altLang="zh-TW" dirty="0"/>
              <a:t>Step 2</a:t>
            </a:r>
            <a:r>
              <a:rPr lang="zh-CN" altLang="en-US" dirty="0"/>
              <a:t>：衡量一个函数好坏</a:t>
            </a:r>
            <a:endParaRPr lang="zh-TW" altLang="en-US" dirty="0"/>
          </a:p>
        </p:txBody>
      </p:sp>
      <p:sp>
        <p:nvSpPr>
          <p:cNvPr id="55" name="文字方塊 54"/>
          <p:cNvSpPr txBox="1"/>
          <p:nvPr/>
        </p:nvSpPr>
        <p:spPr>
          <a:xfrm>
            <a:off x="3885071" y="4235426"/>
            <a:ext cx="1367101" cy="1815882"/>
          </a:xfrm>
          <a:prstGeom prst="rect">
            <a:avLst/>
          </a:prstGeom>
          <a:solidFill>
            <a:srgbClr val="00B050"/>
          </a:solidFill>
        </p:spPr>
        <p:style>
          <a:lnRef idx="1">
            <a:schemeClr val="accent2"/>
          </a:lnRef>
          <a:fillRef idx="3">
            <a:schemeClr val="accent2"/>
          </a:fillRef>
          <a:effectRef idx="2">
            <a:schemeClr val="accent2"/>
          </a:effectRef>
          <a:fontRef idx="minor">
            <a:schemeClr val="lt1"/>
          </a:fontRef>
        </p:style>
        <p:txBody>
          <a:bodyPr wrap="square" rtlCol="0">
            <a:spAutoFit/>
          </a:bodyPr>
          <a:lstStyle>
            <a:defPPr>
              <a:defRPr lang="en-US"/>
            </a:defPPr>
            <a:lvl1pPr algn="ctr">
              <a:buNone/>
            </a:lvl1pPr>
          </a:lstStyle>
          <a:p>
            <a:pPr algn="l"/>
            <a:r>
              <a:rPr lang="en-US" altLang="zh-TW" dirty="0"/>
              <a:t>Step 3</a:t>
            </a:r>
            <a:r>
              <a:rPr lang="zh-CN" altLang="en-US" dirty="0"/>
              <a:t>：自动挑出最好函数</a:t>
            </a:r>
            <a:endParaRPr lang="zh-TW" altLang="en-US" dirty="0"/>
          </a:p>
        </p:txBody>
      </p:sp>
      <p:grpSp>
        <p:nvGrpSpPr>
          <p:cNvPr id="40" name="组合 39">
            <a:extLst>
              <a:ext uri="{FF2B5EF4-FFF2-40B4-BE49-F238E27FC236}">
                <a16:creationId xmlns="" xmlns:a16="http://schemas.microsoft.com/office/drawing/2014/main" id="{BB1850AB-9B3B-4E65-AA96-8DA0F8A43F18}"/>
              </a:ext>
            </a:extLst>
          </p:cNvPr>
          <p:cNvGrpSpPr/>
          <p:nvPr/>
        </p:nvGrpSpPr>
        <p:grpSpPr>
          <a:xfrm>
            <a:off x="8849487" y="762000"/>
            <a:ext cx="3190113" cy="827342"/>
            <a:chOff x="5725287" y="838200"/>
            <a:chExt cx="3190113" cy="827342"/>
          </a:xfrm>
        </p:grpSpPr>
        <p:graphicFrame>
          <p:nvGraphicFramePr>
            <p:cNvPr id="44" name="Object 12">
              <a:extLst>
                <a:ext uri="{FF2B5EF4-FFF2-40B4-BE49-F238E27FC236}">
                  <a16:creationId xmlns="" xmlns:a16="http://schemas.microsoft.com/office/drawing/2014/main" id="{4A7550BA-3ABE-41F3-956C-80331E6CEA74}"/>
                </a:ext>
              </a:extLst>
            </p:cNvPr>
            <p:cNvGraphicFramePr>
              <a:graphicFrameLocks noChangeAspect="1"/>
            </p:cNvGraphicFramePr>
            <p:nvPr/>
          </p:nvGraphicFramePr>
          <p:xfrm>
            <a:off x="5725287" y="1026040"/>
            <a:ext cx="2112963" cy="460375"/>
          </p:xfrm>
          <a:graphic>
            <a:graphicData uri="http://schemas.openxmlformats.org/presentationml/2006/ole">
              <mc:AlternateContent xmlns:mc="http://schemas.openxmlformats.org/markup-compatibility/2006">
                <mc:Choice xmlns:v="urn:schemas-microsoft-com:vml" Requires="v">
                  <p:oleObj spid="_x0000_s4285" name="方程式" r:id="rId14" imgW="990360" imgH="215640" progId="Equation.3">
                    <p:embed/>
                  </p:oleObj>
                </mc:Choice>
                <mc:Fallback>
                  <p:oleObj name="方程式" r:id="rId14" imgW="990360" imgH="215640" progId="Equation.3">
                    <p:embed/>
                    <p:pic>
                      <p:nvPicPr>
                        <p:cNvPr id="44" name="Object 12">
                          <a:extLst>
                            <a:ext uri="{FF2B5EF4-FFF2-40B4-BE49-F238E27FC236}">
                              <a16:creationId xmlns="" xmlns:a16="http://schemas.microsoft.com/office/drawing/2014/main" id="{4A7550BA-3ABE-41F3-956C-80331E6CEA74}"/>
                            </a:ext>
                          </a:extLst>
                        </p:cNvPr>
                        <p:cNvPicPr>
                          <a:picLocks noChangeAspect="1" noChangeArrowheads="1"/>
                        </p:cNvPicPr>
                        <p:nvPr/>
                      </p:nvPicPr>
                      <p:blipFill>
                        <a:blip r:embed="rId15"/>
                        <a:srcRect/>
                        <a:stretch>
                          <a:fillRect/>
                        </a:stretch>
                      </p:blipFill>
                      <p:spPr bwMode="auto">
                        <a:xfrm>
                          <a:off x="5725287" y="1026040"/>
                          <a:ext cx="2112963"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 name="文字方塊 79">
              <a:extLst>
                <a:ext uri="{FF2B5EF4-FFF2-40B4-BE49-F238E27FC236}">
                  <a16:creationId xmlns="" xmlns:a16="http://schemas.microsoft.com/office/drawing/2014/main" id="{8B7AA12D-9A35-4AD4-9E01-577D4D73AB84}"/>
                </a:ext>
              </a:extLst>
            </p:cNvPr>
            <p:cNvSpPr txBox="1"/>
            <p:nvPr/>
          </p:nvSpPr>
          <p:spPr>
            <a:xfrm>
              <a:off x="7478018" y="1003601"/>
              <a:ext cx="1437382" cy="461665"/>
            </a:xfrm>
            <a:prstGeom prst="rect">
              <a:avLst/>
            </a:prstGeom>
            <a:noFill/>
          </p:spPr>
          <p:txBody>
            <a:bodyPr wrap="square" rtlCol="0">
              <a:spAutoFit/>
            </a:bodyPr>
            <a:lstStyle/>
            <a:p>
              <a:pPr algn="ctr">
                <a:buNone/>
              </a:pPr>
              <a:r>
                <a:rPr lang="en-US" altLang="zh-TW" sz="2400" dirty="0"/>
                <a:t>“cat”</a:t>
              </a:r>
              <a:endParaRPr lang="zh-TW" altLang="en-US" sz="2400" dirty="0"/>
            </a:p>
          </p:txBody>
        </p:sp>
        <p:pic>
          <p:nvPicPr>
            <p:cNvPr id="57" name="Picture 12" descr="https://encrypted-tbn1.gstatic.com/images?q=tbn:ANd9GcRcwlRKAlSIaCI4W5PRYVbuBQQXifF-56bFqAjh9DMe-_3Lh8_YKw">
              <a:extLst>
                <a:ext uri="{FF2B5EF4-FFF2-40B4-BE49-F238E27FC236}">
                  <a16:creationId xmlns="" xmlns:a16="http://schemas.microsoft.com/office/drawing/2014/main" id="{87729201-2DD0-4F93-9EC4-C924586DF80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97218" y="838200"/>
              <a:ext cx="1089847" cy="827342"/>
            </a:xfrm>
            <a:prstGeom prst="rect">
              <a:avLst/>
            </a:prstGeom>
            <a:noFill/>
            <a:extLst>
              <a:ext uri="{909E8E84-426E-40DD-AFC4-6F175D3DCCD1}">
                <a14:hiddenFill xmlns:a14="http://schemas.microsoft.com/office/drawing/2010/main">
                  <a:solidFill>
                    <a:srgbClr val="FFFFFF"/>
                  </a:solidFill>
                </a14:hiddenFill>
              </a:ext>
            </a:extLst>
          </p:spPr>
        </p:pic>
      </p:grpSp>
      <p:sp>
        <p:nvSpPr>
          <p:cNvPr id="58" name="文字方塊 81">
            <a:extLst>
              <a:ext uri="{FF2B5EF4-FFF2-40B4-BE49-F238E27FC236}">
                <a16:creationId xmlns="" xmlns:a16="http://schemas.microsoft.com/office/drawing/2014/main" id="{6FF44B6C-13D1-41B9-BF17-E2845254013D}"/>
              </a:ext>
            </a:extLst>
          </p:cNvPr>
          <p:cNvSpPr txBox="1"/>
          <p:nvPr/>
        </p:nvSpPr>
        <p:spPr>
          <a:xfrm>
            <a:off x="7339894" y="944840"/>
            <a:ext cx="1738192" cy="461665"/>
          </a:xfrm>
          <a:prstGeom prst="rect">
            <a:avLst/>
          </a:prstGeom>
          <a:noFill/>
        </p:spPr>
        <p:txBody>
          <a:bodyPr wrap="square" rtlCol="0">
            <a:spAutoFit/>
          </a:bodyPr>
          <a:lstStyle/>
          <a:p>
            <a:pPr>
              <a:buNone/>
            </a:pPr>
            <a:r>
              <a:rPr lang="zh-CN" altLang="en-US" sz="2400" dirty="0"/>
              <a:t>图像识别</a:t>
            </a:r>
            <a:r>
              <a:rPr lang="en-US" altLang="zh-TW" sz="2400" dirty="0"/>
              <a:t>:</a:t>
            </a:r>
            <a:endParaRPr lang="zh-TW" altLang="en-US" sz="2400" dirty="0"/>
          </a:p>
        </p:txBody>
      </p:sp>
    </p:spTree>
    <p:extLst>
      <p:ext uri="{BB962C8B-B14F-4D97-AF65-F5344CB8AC3E}">
        <p14:creationId xmlns:p14="http://schemas.microsoft.com/office/powerpoint/2010/main" val="251932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animBg="1"/>
      <p:bldP spid="53" grpId="0" animBg="1"/>
      <p:bldP spid="54" grpId="0" animBg="1"/>
      <p:bldP spid="5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0600" y="152400"/>
            <a:ext cx="7772400" cy="470898"/>
          </a:xfrm>
        </p:spPr>
        <p:txBody>
          <a:bodyPr/>
          <a:lstStyle/>
          <a:p>
            <a:r>
              <a:rPr lang="zh-CN" altLang="en-US" dirty="0"/>
              <a:t>目录</a:t>
            </a:r>
            <a:endParaRPr lang="zh-CN" altLang="en-US" dirty="0">
              <a:solidFill>
                <a:schemeClr val="tx1"/>
              </a:solidFill>
            </a:endParaRPr>
          </a:p>
        </p:txBody>
      </p:sp>
      <p:sp>
        <p:nvSpPr>
          <p:cNvPr id="6" name="内容占位符 2"/>
          <p:cNvSpPr>
            <a:spLocks noGrp="1"/>
          </p:cNvSpPr>
          <p:nvPr>
            <p:ph idx="4294967295"/>
          </p:nvPr>
        </p:nvSpPr>
        <p:spPr>
          <a:xfrm>
            <a:off x="990600" y="1047750"/>
            <a:ext cx="8686800" cy="4762500"/>
          </a:xfrm>
          <a:prstGeom prst="rect">
            <a:avLst/>
          </a:prstGeom>
        </p:spPr>
        <p:txBody>
          <a:bodyPr/>
          <a:lstStyle/>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经验误差与过拟合</a:t>
            </a:r>
            <a:endParaRPr lang="en-US" altLang="zh-CN" sz="2400" b="1" dirty="0">
              <a:solidFill>
                <a:schemeClr val="bg2"/>
              </a:solidFill>
            </a:endParaRP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评估方法</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tx1"/>
                </a:solidFill>
              </a:rPr>
              <a:t>性能度量</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比较检验</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偏差与方差</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阅读材料</a:t>
            </a:r>
          </a:p>
        </p:txBody>
      </p:sp>
    </p:spTree>
    <p:extLst>
      <p:ext uri="{BB962C8B-B14F-4D97-AF65-F5344CB8AC3E}">
        <p14:creationId xmlns:p14="http://schemas.microsoft.com/office/powerpoint/2010/main" val="12230717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 xmlns:a16="http://schemas.microsoft.com/office/drawing/2014/main" id="{F0939437-94D0-4BC6-89B5-F4212960EB9B}"/>
              </a:ext>
            </a:extLst>
          </p:cNvPr>
          <p:cNvSpPr txBox="1"/>
          <p:nvPr/>
        </p:nvSpPr>
        <p:spPr>
          <a:xfrm>
            <a:off x="2414833" y="1524000"/>
            <a:ext cx="6705600" cy="523220"/>
          </a:xfrm>
          <a:prstGeom prst="rect">
            <a:avLst/>
          </a:prstGeom>
          <a:noFill/>
        </p:spPr>
        <p:txBody>
          <a:bodyPr wrap="square" rtlCol="0">
            <a:spAutoFit/>
          </a:bodyPr>
          <a:lstStyle/>
          <a:p>
            <a:pPr>
              <a:buNone/>
            </a:pPr>
            <a:r>
              <a:rPr lang="en-US" altLang="zh-CN" dirty="0"/>
              <a:t>Q</a:t>
            </a:r>
            <a:r>
              <a:rPr lang="zh-CN" altLang="en-US" dirty="0"/>
              <a:t>：对于预测任务，如何度量模型的性能？</a:t>
            </a:r>
          </a:p>
        </p:txBody>
      </p:sp>
      <p:sp>
        <p:nvSpPr>
          <p:cNvPr id="30" name="內容版面配置區 2">
            <a:extLst>
              <a:ext uri="{FF2B5EF4-FFF2-40B4-BE49-F238E27FC236}">
                <a16:creationId xmlns="" xmlns:a16="http://schemas.microsoft.com/office/drawing/2014/main" id="{89639880-732A-407D-B84D-2AB4E3EFCE25}"/>
              </a:ext>
            </a:extLst>
          </p:cNvPr>
          <p:cNvSpPr txBox="1">
            <a:spLocks/>
          </p:cNvSpPr>
          <p:nvPr/>
        </p:nvSpPr>
        <p:spPr>
          <a:xfrm>
            <a:off x="2171700" y="3048000"/>
            <a:ext cx="7886700" cy="523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defRPr/>
            </a:pPr>
            <a:r>
              <a:rPr lang="en-US" altLang="zh-CN" sz="2400" b="1" dirty="0">
                <a:solidFill>
                  <a:srgbClr val="0070C0"/>
                </a:solidFill>
                <a:latin typeface="微软雅黑" panose="020B0503020204020204" pitchFamily="34" charset="-122"/>
                <a:ea typeface="微软雅黑" panose="020B0503020204020204" pitchFamily="34" charset="-122"/>
              </a:rPr>
              <a:t>PM 2.5</a:t>
            </a:r>
            <a:r>
              <a:rPr lang="zh-CN" altLang="en-US" sz="2400" b="1" dirty="0">
                <a:solidFill>
                  <a:srgbClr val="0070C0"/>
                </a:solidFill>
                <a:latin typeface="微软雅黑" panose="020B0503020204020204" pitchFamily="34" charset="-122"/>
                <a:ea typeface="微软雅黑" panose="020B0503020204020204" pitchFamily="34" charset="-122"/>
              </a:rPr>
              <a:t>预测</a:t>
            </a:r>
            <a:endParaRPr lang="en-US" altLang="zh-TW" sz="2400" b="1" dirty="0">
              <a:solidFill>
                <a:srgbClr val="0070C0"/>
              </a:solidFill>
              <a:latin typeface="微软雅黑" panose="020B0503020204020204" pitchFamily="34" charset="-122"/>
              <a:ea typeface="微软雅黑" panose="020B0503020204020204" pitchFamily="34" charset="-122"/>
            </a:endParaRPr>
          </a:p>
          <a:p>
            <a:pPr lvl="1" fontAlgn="auto">
              <a:spcAft>
                <a:spcPts val="0"/>
              </a:spcAft>
              <a:buClrTx/>
              <a:buSzTx/>
              <a:defRPr/>
            </a:pPr>
            <a:endParaRPr lang="en-US" altLang="zh-TW" b="1" dirty="0">
              <a:solidFill>
                <a:srgbClr val="0070C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1" name="文字方塊 3">
                <a:extLst>
                  <a:ext uri="{FF2B5EF4-FFF2-40B4-BE49-F238E27FC236}">
                    <a16:creationId xmlns="" xmlns:a16="http://schemas.microsoft.com/office/drawing/2014/main" id="{C76703A5-4163-495F-8292-43AB8C142888}"/>
                  </a:ext>
                </a:extLst>
              </p:cNvPr>
              <p:cNvSpPr txBox="1"/>
              <p:nvPr/>
            </p:nvSpPr>
            <p:spPr>
              <a:xfrm>
                <a:off x="3143251" y="4035112"/>
                <a:ext cx="3305649" cy="430887"/>
              </a:xfrm>
              <a:prstGeom prst="rect">
                <a:avLst/>
              </a:prstGeom>
              <a:noFill/>
            </p:spPr>
            <p:txBody>
              <a:bodyPr wrap="none" lIns="0" tIns="0" rIns="0" bIns="0" rtlCol="0">
                <a:spAutoFit/>
              </a:bodyPr>
              <a:lstStyle/>
              <a:p>
                <a:pPr fontAlgn="auto">
                  <a:spcBef>
                    <a:spcPts val="0"/>
                  </a:spcBef>
                  <a:spcAft>
                    <a:spcPts val="0"/>
                  </a:spcAft>
                  <a:buClrTx/>
                  <a:buSzTx/>
                  <a:buNone/>
                </a:pPr>
                <a14:m>
                  <m:oMathPara xmlns:m="http://schemas.openxmlformats.org/officeDocument/2006/math">
                    <m:oMathParaPr>
                      <m:jc m:val="centerGroup"/>
                    </m:oMathParaPr>
                    <m:oMath xmlns:m="http://schemas.openxmlformats.org/officeDocument/2006/math">
                      <m:r>
                        <a:rPr lang="en-US" altLang="zh-TW" b="1" i="1">
                          <a:solidFill>
                            <a:srgbClr val="0070C0"/>
                          </a:solidFill>
                          <a:latin typeface="Cambria Math" panose="02040503050406030204" pitchFamily="18" charset="0"/>
                        </a:rPr>
                        <m:t>𝒇</m:t>
                      </m:r>
                      <m:d>
                        <m:dPr>
                          <m:ctrlPr>
                            <a:rPr lang="en-US" altLang="zh-TW" i="1">
                              <a:solidFill>
                                <a:prstClr val="black"/>
                              </a:solidFill>
                              <a:latin typeface="Cambria Math" panose="02040503050406030204" pitchFamily="18" charset="0"/>
                            </a:rPr>
                          </m:ctrlPr>
                        </m:dPr>
                        <m:e>
                          <m:r>
                            <a:rPr lang="en-US" altLang="zh-TW" i="1">
                              <a:solidFill>
                                <a:prstClr val="black"/>
                              </a:solidFill>
                              <a:latin typeface="Cambria Math" panose="02040503050406030204" pitchFamily="18" charset="0"/>
                            </a:rPr>
                            <m:t>                              </m:t>
                          </m:r>
                        </m:e>
                      </m:d>
                      <m:r>
                        <a:rPr lang="en-US" altLang="zh-TW" i="1">
                          <a:solidFill>
                            <a:prstClr val="black"/>
                          </a:solidFill>
                          <a:latin typeface="Cambria Math" panose="02040503050406030204" pitchFamily="18" charset="0"/>
                        </a:rPr>
                        <m:t>=</m:t>
                      </m:r>
                    </m:oMath>
                  </m:oMathPara>
                </a14:m>
                <a:endParaRPr lang="zh-TW" altLang="en-US" dirty="0">
                  <a:solidFill>
                    <a:prstClr val="black"/>
                  </a:solidFill>
                  <a:latin typeface="Calibri" panose="020F0502020204030204"/>
                  <a:ea typeface="新細明體" panose="02020500000000000000" pitchFamily="18" charset="-120"/>
                </a:endParaRPr>
              </a:p>
            </p:txBody>
          </p:sp>
        </mc:Choice>
        <mc:Fallback xmlns="">
          <p:sp>
            <p:nvSpPr>
              <p:cNvPr id="31" name="文字方塊 3">
                <a:extLst>
                  <a:ext uri="{FF2B5EF4-FFF2-40B4-BE49-F238E27FC236}">
                    <a16:creationId xmlns:a16="http://schemas.microsoft.com/office/drawing/2014/main" id="{C76703A5-4163-495F-8292-43AB8C142888}"/>
                  </a:ext>
                </a:extLst>
              </p:cNvPr>
              <p:cNvSpPr txBox="1">
                <a:spLocks noRot="1" noChangeAspect="1" noMove="1" noResize="1" noEditPoints="1" noAdjustHandles="1" noChangeArrowheads="1" noChangeShapeType="1" noTextEdit="1"/>
              </p:cNvSpPr>
              <p:nvPr/>
            </p:nvSpPr>
            <p:spPr>
              <a:xfrm>
                <a:off x="3143251" y="4035112"/>
                <a:ext cx="3305649" cy="430887"/>
              </a:xfrm>
              <a:prstGeom prst="rect">
                <a:avLst/>
              </a:prstGeom>
              <a:blipFill>
                <a:blip r:embed="rId2"/>
                <a:stretch>
                  <a:fillRect/>
                </a:stretch>
              </a:blipFill>
            </p:spPr>
            <p:txBody>
              <a:bodyPr/>
              <a:lstStyle/>
              <a:p>
                <a:r>
                  <a:rPr lang="zh-CN" altLang="en-US">
                    <a:noFill/>
                  </a:rPr>
                  <a:t> </a:t>
                </a:r>
              </a:p>
            </p:txBody>
          </p:sp>
        </mc:Fallback>
      </mc:AlternateContent>
      <p:grpSp>
        <p:nvGrpSpPr>
          <p:cNvPr id="2" name="组合 1">
            <a:extLst>
              <a:ext uri="{FF2B5EF4-FFF2-40B4-BE49-F238E27FC236}">
                <a16:creationId xmlns="" xmlns:a16="http://schemas.microsoft.com/office/drawing/2014/main" id="{62F85090-71C4-422E-9B7B-A0EEBEA5A4E7}"/>
              </a:ext>
            </a:extLst>
          </p:cNvPr>
          <p:cNvGrpSpPr/>
          <p:nvPr/>
        </p:nvGrpSpPr>
        <p:grpSpPr>
          <a:xfrm>
            <a:off x="3600450" y="3769500"/>
            <a:ext cx="2438400" cy="1020920"/>
            <a:chOff x="2057400" y="4084480"/>
            <a:chExt cx="2438400" cy="1020920"/>
          </a:xfrm>
        </p:grpSpPr>
        <p:sp>
          <p:nvSpPr>
            <p:cNvPr id="41" name="文字方塊 65">
              <a:extLst>
                <a:ext uri="{FF2B5EF4-FFF2-40B4-BE49-F238E27FC236}">
                  <a16:creationId xmlns="" xmlns:a16="http://schemas.microsoft.com/office/drawing/2014/main" id="{0414C774-5AB6-4546-A0ED-F4C2FA0B424F}"/>
                </a:ext>
              </a:extLst>
            </p:cNvPr>
            <p:cNvSpPr txBox="1"/>
            <p:nvPr/>
          </p:nvSpPr>
          <p:spPr>
            <a:xfrm>
              <a:off x="2549731" y="4084480"/>
              <a:ext cx="1946069" cy="400110"/>
            </a:xfrm>
            <a:prstGeom prst="rect">
              <a:avLst/>
            </a:prstGeom>
            <a:noFill/>
          </p:spPr>
          <p:txBody>
            <a:bodyPr wrap="square" rtlCol="0">
              <a:spAutoFit/>
            </a:bodyPr>
            <a:lstStyle/>
            <a:p>
              <a:pPr>
                <a:buNone/>
              </a:pPr>
              <a:r>
                <a:rPr lang="en-US" altLang="zh-TW" sz="2000" dirty="0">
                  <a:solidFill>
                    <a:srgbClr val="00B050"/>
                  </a:solidFill>
                </a:rPr>
                <a:t>PM2.5 today</a:t>
              </a:r>
              <a:endParaRPr lang="zh-TW" altLang="en-US" sz="2000" dirty="0">
                <a:solidFill>
                  <a:srgbClr val="00B050"/>
                </a:solidFill>
              </a:endParaRPr>
            </a:p>
          </p:txBody>
        </p:sp>
        <p:sp>
          <p:nvSpPr>
            <p:cNvPr id="42" name="文字方塊 66">
              <a:extLst>
                <a:ext uri="{FF2B5EF4-FFF2-40B4-BE49-F238E27FC236}">
                  <a16:creationId xmlns="" xmlns:a16="http://schemas.microsoft.com/office/drawing/2014/main" id="{C2F1269C-A8C2-4917-990E-2309FD4532B5}"/>
                </a:ext>
              </a:extLst>
            </p:cNvPr>
            <p:cNvSpPr txBox="1"/>
            <p:nvPr/>
          </p:nvSpPr>
          <p:spPr>
            <a:xfrm>
              <a:off x="2057400" y="4410861"/>
              <a:ext cx="2167183" cy="400110"/>
            </a:xfrm>
            <a:prstGeom prst="rect">
              <a:avLst/>
            </a:prstGeom>
            <a:noFill/>
          </p:spPr>
          <p:txBody>
            <a:bodyPr wrap="square" rtlCol="0">
              <a:spAutoFit/>
            </a:bodyPr>
            <a:lstStyle/>
            <a:p>
              <a:pPr>
                <a:buNone/>
              </a:pPr>
              <a:r>
                <a:rPr lang="en-US" altLang="zh-TW" sz="2000" dirty="0">
                  <a:solidFill>
                    <a:srgbClr val="00B050"/>
                  </a:solidFill>
                </a:rPr>
                <a:t>PM2.5 yesterday</a:t>
              </a:r>
              <a:endParaRPr lang="zh-TW" altLang="en-US" sz="2000" dirty="0">
                <a:solidFill>
                  <a:srgbClr val="00B050"/>
                </a:solidFill>
              </a:endParaRPr>
            </a:p>
          </p:txBody>
        </p:sp>
        <p:sp>
          <p:nvSpPr>
            <p:cNvPr id="43" name="文字方塊 67">
              <a:extLst>
                <a:ext uri="{FF2B5EF4-FFF2-40B4-BE49-F238E27FC236}">
                  <a16:creationId xmlns="" xmlns:a16="http://schemas.microsoft.com/office/drawing/2014/main" id="{A8969D49-1662-4F7F-B7B3-C953A9DC8227}"/>
                </a:ext>
              </a:extLst>
            </p:cNvPr>
            <p:cNvSpPr txBox="1"/>
            <p:nvPr/>
          </p:nvSpPr>
          <p:spPr>
            <a:xfrm>
              <a:off x="2958829" y="4582180"/>
              <a:ext cx="1265754" cy="523220"/>
            </a:xfrm>
            <a:prstGeom prst="rect">
              <a:avLst/>
            </a:prstGeom>
            <a:noFill/>
          </p:spPr>
          <p:txBody>
            <a:bodyPr wrap="square" rtlCol="0">
              <a:spAutoFit/>
            </a:bodyPr>
            <a:lstStyle/>
            <a:p>
              <a:pPr algn="ctr">
                <a:buNone/>
              </a:pPr>
              <a:r>
                <a:rPr lang="en-US" altLang="zh-TW" dirty="0">
                  <a:solidFill>
                    <a:srgbClr val="00B050"/>
                  </a:solidFill>
                </a:rPr>
                <a:t>…….</a:t>
              </a:r>
              <a:endParaRPr lang="zh-TW" altLang="en-US" dirty="0">
                <a:solidFill>
                  <a:srgbClr val="00B050"/>
                </a:solidFill>
              </a:endParaRPr>
            </a:p>
          </p:txBody>
        </p:sp>
      </p:grpSp>
      <p:sp>
        <p:nvSpPr>
          <p:cNvPr id="44" name="文字方塊 68">
            <a:extLst>
              <a:ext uri="{FF2B5EF4-FFF2-40B4-BE49-F238E27FC236}">
                <a16:creationId xmlns="" xmlns:a16="http://schemas.microsoft.com/office/drawing/2014/main" id="{1A2858A7-15CE-443C-B49E-265E31A3A29A}"/>
              </a:ext>
            </a:extLst>
          </p:cNvPr>
          <p:cNvSpPr txBox="1"/>
          <p:nvPr/>
        </p:nvSpPr>
        <p:spPr>
          <a:xfrm>
            <a:off x="6531181" y="4044636"/>
            <a:ext cx="2388152" cy="400110"/>
          </a:xfrm>
          <a:prstGeom prst="rect">
            <a:avLst/>
          </a:prstGeom>
          <a:noFill/>
        </p:spPr>
        <p:txBody>
          <a:bodyPr wrap="square" rtlCol="0">
            <a:spAutoFit/>
          </a:bodyPr>
          <a:lstStyle>
            <a:defPPr>
              <a:defRPr lang="en-US"/>
            </a:defPPr>
            <a:lvl1pPr>
              <a:buNone/>
              <a:defRPr sz="2000"/>
            </a:lvl1pPr>
          </a:lstStyle>
          <a:p>
            <a:r>
              <a:rPr lang="en-US" altLang="zh-TW" b="1" dirty="0"/>
              <a:t>PM2.5 tomorrow</a:t>
            </a:r>
            <a:endParaRPr lang="zh-TW" altLang="en-US" b="1" dirty="0"/>
          </a:p>
        </p:txBody>
      </p:sp>
    </p:spTree>
    <p:extLst>
      <p:ext uri="{BB962C8B-B14F-4D97-AF65-F5344CB8AC3E}">
        <p14:creationId xmlns:p14="http://schemas.microsoft.com/office/powerpoint/2010/main" val="13912267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0"/>
            <a:ext cx="7886700" cy="777874"/>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性能度量</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预测任务</a:t>
            </a:r>
          </a:p>
        </p:txBody>
      </p:sp>
      <mc:AlternateContent xmlns:mc="http://schemas.openxmlformats.org/markup-compatibility/2006" xmlns:a14="http://schemas.microsoft.com/office/drawing/2010/main">
        <mc:Choice Requires="a14">
          <p:sp>
            <p:nvSpPr>
              <p:cNvPr id="18" name="内容占位符 2"/>
              <p:cNvSpPr txBox="1">
                <a:spLocks/>
              </p:cNvSpPr>
              <p:nvPr/>
            </p:nvSpPr>
            <p:spPr>
              <a:xfrm>
                <a:off x="1662060" y="1764159"/>
                <a:ext cx="8486880" cy="738236"/>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00000"/>
                  </a:lnSpc>
                  <a:buNone/>
                </a:pPr>
                <a:r>
                  <a:rPr lang="zh-CN" altLang="en-US" sz="2200" dirty="0">
                    <a:latin typeface="微软雅黑" panose="020B0503020204020204" pitchFamily="34" charset="-122"/>
                    <a:ea typeface="微软雅黑" panose="020B0503020204020204" pitchFamily="34" charset="-122"/>
                  </a:rPr>
                  <a:t>在</a:t>
                </a:r>
                <a:r>
                  <a:rPr lang="zh-CN" altLang="en-US" sz="2200" dirty="0">
                    <a:solidFill>
                      <a:srgbClr val="FF0000"/>
                    </a:solidFill>
                    <a:latin typeface="微软雅黑" panose="020B0503020204020204" pitchFamily="34" charset="-122"/>
                    <a:ea typeface="微软雅黑" panose="020B0503020204020204" pitchFamily="34" charset="-122"/>
                  </a:rPr>
                  <a:t>预测任务</a:t>
                </a:r>
                <a:r>
                  <a:rPr lang="zh-CN" altLang="en-US" sz="2200" dirty="0">
                    <a:latin typeface="微软雅黑" panose="020B0503020204020204" pitchFamily="34" charset="-122"/>
                    <a:ea typeface="微软雅黑" panose="020B0503020204020204" pitchFamily="34" charset="-122"/>
                  </a:rPr>
                  <a:t>中，给定样例集</a:t>
                </a:r>
                <a14:m>
                  <m:oMath xmlns:m="http://schemas.openxmlformats.org/officeDocument/2006/math">
                    <m:r>
                      <a:rPr lang="en-US" altLang="zh-CN" sz="2200" i="1">
                        <a:latin typeface="Cambria Math" panose="02040503050406030204" pitchFamily="18" charset="0"/>
                        <a:ea typeface="黑体" panose="02010609060101010101" pitchFamily="49" charset="-122"/>
                        <a:cs typeface="幼圆" charset="0"/>
                      </a:rPr>
                      <m:t>𝐷</m:t>
                    </m:r>
                    <m:r>
                      <a:rPr lang="en-US" altLang="zh-CN" sz="2200" i="1">
                        <a:latin typeface="Cambria Math" panose="02040503050406030204" pitchFamily="18" charset="0"/>
                        <a:ea typeface="黑体" panose="02010609060101010101" pitchFamily="49" charset="-122"/>
                        <a:cs typeface="幼圆" charset="0"/>
                      </a:rPr>
                      <m:t>={</m:t>
                    </m:r>
                    <m:d>
                      <m:dPr>
                        <m:ctrlPr>
                          <a:rPr lang="en-US" altLang="zh-CN" sz="2200" i="1">
                            <a:latin typeface="Cambria Math" panose="02040503050406030204" pitchFamily="18" charset="0"/>
                            <a:ea typeface="黑体" panose="02010609060101010101" pitchFamily="49" charset="-122"/>
                          </a:rPr>
                        </m:ctrlPr>
                      </m:dPr>
                      <m:e>
                        <m:sSub>
                          <m:sSubPr>
                            <m:ctrlPr>
                              <a:rPr lang="en-US" altLang="zh-CN" sz="2200" i="1">
                                <a:latin typeface="Cambria Math" panose="02040503050406030204" pitchFamily="18" charset="0"/>
                                <a:ea typeface="黑体" panose="02010609060101010101" pitchFamily="49" charset="-122"/>
                              </a:rPr>
                            </m:ctrlPr>
                          </m:sSubPr>
                          <m:e>
                            <m:r>
                              <a:rPr lang="en-US" altLang="zh-CN" sz="2200" i="1">
                                <a:latin typeface="Cambria Math" panose="02040503050406030204" pitchFamily="18" charset="0"/>
                                <a:ea typeface="黑体" panose="02010609060101010101" pitchFamily="49" charset="-122"/>
                              </a:rPr>
                              <m:t>𝑥</m:t>
                            </m:r>
                          </m:e>
                          <m:sub>
                            <m:r>
                              <a:rPr lang="en-US" altLang="zh-CN" sz="2200" i="1">
                                <a:latin typeface="Cambria Math" panose="02040503050406030204" pitchFamily="18" charset="0"/>
                                <a:ea typeface="黑体" panose="02010609060101010101" pitchFamily="49" charset="-122"/>
                              </a:rPr>
                              <m:t>1</m:t>
                            </m:r>
                          </m:sub>
                        </m:sSub>
                        <m:r>
                          <a:rPr lang="en-US" altLang="zh-CN" sz="2200" i="1">
                            <a:latin typeface="Cambria Math" panose="02040503050406030204" pitchFamily="18" charset="0"/>
                            <a:ea typeface="黑体" panose="02010609060101010101" pitchFamily="49" charset="-122"/>
                          </a:rPr>
                          <m:t>,</m:t>
                        </m:r>
                        <m:sSub>
                          <m:sSubPr>
                            <m:ctrlPr>
                              <a:rPr lang="en-US" altLang="zh-CN" sz="2200" i="1">
                                <a:latin typeface="Cambria Math" panose="02040503050406030204" pitchFamily="18" charset="0"/>
                                <a:ea typeface="黑体" panose="02010609060101010101" pitchFamily="49" charset="-122"/>
                              </a:rPr>
                            </m:ctrlPr>
                          </m:sSubPr>
                          <m:e>
                            <m:r>
                              <a:rPr lang="en-US" altLang="zh-CN" sz="2200" i="1">
                                <a:latin typeface="Cambria Math" panose="02040503050406030204" pitchFamily="18" charset="0"/>
                                <a:ea typeface="黑体" panose="02010609060101010101" pitchFamily="49" charset="-122"/>
                              </a:rPr>
                              <m:t>𝑦</m:t>
                            </m:r>
                          </m:e>
                          <m:sub>
                            <m:r>
                              <a:rPr lang="en-US" altLang="zh-CN" sz="2200" i="1">
                                <a:latin typeface="Cambria Math" panose="02040503050406030204" pitchFamily="18" charset="0"/>
                                <a:ea typeface="黑体" panose="02010609060101010101" pitchFamily="49" charset="-122"/>
                              </a:rPr>
                              <m:t>1</m:t>
                            </m:r>
                          </m:sub>
                        </m:sSub>
                      </m:e>
                    </m:d>
                    <m:r>
                      <a:rPr lang="en-US" altLang="zh-CN" sz="2200" i="1">
                        <a:latin typeface="Cambria Math" panose="02040503050406030204" pitchFamily="18" charset="0"/>
                        <a:ea typeface="黑体" panose="02010609060101010101" pitchFamily="49" charset="-122"/>
                        <a:cs typeface="幼圆" charset="0"/>
                      </a:rPr>
                      <m:t>,</m:t>
                    </m:r>
                    <m:d>
                      <m:dPr>
                        <m:ctrlPr>
                          <a:rPr lang="en-US" altLang="zh-CN" sz="2200" i="1">
                            <a:latin typeface="Cambria Math" panose="02040503050406030204" pitchFamily="18" charset="0"/>
                            <a:ea typeface="黑体" panose="02010609060101010101" pitchFamily="49" charset="-122"/>
                          </a:rPr>
                        </m:ctrlPr>
                      </m:dPr>
                      <m:e>
                        <m:sSub>
                          <m:sSubPr>
                            <m:ctrlPr>
                              <a:rPr lang="en-US" altLang="zh-CN" sz="2200" i="1">
                                <a:latin typeface="Cambria Math" panose="02040503050406030204" pitchFamily="18" charset="0"/>
                                <a:ea typeface="黑体" panose="02010609060101010101" pitchFamily="49" charset="-122"/>
                              </a:rPr>
                            </m:ctrlPr>
                          </m:sSubPr>
                          <m:e>
                            <m:r>
                              <a:rPr lang="en-US" altLang="zh-CN" sz="2200" i="1">
                                <a:latin typeface="Cambria Math" panose="02040503050406030204" pitchFamily="18" charset="0"/>
                                <a:ea typeface="黑体" panose="02010609060101010101" pitchFamily="49" charset="-122"/>
                              </a:rPr>
                              <m:t>𝑥</m:t>
                            </m:r>
                          </m:e>
                          <m:sub>
                            <m:r>
                              <a:rPr lang="en-US" altLang="zh-CN" sz="2200" i="1">
                                <a:latin typeface="Cambria Math" panose="02040503050406030204" pitchFamily="18" charset="0"/>
                                <a:ea typeface="黑体" panose="02010609060101010101" pitchFamily="49" charset="-122"/>
                              </a:rPr>
                              <m:t>2</m:t>
                            </m:r>
                          </m:sub>
                        </m:sSub>
                        <m:r>
                          <a:rPr lang="en-US" altLang="zh-CN" sz="2200" i="1">
                            <a:latin typeface="Cambria Math" panose="02040503050406030204" pitchFamily="18" charset="0"/>
                            <a:ea typeface="黑体" panose="02010609060101010101" pitchFamily="49" charset="-122"/>
                          </a:rPr>
                          <m:t>,</m:t>
                        </m:r>
                        <m:sSub>
                          <m:sSubPr>
                            <m:ctrlPr>
                              <a:rPr lang="en-US" altLang="zh-CN" sz="2200" i="1">
                                <a:latin typeface="Cambria Math" panose="02040503050406030204" pitchFamily="18" charset="0"/>
                                <a:ea typeface="黑体" panose="02010609060101010101" pitchFamily="49" charset="-122"/>
                              </a:rPr>
                            </m:ctrlPr>
                          </m:sSubPr>
                          <m:e>
                            <m:r>
                              <a:rPr lang="en-US" altLang="zh-CN" sz="2200" i="1">
                                <a:latin typeface="Cambria Math" panose="02040503050406030204" pitchFamily="18" charset="0"/>
                                <a:ea typeface="黑体" panose="02010609060101010101" pitchFamily="49" charset="-122"/>
                              </a:rPr>
                              <m:t>𝑦</m:t>
                            </m:r>
                          </m:e>
                          <m:sub>
                            <m:r>
                              <a:rPr lang="en-US" altLang="zh-CN" sz="2200" i="1">
                                <a:latin typeface="Cambria Math" panose="02040503050406030204" pitchFamily="18" charset="0"/>
                                <a:ea typeface="黑体" panose="02010609060101010101" pitchFamily="49" charset="-122"/>
                              </a:rPr>
                              <m:t>2</m:t>
                            </m:r>
                          </m:sub>
                        </m:sSub>
                      </m:e>
                    </m:d>
                    <m:r>
                      <a:rPr lang="en-US" altLang="zh-CN" sz="2200" i="1">
                        <a:latin typeface="Cambria Math" panose="02040503050406030204" pitchFamily="18" charset="0"/>
                        <a:ea typeface="黑体" panose="02010609060101010101" pitchFamily="49" charset="-122"/>
                        <a:cs typeface="幼圆" charset="0"/>
                      </a:rPr>
                      <m:t>,</m:t>
                    </m:r>
                    <m:r>
                      <a:rPr lang="en-US" altLang="zh-CN" sz="2200" i="1">
                        <a:latin typeface="Cambria Math" panose="02040503050406030204" pitchFamily="18" charset="0"/>
                        <a:ea typeface="Cambria Math" panose="02040503050406030204" pitchFamily="18" charset="0"/>
                        <a:cs typeface="幼圆" charset="0"/>
                      </a:rPr>
                      <m:t>⋯,</m:t>
                    </m:r>
                    <m:d>
                      <m:dPr>
                        <m:ctrlPr>
                          <a:rPr lang="en-US" altLang="zh-CN" sz="2200" i="1">
                            <a:latin typeface="Cambria Math" panose="02040503050406030204" pitchFamily="18" charset="0"/>
                            <a:ea typeface="Cambria Math" panose="02040503050406030204" pitchFamily="18" charset="0"/>
                            <a:cs typeface="幼圆" charset="0"/>
                          </a:rPr>
                        </m:ctrlPr>
                      </m:dPr>
                      <m:e>
                        <m:sSub>
                          <m:sSubPr>
                            <m:ctrlPr>
                              <a:rPr lang="en-US" altLang="zh-CN" sz="2200" i="1">
                                <a:latin typeface="Cambria Math" panose="02040503050406030204" pitchFamily="18" charset="0"/>
                                <a:ea typeface="黑体" panose="02010609060101010101" pitchFamily="49" charset="-122"/>
                              </a:rPr>
                            </m:ctrlPr>
                          </m:sSubPr>
                          <m:e>
                            <m:r>
                              <a:rPr lang="en-US" altLang="zh-CN" sz="2200" i="1">
                                <a:latin typeface="Cambria Math" panose="02040503050406030204" pitchFamily="18" charset="0"/>
                                <a:ea typeface="黑体" panose="02010609060101010101" pitchFamily="49" charset="-122"/>
                              </a:rPr>
                              <m:t>𝑥</m:t>
                            </m:r>
                          </m:e>
                          <m:sub>
                            <m:r>
                              <a:rPr lang="en-US" altLang="zh-CN" sz="2200" i="1">
                                <a:latin typeface="Cambria Math" panose="02040503050406030204" pitchFamily="18" charset="0"/>
                                <a:ea typeface="黑体" panose="02010609060101010101" pitchFamily="49" charset="-122"/>
                              </a:rPr>
                              <m:t>𝑚</m:t>
                            </m:r>
                          </m:sub>
                        </m:sSub>
                        <m:r>
                          <a:rPr lang="en-US" altLang="zh-CN" sz="2200" i="1">
                            <a:latin typeface="Cambria Math" panose="02040503050406030204" pitchFamily="18" charset="0"/>
                            <a:ea typeface="黑体" panose="02010609060101010101" pitchFamily="49" charset="-122"/>
                          </a:rPr>
                          <m:t>,</m:t>
                        </m:r>
                        <m:sSub>
                          <m:sSubPr>
                            <m:ctrlPr>
                              <a:rPr lang="en-US" altLang="zh-CN" sz="2200" i="1">
                                <a:latin typeface="Cambria Math" panose="02040503050406030204" pitchFamily="18" charset="0"/>
                                <a:ea typeface="黑体" panose="02010609060101010101" pitchFamily="49" charset="-122"/>
                              </a:rPr>
                            </m:ctrlPr>
                          </m:sSubPr>
                          <m:e>
                            <m:r>
                              <a:rPr lang="en-US" altLang="zh-CN" sz="2200" i="1">
                                <a:latin typeface="Cambria Math" panose="02040503050406030204" pitchFamily="18" charset="0"/>
                                <a:ea typeface="黑体" panose="02010609060101010101" pitchFamily="49" charset="-122"/>
                              </a:rPr>
                              <m:t>𝑦</m:t>
                            </m:r>
                          </m:e>
                          <m:sub>
                            <m:r>
                              <a:rPr lang="en-US" altLang="zh-CN" sz="2200" i="1">
                                <a:latin typeface="Cambria Math" panose="02040503050406030204" pitchFamily="18" charset="0"/>
                                <a:ea typeface="黑体" panose="02010609060101010101" pitchFamily="49" charset="-122"/>
                              </a:rPr>
                              <m:t>𝑚</m:t>
                            </m:r>
                          </m:sub>
                        </m:sSub>
                      </m:e>
                    </m:d>
                    <m:r>
                      <a:rPr lang="en-US" altLang="zh-CN" sz="2200" i="1">
                        <a:latin typeface="Cambria Math" panose="02040503050406030204" pitchFamily="18" charset="0"/>
                        <a:ea typeface="黑体" panose="02010609060101010101" pitchFamily="49" charset="-122"/>
                        <a:cs typeface="幼圆" charset="0"/>
                      </a:rPr>
                      <m:t>}</m:t>
                    </m:r>
                  </m:oMath>
                </a14:m>
                <a:endParaRPr lang="en-US" altLang="zh-CN" sz="2200" dirty="0">
                  <a:latin typeface="微软雅黑" panose="020B0503020204020204" pitchFamily="34" charset="-122"/>
                  <a:ea typeface="微软雅黑" panose="020B0503020204020204" pitchFamily="34" charset="-122"/>
                </a:endParaRPr>
              </a:p>
              <a:p>
                <a:pPr marL="457200" lvl="1" indent="0">
                  <a:lnSpc>
                    <a:spcPct val="100000"/>
                  </a:lnSpc>
                  <a:buNone/>
                </a:pPr>
                <a:r>
                  <a:rPr lang="zh-CN" altLang="en-US" sz="2200" dirty="0">
                    <a:latin typeface="微软雅黑" panose="020B0503020204020204" pitchFamily="34" charset="-122"/>
                    <a:ea typeface="微软雅黑" panose="020B0503020204020204" pitchFamily="34" charset="-122"/>
                  </a:rPr>
                  <a:t>评估学习器</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f </a:t>
                </a:r>
                <a:r>
                  <a:rPr lang="en-US" altLang="zh-CN" sz="2200" dirty="0">
                    <a:latin typeface="微软雅黑" panose="020B0503020204020204" pitchFamily="34" charset="-122"/>
                    <a:ea typeface="微软雅黑" panose="020B0503020204020204" pitchFamily="34" charset="-122"/>
                  </a:rPr>
                  <a:t>(</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的性能，也即把预测结果</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f </a:t>
                </a:r>
                <a:r>
                  <a:rPr lang="en-US" altLang="zh-CN" sz="2200" dirty="0">
                    <a:latin typeface="微软雅黑" panose="020B0503020204020204" pitchFamily="34" charset="-122"/>
                    <a:ea typeface="微软雅黑" panose="020B0503020204020204" pitchFamily="34" charset="-122"/>
                  </a:rPr>
                  <a:t>(</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和真实标记</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y</a:t>
                </a:r>
                <a:r>
                  <a:rPr lang="zh-CN" altLang="en-US" sz="2200" dirty="0">
                    <a:latin typeface="微软雅黑" panose="020B0503020204020204" pitchFamily="34" charset="-122"/>
                    <a:ea typeface="微软雅黑" panose="020B0503020204020204" pitchFamily="34" charset="-122"/>
                  </a:rPr>
                  <a:t>比较</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  </a:t>
                </a:r>
              </a:p>
            </p:txBody>
          </p:sp>
        </mc:Choice>
        <mc:Fallback xmlns="">
          <p:sp>
            <p:nvSpPr>
              <p:cNvPr id="18" name="内容占位符 2"/>
              <p:cNvSpPr txBox="1">
                <a:spLocks noRot="1" noChangeAspect="1" noMove="1" noResize="1" noEditPoints="1" noAdjustHandles="1" noChangeArrowheads="1" noChangeShapeType="1" noTextEdit="1"/>
              </p:cNvSpPr>
              <p:nvPr/>
            </p:nvSpPr>
            <p:spPr>
              <a:xfrm>
                <a:off x="1662060" y="1764159"/>
                <a:ext cx="8486880" cy="738236"/>
              </a:xfrm>
              <a:prstGeom prst="rect">
                <a:avLst/>
              </a:prstGeom>
              <a:blipFill>
                <a:blip r:embed="rId3"/>
                <a:stretch>
                  <a:fillRect t="-4959" b="-29752"/>
                </a:stretch>
              </a:blipFill>
            </p:spPr>
            <p:txBody>
              <a:bodyPr/>
              <a:lstStyle/>
              <a:p>
                <a:r>
                  <a:rPr lang="zh-CN" altLang="en-US">
                    <a:noFill/>
                  </a:rPr>
                  <a:t> </a:t>
                </a:r>
              </a:p>
            </p:txBody>
          </p:sp>
        </mc:Fallback>
      </mc:AlternateContent>
      <p:grpSp>
        <p:nvGrpSpPr>
          <p:cNvPr id="3" name="组合 2"/>
          <p:cNvGrpSpPr/>
          <p:nvPr/>
        </p:nvGrpSpPr>
        <p:grpSpPr>
          <a:xfrm>
            <a:off x="2147940" y="3215905"/>
            <a:ext cx="8001000" cy="1850196"/>
            <a:chOff x="762000" y="3565936"/>
            <a:chExt cx="7239000" cy="1400296"/>
          </a:xfrm>
        </p:grpSpPr>
        <p:sp>
          <p:nvSpPr>
            <p:cNvPr id="19" name="内容占位符 2"/>
            <p:cNvSpPr txBox="1">
              <a:spLocks/>
            </p:cNvSpPr>
            <p:nvPr/>
          </p:nvSpPr>
          <p:spPr>
            <a:xfrm>
              <a:off x="762000" y="3565936"/>
              <a:ext cx="7239000" cy="738236"/>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00000"/>
                </a:lnSpc>
                <a:buNone/>
              </a:pPr>
              <a:r>
                <a:rPr lang="zh-CN" altLang="en-US" sz="2200" dirty="0">
                  <a:latin typeface="微软雅黑" panose="020B0503020204020204" pitchFamily="34" charset="-122"/>
                  <a:ea typeface="微软雅黑" panose="020B0503020204020204" pitchFamily="34" charset="-122"/>
                </a:rPr>
                <a:t>回归任务最常用的性能度量是</a:t>
              </a:r>
              <a:r>
                <a:rPr lang="zh-CN" altLang="en-US" sz="2200" b="1" dirty="0">
                  <a:solidFill>
                    <a:srgbClr val="00B0F0"/>
                  </a:solidFill>
                  <a:latin typeface="微软雅黑" panose="020B0503020204020204" pitchFamily="34" charset="-122"/>
                  <a:ea typeface="微软雅黑" panose="020B0503020204020204" pitchFamily="34" charset="-122"/>
                </a:rPr>
                <a:t>“均方误差”（</a:t>
              </a:r>
              <a:r>
                <a:rPr lang="en-US" altLang="zh-CN" sz="2200" b="1" i="1" dirty="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rPr>
                <a:t>MSE</a:t>
              </a:r>
              <a:r>
                <a:rPr lang="zh-CN" altLang="en-US" sz="2200" b="1" dirty="0">
                  <a:solidFill>
                    <a:srgbClr val="00B0F0"/>
                  </a:solidFill>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a:t>
              </a:r>
            </a:p>
          </p:txBody>
        </p:sp>
        <p:pic>
          <p:nvPicPr>
            <p:cNvPr id="133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5988" y="4151088"/>
              <a:ext cx="4009524" cy="815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59301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 xmlns:a16="http://schemas.microsoft.com/office/drawing/2014/main" id="{A1024B90-6A17-490F-9B37-67D78355CF50}"/>
              </a:ext>
            </a:extLst>
          </p:cNvPr>
          <p:cNvSpPr txBox="1"/>
          <p:nvPr/>
        </p:nvSpPr>
        <p:spPr>
          <a:xfrm>
            <a:off x="2466976" y="3515618"/>
            <a:ext cx="7286624" cy="923330"/>
          </a:xfrm>
          <a:prstGeom prst="rect">
            <a:avLst/>
          </a:prstGeom>
          <a:noFill/>
        </p:spPr>
        <p:txBody>
          <a:bodyPr wrap="square" rtlCol="0">
            <a:spAutoFit/>
          </a:bodyPr>
          <a:lstStyle/>
          <a:p>
            <a:pPr>
              <a:buNone/>
            </a:pPr>
            <a:r>
              <a:rPr lang="en-US" altLang="zh-CN" sz="5400" i="1" dirty="0">
                <a:solidFill>
                  <a:srgbClr val="0070C0"/>
                </a:solidFill>
                <a:latin typeface="Times New Roman" panose="02020603050405020304" pitchFamily="18" charset="0"/>
                <a:cs typeface="Times New Roman" panose="02020603050405020304" pitchFamily="18" charset="0"/>
              </a:rPr>
              <a:t>f </a:t>
            </a:r>
            <a:r>
              <a:rPr lang="en-US" altLang="zh-CN" sz="5400" dirty="0">
                <a:solidFill>
                  <a:srgbClr val="0070C0"/>
                </a:solidFill>
                <a:latin typeface="Times New Roman" panose="02020603050405020304" pitchFamily="18" charset="0"/>
                <a:cs typeface="Times New Roman" panose="02020603050405020304" pitchFamily="18" charset="0"/>
              </a:rPr>
              <a:t>(                       ) =</a:t>
            </a:r>
            <a:r>
              <a:rPr lang="zh-CN" altLang="en-US" sz="5400" dirty="0">
                <a:solidFill>
                  <a:srgbClr val="0070C0"/>
                </a:solidFill>
                <a:latin typeface="Times New Roman" panose="02020603050405020304" pitchFamily="18" charset="0"/>
                <a:cs typeface="Times New Roman" panose="02020603050405020304" pitchFamily="18" charset="0"/>
              </a:rPr>
              <a:t>好</a:t>
            </a:r>
            <a:r>
              <a:rPr lang="en-US" altLang="zh-CN" sz="5400" dirty="0">
                <a:solidFill>
                  <a:srgbClr val="0070C0"/>
                </a:solidFill>
                <a:latin typeface="Times New Roman" panose="02020603050405020304" pitchFamily="18" charset="0"/>
                <a:cs typeface="Times New Roman" panose="02020603050405020304" pitchFamily="18" charset="0"/>
              </a:rPr>
              <a:t>/</a:t>
            </a:r>
            <a:r>
              <a:rPr lang="zh-CN" altLang="en-US" sz="5400" dirty="0">
                <a:solidFill>
                  <a:srgbClr val="0070C0"/>
                </a:solidFill>
                <a:latin typeface="Times New Roman" panose="02020603050405020304" pitchFamily="18" charset="0"/>
                <a:cs typeface="Times New Roman" panose="02020603050405020304" pitchFamily="18" charset="0"/>
              </a:rPr>
              <a:t>坏</a:t>
            </a:r>
            <a:r>
              <a:rPr lang="en-US" altLang="zh-CN" sz="5400" dirty="0">
                <a:solidFill>
                  <a:srgbClr val="0070C0"/>
                </a:solidFill>
                <a:latin typeface="Times New Roman" panose="02020603050405020304" pitchFamily="18" charset="0"/>
                <a:cs typeface="Times New Roman" panose="02020603050405020304" pitchFamily="18" charset="0"/>
              </a:rPr>
              <a:t> </a:t>
            </a:r>
            <a:endParaRPr lang="zh-CN" altLang="en-US" sz="5400" dirty="0">
              <a:solidFill>
                <a:srgbClr val="0070C0"/>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 xmlns:a16="http://schemas.microsoft.com/office/drawing/2014/main" id="{F0939437-94D0-4BC6-89B5-F4212960EB9B}"/>
              </a:ext>
            </a:extLst>
          </p:cNvPr>
          <p:cNvSpPr txBox="1"/>
          <p:nvPr/>
        </p:nvSpPr>
        <p:spPr>
          <a:xfrm>
            <a:off x="2590800" y="1686580"/>
            <a:ext cx="6705600" cy="523220"/>
          </a:xfrm>
          <a:prstGeom prst="rect">
            <a:avLst/>
          </a:prstGeom>
          <a:noFill/>
        </p:spPr>
        <p:txBody>
          <a:bodyPr wrap="square" rtlCol="0">
            <a:spAutoFit/>
          </a:bodyPr>
          <a:lstStyle/>
          <a:p>
            <a:pPr>
              <a:buNone/>
            </a:pPr>
            <a:r>
              <a:rPr lang="en-US" altLang="zh-CN" dirty="0"/>
              <a:t>Q</a:t>
            </a:r>
            <a:r>
              <a:rPr lang="zh-CN" altLang="en-US" dirty="0"/>
              <a:t>：对于分类任务，如何度量模型的性能？</a:t>
            </a:r>
          </a:p>
        </p:txBody>
      </p:sp>
      <p:pic>
        <p:nvPicPr>
          <p:cNvPr id="5124" name="Picture 4" descr="https://timgsa.baidu.com/timg?image&amp;quality=80&amp;size=b9999_10000&amp;sec=1568271715632&amp;di=f0d033e8f2b497fa1804367dcd13f9a0&amp;imgtype=0&amp;src=http%3A%2F%2Fbpic.588ku.com%2Felement_origin_min_pic%2F16%2F07%2F07%2F17577e218a48c7e.jpg%2521%2Ffwfh%2F804x789%2Fquality%2F90%2Funsharp%2Ftrue%2Fcompress%2Ftrue">
            <a:extLst>
              <a:ext uri="{FF2B5EF4-FFF2-40B4-BE49-F238E27FC236}">
                <a16:creationId xmlns="" xmlns:a16="http://schemas.microsoft.com/office/drawing/2014/main" id="{62CF0447-3550-4732-8587-28CA11783D8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59439" y="2895601"/>
            <a:ext cx="838199" cy="8227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s://timgsa.baidu.com/timg?image&amp;quality=80&amp;size=b9999_10000&amp;sec=1568271715632&amp;di=f0d033e8f2b497fa1804367dcd13f9a0&amp;imgtype=0&amp;src=http%3A%2F%2Fbpic.588ku.com%2Felement_origin_min_pic%2F16%2F07%2F07%2F17577e218a48c7e.jpg%2521%2Ffwfh%2F804x789%2Fquality%2F90%2Funsharp%2Ftrue%2Fcompress%2Ftrue">
            <a:extLst>
              <a:ext uri="{FF2B5EF4-FFF2-40B4-BE49-F238E27FC236}">
                <a16:creationId xmlns="" xmlns:a16="http://schemas.microsoft.com/office/drawing/2014/main" id="{11ECA2AF-6836-498D-BB60-42F4DD4BF7FD}"/>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3597537" y="3708945"/>
            <a:ext cx="762000" cy="74793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s://timgsa.baidu.com/timg?image&amp;quality=80&amp;size=b9999_10000&amp;sec=1568271715632&amp;di=f0d033e8f2b497fa1804367dcd13f9a0&amp;imgtype=0&amp;src=http%3A%2F%2Fbpic.588ku.com%2Felement_origin_min_pic%2F16%2F07%2F07%2F17577e218a48c7e.jpg%2521%2Ffwfh%2F804x789%2Fquality%2F90%2Funsharp%2Ftrue%2Fcompress%2Ftrue">
            <a:extLst>
              <a:ext uri="{FF2B5EF4-FFF2-40B4-BE49-F238E27FC236}">
                <a16:creationId xmlns="" xmlns:a16="http://schemas.microsoft.com/office/drawing/2014/main" id="{F9347FA5-C214-45FA-B9D3-653519263BB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35637" y="4509868"/>
            <a:ext cx="762001" cy="747933"/>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 xmlns:a16="http://schemas.microsoft.com/office/drawing/2014/main" id="{DC9F84EB-63ED-415B-9039-D8966D2C821F}"/>
              </a:ext>
            </a:extLst>
          </p:cNvPr>
          <p:cNvSpPr/>
          <p:nvPr/>
        </p:nvSpPr>
        <p:spPr>
          <a:xfrm>
            <a:off x="4343400" y="3090421"/>
            <a:ext cx="3200400" cy="461665"/>
          </a:xfrm>
          <a:prstGeom prst="rect">
            <a:avLst/>
          </a:prstGeom>
        </p:spPr>
        <p:txBody>
          <a:bodyPr wrap="square">
            <a:spAutoFit/>
          </a:bodyPr>
          <a:lstStyle/>
          <a:p>
            <a:pPr>
              <a:buNone/>
            </a:pPr>
            <a:r>
              <a:rPr lang="zh-CN" altLang="en-US" sz="2400" dirty="0">
                <a:solidFill>
                  <a:srgbClr val="008080"/>
                </a:solidFill>
              </a:rPr>
              <a:t>青绿</a:t>
            </a:r>
            <a:r>
              <a:rPr lang="en-US" altLang="zh-CN" sz="2400" dirty="0"/>
              <a:t>+</a:t>
            </a:r>
            <a:r>
              <a:rPr lang="zh-CN" altLang="en-US" sz="2400" dirty="0">
                <a:solidFill>
                  <a:schemeClr val="accent2">
                    <a:lumMod val="75000"/>
                  </a:schemeClr>
                </a:solidFill>
              </a:rPr>
              <a:t>蜷缩</a:t>
            </a:r>
            <a:r>
              <a:rPr lang="en-US" altLang="zh-CN" sz="2400" dirty="0"/>
              <a:t>+</a:t>
            </a:r>
            <a:r>
              <a:rPr lang="zh-CN" altLang="en-US" sz="2400" dirty="0">
                <a:solidFill>
                  <a:srgbClr val="7030A0"/>
                </a:solidFill>
              </a:rPr>
              <a:t>浊响</a:t>
            </a:r>
            <a:endParaRPr lang="en-US" altLang="zh-CN" sz="2400" dirty="0">
              <a:solidFill>
                <a:srgbClr val="FF0000"/>
              </a:solidFill>
            </a:endParaRPr>
          </a:p>
        </p:txBody>
      </p:sp>
      <p:sp>
        <p:nvSpPr>
          <p:cNvPr id="7" name="矩形 6">
            <a:extLst>
              <a:ext uri="{FF2B5EF4-FFF2-40B4-BE49-F238E27FC236}">
                <a16:creationId xmlns="" xmlns:a16="http://schemas.microsoft.com/office/drawing/2014/main" id="{D146476F-860C-4469-8B5E-D894DBB6813D}"/>
              </a:ext>
            </a:extLst>
          </p:cNvPr>
          <p:cNvSpPr/>
          <p:nvPr/>
        </p:nvSpPr>
        <p:spPr>
          <a:xfrm>
            <a:off x="4343400" y="3972581"/>
            <a:ext cx="4572000" cy="461665"/>
          </a:xfrm>
          <a:prstGeom prst="rect">
            <a:avLst/>
          </a:prstGeom>
        </p:spPr>
        <p:txBody>
          <a:bodyPr>
            <a:spAutoFit/>
          </a:bodyPr>
          <a:lstStyle/>
          <a:p>
            <a:pPr>
              <a:buNone/>
            </a:pPr>
            <a:r>
              <a:rPr lang="zh-CN" altLang="en-US" sz="2400" dirty="0">
                <a:solidFill>
                  <a:srgbClr val="008080"/>
                </a:solidFill>
              </a:rPr>
              <a:t>乌黑</a:t>
            </a:r>
            <a:r>
              <a:rPr lang="en-US" altLang="zh-CN" sz="2400" dirty="0">
                <a:solidFill>
                  <a:srgbClr val="008080"/>
                </a:solidFill>
              </a:rPr>
              <a:t>+</a:t>
            </a:r>
            <a:r>
              <a:rPr lang="zh-CN" altLang="en-US" sz="2400" dirty="0">
                <a:solidFill>
                  <a:schemeClr val="accent2">
                    <a:lumMod val="75000"/>
                  </a:schemeClr>
                </a:solidFill>
              </a:rPr>
              <a:t>蜷缩</a:t>
            </a:r>
            <a:r>
              <a:rPr lang="en-US" altLang="zh-CN" sz="2400" dirty="0">
                <a:solidFill>
                  <a:srgbClr val="008080"/>
                </a:solidFill>
              </a:rPr>
              <a:t>+</a:t>
            </a:r>
            <a:r>
              <a:rPr lang="zh-CN" altLang="en-US" sz="2400" dirty="0">
                <a:solidFill>
                  <a:srgbClr val="7030A0"/>
                </a:solidFill>
              </a:rPr>
              <a:t>沉闷</a:t>
            </a:r>
            <a:endParaRPr lang="en-US" altLang="zh-CN" sz="2400" dirty="0">
              <a:solidFill>
                <a:srgbClr val="FF0000"/>
              </a:solidFill>
            </a:endParaRPr>
          </a:p>
        </p:txBody>
      </p:sp>
      <p:sp>
        <p:nvSpPr>
          <p:cNvPr id="10" name="矩形 9">
            <a:extLst>
              <a:ext uri="{FF2B5EF4-FFF2-40B4-BE49-F238E27FC236}">
                <a16:creationId xmlns="" xmlns:a16="http://schemas.microsoft.com/office/drawing/2014/main" id="{54E39A89-13F8-437F-AC28-7E2EA1819E58}"/>
              </a:ext>
            </a:extLst>
          </p:cNvPr>
          <p:cNvSpPr/>
          <p:nvPr/>
        </p:nvSpPr>
        <p:spPr>
          <a:xfrm>
            <a:off x="4343400" y="4727185"/>
            <a:ext cx="3276600" cy="461665"/>
          </a:xfrm>
          <a:prstGeom prst="rect">
            <a:avLst/>
          </a:prstGeom>
        </p:spPr>
        <p:txBody>
          <a:bodyPr wrap="square">
            <a:spAutoFit/>
          </a:bodyPr>
          <a:lstStyle/>
          <a:p>
            <a:pPr>
              <a:buNone/>
            </a:pPr>
            <a:r>
              <a:rPr lang="zh-CN" altLang="en-US" sz="2400" dirty="0">
                <a:solidFill>
                  <a:srgbClr val="008080"/>
                </a:solidFill>
              </a:rPr>
              <a:t>青绿</a:t>
            </a:r>
            <a:r>
              <a:rPr lang="en-US" altLang="zh-CN" sz="2400" dirty="0">
                <a:solidFill>
                  <a:srgbClr val="008080"/>
                </a:solidFill>
              </a:rPr>
              <a:t>+</a:t>
            </a:r>
            <a:r>
              <a:rPr lang="zh-CN" altLang="en-US" sz="2400" dirty="0">
                <a:solidFill>
                  <a:schemeClr val="accent2">
                    <a:lumMod val="75000"/>
                  </a:schemeClr>
                </a:solidFill>
              </a:rPr>
              <a:t>硬挺</a:t>
            </a:r>
            <a:r>
              <a:rPr lang="en-US" altLang="zh-CN" sz="2400" dirty="0">
                <a:solidFill>
                  <a:srgbClr val="008080"/>
                </a:solidFill>
              </a:rPr>
              <a:t>+</a:t>
            </a:r>
            <a:r>
              <a:rPr lang="zh-CN" altLang="en-US" sz="2400" dirty="0">
                <a:solidFill>
                  <a:srgbClr val="7030A0"/>
                </a:solidFill>
              </a:rPr>
              <a:t>清脆</a:t>
            </a:r>
            <a:endParaRPr lang="en-US" altLang="zh-CN" sz="2400" dirty="0">
              <a:solidFill>
                <a:srgbClr val="FF0000"/>
              </a:solidFill>
            </a:endParaRPr>
          </a:p>
        </p:txBody>
      </p:sp>
    </p:spTree>
    <p:extLst>
      <p:ext uri="{BB962C8B-B14F-4D97-AF65-F5344CB8AC3E}">
        <p14:creationId xmlns:p14="http://schemas.microsoft.com/office/powerpoint/2010/main" val="17877956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txBox="1">
            <a:spLocks/>
          </p:cNvSpPr>
          <p:nvPr/>
        </p:nvSpPr>
        <p:spPr>
          <a:xfrm>
            <a:off x="2288496" y="1350465"/>
            <a:ext cx="7615007"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sz="2200" dirty="0">
                <a:latin typeface="微软雅黑" panose="020B0503020204020204" pitchFamily="34" charset="-122"/>
                <a:ea typeface="微软雅黑" panose="020B0503020204020204" pitchFamily="34" charset="-122"/>
              </a:rPr>
              <a:t>对于</a:t>
            </a:r>
            <a:r>
              <a:rPr lang="zh-CN" altLang="en-US" sz="2200" dirty="0">
                <a:solidFill>
                  <a:srgbClr val="FF0000"/>
                </a:solidFill>
                <a:latin typeface="微软雅黑" panose="020B0503020204020204" pitchFamily="34" charset="-122"/>
                <a:ea typeface="微软雅黑" panose="020B0503020204020204" pitchFamily="34" charset="-122"/>
              </a:rPr>
              <a:t>分类任务</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错误率和精度是最常用的两种性能度量：</a:t>
            </a:r>
            <a:endParaRPr lang="en-US" altLang="zh-CN" sz="2200" dirty="0">
              <a:latin typeface="微软雅黑" panose="020B0503020204020204" pitchFamily="34" charset="-122"/>
              <a:ea typeface="微软雅黑" panose="020B0503020204020204" pitchFamily="34" charset="-122"/>
            </a:endParaRPr>
          </a:p>
          <a:p>
            <a:pPr lvl="2"/>
            <a:r>
              <a:rPr lang="zh-CN" altLang="en-US" sz="2200" dirty="0">
                <a:solidFill>
                  <a:srgbClr val="0070C0"/>
                </a:solidFill>
                <a:latin typeface="微软雅黑" panose="020B0503020204020204" pitchFamily="34" charset="-122"/>
                <a:ea typeface="微软雅黑" panose="020B0503020204020204" pitchFamily="34" charset="-122"/>
              </a:rPr>
              <a:t>错误率</a:t>
            </a:r>
            <a:r>
              <a:rPr lang="zh-CN" altLang="en-US" sz="2200" dirty="0">
                <a:latin typeface="微软雅黑" panose="020B0503020204020204" pitchFamily="34" charset="-122"/>
                <a:ea typeface="微软雅黑" panose="020B0503020204020204" pitchFamily="34" charset="-122"/>
              </a:rPr>
              <a:t>：分错样本占样本总数的比例</a:t>
            </a:r>
            <a:endParaRPr lang="en-US" altLang="zh-CN" sz="2200" dirty="0">
              <a:latin typeface="微软雅黑" panose="020B0503020204020204" pitchFamily="34" charset="-122"/>
              <a:ea typeface="微软雅黑" panose="020B0503020204020204" pitchFamily="34" charset="-122"/>
            </a:endParaRPr>
          </a:p>
          <a:p>
            <a:pPr lvl="2"/>
            <a:r>
              <a:rPr lang="zh-CN" altLang="en-US" sz="2200" dirty="0">
                <a:solidFill>
                  <a:srgbClr val="0070C0"/>
                </a:solidFill>
                <a:latin typeface="微软雅黑" panose="020B0503020204020204" pitchFamily="34" charset="-122"/>
                <a:ea typeface="微软雅黑" panose="020B0503020204020204" pitchFamily="34" charset="-122"/>
              </a:rPr>
              <a:t>精度</a:t>
            </a:r>
            <a:r>
              <a:rPr lang="zh-CN" altLang="en-US" sz="2200" dirty="0">
                <a:latin typeface="微软雅黑" panose="020B0503020204020204" pitchFamily="34" charset="-122"/>
                <a:ea typeface="微软雅黑" panose="020B0503020204020204" pitchFamily="34" charset="-122"/>
              </a:rPr>
              <a:t>：分对样本占样本总数的比率</a:t>
            </a:r>
            <a:endParaRPr lang="en-US" altLang="zh-CN" sz="2200" dirty="0">
              <a:latin typeface="微软雅黑" panose="020B0503020204020204" pitchFamily="34" charset="-122"/>
              <a:ea typeface="微软雅黑" panose="020B0503020204020204" pitchFamily="34" charset="-122"/>
            </a:endParaRPr>
          </a:p>
          <a:p>
            <a:pPr marL="457200" lvl="1" indent="0">
              <a:buNone/>
            </a:pPr>
            <a:endParaRPr lang="zh-CN" altLang="en-US" dirty="0"/>
          </a:p>
        </p:txBody>
      </p:sp>
      <p:pic>
        <p:nvPicPr>
          <p:cNvPr id="13319"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1" y="4427264"/>
            <a:ext cx="2722563" cy="601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0"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62750" y="4343400"/>
            <a:ext cx="3524250" cy="1062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514600" y="3291927"/>
            <a:ext cx="2743200" cy="929485"/>
          </a:xfrm>
          <a:prstGeom prst="rect">
            <a:avLst/>
          </a:prstGeom>
          <a:noFill/>
        </p:spPr>
        <p:txBody>
          <a:bodyPr wrap="square" rtlCol="0">
            <a:spAutoFit/>
          </a:bodyPr>
          <a:lstStyle/>
          <a:p>
            <a:r>
              <a:rPr lang="zh-CN" altLang="en-US" b="1" dirty="0">
                <a:solidFill>
                  <a:srgbClr val="0070C0"/>
                </a:solidFill>
              </a:rPr>
              <a:t> 分类错误率</a:t>
            </a:r>
            <a:endParaRPr lang="en-US" altLang="zh-CN" b="1" dirty="0">
              <a:solidFill>
                <a:srgbClr val="0070C0"/>
              </a:solidFill>
            </a:endParaRPr>
          </a:p>
          <a:p>
            <a:pPr>
              <a:buNone/>
            </a:pPr>
            <a:r>
              <a:rPr lang="en-US" altLang="zh-CN" sz="2200" b="1" dirty="0">
                <a:solidFill>
                  <a:srgbClr val="0070C0"/>
                </a:solidFill>
              </a:rPr>
              <a:t>  </a:t>
            </a:r>
            <a:r>
              <a:rPr lang="zh-CN" altLang="en-US" sz="2200" b="1" dirty="0">
                <a:solidFill>
                  <a:srgbClr val="0070C0"/>
                </a:solidFill>
              </a:rPr>
              <a:t>（</a:t>
            </a:r>
            <a:r>
              <a:rPr lang="en-US" altLang="zh-CN" sz="2200" b="1" dirty="0">
                <a:solidFill>
                  <a:srgbClr val="0070C0"/>
                </a:solidFill>
              </a:rPr>
              <a:t>error rate </a:t>
            </a:r>
            <a:r>
              <a:rPr lang="zh-CN" altLang="en-US" sz="2200" b="1" dirty="0">
                <a:solidFill>
                  <a:srgbClr val="0070C0"/>
                </a:solidFill>
              </a:rPr>
              <a:t>）</a:t>
            </a:r>
          </a:p>
        </p:txBody>
      </p:sp>
      <p:sp>
        <p:nvSpPr>
          <p:cNvPr id="28" name="TextBox 27"/>
          <p:cNvSpPr txBox="1"/>
          <p:nvPr/>
        </p:nvSpPr>
        <p:spPr>
          <a:xfrm>
            <a:off x="6591300" y="3276600"/>
            <a:ext cx="3219450" cy="861774"/>
          </a:xfrm>
          <a:prstGeom prst="rect">
            <a:avLst/>
          </a:prstGeom>
          <a:noFill/>
        </p:spPr>
        <p:txBody>
          <a:bodyPr wrap="square" rtlCol="0">
            <a:spAutoFit/>
          </a:bodyPr>
          <a:lstStyle/>
          <a:p>
            <a:r>
              <a:rPr lang="zh-CN" altLang="en-US" b="1" dirty="0">
                <a:solidFill>
                  <a:srgbClr val="0070C0"/>
                </a:solidFill>
              </a:rPr>
              <a:t> 精度</a:t>
            </a:r>
            <a:endParaRPr lang="en-US" altLang="zh-CN" b="1" dirty="0">
              <a:solidFill>
                <a:srgbClr val="0070C0"/>
              </a:solidFill>
            </a:endParaRPr>
          </a:p>
          <a:p>
            <a:pPr>
              <a:spcBef>
                <a:spcPts val="0"/>
              </a:spcBef>
              <a:buNone/>
            </a:pPr>
            <a:r>
              <a:rPr lang="zh-CN" altLang="en-US" sz="2200" b="1" dirty="0">
                <a:solidFill>
                  <a:srgbClr val="0070C0"/>
                </a:solidFill>
                <a:latin typeface="+mj-lt"/>
              </a:rPr>
              <a:t>（ </a:t>
            </a:r>
            <a:r>
              <a:rPr lang="en-US" altLang="zh-CN" sz="2200" b="1" dirty="0">
                <a:solidFill>
                  <a:srgbClr val="0070C0"/>
                </a:solidFill>
                <a:latin typeface="+mj-lt"/>
              </a:rPr>
              <a:t>accuracy </a:t>
            </a:r>
            <a:r>
              <a:rPr lang="zh-CN" altLang="en-US" sz="2200" b="1" dirty="0">
                <a:solidFill>
                  <a:srgbClr val="0070C0"/>
                </a:solidFill>
                <a:latin typeface="+mj-lt"/>
              </a:rPr>
              <a:t>）</a:t>
            </a:r>
          </a:p>
        </p:txBody>
      </p:sp>
      <p:sp>
        <p:nvSpPr>
          <p:cNvPr id="10" name="标题 1"/>
          <p:cNvSpPr>
            <a:spLocks noGrp="1"/>
          </p:cNvSpPr>
          <p:nvPr>
            <p:ph type="title"/>
          </p:nvPr>
        </p:nvSpPr>
        <p:spPr>
          <a:xfrm>
            <a:off x="990600" y="71214"/>
            <a:ext cx="7886700" cy="777874"/>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性能度量</a:t>
            </a:r>
          </a:p>
        </p:txBody>
      </p:sp>
    </p:spTree>
    <p:extLst>
      <p:ext uri="{BB962C8B-B14F-4D97-AF65-F5344CB8AC3E}">
        <p14:creationId xmlns:p14="http://schemas.microsoft.com/office/powerpoint/2010/main" val="33278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9"/>
                                        </p:tgtEl>
                                        <p:attrNameLst>
                                          <p:attrName>style.visibility</p:attrName>
                                        </p:attrNameLst>
                                      </p:cBhvr>
                                      <p:to>
                                        <p:strVal val="visible"/>
                                      </p:to>
                                    </p:set>
                                    <p:animEffect transition="in" filter="fade">
                                      <p:cBhvr>
                                        <p:cTn id="7" dur="1000"/>
                                        <p:tgtEl>
                                          <p:spTgt spid="13319"/>
                                        </p:tgtEl>
                                      </p:cBhvr>
                                    </p:animEffect>
                                    <p:anim calcmode="lin" valueType="num">
                                      <p:cBhvr>
                                        <p:cTn id="8" dur="1000" fill="hold"/>
                                        <p:tgtEl>
                                          <p:spTgt spid="13319"/>
                                        </p:tgtEl>
                                        <p:attrNameLst>
                                          <p:attrName>ppt_x</p:attrName>
                                        </p:attrNameLst>
                                      </p:cBhvr>
                                      <p:tavLst>
                                        <p:tav tm="0">
                                          <p:val>
                                            <p:strVal val="#ppt_x"/>
                                          </p:val>
                                        </p:tav>
                                        <p:tav tm="100000">
                                          <p:val>
                                            <p:strVal val="#ppt_x"/>
                                          </p:val>
                                        </p:tav>
                                      </p:tavLst>
                                    </p:anim>
                                    <p:anim calcmode="lin" valueType="num">
                                      <p:cBhvr>
                                        <p:cTn id="9" dur="1000" fill="hold"/>
                                        <p:tgtEl>
                                          <p:spTgt spid="133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3320"/>
                                        </p:tgtEl>
                                        <p:attrNameLst>
                                          <p:attrName>style.visibility</p:attrName>
                                        </p:attrNameLst>
                                      </p:cBhvr>
                                      <p:to>
                                        <p:strVal val="visible"/>
                                      </p:to>
                                    </p:set>
                                    <p:animEffect transition="in" filter="fade">
                                      <p:cBhvr>
                                        <p:cTn id="19" dur="1000"/>
                                        <p:tgtEl>
                                          <p:spTgt spid="13320"/>
                                        </p:tgtEl>
                                      </p:cBhvr>
                                    </p:animEffect>
                                    <p:anim calcmode="lin" valueType="num">
                                      <p:cBhvr>
                                        <p:cTn id="20" dur="1000" fill="hold"/>
                                        <p:tgtEl>
                                          <p:spTgt spid="13320"/>
                                        </p:tgtEl>
                                        <p:attrNameLst>
                                          <p:attrName>ppt_x</p:attrName>
                                        </p:attrNameLst>
                                      </p:cBhvr>
                                      <p:tavLst>
                                        <p:tav tm="0">
                                          <p:val>
                                            <p:strVal val="#ppt_x"/>
                                          </p:val>
                                        </p:tav>
                                        <p:tav tm="100000">
                                          <p:val>
                                            <p:strVal val="#ppt_x"/>
                                          </p:val>
                                        </p:tav>
                                      </p:tavLst>
                                    </p:anim>
                                    <p:anim calcmode="lin" valueType="num">
                                      <p:cBhvr>
                                        <p:cTn id="21" dur="1000" fill="hold"/>
                                        <p:tgtEl>
                                          <p:spTgt spid="1332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1000"/>
                                        <p:tgtEl>
                                          <p:spTgt spid="28"/>
                                        </p:tgtEl>
                                      </p:cBhvr>
                                    </p:animEffect>
                                    <p:anim calcmode="lin" valueType="num">
                                      <p:cBhvr>
                                        <p:cTn id="25" dur="1000" fill="hold"/>
                                        <p:tgtEl>
                                          <p:spTgt spid="28"/>
                                        </p:tgtEl>
                                        <p:attrNameLst>
                                          <p:attrName>ppt_x</p:attrName>
                                        </p:attrNameLst>
                                      </p:cBhvr>
                                      <p:tavLst>
                                        <p:tav tm="0">
                                          <p:val>
                                            <p:strVal val="#ppt_x"/>
                                          </p:val>
                                        </p:tav>
                                        <p:tav tm="100000">
                                          <p:val>
                                            <p:strVal val="#ppt_x"/>
                                          </p:val>
                                        </p:tav>
                                      </p:tavLst>
                                    </p:anim>
                                    <p:anim calcmode="lin" valueType="num">
                                      <p:cBhvr>
                                        <p:cTn id="2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txBox="1">
            <a:spLocks/>
          </p:cNvSpPr>
          <p:nvPr/>
        </p:nvSpPr>
        <p:spPr>
          <a:xfrm>
            <a:off x="1752600" y="1066800"/>
            <a:ext cx="7886700" cy="46196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sz="2200" dirty="0">
                <a:latin typeface="微软雅黑" panose="020B0503020204020204" pitchFamily="34" charset="-122"/>
                <a:ea typeface="微软雅黑" panose="020B0503020204020204" pitchFamily="34" charset="-122"/>
              </a:rPr>
              <a:t>统计真实标记和预测结果的组合可以得到“混淆矩阵”：</a:t>
            </a:r>
          </a:p>
        </p:txBody>
      </p:sp>
      <p:grpSp>
        <p:nvGrpSpPr>
          <p:cNvPr id="2" name="组合 1">
            <a:extLst>
              <a:ext uri="{FF2B5EF4-FFF2-40B4-BE49-F238E27FC236}">
                <a16:creationId xmlns="" xmlns:a16="http://schemas.microsoft.com/office/drawing/2014/main" id="{1323ABBA-7947-48B5-BFED-FF7E7FD8CBCA}"/>
              </a:ext>
            </a:extLst>
          </p:cNvPr>
          <p:cNvGrpSpPr/>
          <p:nvPr/>
        </p:nvGrpSpPr>
        <p:grpSpPr>
          <a:xfrm>
            <a:off x="2438400" y="4379821"/>
            <a:ext cx="5502255" cy="850714"/>
            <a:chOff x="762000" y="4575691"/>
            <a:chExt cx="4946649" cy="654844"/>
          </a:xfrm>
        </p:grpSpPr>
        <p:sp>
          <p:nvSpPr>
            <p:cNvPr id="15" name="TextBox 14"/>
            <p:cNvSpPr txBox="1"/>
            <p:nvPr/>
          </p:nvSpPr>
          <p:spPr>
            <a:xfrm>
              <a:off x="762000" y="4724400"/>
              <a:ext cx="3276600" cy="430887"/>
            </a:xfrm>
            <a:prstGeom prst="rect">
              <a:avLst/>
            </a:prstGeom>
            <a:noFill/>
          </p:spPr>
          <p:txBody>
            <a:bodyPr wrap="square" rtlCol="0">
              <a:spAutoFit/>
            </a:bodyPr>
            <a:lstStyle/>
            <a:p>
              <a:pPr marL="285750" indent="-285750">
                <a:buClr>
                  <a:srgbClr val="00B0F0"/>
                </a:buClr>
                <a:buSzPct val="100000"/>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查准率（</a:t>
              </a:r>
              <a:r>
                <a:rPr lang="en-US" altLang="zh-CN" sz="2200" dirty="0">
                  <a:latin typeface="微软雅黑" panose="020B0503020204020204" pitchFamily="34" charset="-122"/>
                  <a:ea typeface="微软雅黑" panose="020B0503020204020204" pitchFamily="34" charset="-122"/>
                </a:rPr>
                <a:t>Precision</a:t>
              </a:r>
              <a:r>
                <a:rPr lang="zh-CN" altLang="en-US" sz="2200" dirty="0">
                  <a:latin typeface="微软雅黑" panose="020B0503020204020204" pitchFamily="34" charset="-122"/>
                  <a:ea typeface="微软雅黑" panose="020B0503020204020204" pitchFamily="34" charset="-122"/>
                </a:rPr>
                <a:t>）：</a:t>
              </a:r>
            </a:p>
          </p:txBody>
        </p:sp>
        <p:pic>
          <p:nvPicPr>
            <p:cNvPr id="143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4575691"/>
              <a:ext cx="1746249" cy="654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 name="组合 2">
            <a:extLst>
              <a:ext uri="{FF2B5EF4-FFF2-40B4-BE49-F238E27FC236}">
                <a16:creationId xmlns="" xmlns:a16="http://schemas.microsoft.com/office/drawing/2014/main" id="{D86B9EF6-90FD-44E8-AA3D-122A39255344}"/>
              </a:ext>
            </a:extLst>
          </p:cNvPr>
          <p:cNvGrpSpPr/>
          <p:nvPr/>
        </p:nvGrpSpPr>
        <p:grpSpPr>
          <a:xfrm>
            <a:off x="2362200" y="5473886"/>
            <a:ext cx="6019800" cy="850714"/>
            <a:chOff x="762000" y="5526881"/>
            <a:chExt cx="5502255" cy="581492"/>
          </a:xfrm>
        </p:grpSpPr>
        <p:sp>
          <p:nvSpPr>
            <p:cNvPr id="17" name="TextBox 16"/>
            <p:cNvSpPr txBox="1"/>
            <p:nvPr/>
          </p:nvSpPr>
          <p:spPr>
            <a:xfrm>
              <a:off x="762000" y="5588913"/>
              <a:ext cx="3638550" cy="430887"/>
            </a:xfrm>
            <a:prstGeom prst="rect">
              <a:avLst/>
            </a:prstGeom>
            <a:noFill/>
          </p:spPr>
          <p:txBody>
            <a:bodyPr wrap="square" rtlCol="0">
              <a:spAutoFit/>
            </a:bodyPr>
            <a:lstStyle/>
            <a:p>
              <a:pPr marL="285750" indent="-285750">
                <a:buClr>
                  <a:srgbClr val="00B0F0"/>
                </a:buClr>
                <a:buSzPct val="100000"/>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查全率</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召回率（</a:t>
              </a:r>
              <a:r>
                <a:rPr lang="en-US" altLang="zh-CN" sz="2200" dirty="0">
                  <a:latin typeface="微软雅黑" panose="020B0503020204020204" pitchFamily="34" charset="-122"/>
                  <a:ea typeface="微软雅黑" panose="020B0503020204020204" pitchFamily="34" charset="-122"/>
                </a:rPr>
                <a:t>Recall</a:t>
              </a:r>
              <a:r>
                <a:rPr lang="zh-CN" altLang="en-US" sz="2200" dirty="0">
                  <a:latin typeface="微软雅黑" panose="020B0503020204020204" pitchFamily="34" charset="-122"/>
                  <a:ea typeface="微软雅黑" panose="020B0503020204020204" pitchFamily="34" charset="-122"/>
                </a:rPr>
                <a:t>）：</a:t>
              </a:r>
            </a:p>
          </p:txBody>
        </p:sp>
        <p:pic>
          <p:nvPicPr>
            <p:cNvPr id="14342"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32324" y="5526881"/>
              <a:ext cx="1631931" cy="581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2" name="标题 1"/>
          <p:cNvSpPr>
            <a:spLocks noGrp="1"/>
          </p:cNvSpPr>
          <p:nvPr>
            <p:ph type="title"/>
          </p:nvPr>
        </p:nvSpPr>
        <p:spPr>
          <a:xfrm>
            <a:off x="838200" y="948"/>
            <a:ext cx="7886700" cy="777874"/>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性能度量</a:t>
            </a:r>
            <a:r>
              <a:rPr lang="en-US" altLang="zh-CN" dirty="0">
                <a:solidFill>
                  <a:schemeClr val="tx1"/>
                </a:solidFill>
                <a:latin typeface="微软雅黑" panose="020B0503020204020204" pitchFamily="34" charset="-122"/>
                <a:ea typeface="微软雅黑" panose="020B0503020204020204" pitchFamily="34" charset="-122"/>
              </a:rPr>
              <a:t>-Confusion Matrix</a:t>
            </a:r>
            <a:endParaRPr lang="zh-CN" altLang="en-US" dirty="0">
              <a:solidFill>
                <a:schemeClr val="tx1"/>
              </a:solidFill>
              <a:latin typeface="微软雅黑" panose="020B0503020204020204" pitchFamily="34" charset="-122"/>
              <a:ea typeface="微软雅黑" panose="020B0503020204020204" pitchFamily="34" charset="-122"/>
            </a:endParaRPr>
          </a:p>
        </p:txBody>
      </p:sp>
      <p:graphicFrame>
        <p:nvGraphicFramePr>
          <p:cNvPr id="10" name="表格 9">
            <a:extLst>
              <a:ext uri="{FF2B5EF4-FFF2-40B4-BE49-F238E27FC236}">
                <a16:creationId xmlns="" xmlns:a16="http://schemas.microsoft.com/office/drawing/2014/main" id="{D720C294-6312-417C-ADE3-353A5C81B1DF}"/>
              </a:ext>
            </a:extLst>
          </p:cNvPr>
          <p:cNvGraphicFramePr>
            <a:graphicFrameLocks noGrp="1"/>
          </p:cNvGraphicFramePr>
          <p:nvPr>
            <p:extLst>
              <p:ext uri="{D42A27DB-BD31-4B8C-83A1-F6EECF244321}">
                <p14:modId xmlns:p14="http://schemas.microsoft.com/office/powerpoint/2010/main" val="296869462"/>
              </p:ext>
            </p:extLst>
          </p:nvPr>
        </p:nvGraphicFramePr>
        <p:xfrm>
          <a:off x="2762250" y="1752601"/>
          <a:ext cx="6667500" cy="2627220"/>
        </p:xfrm>
        <a:graphic>
          <a:graphicData uri="http://schemas.openxmlformats.org/drawingml/2006/table">
            <a:tbl>
              <a:tblPr firstRow="1" bandRow="1">
                <a:tableStyleId>{93296810-A885-4BE3-A3E7-6D5BEEA58F35}</a:tableStyleId>
              </a:tblPr>
              <a:tblGrid>
                <a:gridCol w="2222500">
                  <a:extLst>
                    <a:ext uri="{9D8B030D-6E8A-4147-A177-3AD203B41FA5}">
                      <a16:colId xmlns="" xmlns:a16="http://schemas.microsoft.com/office/drawing/2014/main" val="20000"/>
                    </a:ext>
                  </a:extLst>
                </a:gridCol>
                <a:gridCol w="2222500">
                  <a:extLst>
                    <a:ext uri="{9D8B030D-6E8A-4147-A177-3AD203B41FA5}">
                      <a16:colId xmlns="" xmlns:a16="http://schemas.microsoft.com/office/drawing/2014/main" val="20001"/>
                    </a:ext>
                  </a:extLst>
                </a:gridCol>
                <a:gridCol w="2222500">
                  <a:extLst>
                    <a:ext uri="{9D8B030D-6E8A-4147-A177-3AD203B41FA5}">
                      <a16:colId xmlns="" xmlns:a16="http://schemas.microsoft.com/office/drawing/2014/main" val="20002"/>
                    </a:ext>
                  </a:extLst>
                </a:gridCol>
              </a:tblGrid>
              <a:tr h="577229">
                <a:tc rowSpan="2">
                  <a:txBody>
                    <a:bodyPr/>
                    <a:lstStyle/>
                    <a:p>
                      <a:pPr algn="ctr"/>
                      <a:r>
                        <a:rPr lang="zh-CN" altLang="en-US" sz="2200" dirty="0"/>
                        <a:t>真实类别</a:t>
                      </a:r>
                    </a:p>
                  </a:txBody>
                  <a:tcPr anchor="ctr"/>
                </a:tc>
                <a:tc gridSpan="2">
                  <a:txBody>
                    <a:bodyPr/>
                    <a:lstStyle/>
                    <a:p>
                      <a:pPr algn="ctr"/>
                      <a:r>
                        <a:rPr lang="zh-CN" altLang="en-US" sz="2200" dirty="0"/>
                        <a:t>预测类别</a:t>
                      </a:r>
                    </a:p>
                  </a:txBody>
                  <a:tcPr anchor="ctr"/>
                </a:tc>
                <a:tc hMerge="1">
                  <a:txBody>
                    <a:bodyPr/>
                    <a:lstStyle/>
                    <a:p>
                      <a:endParaRPr lang="zh-CN" altLang="en-US" dirty="0"/>
                    </a:p>
                  </a:txBody>
                  <a:tcPr/>
                </a:tc>
                <a:extLst>
                  <a:ext uri="{0D108BD9-81ED-4DB2-BD59-A6C34878D82A}">
                    <a16:rowId xmlns="" xmlns:a16="http://schemas.microsoft.com/office/drawing/2014/main" val="10000"/>
                  </a:ext>
                </a:extLst>
              </a:tr>
              <a:tr h="577229">
                <a:tc vMerge="1">
                  <a:txBody>
                    <a:bodyPr/>
                    <a:lstStyle/>
                    <a:p>
                      <a:endParaRPr lang="zh-CN" altLang="en-US" dirty="0"/>
                    </a:p>
                  </a:txBody>
                  <a:tcPr/>
                </a:tc>
                <a:tc>
                  <a:txBody>
                    <a:bodyPr/>
                    <a:lstStyle/>
                    <a:p>
                      <a:pPr algn="ctr"/>
                      <a:r>
                        <a:rPr lang="zh-CN" altLang="en-US" sz="2000" dirty="0"/>
                        <a:t>正例</a:t>
                      </a:r>
                    </a:p>
                  </a:txBody>
                  <a:tcPr anchor="ctr"/>
                </a:tc>
                <a:tc>
                  <a:txBody>
                    <a:bodyPr/>
                    <a:lstStyle/>
                    <a:p>
                      <a:pPr algn="ctr"/>
                      <a:r>
                        <a:rPr lang="zh-CN" altLang="en-US" sz="2000" dirty="0"/>
                        <a:t>反例</a:t>
                      </a:r>
                    </a:p>
                  </a:txBody>
                  <a:tcPr anchor="ctr"/>
                </a:tc>
                <a:extLst>
                  <a:ext uri="{0D108BD9-81ED-4DB2-BD59-A6C34878D82A}">
                    <a16:rowId xmlns="" xmlns:a16="http://schemas.microsoft.com/office/drawing/2014/main" val="10001"/>
                  </a:ext>
                </a:extLst>
              </a:tr>
              <a:tr h="73638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a:t>正例</a:t>
                      </a:r>
                    </a:p>
                  </a:txBody>
                  <a:tcPr anchor="ctr"/>
                </a:tc>
                <a:tc>
                  <a:txBody>
                    <a:bodyPr/>
                    <a:lstStyle/>
                    <a:p>
                      <a:pPr algn="ctr"/>
                      <a:r>
                        <a:rPr lang="en-US" altLang="zh-CN" sz="2000" kern="1200" dirty="0">
                          <a:solidFill>
                            <a:schemeClr val="dk1"/>
                          </a:solidFill>
                          <a:latin typeface="微软雅黑" panose="020B0503020204020204" pitchFamily="34" charset="-122"/>
                          <a:ea typeface="微软雅黑" panose="020B0503020204020204" pitchFamily="34" charset="-122"/>
                          <a:cs typeface="+mn-cs"/>
                        </a:rPr>
                        <a:t>True Positive</a:t>
                      </a:r>
                    </a:p>
                    <a:p>
                      <a:pPr algn="ctr"/>
                      <a:r>
                        <a:rPr lang="zh-CN" altLang="en-US" sz="2000" kern="1200" dirty="0">
                          <a:solidFill>
                            <a:schemeClr val="dk1"/>
                          </a:solidFill>
                          <a:latin typeface="微软雅黑" panose="020B0503020204020204" pitchFamily="34" charset="-122"/>
                          <a:ea typeface="微软雅黑" panose="020B0503020204020204" pitchFamily="34" charset="-122"/>
                          <a:cs typeface="+mn-cs"/>
                        </a:rPr>
                        <a:t>（真正例）</a:t>
                      </a:r>
                    </a:p>
                  </a:txBody>
                  <a:tcPr anchor="ctr"/>
                </a:tc>
                <a:tc>
                  <a:txBody>
                    <a:bodyPr/>
                    <a:lstStyle/>
                    <a:p>
                      <a:pPr algn="ctr"/>
                      <a:r>
                        <a:rPr lang="en-US" altLang="zh-CN" sz="2000" kern="1200" dirty="0">
                          <a:solidFill>
                            <a:schemeClr val="dk1"/>
                          </a:solidFill>
                          <a:latin typeface="微软雅黑" panose="020B0503020204020204" pitchFamily="34" charset="-122"/>
                          <a:ea typeface="微软雅黑" panose="020B0503020204020204" pitchFamily="34" charset="-122"/>
                          <a:cs typeface="+mn-cs"/>
                        </a:rPr>
                        <a:t>False Negative</a:t>
                      </a:r>
                    </a:p>
                    <a:p>
                      <a:pPr algn="ctr"/>
                      <a:r>
                        <a:rPr lang="zh-CN" altLang="en-US" sz="2000" kern="1200" dirty="0">
                          <a:solidFill>
                            <a:schemeClr val="dk1"/>
                          </a:solidFill>
                          <a:latin typeface="微软雅黑" panose="020B0503020204020204" pitchFamily="34" charset="-122"/>
                          <a:ea typeface="微软雅黑" panose="020B0503020204020204" pitchFamily="34" charset="-122"/>
                          <a:cs typeface="+mn-cs"/>
                        </a:rPr>
                        <a:t>（假反例）</a:t>
                      </a:r>
                    </a:p>
                  </a:txBody>
                  <a:tcPr anchor="ctr"/>
                </a:tc>
                <a:extLst>
                  <a:ext uri="{0D108BD9-81ED-4DB2-BD59-A6C34878D82A}">
                    <a16:rowId xmlns="" xmlns:a16="http://schemas.microsoft.com/office/drawing/2014/main" val="10002"/>
                  </a:ext>
                </a:extLst>
              </a:tr>
              <a:tr h="73638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a:t>反例</a:t>
                      </a:r>
                    </a:p>
                  </a:txBody>
                  <a:tcPr anchor="ctr"/>
                </a:tc>
                <a:tc>
                  <a:txBody>
                    <a:bodyPr/>
                    <a:lstStyle/>
                    <a:p>
                      <a:pPr algn="ctr"/>
                      <a:r>
                        <a:rPr lang="en-US" altLang="zh-CN" sz="2000" dirty="0">
                          <a:latin typeface="微软雅黑" panose="020B0503020204020204" pitchFamily="34" charset="-122"/>
                          <a:ea typeface="微软雅黑" panose="020B0503020204020204" pitchFamily="34" charset="-122"/>
                        </a:rPr>
                        <a:t>False Positive</a:t>
                      </a:r>
                    </a:p>
                    <a:p>
                      <a:pPr algn="ctr"/>
                      <a:r>
                        <a:rPr lang="zh-CN" altLang="en-US" sz="2000" dirty="0">
                          <a:latin typeface="微软雅黑" panose="020B0503020204020204" pitchFamily="34" charset="-122"/>
                          <a:ea typeface="微软雅黑" panose="020B0503020204020204" pitchFamily="34" charset="-122"/>
                        </a:rPr>
                        <a:t>（假正例）</a:t>
                      </a:r>
                    </a:p>
                  </a:txBody>
                  <a:tcPr anchor="ctr"/>
                </a:tc>
                <a:tc>
                  <a:txBody>
                    <a:bodyPr/>
                    <a:lstStyle/>
                    <a:p>
                      <a:pPr algn="ctr"/>
                      <a:r>
                        <a:rPr lang="en-US" altLang="zh-CN" sz="2000" dirty="0">
                          <a:latin typeface="微软雅黑" panose="020B0503020204020204" pitchFamily="34" charset="-122"/>
                          <a:ea typeface="微软雅黑" panose="020B0503020204020204" pitchFamily="34" charset="-122"/>
                        </a:rPr>
                        <a:t>True Negative</a:t>
                      </a:r>
                    </a:p>
                    <a:p>
                      <a:pPr algn="ctr"/>
                      <a:r>
                        <a:rPr lang="zh-CN" altLang="en-US" sz="2000" dirty="0">
                          <a:latin typeface="微软雅黑" panose="020B0503020204020204" pitchFamily="34" charset="-122"/>
                          <a:ea typeface="微软雅黑" panose="020B0503020204020204" pitchFamily="34" charset="-122"/>
                        </a:rPr>
                        <a:t>（真反例）</a:t>
                      </a:r>
                    </a:p>
                  </a:txBody>
                  <a:tcPr anchor="ct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19891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6867" y="2711580"/>
            <a:ext cx="4411133" cy="3729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内容占位符 2"/>
          <p:cNvSpPr txBox="1">
            <a:spLocks/>
          </p:cNvSpPr>
          <p:nvPr/>
        </p:nvSpPr>
        <p:spPr>
          <a:xfrm>
            <a:off x="6384041" y="2897694"/>
            <a:ext cx="3486605"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p:sp>
        <p:nvSpPr>
          <p:cNvPr id="9" name="标题 1"/>
          <p:cNvSpPr>
            <a:spLocks noGrp="1"/>
          </p:cNvSpPr>
          <p:nvPr>
            <p:ph type="title"/>
          </p:nvPr>
        </p:nvSpPr>
        <p:spPr>
          <a:xfrm>
            <a:off x="914400" y="6212"/>
            <a:ext cx="7886700" cy="777874"/>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性能度量</a:t>
            </a:r>
            <a:r>
              <a:rPr lang="en-US" altLang="zh-CN" dirty="0">
                <a:solidFill>
                  <a:schemeClr val="tx1"/>
                </a:solidFill>
                <a:latin typeface="微软雅黑" panose="020B0503020204020204" pitchFamily="34" charset="-122"/>
                <a:ea typeface="微软雅黑" panose="020B0503020204020204" pitchFamily="34" charset="-122"/>
              </a:rPr>
              <a:t>-P-R</a:t>
            </a:r>
            <a:r>
              <a:rPr lang="zh-CN" altLang="en-US" dirty="0">
                <a:solidFill>
                  <a:schemeClr val="tx1"/>
                </a:solidFill>
                <a:latin typeface="微软雅黑" panose="020B0503020204020204" pitchFamily="34" charset="-122"/>
                <a:ea typeface="微软雅黑" panose="020B0503020204020204" pitchFamily="34" charset="-122"/>
              </a:rPr>
              <a:t>曲线</a:t>
            </a:r>
          </a:p>
        </p:txBody>
      </p:sp>
      <p:sp>
        <p:nvSpPr>
          <p:cNvPr id="16" name="文本框 15"/>
          <p:cNvSpPr txBox="1"/>
          <p:nvPr/>
        </p:nvSpPr>
        <p:spPr>
          <a:xfrm>
            <a:off x="1676400" y="1066800"/>
            <a:ext cx="8534400" cy="707886"/>
          </a:xfrm>
          <a:prstGeom prst="rect">
            <a:avLst/>
          </a:prstGeom>
          <a:noFill/>
        </p:spPr>
        <p:txBody>
          <a:bodyPr wrap="square" rtlCol="0">
            <a:spAutoFit/>
          </a:bodyPr>
          <a:lstStyle/>
          <a:p>
            <a:r>
              <a:rPr lang="zh-CN" altLang="en-US" sz="2000" dirty="0"/>
              <a:t> 若一个学习算法的</a:t>
            </a:r>
            <a:r>
              <a:rPr lang="en-US" altLang="zh-CN" sz="2000" dirty="0"/>
              <a:t>PR</a:t>
            </a:r>
            <a:r>
              <a:rPr lang="zh-CN" altLang="en-US" sz="2000" dirty="0"/>
              <a:t>曲线被另一个学习算法的曲线完全“包住”，则可断言后者的性能优于前者，如</a:t>
            </a:r>
            <a:r>
              <a:rPr lang="en-US" altLang="zh-CN" sz="2000" dirty="0"/>
              <a:t>A</a:t>
            </a:r>
            <a:r>
              <a:rPr lang="zh-CN" altLang="en-US" sz="2000" dirty="0"/>
              <a:t>优于</a:t>
            </a:r>
            <a:r>
              <a:rPr lang="en-US" altLang="zh-CN" sz="2000" dirty="0"/>
              <a:t>C</a:t>
            </a:r>
            <a:r>
              <a:rPr lang="zh-CN" altLang="en-US" sz="2000" dirty="0"/>
              <a:t>；</a:t>
            </a:r>
          </a:p>
        </p:txBody>
      </p:sp>
      <p:sp>
        <p:nvSpPr>
          <p:cNvPr id="17" name="文本框 16"/>
          <p:cNvSpPr txBox="1"/>
          <p:nvPr/>
        </p:nvSpPr>
        <p:spPr>
          <a:xfrm>
            <a:off x="1676400" y="2057400"/>
            <a:ext cx="8458200" cy="707886"/>
          </a:xfrm>
          <a:prstGeom prst="rect">
            <a:avLst/>
          </a:prstGeom>
          <a:noFill/>
        </p:spPr>
        <p:txBody>
          <a:bodyPr wrap="square" rtlCol="0">
            <a:spAutoFit/>
          </a:bodyPr>
          <a:lstStyle/>
          <a:p>
            <a:r>
              <a:rPr lang="zh-CN" altLang="en-US" sz="2000" dirty="0"/>
              <a:t> 若两个学习算法的</a:t>
            </a:r>
            <a:r>
              <a:rPr lang="en-US" altLang="zh-CN" sz="2000" dirty="0"/>
              <a:t>PR</a:t>
            </a:r>
            <a:r>
              <a:rPr lang="zh-CN" altLang="en-US" sz="2000" dirty="0"/>
              <a:t>曲线发生交叉（如</a:t>
            </a:r>
            <a:r>
              <a:rPr lang="en-US" altLang="zh-CN" sz="2000" dirty="0"/>
              <a:t>A</a:t>
            </a:r>
            <a:r>
              <a:rPr lang="zh-CN" altLang="en-US" sz="2000" dirty="0"/>
              <a:t>和</a:t>
            </a:r>
            <a:r>
              <a:rPr lang="en-US" altLang="zh-CN" sz="2000" dirty="0"/>
              <a:t>B</a:t>
            </a:r>
            <a:r>
              <a:rPr lang="zh-CN" altLang="en-US" sz="2000" dirty="0"/>
              <a:t>），则难以判断孰优孰劣，只能在具体的查准率和查全率条件下进行比较；</a:t>
            </a:r>
          </a:p>
        </p:txBody>
      </p:sp>
      <p:sp>
        <p:nvSpPr>
          <p:cNvPr id="18" name="文本框 17"/>
          <p:cNvSpPr txBox="1"/>
          <p:nvPr/>
        </p:nvSpPr>
        <p:spPr>
          <a:xfrm>
            <a:off x="1817476" y="3078777"/>
            <a:ext cx="8458200" cy="400110"/>
          </a:xfrm>
          <a:prstGeom prst="rect">
            <a:avLst/>
          </a:prstGeom>
          <a:noFill/>
        </p:spPr>
        <p:txBody>
          <a:bodyPr wrap="square" rtlCol="0">
            <a:spAutoFit/>
          </a:bodyPr>
          <a:lstStyle/>
          <a:p>
            <a:pPr marL="342900" indent="-342900">
              <a:buClr>
                <a:srgbClr val="7030A0"/>
              </a:buClr>
              <a:buFont typeface="Wingdings" panose="05000000000000000000" pitchFamily="2" charset="2"/>
              <a:buChar char="Ø"/>
            </a:pPr>
            <a:r>
              <a:rPr lang="zh-CN" altLang="en-US" sz="2000" dirty="0"/>
              <a:t> 可通过比较</a:t>
            </a:r>
            <a:r>
              <a:rPr lang="en-US" altLang="zh-CN" sz="2000" dirty="0"/>
              <a:t>P-R</a:t>
            </a:r>
            <a:r>
              <a:rPr lang="zh-CN" altLang="en-US" sz="2000" dirty="0"/>
              <a:t>曲线下的面积；</a:t>
            </a:r>
          </a:p>
        </p:txBody>
      </p:sp>
      <p:sp>
        <p:nvSpPr>
          <p:cNvPr id="19" name="文本框 18"/>
          <p:cNvSpPr txBox="1"/>
          <p:nvPr/>
        </p:nvSpPr>
        <p:spPr>
          <a:xfrm>
            <a:off x="1828800" y="3486090"/>
            <a:ext cx="8458200" cy="400110"/>
          </a:xfrm>
          <a:prstGeom prst="rect">
            <a:avLst/>
          </a:prstGeom>
          <a:noFill/>
        </p:spPr>
        <p:txBody>
          <a:bodyPr wrap="square" rtlCol="0">
            <a:spAutoFit/>
          </a:bodyPr>
          <a:lstStyle/>
          <a:p>
            <a:pPr marL="342900" indent="-342900">
              <a:buClr>
                <a:srgbClr val="7030A0"/>
              </a:buClr>
              <a:buFont typeface="Wingdings" panose="05000000000000000000" pitchFamily="2" charset="2"/>
              <a:buChar char="Ø"/>
            </a:pPr>
            <a:r>
              <a:rPr lang="zh-CN" altLang="en-US" sz="2000" dirty="0"/>
              <a:t> 利用平衡点（即</a:t>
            </a:r>
            <a:r>
              <a:rPr lang="en-US" altLang="zh-CN" sz="2000" dirty="0"/>
              <a:t>P=R</a:t>
            </a:r>
            <a:r>
              <a:rPr lang="zh-CN" altLang="en-US" sz="2000" dirty="0"/>
              <a:t>时的取值）；</a:t>
            </a:r>
          </a:p>
        </p:txBody>
      </p:sp>
      <p:sp>
        <p:nvSpPr>
          <p:cNvPr id="20" name="文本框 19"/>
          <p:cNvSpPr txBox="1"/>
          <p:nvPr/>
        </p:nvSpPr>
        <p:spPr>
          <a:xfrm>
            <a:off x="1828800" y="3943290"/>
            <a:ext cx="8458200" cy="400110"/>
          </a:xfrm>
          <a:prstGeom prst="rect">
            <a:avLst/>
          </a:prstGeom>
          <a:noFill/>
        </p:spPr>
        <p:txBody>
          <a:bodyPr wrap="square" rtlCol="0">
            <a:spAutoFit/>
          </a:bodyPr>
          <a:lstStyle/>
          <a:p>
            <a:pPr marL="342900" indent="-342900">
              <a:buClr>
                <a:srgbClr val="7030A0"/>
              </a:buClr>
              <a:buFont typeface="Wingdings" panose="05000000000000000000" pitchFamily="2" charset="2"/>
              <a:buChar char="Ø"/>
            </a:pPr>
            <a:r>
              <a:rPr lang="zh-CN" altLang="en-US" sz="2000" dirty="0"/>
              <a:t> 利用</a:t>
            </a:r>
            <a:r>
              <a:rPr lang="en-US" altLang="zh-CN" sz="2000" dirty="0"/>
              <a:t>F1</a:t>
            </a:r>
            <a:r>
              <a:rPr lang="zh-CN" altLang="en-US" sz="2000" dirty="0"/>
              <a:t>度量；</a:t>
            </a:r>
          </a:p>
        </p:txBody>
      </p:sp>
      <p:sp>
        <p:nvSpPr>
          <p:cNvPr id="2" name="文本框 1"/>
          <p:cNvSpPr txBox="1"/>
          <p:nvPr/>
        </p:nvSpPr>
        <p:spPr>
          <a:xfrm>
            <a:off x="6172284" y="4527578"/>
            <a:ext cx="356188" cy="400110"/>
          </a:xfrm>
          <a:prstGeom prst="rect">
            <a:avLst/>
          </a:prstGeom>
          <a:noFill/>
        </p:spPr>
        <p:txBody>
          <a:bodyPr wrap="none" rtlCol="0">
            <a:spAutoFit/>
          </a:bodyPr>
          <a:lstStyle/>
          <a:p>
            <a:pPr>
              <a:buNone/>
            </a:pPr>
            <a:r>
              <a:rPr lang="en-US" altLang="zh-CN" sz="2000" i="1" dirty="0" smtClean="0"/>
              <a:t>P</a:t>
            </a:r>
            <a:endParaRPr lang="zh-CN" altLang="en-US" sz="2000" i="1" dirty="0"/>
          </a:p>
        </p:txBody>
      </p:sp>
      <p:sp>
        <p:nvSpPr>
          <p:cNvPr id="11" name="文本框 10"/>
          <p:cNvSpPr txBox="1"/>
          <p:nvPr/>
        </p:nvSpPr>
        <p:spPr>
          <a:xfrm>
            <a:off x="8991600" y="5715000"/>
            <a:ext cx="370614" cy="400110"/>
          </a:xfrm>
          <a:prstGeom prst="rect">
            <a:avLst/>
          </a:prstGeom>
          <a:noFill/>
        </p:spPr>
        <p:txBody>
          <a:bodyPr wrap="none" rtlCol="0">
            <a:spAutoFit/>
          </a:bodyPr>
          <a:lstStyle/>
          <a:p>
            <a:pPr>
              <a:buNone/>
            </a:pPr>
            <a:r>
              <a:rPr lang="en-US" altLang="zh-CN" sz="2000" i="1" dirty="0" smtClean="0"/>
              <a:t>R</a:t>
            </a:r>
            <a:endParaRPr lang="zh-CN" altLang="en-US" sz="2000" i="1" dirty="0"/>
          </a:p>
        </p:txBody>
      </p:sp>
    </p:spTree>
    <p:extLst>
      <p:ext uri="{BB962C8B-B14F-4D97-AF65-F5344CB8AC3E}">
        <p14:creationId xmlns:p14="http://schemas.microsoft.com/office/powerpoint/2010/main" val="257854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txBox="1">
            <a:spLocks/>
          </p:cNvSpPr>
          <p:nvPr/>
        </p:nvSpPr>
        <p:spPr>
          <a:xfrm>
            <a:off x="2363133" y="1264808"/>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sz="2200" dirty="0">
                <a:latin typeface="微软雅黑" panose="020B0503020204020204" pitchFamily="34" charset="-122"/>
                <a:ea typeface="微软雅黑" panose="020B0503020204020204" pitchFamily="34" charset="-122"/>
              </a:rPr>
              <a:t>比</a:t>
            </a:r>
            <a:r>
              <a:rPr lang="en-US" altLang="zh-CN" sz="2200" dirty="0">
                <a:latin typeface="微软雅黑" panose="020B0503020204020204" pitchFamily="34" charset="-122"/>
                <a:ea typeface="微软雅黑" panose="020B0503020204020204" pitchFamily="34" charset="-122"/>
              </a:rPr>
              <a:t>P-R</a:t>
            </a:r>
            <a:r>
              <a:rPr lang="zh-CN" altLang="en-US" sz="2200" dirty="0">
                <a:latin typeface="微软雅黑" panose="020B0503020204020204" pitchFamily="34" charset="-122"/>
                <a:ea typeface="微软雅黑" panose="020B0503020204020204" pitchFamily="34" charset="-122"/>
              </a:rPr>
              <a:t>曲线平衡点更用常用的是</a:t>
            </a:r>
            <a:r>
              <a:rPr lang="en-US" altLang="zh-CN" sz="2200" b="1" dirty="0">
                <a:solidFill>
                  <a:srgbClr val="0070C0"/>
                </a:solidFill>
                <a:latin typeface="微软雅黑" panose="020B0503020204020204" pitchFamily="34" charset="-122"/>
                <a:ea typeface="微软雅黑" panose="020B0503020204020204" pitchFamily="34" charset="-122"/>
              </a:rPr>
              <a:t>F1</a:t>
            </a:r>
            <a:r>
              <a:rPr lang="zh-CN" altLang="en-US" sz="2200" b="1" dirty="0">
                <a:solidFill>
                  <a:srgbClr val="0070C0"/>
                </a:solidFill>
                <a:latin typeface="微软雅黑" panose="020B0503020204020204" pitchFamily="34" charset="-122"/>
                <a:ea typeface="微软雅黑" panose="020B0503020204020204" pitchFamily="34" charset="-122"/>
              </a:rPr>
              <a:t>度量</a:t>
            </a:r>
            <a:r>
              <a:rPr lang="zh-CN" altLang="en-US" sz="2200" dirty="0">
                <a:latin typeface="微软雅黑" panose="020B0503020204020204" pitchFamily="34" charset="-122"/>
                <a:ea typeface="微软雅黑" panose="020B0503020204020204" pitchFamily="34" charset="-122"/>
              </a:rPr>
              <a:t>：</a:t>
            </a:r>
          </a:p>
        </p:txBody>
      </p:sp>
      <p:sp>
        <p:nvSpPr>
          <p:cNvPr id="12" name="内容占位符 2"/>
          <p:cNvSpPr txBox="1">
            <a:spLocks/>
          </p:cNvSpPr>
          <p:nvPr/>
        </p:nvSpPr>
        <p:spPr>
          <a:xfrm>
            <a:off x="6384041" y="2897694"/>
            <a:ext cx="3486605"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8164" y="1924508"/>
            <a:ext cx="5965999" cy="812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txBox="1">
            <a:spLocks/>
          </p:cNvSpPr>
          <p:nvPr/>
        </p:nvSpPr>
        <p:spPr>
          <a:xfrm>
            <a:off x="2354493" y="2715429"/>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p:grpSp>
        <p:nvGrpSpPr>
          <p:cNvPr id="5" name="组合 4"/>
          <p:cNvGrpSpPr/>
          <p:nvPr/>
        </p:nvGrpSpPr>
        <p:grpSpPr>
          <a:xfrm>
            <a:off x="2362200" y="3169112"/>
            <a:ext cx="6973210" cy="2545888"/>
            <a:chOff x="850900" y="2496011"/>
            <a:chExt cx="6973210" cy="2545888"/>
          </a:xfrm>
        </p:grpSpPr>
        <mc:AlternateContent xmlns:mc="http://schemas.openxmlformats.org/markup-compatibility/2006" xmlns:a14="http://schemas.microsoft.com/office/drawing/2010/main">
          <mc:Choice Requires="a14">
            <p:sp>
              <p:nvSpPr>
                <p:cNvPr id="10" name="内容占位符 2"/>
                <p:cNvSpPr txBox="1">
                  <a:spLocks/>
                </p:cNvSpPr>
                <p:nvPr/>
              </p:nvSpPr>
              <p:spPr>
                <a:xfrm>
                  <a:off x="850900" y="2496011"/>
                  <a:ext cx="6973210" cy="245073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sz="2200" dirty="0">
                      <a:latin typeface="微软雅黑" panose="020B0503020204020204" pitchFamily="34" charset="-122"/>
                      <a:ea typeface="微软雅黑" panose="020B0503020204020204" pitchFamily="34" charset="-122"/>
                    </a:rPr>
                    <a:t>比</a:t>
                  </a:r>
                  <a:r>
                    <a:rPr lang="en-US" altLang="zh-CN" sz="2200" dirty="0">
                      <a:latin typeface="微软雅黑" panose="020B0503020204020204" pitchFamily="34" charset="-122"/>
                      <a:ea typeface="微软雅黑" panose="020B0503020204020204" pitchFamily="34" charset="-122"/>
                    </a:rPr>
                    <a:t>F1</a:t>
                  </a:r>
                  <a:r>
                    <a:rPr lang="zh-CN" altLang="en-US" sz="2200" dirty="0">
                      <a:latin typeface="微软雅黑" panose="020B0503020204020204" pitchFamily="34" charset="-122"/>
                      <a:ea typeface="微软雅黑" panose="020B0503020204020204" pitchFamily="34" charset="-122"/>
                    </a:rPr>
                    <a:t>更一般的形式</a:t>
                  </a:r>
                  <a14:m>
                    <m:oMath xmlns:m="http://schemas.openxmlformats.org/officeDocument/2006/math">
                      <m:sSub>
                        <m:sSubPr>
                          <m:ctrlPr>
                            <a:rPr lang="en-US" altLang="zh-CN" sz="2200" b="1" i="1">
                              <a:solidFill>
                                <a:srgbClr val="0070C0"/>
                              </a:solidFill>
                              <a:latin typeface="Cambria Math" panose="02040503050406030204" pitchFamily="18" charset="0"/>
                              <a:ea typeface="微软雅黑" panose="020B0503020204020204" pitchFamily="34" charset="-122"/>
                            </a:rPr>
                          </m:ctrlPr>
                        </m:sSubPr>
                        <m:e>
                          <m:r>
                            <a:rPr lang="en-US" altLang="zh-CN" sz="2200" b="1" i="1">
                              <a:solidFill>
                                <a:srgbClr val="0070C0"/>
                              </a:solidFill>
                              <a:latin typeface="Cambria Math" panose="02040503050406030204" pitchFamily="18" charset="0"/>
                              <a:ea typeface="微软雅黑" panose="020B0503020204020204" pitchFamily="34" charset="-122"/>
                            </a:rPr>
                            <m:t>𝑭</m:t>
                          </m:r>
                        </m:e>
                        <m:sub>
                          <m:r>
                            <a:rPr lang="zh-CN" altLang="en-US" sz="2200" b="1" i="1">
                              <a:solidFill>
                                <a:srgbClr val="0070C0"/>
                              </a:solidFill>
                              <a:latin typeface="Cambria Math" panose="02040503050406030204" pitchFamily="18" charset="0"/>
                              <a:ea typeface="微软雅黑" panose="020B0503020204020204" pitchFamily="34" charset="-122"/>
                            </a:rPr>
                            <m:t>𝜷</m:t>
                          </m:r>
                        </m:sub>
                      </m:sSub>
                    </m:oMath>
                  </a14:m>
                  <a:r>
                    <a:rPr lang="zh-CN" altLang="en-US" sz="2200" b="1" dirty="0">
                      <a:solidFill>
                        <a:srgbClr val="0070C0"/>
                      </a:solidFill>
                      <a:latin typeface="微软雅黑" panose="020B0503020204020204" pitchFamily="34" charset="-122"/>
                      <a:ea typeface="微软雅黑" panose="020B0503020204020204" pitchFamily="34" charset="-122"/>
                    </a:rPr>
                    <a:t>度量</a:t>
                  </a:r>
                  <a:r>
                    <a:rPr lang="en-US" altLang="zh-CN" sz="2200" dirty="0">
                      <a:latin typeface="微软雅黑" panose="020B0503020204020204" pitchFamily="34" charset="-122"/>
                      <a:ea typeface="微软雅黑" panose="020B0503020204020204" pitchFamily="34" charset="-122"/>
                    </a:rPr>
                    <a:t>,</a:t>
                  </a:r>
                </a:p>
                <a:p>
                  <a:pPr marL="457200" lvl="1" indent="0">
                    <a:buNone/>
                  </a:pPr>
                  <a:endParaRPr lang="en-US" altLang="zh-CN" dirty="0"/>
                </a:p>
                <a:p>
                  <a:pPr marL="457200" lvl="1" indent="0">
                    <a:buNone/>
                  </a:pPr>
                  <a:endParaRPr lang="en-US" altLang="zh-CN" dirty="0"/>
                </a:p>
                <a:p>
                  <a:pPr marL="1240200" lvl="3" indent="0">
                    <a:buNone/>
                  </a:pPr>
                  <a:endParaRPr lang="en-US" altLang="zh-CN" dirty="0">
                    <a:latin typeface="微软雅黑" panose="020B0503020204020204" pitchFamily="34" charset="-122"/>
                    <a:ea typeface="微软雅黑" panose="020B0503020204020204" pitchFamily="34" charset="-122"/>
                  </a:endParaRPr>
                </a:p>
                <a:p>
                  <a:pPr marL="1240200" lvl="3" indent="0">
                    <a:buNone/>
                  </a:pPr>
                  <a:r>
                    <a:rPr lang="en-US" altLang="zh-CN" dirty="0">
                      <a:latin typeface="微软雅黑" panose="020B0503020204020204" pitchFamily="34" charset="-122"/>
                      <a:ea typeface="微软雅黑" panose="020B0503020204020204" pitchFamily="34" charset="-122"/>
                    </a:rPr>
                    <a:t>	</a:t>
                  </a:r>
                </a:p>
                <a:p>
                  <a:pPr marL="1240200" lvl="3" indent="0">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：标准</a:t>
                  </a:r>
                  <a:r>
                    <a:rPr lang="en-US" altLang="zh-CN" sz="1800" dirty="0">
                      <a:latin typeface="微软雅黑" panose="020B0503020204020204" pitchFamily="34" charset="-122"/>
                      <a:ea typeface="微软雅黑" panose="020B0503020204020204" pitchFamily="34" charset="-122"/>
                    </a:rPr>
                    <a:t>F1</a:t>
                  </a:r>
                </a:p>
                <a:p>
                  <a:pPr marL="1240200" lvl="3" indent="0">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：偏重查全率</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逃犯信息检索</a:t>
                  </a:r>
                  <a:r>
                    <a:rPr lang="en-US" altLang="zh-CN" sz="1800" dirty="0">
                      <a:latin typeface="微软雅黑" panose="020B0503020204020204" pitchFamily="34" charset="-122"/>
                      <a:ea typeface="微软雅黑" panose="020B0503020204020204" pitchFamily="34" charset="-122"/>
                    </a:rPr>
                    <a:t>)</a:t>
                  </a:r>
                </a:p>
                <a:p>
                  <a:pPr marL="1240200" lvl="3" indent="0">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：偏重查准率</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商品推荐系统</a:t>
                  </a:r>
                  <a:r>
                    <a:rPr lang="en-US" altLang="zh-CN" sz="1800" dirty="0">
                      <a:latin typeface="微软雅黑" panose="020B0503020204020204" pitchFamily="34" charset="-122"/>
                      <a:ea typeface="微软雅黑" panose="020B0503020204020204" pitchFamily="34" charset="-122"/>
                    </a:rPr>
                    <a:t>)</a:t>
                  </a:r>
                </a:p>
                <a:p>
                  <a:pPr marL="457200" lvl="1" indent="0">
                    <a:buNone/>
                  </a:pPr>
                  <a:endParaRPr lang="en-US" altLang="zh-CN" dirty="0"/>
                </a:p>
                <a:p>
                  <a:pPr marL="457200" lvl="1" indent="0">
                    <a:buNone/>
                  </a:pPr>
                  <a:endParaRPr lang="zh-CN" altLang="en-US" dirty="0"/>
                </a:p>
              </p:txBody>
            </p:sp>
          </mc:Choice>
          <mc:Fallback xmlns="">
            <p:sp>
              <p:nvSpPr>
                <p:cNvPr id="10" name="内容占位符 2"/>
                <p:cNvSpPr txBox="1">
                  <a:spLocks noRot="1" noChangeAspect="1" noMove="1" noResize="1" noEditPoints="1" noAdjustHandles="1" noChangeArrowheads="1" noChangeShapeType="1" noTextEdit="1"/>
                </p:cNvSpPr>
                <p:nvPr/>
              </p:nvSpPr>
              <p:spPr>
                <a:xfrm>
                  <a:off x="850900" y="2496011"/>
                  <a:ext cx="6973210" cy="2450733"/>
                </a:xfrm>
                <a:prstGeom prst="rect">
                  <a:avLst/>
                </a:prstGeom>
                <a:blipFill>
                  <a:blip r:embed="rId4"/>
                  <a:stretch>
                    <a:fillRect t="-2985" b="-9701"/>
                  </a:stretch>
                </a:blipFill>
              </p:spPr>
              <p:txBody>
                <a:bodyPr/>
                <a:lstStyle/>
                <a:p>
                  <a:r>
                    <a:rPr lang="zh-CN" altLang="en-US">
                      <a:noFill/>
                    </a:rPr>
                    <a:t> </a:t>
                  </a:r>
                </a:p>
              </p:txBody>
            </p:sp>
          </mc:Fallback>
        </mc:AlternateContent>
        <p:pic>
          <p:nvPicPr>
            <p:cNvPr id="1638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6939" y="3095633"/>
              <a:ext cx="3221087" cy="838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02367" y="4164829"/>
              <a:ext cx="648101" cy="267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1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03060" y="4490803"/>
              <a:ext cx="647408" cy="246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1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83411" y="4800920"/>
              <a:ext cx="667057" cy="2409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6" name="标题 1"/>
          <p:cNvSpPr>
            <a:spLocks noGrp="1"/>
          </p:cNvSpPr>
          <p:nvPr>
            <p:ph type="title"/>
          </p:nvPr>
        </p:nvSpPr>
        <p:spPr>
          <a:xfrm>
            <a:off x="838200" y="31495"/>
            <a:ext cx="7886700" cy="777874"/>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性能度量</a:t>
            </a:r>
          </a:p>
        </p:txBody>
      </p:sp>
    </p:spTree>
    <p:extLst>
      <p:ext uri="{BB962C8B-B14F-4D97-AF65-F5344CB8AC3E}">
        <p14:creationId xmlns:p14="http://schemas.microsoft.com/office/powerpoint/2010/main" val="295167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676400" y="1066801"/>
            <a:ext cx="8839200" cy="461665"/>
          </a:xfrm>
          <a:prstGeom prst="rect">
            <a:avLst/>
          </a:prstGeom>
          <a:noFill/>
        </p:spPr>
        <p:txBody>
          <a:bodyPr wrap="square" rtlCol="0">
            <a:spAutoFit/>
          </a:bodyPr>
          <a:lstStyle/>
          <a:p>
            <a:pPr>
              <a:buNone/>
            </a:pPr>
            <a:r>
              <a:rPr lang="zh-CN" altLang="en-US" sz="2400" dirty="0"/>
              <a:t>我们希望在</a:t>
            </a:r>
            <a:r>
              <a:rPr lang="en-US" altLang="zh-CN" sz="2400" dirty="0"/>
              <a:t>n</a:t>
            </a:r>
            <a:r>
              <a:rPr lang="zh-CN" altLang="en-US" sz="2400" dirty="0"/>
              <a:t>个二分类混淆矩阵上综合考虑查准率和查全率</a:t>
            </a:r>
          </a:p>
        </p:txBody>
      </p:sp>
      <mc:AlternateContent xmlns:mc="http://schemas.openxmlformats.org/markup-compatibility/2006" xmlns:a14="http://schemas.microsoft.com/office/drawing/2010/main">
        <mc:Choice Requires="a14">
          <p:sp>
            <p:nvSpPr>
              <p:cNvPr id="7" name="文本框 6"/>
              <p:cNvSpPr txBox="1"/>
              <p:nvPr/>
            </p:nvSpPr>
            <p:spPr>
              <a:xfrm>
                <a:off x="1676400" y="1752601"/>
                <a:ext cx="8686800" cy="1399229"/>
              </a:xfrm>
              <a:prstGeom prst="rect">
                <a:avLst/>
              </a:prstGeom>
              <a:noFill/>
            </p:spPr>
            <p:txBody>
              <a:bodyPr wrap="square" rtlCol="0">
                <a:spAutoFit/>
              </a:bodyPr>
              <a:lstStyle/>
              <a:p>
                <a:pPr>
                  <a:lnSpc>
                    <a:spcPts val="3500"/>
                  </a:lnSpc>
                  <a:spcBef>
                    <a:spcPts val="0"/>
                  </a:spcBef>
                </a:pPr>
                <a:r>
                  <a:rPr lang="zh-CN" altLang="en-US" sz="2400" dirty="0"/>
                  <a:t>  先在混淆矩阵上分别计算出查准率和查全率，记为</a:t>
                </a:r>
                <a14:m>
                  <m:oMath xmlns:m="http://schemas.openxmlformats.org/officeDocument/2006/math">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𝑃</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oMath>
                </a14:m>
                <a:r>
                  <a:rPr lang="en-US" altLang="zh-CN" sz="2400" dirty="0"/>
                  <a:t>, </a:t>
                </a:r>
                <a14:m>
                  <m:oMath xmlns:m="http://schemas.openxmlformats.org/officeDocument/2006/math">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𝑃</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oMath>
                </a14:m>
                <a:r>
                  <a:rPr lang="en-US" altLang="zh-CN" sz="2400" dirty="0"/>
                  <a:t>,… ,</a:t>
                </a:r>
                <a14:m>
                  <m:oMath xmlns:m="http://schemas.openxmlformats.org/officeDocument/2006/math">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𝑃</m:t>
                        </m:r>
                      </m:e>
                      <m:sub>
                        <m:r>
                          <a:rPr lang="en-US" altLang="zh-CN" sz="2400" i="1">
                            <a:latin typeface="Cambria Math" panose="02040503050406030204" pitchFamily="18" charset="0"/>
                          </a:rPr>
                          <m:t>𝑛</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𝑛</m:t>
                        </m:r>
                      </m:sub>
                    </m:sSub>
                    <m:r>
                      <a:rPr lang="en-US" altLang="zh-CN" sz="2400" i="1">
                        <a:latin typeface="Cambria Math" panose="02040503050406030204" pitchFamily="18" charset="0"/>
                      </a:rPr>
                      <m:t>)</m:t>
                    </m:r>
                  </m:oMath>
                </a14:m>
                <a:r>
                  <a:rPr lang="zh-CN" altLang="en-US" sz="2400" dirty="0"/>
                  <a:t>，再计算平均值，这样得到</a:t>
                </a:r>
                <a:r>
                  <a:rPr lang="zh-CN" altLang="en-US" sz="2400" b="1" dirty="0">
                    <a:solidFill>
                      <a:srgbClr val="0070C0"/>
                    </a:solidFill>
                  </a:rPr>
                  <a:t>“宏查准率”</a:t>
                </a:r>
                <a:r>
                  <a:rPr lang="zh-CN" altLang="en-US" sz="2400" dirty="0"/>
                  <a:t>、</a:t>
                </a:r>
                <a:r>
                  <a:rPr lang="zh-CN" altLang="en-US" sz="2400" b="1" dirty="0">
                    <a:solidFill>
                      <a:srgbClr val="0070C0"/>
                    </a:solidFill>
                  </a:rPr>
                  <a:t>“宏查全率”</a:t>
                </a:r>
                <a:r>
                  <a:rPr lang="zh-CN" altLang="en-US" sz="2400" dirty="0"/>
                  <a:t>以及</a:t>
                </a:r>
                <a:r>
                  <a:rPr lang="zh-CN" altLang="en-US" sz="2400" b="1" dirty="0">
                    <a:solidFill>
                      <a:srgbClr val="0070C0"/>
                    </a:solidFill>
                  </a:rPr>
                  <a:t>“宏</a:t>
                </a:r>
                <a:r>
                  <a:rPr lang="en-US" altLang="zh-CN" sz="2400" b="1" dirty="0">
                    <a:solidFill>
                      <a:srgbClr val="0070C0"/>
                    </a:solidFill>
                  </a:rPr>
                  <a:t>F1</a:t>
                </a:r>
                <a:r>
                  <a:rPr lang="zh-CN" altLang="en-US" sz="2400" b="1" dirty="0">
                    <a:solidFill>
                      <a:srgbClr val="0070C0"/>
                    </a:solidFill>
                  </a:rPr>
                  <a:t>”</a:t>
                </a:r>
                <a:r>
                  <a:rPr lang="zh-CN" altLang="en-US" sz="2400" dirty="0"/>
                  <a:t>：</a:t>
                </a:r>
              </a:p>
            </p:txBody>
          </p:sp>
        </mc:Choice>
        <mc:Fallback xmlns="">
          <p:sp>
            <p:nvSpPr>
              <p:cNvPr id="7" name="文本框 6"/>
              <p:cNvSpPr txBox="1">
                <a:spLocks noRot="1" noChangeAspect="1" noMove="1" noResize="1" noEditPoints="1" noAdjustHandles="1" noChangeArrowheads="1" noChangeShapeType="1" noTextEdit="1"/>
              </p:cNvSpPr>
              <p:nvPr/>
            </p:nvSpPr>
            <p:spPr>
              <a:xfrm>
                <a:off x="1676400" y="1752601"/>
                <a:ext cx="8686800" cy="1399229"/>
              </a:xfrm>
              <a:prstGeom prst="rect">
                <a:avLst/>
              </a:prstGeom>
              <a:blipFill>
                <a:blip r:embed="rId3"/>
                <a:stretch>
                  <a:fillRect l="-1053" t="-437" r="-1053" b="-91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2649327" y="3262337"/>
                <a:ext cx="2968633" cy="1008225"/>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r>
                        <a:rPr lang="en-US" altLang="zh-CN" sz="2400" b="1" i="1">
                          <a:solidFill>
                            <a:srgbClr val="0070C0"/>
                          </a:solidFill>
                          <a:latin typeface="Cambria Math" panose="02040503050406030204" pitchFamily="18" charset="0"/>
                        </a:rPr>
                        <m:t>𝒎𝒂𝒄𝒓𝒐</m:t>
                      </m:r>
                      <m:r>
                        <a:rPr lang="en-US" altLang="zh-CN" sz="2400" b="1" i="1">
                          <a:solidFill>
                            <a:srgbClr val="0070C0"/>
                          </a:solidFill>
                          <a:latin typeface="Cambria Math" panose="02040503050406030204" pitchFamily="18" charset="0"/>
                        </a:rPr>
                        <m:t>−</m:t>
                      </m:r>
                      <m:r>
                        <a:rPr lang="en-US" altLang="zh-CN" sz="2400" b="1" i="1">
                          <a:solidFill>
                            <a:srgbClr val="0070C0"/>
                          </a:solidFill>
                          <a:latin typeface="Cambria Math" panose="02040503050406030204" pitchFamily="18" charset="0"/>
                        </a:rPr>
                        <m:t>𝑷</m:t>
                      </m:r>
                      <m:r>
                        <a:rPr lang="en-US" altLang="zh-CN" sz="2400" b="1" i="1">
                          <a:solidFill>
                            <a:srgbClr val="0070C0"/>
                          </a:solidFill>
                          <a:latin typeface="Cambria Math" panose="02040503050406030204" pitchFamily="18" charset="0"/>
                        </a:rPr>
                        <m:t>=</m:t>
                      </m:r>
                      <m:f>
                        <m:fPr>
                          <m:ctrlPr>
                            <a:rPr lang="en-US" altLang="zh-CN" sz="2400" b="1" i="1">
                              <a:solidFill>
                                <a:srgbClr val="0070C0"/>
                              </a:solidFill>
                              <a:latin typeface="Cambria Math" panose="02040503050406030204" pitchFamily="18" charset="0"/>
                            </a:rPr>
                          </m:ctrlPr>
                        </m:fPr>
                        <m:num>
                          <m:r>
                            <a:rPr lang="en-US" altLang="zh-CN" sz="2400" b="1" i="1">
                              <a:solidFill>
                                <a:srgbClr val="0070C0"/>
                              </a:solidFill>
                              <a:latin typeface="Cambria Math" panose="02040503050406030204" pitchFamily="18" charset="0"/>
                            </a:rPr>
                            <m:t>1</m:t>
                          </m:r>
                        </m:num>
                        <m:den>
                          <m:r>
                            <a:rPr lang="en-US" altLang="zh-CN" sz="2400" b="1" i="1">
                              <a:solidFill>
                                <a:srgbClr val="0070C0"/>
                              </a:solidFill>
                              <a:latin typeface="Cambria Math" panose="02040503050406030204" pitchFamily="18" charset="0"/>
                            </a:rPr>
                            <m:t>𝑛</m:t>
                          </m:r>
                        </m:den>
                      </m:f>
                      <m:nary>
                        <m:naryPr>
                          <m:chr m:val="∑"/>
                          <m:ctrlPr>
                            <a:rPr lang="en-US" altLang="zh-CN" sz="2400" b="1" i="1">
                              <a:solidFill>
                                <a:srgbClr val="0070C0"/>
                              </a:solidFill>
                              <a:latin typeface="Cambria Math" panose="02040503050406030204" pitchFamily="18" charset="0"/>
                            </a:rPr>
                          </m:ctrlPr>
                        </m:naryPr>
                        <m:sub>
                          <m:r>
                            <m:rPr>
                              <m:brk m:alnAt="23"/>
                            </m:rPr>
                            <a:rPr lang="en-US" altLang="zh-CN" sz="2400" b="1" i="1">
                              <a:solidFill>
                                <a:srgbClr val="0070C0"/>
                              </a:solidFill>
                              <a:latin typeface="Cambria Math" panose="02040503050406030204" pitchFamily="18" charset="0"/>
                            </a:rPr>
                            <m:t>𝑖</m:t>
                          </m:r>
                          <m:r>
                            <a:rPr lang="en-US" altLang="zh-CN" sz="2400" b="1" i="1">
                              <a:solidFill>
                                <a:srgbClr val="0070C0"/>
                              </a:solidFill>
                              <a:latin typeface="Cambria Math" panose="02040503050406030204" pitchFamily="18" charset="0"/>
                            </a:rPr>
                            <m:t>=1</m:t>
                          </m:r>
                        </m:sub>
                        <m:sup>
                          <m:r>
                            <a:rPr lang="en-US" altLang="zh-CN" sz="2400" b="1" i="1">
                              <a:solidFill>
                                <a:srgbClr val="0070C0"/>
                              </a:solidFill>
                              <a:latin typeface="Cambria Math" panose="02040503050406030204" pitchFamily="18" charset="0"/>
                            </a:rPr>
                            <m:t>𝑛</m:t>
                          </m:r>
                        </m:sup>
                        <m:e>
                          <m:sSub>
                            <m:sSubPr>
                              <m:ctrlPr>
                                <a:rPr lang="en-US" altLang="zh-CN" sz="2400" b="1" i="1">
                                  <a:solidFill>
                                    <a:srgbClr val="0070C0"/>
                                  </a:solidFill>
                                  <a:latin typeface="Cambria Math" panose="02040503050406030204" pitchFamily="18" charset="0"/>
                                </a:rPr>
                              </m:ctrlPr>
                            </m:sSubPr>
                            <m:e>
                              <m:r>
                                <a:rPr lang="en-US" altLang="zh-CN" sz="2400" b="1" i="1">
                                  <a:solidFill>
                                    <a:srgbClr val="0070C0"/>
                                  </a:solidFill>
                                  <a:latin typeface="Cambria Math" panose="02040503050406030204" pitchFamily="18" charset="0"/>
                                </a:rPr>
                                <m:t>𝑃</m:t>
                              </m:r>
                            </m:e>
                            <m:sub>
                              <m:r>
                                <a:rPr lang="en-US" altLang="zh-CN" sz="2400" b="1" i="1">
                                  <a:solidFill>
                                    <a:srgbClr val="0070C0"/>
                                  </a:solidFill>
                                  <a:latin typeface="Cambria Math" panose="02040503050406030204" pitchFamily="18" charset="0"/>
                                </a:rPr>
                                <m:t>𝑖</m:t>
                              </m:r>
                            </m:sub>
                          </m:sSub>
                        </m:e>
                      </m:nary>
                    </m:oMath>
                  </m:oMathPara>
                </a14:m>
                <a:endParaRPr lang="zh-CN" altLang="en-US" sz="2400" b="1" i="1" dirty="0">
                  <a:solidFill>
                    <a:srgbClr val="0070C0"/>
                  </a:solidFill>
                  <a:latin typeface="Cambria Math" panose="02040503050406030204" pitchFamily="18" charset="0"/>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2649327" y="3262337"/>
                <a:ext cx="2968633" cy="100822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2667001" y="4387712"/>
                <a:ext cx="3004477" cy="1008225"/>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r>
                        <a:rPr lang="en-US" altLang="zh-CN" sz="2400" b="1" i="1">
                          <a:solidFill>
                            <a:srgbClr val="0070C0"/>
                          </a:solidFill>
                          <a:latin typeface="Cambria Math" panose="02040503050406030204" pitchFamily="18" charset="0"/>
                        </a:rPr>
                        <m:t>𝒎𝒂𝒄𝒓𝒐</m:t>
                      </m:r>
                      <m:r>
                        <a:rPr lang="en-US" altLang="zh-CN" sz="2400" b="1" i="1">
                          <a:solidFill>
                            <a:srgbClr val="0070C0"/>
                          </a:solidFill>
                          <a:latin typeface="Cambria Math" panose="02040503050406030204" pitchFamily="18" charset="0"/>
                        </a:rPr>
                        <m:t>−</m:t>
                      </m:r>
                      <m:r>
                        <a:rPr lang="en-US" altLang="zh-CN" sz="2400" b="1" i="1">
                          <a:solidFill>
                            <a:srgbClr val="0070C0"/>
                          </a:solidFill>
                          <a:latin typeface="Cambria Math" panose="02040503050406030204" pitchFamily="18" charset="0"/>
                        </a:rPr>
                        <m:t>𝑹</m:t>
                      </m:r>
                      <m:r>
                        <a:rPr lang="en-US" altLang="zh-CN" sz="2400" b="1" i="1">
                          <a:solidFill>
                            <a:srgbClr val="0070C0"/>
                          </a:solidFill>
                          <a:latin typeface="Cambria Math" panose="02040503050406030204" pitchFamily="18" charset="0"/>
                        </a:rPr>
                        <m:t>=</m:t>
                      </m:r>
                      <m:f>
                        <m:fPr>
                          <m:ctrlPr>
                            <a:rPr lang="en-US" altLang="zh-CN" sz="2400" b="1" i="1">
                              <a:solidFill>
                                <a:srgbClr val="0070C0"/>
                              </a:solidFill>
                              <a:latin typeface="Cambria Math" panose="02040503050406030204" pitchFamily="18" charset="0"/>
                            </a:rPr>
                          </m:ctrlPr>
                        </m:fPr>
                        <m:num>
                          <m:r>
                            <a:rPr lang="en-US" altLang="zh-CN" sz="2400" b="1" i="1">
                              <a:solidFill>
                                <a:srgbClr val="0070C0"/>
                              </a:solidFill>
                              <a:latin typeface="Cambria Math" panose="02040503050406030204" pitchFamily="18" charset="0"/>
                            </a:rPr>
                            <m:t>1</m:t>
                          </m:r>
                        </m:num>
                        <m:den>
                          <m:r>
                            <a:rPr lang="en-US" altLang="zh-CN" sz="2400" b="1" i="1">
                              <a:solidFill>
                                <a:srgbClr val="0070C0"/>
                              </a:solidFill>
                              <a:latin typeface="Cambria Math" panose="02040503050406030204" pitchFamily="18" charset="0"/>
                            </a:rPr>
                            <m:t>𝑛</m:t>
                          </m:r>
                        </m:den>
                      </m:f>
                      <m:nary>
                        <m:naryPr>
                          <m:chr m:val="∑"/>
                          <m:ctrlPr>
                            <a:rPr lang="en-US" altLang="zh-CN" sz="2400" b="1" i="1">
                              <a:solidFill>
                                <a:srgbClr val="0070C0"/>
                              </a:solidFill>
                              <a:latin typeface="Cambria Math" panose="02040503050406030204" pitchFamily="18" charset="0"/>
                            </a:rPr>
                          </m:ctrlPr>
                        </m:naryPr>
                        <m:sub>
                          <m:r>
                            <m:rPr>
                              <m:brk m:alnAt="23"/>
                            </m:rPr>
                            <a:rPr lang="en-US" altLang="zh-CN" sz="2400" b="1" i="1">
                              <a:solidFill>
                                <a:srgbClr val="0070C0"/>
                              </a:solidFill>
                              <a:latin typeface="Cambria Math" panose="02040503050406030204" pitchFamily="18" charset="0"/>
                            </a:rPr>
                            <m:t>𝑖</m:t>
                          </m:r>
                          <m:r>
                            <a:rPr lang="en-US" altLang="zh-CN" sz="2400" b="1" i="1">
                              <a:solidFill>
                                <a:srgbClr val="0070C0"/>
                              </a:solidFill>
                              <a:latin typeface="Cambria Math" panose="02040503050406030204" pitchFamily="18" charset="0"/>
                            </a:rPr>
                            <m:t>=1</m:t>
                          </m:r>
                        </m:sub>
                        <m:sup>
                          <m:r>
                            <a:rPr lang="en-US" altLang="zh-CN" sz="2400" b="1" i="1">
                              <a:solidFill>
                                <a:srgbClr val="0070C0"/>
                              </a:solidFill>
                              <a:latin typeface="Cambria Math" panose="02040503050406030204" pitchFamily="18" charset="0"/>
                            </a:rPr>
                            <m:t>𝑛</m:t>
                          </m:r>
                        </m:sup>
                        <m:e>
                          <m:sSub>
                            <m:sSubPr>
                              <m:ctrlPr>
                                <a:rPr lang="en-US" altLang="zh-CN" sz="2400" b="1" i="1">
                                  <a:solidFill>
                                    <a:srgbClr val="0070C0"/>
                                  </a:solidFill>
                                  <a:latin typeface="Cambria Math" panose="02040503050406030204" pitchFamily="18" charset="0"/>
                                </a:rPr>
                              </m:ctrlPr>
                            </m:sSubPr>
                            <m:e>
                              <m:r>
                                <a:rPr lang="en-US" altLang="zh-CN" sz="2400" b="1" i="1">
                                  <a:solidFill>
                                    <a:srgbClr val="0070C0"/>
                                  </a:solidFill>
                                  <a:latin typeface="Cambria Math" panose="02040503050406030204" pitchFamily="18" charset="0"/>
                                </a:rPr>
                                <m:t>𝑅</m:t>
                              </m:r>
                            </m:e>
                            <m:sub>
                              <m:r>
                                <a:rPr lang="en-US" altLang="zh-CN" sz="2400" b="1" i="1">
                                  <a:solidFill>
                                    <a:srgbClr val="0070C0"/>
                                  </a:solidFill>
                                  <a:latin typeface="Cambria Math" panose="02040503050406030204" pitchFamily="18" charset="0"/>
                                </a:rPr>
                                <m:t>𝑖</m:t>
                              </m:r>
                            </m:sub>
                          </m:sSub>
                        </m:e>
                      </m:nary>
                    </m:oMath>
                  </m:oMathPara>
                </a14:m>
                <a:endParaRPr lang="zh-CN" altLang="en-US" sz="2400" b="1" i="1" dirty="0">
                  <a:solidFill>
                    <a:srgbClr val="0070C0"/>
                  </a:solidFill>
                  <a:latin typeface="Cambria Math" panose="020405030504060302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2667001" y="4387712"/>
                <a:ext cx="3004477" cy="100822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p:cNvSpPr txBox="1"/>
              <p:nvPr/>
            </p:nvSpPr>
            <p:spPr>
              <a:xfrm>
                <a:off x="2677516" y="5472137"/>
                <a:ext cx="6494022" cy="768993"/>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r>
                        <a:rPr lang="en-US" altLang="zh-CN" sz="2400" b="1" i="1" smtClean="0">
                          <a:solidFill>
                            <a:srgbClr val="0070C0"/>
                          </a:solidFill>
                          <a:latin typeface="Cambria Math" panose="02040503050406030204" pitchFamily="18" charset="0"/>
                        </a:rPr>
                        <m:t>𝒎𝒂𝒄𝒓𝒐</m:t>
                      </m:r>
                      <m:r>
                        <a:rPr lang="en-US" altLang="zh-CN" sz="2400" b="1" i="1" smtClean="0">
                          <a:solidFill>
                            <a:srgbClr val="0070C0"/>
                          </a:solidFill>
                          <a:latin typeface="Cambria Math" panose="02040503050406030204" pitchFamily="18" charset="0"/>
                        </a:rPr>
                        <m:t>−</m:t>
                      </m:r>
                      <m:r>
                        <a:rPr lang="en-US" altLang="zh-CN" sz="2400" b="1" i="1" smtClean="0">
                          <a:solidFill>
                            <a:srgbClr val="0070C0"/>
                          </a:solidFill>
                          <a:latin typeface="Cambria Math" panose="02040503050406030204" pitchFamily="18" charset="0"/>
                        </a:rPr>
                        <m:t>𝑭</m:t>
                      </m:r>
                      <m:r>
                        <a:rPr lang="en-US" altLang="zh-CN" sz="2400" b="1" i="1" smtClean="0">
                          <a:solidFill>
                            <a:srgbClr val="0070C0"/>
                          </a:solidFill>
                          <a:latin typeface="Cambria Math" panose="02040503050406030204" pitchFamily="18" charset="0"/>
                        </a:rPr>
                        <m:t>𝟏</m:t>
                      </m:r>
                      <m:r>
                        <a:rPr lang="en-US" altLang="zh-CN" sz="2400" b="1" i="1" smtClean="0">
                          <a:solidFill>
                            <a:srgbClr val="0070C0"/>
                          </a:solidFill>
                          <a:latin typeface="Cambria Math" panose="02040503050406030204" pitchFamily="18" charset="0"/>
                        </a:rPr>
                        <m:t>=</m:t>
                      </m:r>
                      <m:f>
                        <m:fPr>
                          <m:ctrlPr>
                            <a:rPr lang="en-US" altLang="zh-CN" sz="2400" b="1" i="1">
                              <a:solidFill>
                                <a:srgbClr val="0070C0"/>
                              </a:solidFill>
                              <a:latin typeface="Cambria Math" panose="02040503050406030204" pitchFamily="18" charset="0"/>
                            </a:rPr>
                          </m:ctrlPr>
                        </m:fPr>
                        <m:num>
                          <m:r>
                            <a:rPr lang="en-US" altLang="zh-CN" sz="2400" b="1" i="1">
                              <a:solidFill>
                                <a:srgbClr val="0070C0"/>
                              </a:solidFill>
                              <a:latin typeface="Cambria Math" panose="02040503050406030204" pitchFamily="18" charset="0"/>
                            </a:rPr>
                            <m:t>2×</m:t>
                          </m:r>
                          <m:r>
                            <a:rPr lang="en-US" altLang="zh-CN" sz="2400" b="1" i="1" smtClean="0">
                              <a:solidFill>
                                <a:srgbClr val="0070C0"/>
                              </a:solidFill>
                              <a:latin typeface="Cambria Math" panose="02040503050406030204" pitchFamily="18" charset="0"/>
                            </a:rPr>
                            <m:t>(</m:t>
                          </m:r>
                          <m:r>
                            <a:rPr lang="en-US" altLang="zh-CN" sz="2400" b="0" i="1">
                              <a:solidFill>
                                <a:srgbClr val="0070C0"/>
                              </a:solidFill>
                              <a:latin typeface="Cambria Math" panose="02040503050406030204" pitchFamily="18" charset="0"/>
                            </a:rPr>
                            <m:t>𝑚𝑎𝑐𝑟𝑜</m:t>
                          </m:r>
                          <m:r>
                            <a:rPr lang="en-US" altLang="zh-CN" sz="2400" b="1" i="1">
                              <a:solidFill>
                                <a:srgbClr val="0070C0"/>
                              </a:solidFill>
                              <a:latin typeface="Cambria Math" panose="02040503050406030204" pitchFamily="18" charset="0"/>
                            </a:rPr>
                            <m:t>−</m:t>
                          </m:r>
                          <m:r>
                            <a:rPr lang="en-US" altLang="zh-CN" sz="2400" b="1" i="1">
                              <a:solidFill>
                                <a:srgbClr val="0070C0"/>
                              </a:solidFill>
                              <a:latin typeface="Cambria Math" panose="02040503050406030204" pitchFamily="18" charset="0"/>
                            </a:rPr>
                            <m:t>𝑃</m:t>
                          </m:r>
                          <m:r>
                            <a:rPr lang="en-US" altLang="zh-CN" sz="2400" b="1" i="1" smtClean="0">
                              <a:solidFill>
                                <a:srgbClr val="0070C0"/>
                              </a:solidFill>
                              <a:latin typeface="Cambria Math" panose="02040503050406030204" pitchFamily="18" charset="0"/>
                            </a:rPr>
                            <m:t>)</m:t>
                          </m:r>
                          <m:r>
                            <a:rPr lang="en-US" altLang="zh-CN" sz="2400" b="1" i="1">
                              <a:solidFill>
                                <a:srgbClr val="0070C0"/>
                              </a:solidFill>
                              <a:latin typeface="Cambria Math" panose="02040503050406030204" pitchFamily="18" charset="0"/>
                            </a:rPr>
                            <m:t>×</m:t>
                          </m:r>
                          <m:r>
                            <a:rPr lang="en-US" altLang="zh-CN" sz="2400" b="1" i="1" smtClean="0">
                              <a:solidFill>
                                <a:srgbClr val="0070C0"/>
                              </a:solidFill>
                              <a:latin typeface="Cambria Math" panose="02040503050406030204" pitchFamily="18" charset="0"/>
                            </a:rPr>
                            <m:t>(</m:t>
                          </m:r>
                          <m:r>
                            <a:rPr lang="en-US" altLang="zh-CN" sz="2400" b="1" i="1">
                              <a:solidFill>
                                <a:srgbClr val="0070C0"/>
                              </a:solidFill>
                              <a:latin typeface="Cambria Math" panose="02040503050406030204" pitchFamily="18" charset="0"/>
                            </a:rPr>
                            <m:t>𝑚𝑎𝑐𝑟𝑜</m:t>
                          </m:r>
                          <m:r>
                            <a:rPr lang="en-US" altLang="zh-CN" sz="2400" b="1" i="1">
                              <a:solidFill>
                                <a:srgbClr val="0070C0"/>
                              </a:solidFill>
                              <a:latin typeface="Cambria Math" panose="02040503050406030204" pitchFamily="18" charset="0"/>
                            </a:rPr>
                            <m:t>−</m:t>
                          </m:r>
                          <m:r>
                            <a:rPr lang="en-US" altLang="zh-CN" sz="2400" b="1" i="1">
                              <a:solidFill>
                                <a:srgbClr val="0070C0"/>
                              </a:solidFill>
                              <a:latin typeface="Cambria Math" panose="02040503050406030204" pitchFamily="18" charset="0"/>
                            </a:rPr>
                            <m:t>𝑅</m:t>
                          </m:r>
                          <m:r>
                            <a:rPr lang="en-US" altLang="zh-CN" sz="2400" b="1" i="1" smtClean="0">
                              <a:solidFill>
                                <a:srgbClr val="0070C0"/>
                              </a:solidFill>
                              <a:latin typeface="Cambria Math" panose="02040503050406030204" pitchFamily="18" charset="0"/>
                            </a:rPr>
                            <m:t>)</m:t>
                          </m:r>
                        </m:num>
                        <m:den>
                          <m:r>
                            <a:rPr lang="en-US" altLang="zh-CN" sz="2400" b="0" i="1" smtClean="0">
                              <a:solidFill>
                                <a:srgbClr val="0070C0"/>
                              </a:solidFill>
                              <a:latin typeface="Cambria Math" panose="02040503050406030204" pitchFamily="18" charset="0"/>
                            </a:rPr>
                            <m:t>(</m:t>
                          </m:r>
                          <m:r>
                            <a:rPr lang="en-US" altLang="zh-CN" sz="2400" b="0" i="1">
                              <a:solidFill>
                                <a:srgbClr val="0070C0"/>
                              </a:solidFill>
                              <a:latin typeface="Cambria Math" panose="02040503050406030204" pitchFamily="18" charset="0"/>
                            </a:rPr>
                            <m:t>𝑚𝑎𝑐𝑟𝑜</m:t>
                          </m:r>
                          <m:r>
                            <a:rPr lang="en-US" altLang="zh-CN" sz="2400" b="1" i="1">
                              <a:solidFill>
                                <a:srgbClr val="0070C0"/>
                              </a:solidFill>
                              <a:latin typeface="Cambria Math" panose="02040503050406030204" pitchFamily="18" charset="0"/>
                            </a:rPr>
                            <m:t>−</m:t>
                          </m:r>
                          <m:r>
                            <a:rPr lang="en-US" altLang="zh-CN" sz="2400" b="1" i="1">
                              <a:solidFill>
                                <a:srgbClr val="0070C0"/>
                              </a:solidFill>
                              <a:latin typeface="Cambria Math" panose="02040503050406030204" pitchFamily="18" charset="0"/>
                            </a:rPr>
                            <m:t>𝑃</m:t>
                          </m:r>
                          <m:r>
                            <a:rPr lang="en-US" altLang="zh-CN" sz="2400" b="1" i="1" smtClean="0">
                              <a:solidFill>
                                <a:srgbClr val="0070C0"/>
                              </a:solidFill>
                              <a:latin typeface="Cambria Math" panose="02040503050406030204" pitchFamily="18" charset="0"/>
                            </a:rPr>
                            <m:t>)</m:t>
                          </m:r>
                          <m:r>
                            <a:rPr lang="en-US" altLang="zh-CN" sz="2400" b="1" i="1">
                              <a:solidFill>
                                <a:srgbClr val="0070C0"/>
                              </a:solidFill>
                              <a:latin typeface="Cambria Math" panose="02040503050406030204" pitchFamily="18" charset="0"/>
                            </a:rPr>
                            <m:t>+</m:t>
                          </m:r>
                          <m:r>
                            <a:rPr lang="en-US" altLang="zh-CN" sz="2400" b="1" i="1" smtClean="0">
                              <a:solidFill>
                                <a:srgbClr val="0070C0"/>
                              </a:solidFill>
                              <a:latin typeface="Cambria Math" panose="02040503050406030204" pitchFamily="18" charset="0"/>
                            </a:rPr>
                            <m:t>(</m:t>
                          </m:r>
                          <m:r>
                            <a:rPr lang="en-US" altLang="zh-CN" sz="2400" b="0" i="1">
                              <a:solidFill>
                                <a:srgbClr val="0070C0"/>
                              </a:solidFill>
                              <a:latin typeface="Cambria Math" panose="02040503050406030204" pitchFamily="18" charset="0"/>
                            </a:rPr>
                            <m:t>𝑚𝑎𝑐𝑟𝑜</m:t>
                          </m:r>
                          <m:r>
                            <a:rPr lang="en-US" altLang="zh-CN" sz="2400" b="1" i="1">
                              <a:solidFill>
                                <a:srgbClr val="0070C0"/>
                              </a:solidFill>
                              <a:latin typeface="Cambria Math" panose="02040503050406030204" pitchFamily="18" charset="0"/>
                            </a:rPr>
                            <m:t>−</m:t>
                          </m:r>
                          <m:r>
                            <a:rPr lang="en-US" altLang="zh-CN" sz="2400" b="1" i="1">
                              <a:solidFill>
                                <a:srgbClr val="0070C0"/>
                              </a:solidFill>
                              <a:latin typeface="Cambria Math" panose="02040503050406030204" pitchFamily="18" charset="0"/>
                            </a:rPr>
                            <m:t>𝑅</m:t>
                          </m:r>
                          <m:r>
                            <a:rPr lang="en-US" altLang="zh-CN" sz="2400" b="1" i="1" smtClean="0">
                              <a:solidFill>
                                <a:srgbClr val="0070C0"/>
                              </a:solidFill>
                              <a:latin typeface="Cambria Math" panose="02040503050406030204" pitchFamily="18" charset="0"/>
                            </a:rPr>
                            <m:t>)</m:t>
                          </m:r>
                        </m:den>
                      </m:f>
                    </m:oMath>
                  </m:oMathPara>
                </a14:m>
                <a:endParaRPr lang="zh-CN" altLang="en-US" sz="2400" b="1" i="1" dirty="0">
                  <a:solidFill>
                    <a:srgbClr val="0070C0"/>
                  </a:solidFill>
                  <a:latin typeface="Cambria Math" panose="02040503050406030204" pitchFamily="18"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2677516" y="5472137"/>
                <a:ext cx="6494022" cy="768993"/>
              </a:xfrm>
              <a:prstGeom prst="rect">
                <a:avLst/>
              </a:prstGeom>
              <a:blipFill rotWithShape="0">
                <a:blip r:embed="rId6"/>
                <a:stretch>
                  <a:fillRect/>
                </a:stretch>
              </a:blipFill>
            </p:spPr>
            <p:txBody>
              <a:bodyPr/>
              <a:lstStyle/>
              <a:p>
                <a:r>
                  <a:rPr lang="zh-CN" altLang="en-US">
                    <a:noFill/>
                  </a:rPr>
                  <a:t> </a:t>
                </a:r>
              </a:p>
            </p:txBody>
          </p:sp>
        </mc:Fallback>
      </mc:AlternateContent>
      <p:sp>
        <p:nvSpPr>
          <p:cNvPr id="11" name="标题 1"/>
          <p:cNvSpPr>
            <a:spLocks noGrp="1"/>
          </p:cNvSpPr>
          <p:nvPr>
            <p:ph type="title"/>
          </p:nvPr>
        </p:nvSpPr>
        <p:spPr>
          <a:xfrm>
            <a:off x="914400" y="59797"/>
            <a:ext cx="7886700" cy="777874"/>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性能度量</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宏平均</a:t>
            </a:r>
          </a:p>
        </p:txBody>
      </p:sp>
    </p:spTree>
    <p:extLst>
      <p:ext uri="{BB962C8B-B14F-4D97-AF65-F5344CB8AC3E}">
        <p14:creationId xmlns:p14="http://schemas.microsoft.com/office/powerpoint/2010/main" val="56393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p:cNvSpPr txBox="1"/>
              <p:nvPr/>
            </p:nvSpPr>
            <p:spPr>
              <a:xfrm>
                <a:off x="1752600" y="1267371"/>
                <a:ext cx="8686800" cy="1232966"/>
              </a:xfrm>
              <a:prstGeom prst="rect">
                <a:avLst/>
              </a:prstGeom>
              <a:noFill/>
            </p:spPr>
            <p:txBody>
              <a:bodyPr wrap="square" rtlCol="0">
                <a:spAutoFit/>
              </a:bodyPr>
              <a:lstStyle/>
              <a:p>
                <a:r>
                  <a:rPr lang="zh-CN" altLang="en-US" sz="2400" dirty="0"/>
                  <a:t>  先将混淆矩阵的对应元素进行平均，得到</a:t>
                </a:r>
                <a:r>
                  <a:rPr lang="en-US" altLang="zh-CN" sz="2400" dirty="0"/>
                  <a:t>TP</a:t>
                </a:r>
                <a:r>
                  <a:rPr lang="zh-CN" altLang="en-US" sz="2400" dirty="0"/>
                  <a:t>、</a:t>
                </a:r>
                <a:r>
                  <a:rPr lang="en-US" altLang="zh-CN" sz="2400" dirty="0"/>
                  <a:t>FP</a:t>
                </a:r>
                <a:r>
                  <a:rPr lang="zh-CN" altLang="en-US" sz="2400" dirty="0"/>
                  <a:t>、</a:t>
                </a:r>
                <a:r>
                  <a:rPr lang="en-US" altLang="zh-CN" sz="2400" dirty="0"/>
                  <a:t>TN</a:t>
                </a:r>
                <a:r>
                  <a:rPr lang="zh-CN" altLang="en-US" sz="2400" dirty="0"/>
                  <a:t>、</a:t>
                </a:r>
                <a:r>
                  <a:rPr lang="en-US" altLang="zh-CN" sz="2400" dirty="0"/>
                  <a:t>FN</a:t>
                </a:r>
                <a:r>
                  <a:rPr lang="zh-CN" altLang="en-US" sz="2400" dirty="0"/>
                  <a:t>的平均值，分别记为</a:t>
                </a:r>
                <a14:m>
                  <m:oMath xmlns:m="http://schemas.openxmlformats.org/officeDocument/2006/math">
                    <m:acc>
                      <m:accPr>
                        <m:chr m:val="̅"/>
                        <m:ctrlPr>
                          <a:rPr lang="zh-CN" altLang="en-US" sz="2400" i="1">
                            <a:latin typeface="Cambria Math" panose="02040503050406030204" pitchFamily="18" charset="0"/>
                          </a:rPr>
                        </m:ctrlPr>
                      </m:accPr>
                      <m:e>
                        <m:r>
                          <a:rPr lang="en-US" altLang="zh-CN" sz="2400" i="1">
                            <a:latin typeface="Cambria Math" panose="02040503050406030204" pitchFamily="18" charset="0"/>
                          </a:rPr>
                          <m:t>𝑇𝑃</m:t>
                        </m:r>
                      </m:e>
                    </m:acc>
                  </m:oMath>
                </a14:m>
                <a:r>
                  <a:rPr lang="zh-CN" altLang="en-US" sz="2400" dirty="0"/>
                  <a:t>、</a:t>
                </a:r>
                <a14:m>
                  <m:oMath xmlns:m="http://schemas.openxmlformats.org/officeDocument/2006/math">
                    <m:acc>
                      <m:accPr>
                        <m:chr m:val="̅"/>
                        <m:ctrlPr>
                          <a:rPr lang="zh-CN" altLang="en-US" sz="2400" i="1">
                            <a:latin typeface="Cambria Math" panose="02040503050406030204" pitchFamily="18" charset="0"/>
                          </a:rPr>
                        </m:ctrlPr>
                      </m:accPr>
                      <m:e>
                        <m:r>
                          <a:rPr lang="en-US" altLang="zh-CN" sz="2400" i="1">
                            <a:latin typeface="Cambria Math" panose="02040503050406030204" pitchFamily="18" charset="0"/>
                          </a:rPr>
                          <m:t>𝐹𝑃</m:t>
                        </m:r>
                      </m:e>
                    </m:acc>
                  </m:oMath>
                </a14:m>
                <a:r>
                  <a:rPr lang="zh-CN" altLang="en-US" sz="2400" dirty="0"/>
                  <a:t>、</a:t>
                </a:r>
                <a14:m>
                  <m:oMath xmlns:m="http://schemas.openxmlformats.org/officeDocument/2006/math">
                    <m:acc>
                      <m:accPr>
                        <m:chr m:val="̅"/>
                        <m:ctrlPr>
                          <a:rPr lang="zh-CN" altLang="en-US" sz="2400" i="1">
                            <a:latin typeface="Cambria Math" panose="02040503050406030204" pitchFamily="18" charset="0"/>
                          </a:rPr>
                        </m:ctrlPr>
                      </m:accPr>
                      <m:e>
                        <m:r>
                          <a:rPr lang="en-US" altLang="zh-CN" sz="2400" i="1">
                            <a:latin typeface="Cambria Math" panose="02040503050406030204" pitchFamily="18" charset="0"/>
                          </a:rPr>
                          <m:t>𝑇𝑁</m:t>
                        </m:r>
                      </m:e>
                    </m:acc>
                  </m:oMath>
                </a14:m>
                <a:r>
                  <a:rPr lang="zh-CN" altLang="en-US" sz="2400" dirty="0"/>
                  <a:t>、</a:t>
                </a:r>
                <a14:m>
                  <m:oMath xmlns:m="http://schemas.openxmlformats.org/officeDocument/2006/math">
                    <m:acc>
                      <m:accPr>
                        <m:chr m:val="̅"/>
                        <m:ctrlPr>
                          <a:rPr lang="zh-CN" altLang="en-US" sz="2400" i="1">
                            <a:latin typeface="Cambria Math" panose="02040503050406030204" pitchFamily="18" charset="0"/>
                          </a:rPr>
                        </m:ctrlPr>
                      </m:accPr>
                      <m:e>
                        <m:r>
                          <a:rPr lang="en-US" altLang="zh-CN" sz="2400" i="1">
                            <a:latin typeface="Cambria Math" panose="02040503050406030204" pitchFamily="18" charset="0"/>
                          </a:rPr>
                          <m:t>𝐹𝑁</m:t>
                        </m:r>
                      </m:e>
                    </m:acc>
                  </m:oMath>
                </a14:m>
                <a:r>
                  <a:rPr lang="zh-CN" altLang="en-US" sz="2400" dirty="0"/>
                  <a:t>，再基于这些平均值计算尺</a:t>
                </a:r>
                <a:r>
                  <a:rPr lang="zh-CN" altLang="en-US" sz="2400" b="1" dirty="0">
                    <a:solidFill>
                      <a:srgbClr val="0070C0"/>
                    </a:solidFill>
                  </a:rPr>
                  <a:t>“微查准率”</a:t>
                </a:r>
                <a:r>
                  <a:rPr lang="zh-CN" altLang="en-US" sz="2400" dirty="0"/>
                  <a:t>、</a:t>
                </a:r>
                <a:r>
                  <a:rPr lang="zh-CN" altLang="en-US" sz="2400" b="1" dirty="0">
                    <a:solidFill>
                      <a:srgbClr val="0070C0"/>
                    </a:solidFill>
                  </a:rPr>
                  <a:t>“微查全率”</a:t>
                </a:r>
                <a:r>
                  <a:rPr lang="zh-CN" altLang="en-US" sz="2400" dirty="0"/>
                  <a:t>以及</a:t>
                </a:r>
                <a:r>
                  <a:rPr lang="zh-CN" altLang="en-US" sz="2400" b="1" dirty="0">
                    <a:solidFill>
                      <a:srgbClr val="0070C0"/>
                    </a:solidFill>
                  </a:rPr>
                  <a:t>“微</a:t>
                </a:r>
                <a:r>
                  <a:rPr lang="en-US" altLang="zh-CN" sz="2400" b="1" i="1" dirty="0">
                    <a:solidFill>
                      <a:srgbClr val="0070C0"/>
                    </a:solidFill>
                  </a:rPr>
                  <a:t>F</a:t>
                </a:r>
                <a:r>
                  <a:rPr lang="en-US" altLang="zh-CN" sz="2400" b="1" dirty="0">
                    <a:solidFill>
                      <a:srgbClr val="0070C0"/>
                    </a:solidFill>
                  </a:rPr>
                  <a:t>1</a:t>
                </a:r>
                <a:r>
                  <a:rPr lang="zh-CN" altLang="en-US" sz="2400" b="1" dirty="0">
                    <a:solidFill>
                      <a:srgbClr val="0070C0"/>
                    </a:solidFill>
                  </a:rPr>
                  <a:t>”</a:t>
                </a:r>
                <a:r>
                  <a:rPr lang="zh-CN" altLang="en-US" sz="2400" dirty="0"/>
                  <a:t>：</a:t>
                </a:r>
              </a:p>
            </p:txBody>
          </p:sp>
        </mc:Choice>
        <mc:Fallback xmlns="">
          <p:sp>
            <p:nvSpPr>
              <p:cNvPr id="3" name="文本框 2"/>
              <p:cNvSpPr txBox="1">
                <a:spLocks noRot="1" noChangeAspect="1" noMove="1" noResize="1" noEditPoints="1" noAdjustHandles="1" noChangeArrowheads="1" noChangeShapeType="1" noTextEdit="1"/>
              </p:cNvSpPr>
              <p:nvPr/>
            </p:nvSpPr>
            <p:spPr>
              <a:xfrm>
                <a:off x="1752600" y="1267371"/>
                <a:ext cx="8686800" cy="1232966"/>
              </a:xfrm>
              <a:prstGeom prst="rect">
                <a:avLst/>
              </a:prstGeom>
              <a:blipFill>
                <a:blip r:embed="rId3"/>
                <a:stretch>
                  <a:fillRect l="-1123" t="-3960" b="-79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2649327" y="2881337"/>
                <a:ext cx="3093347" cy="756233"/>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r>
                        <a:rPr lang="en-US" altLang="zh-CN" sz="2400" b="1" i="1">
                          <a:solidFill>
                            <a:srgbClr val="0070C0"/>
                          </a:solidFill>
                          <a:latin typeface="Cambria Math" panose="02040503050406030204" pitchFamily="18" charset="0"/>
                        </a:rPr>
                        <m:t>𝒎𝒊𝒄𝒓𝒐</m:t>
                      </m:r>
                      <m:r>
                        <a:rPr lang="en-US" altLang="zh-CN" sz="2400" b="1" i="1">
                          <a:solidFill>
                            <a:srgbClr val="0070C0"/>
                          </a:solidFill>
                          <a:latin typeface="Cambria Math" panose="02040503050406030204" pitchFamily="18" charset="0"/>
                        </a:rPr>
                        <m:t>−</m:t>
                      </m:r>
                      <m:r>
                        <a:rPr lang="en-US" altLang="zh-CN" sz="2400" b="1" i="1">
                          <a:solidFill>
                            <a:srgbClr val="0070C0"/>
                          </a:solidFill>
                          <a:latin typeface="Cambria Math" panose="02040503050406030204" pitchFamily="18" charset="0"/>
                        </a:rPr>
                        <m:t>𝑷</m:t>
                      </m:r>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acc>
                            <m:accPr>
                              <m:chr m:val="̅"/>
                              <m:ctrlPr>
                                <a:rPr lang="zh-CN" altLang="en-US" sz="2400" i="1">
                                  <a:latin typeface="Cambria Math" panose="02040503050406030204" pitchFamily="18" charset="0"/>
                                </a:rPr>
                              </m:ctrlPr>
                            </m:accPr>
                            <m:e>
                              <m:r>
                                <a:rPr lang="en-US" altLang="zh-CN" sz="2400" i="1">
                                  <a:latin typeface="Cambria Math" panose="02040503050406030204" pitchFamily="18" charset="0"/>
                                </a:rPr>
                                <m:t>𝑇𝑃</m:t>
                              </m:r>
                            </m:e>
                          </m:acc>
                        </m:num>
                        <m:den>
                          <m:acc>
                            <m:accPr>
                              <m:chr m:val="̅"/>
                              <m:ctrlPr>
                                <a:rPr lang="zh-CN" altLang="en-US" sz="2400" i="1">
                                  <a:latin typeface="Cambria Math" panose="02040503050406030204" pitchFamily="18" charset="0"/>
                                </a:rPr>
                              </m:ctrlPr>
                            </m:accPr>
                            <m:e>
                              <m:r>
                                <a:rPr lang="en-US" altLang="zh-CN" sz="2400" i="1">
                                  <a:latin typeface="Cambria Math" panose="02040503050406030204" pitchFamily="18" charset="0"/>
                                </a:rPr>
                                <m:t>𝑇𝑃</m:t>
                              </m:r>
                            </m:e>
                          </m:acc>
                          <m:r>
                            <a:rPr lang="en-US" altLang="zh-CN" sz="2400" i="1">
                              <a:latin typeface="Cambria Math" panose="02040503050406030204" pitchFamily="18" charset="0"/>
                            </a:rPr>
                            <m:t>+</m:t>
                          </m:r>
                          <m:acc>
                            <m:accPr>
                              <m:chr m:val="̅"/>
                              <m:ctrlPr>
                                <a:rPr lang="zh-CN" altLang="en-US" sz="2400" i="1">
                                  <a:latin typeface="Cambria Math" panose="02040503050406030204" pitchFamily="18" charset="0"/>
                                </a:rPr>
                              </m:ctrlPr>
                            </m:accPr>
                            <m:e>
                              <m:r>
                                <a:rPr lang="en-US" altLang="zh-CN" sz="2400" i="1">
                                  <a:latin typeface="Cambria Math" panose="02040503050406030204" pitchFamily="18" charset="0"/>
                                </a:rPr>
                                <m:t>𝐹𝑃</m:t>
                              </m:r>
                            </m:e>
                          </m:acc>
                        </m:den>
                      </m:f>
                    </m:oMath>
                  </m:oMathPara>
                </a14:m>
                <a:endParaRPr lang="zh-CN" altLang="en-US" sz="2400" dirty="0"/>
              </a:p>
            </p:txBody>
          </p:sp>
        </mc:Choice>
        <mc:Fallback xmlns="">
          <p:sp>
            <p:nvSpPr>
              <p:cNvPr id="4" name="文本框 3"/>
              <p:cNvSpPr txBox="1">
                <a:spLocks noRot="1" noChangeAspect="1" noMove="1" noResize="1" noEditPoints="1" noAdjustHandles="1" noChangeArrowheads="1" noChangeShapeType="1" noTextEdit="1"/>
              </p:cNvSpPr>
              <p:nvPr/>
            </p:nvSpPr>
            <p:spPr>
              <a:xfrm>
                <a:off x="2649327" y="2881337"/>
                <a:ext cx="3093347" cy="75623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p:cNvSpPr txBox="1"/>
              <p:nvPr/>
            </p:nvSpPr>
            <p:spPr>
              <a:xfrm>
                <a:off x="2677516" y="5091137"/>
                <a:ext cx="6287234" cy="768993"/>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r>
                        <a:rPr lang="en-US" altLang="zh-CN" sz="2400" b="1" i="1" smtClean="0">
                          <a:solidFill>
                            <a:srgbClr val="0070C0"/>
                          </a:solidFill>
                          <a:latin typeface="Cambria Math" panose="02040503050406030204" pitchFamily="18" charset="0"/>
                        </a:rPr>
                        <m:t>𝒎𝒊𝒄𝒓𝒐</m:t>
                      </m:r>
                      <m:r>
                        <a:rPr lang="en-US" altLang="zh-CN" sz="2400" b="1" i="1" smtClean="0">
                          <a:solidFill>
                            <a:srgbClr val="0070C0"/>
                          </a:solidFill>
                          <a:latin typeface="Cambria Math" panose="02040503050406030204" pitchFamily="18" charset="0"/>
                        </a:rPr>
                        <m:t>−</m:t>
                      </m:r>
                      <m:r>
                        <a:rPr lang="en-US" altLang="zh-CN" sz="2400" b="1" i="1" smtClean="0">
                          <a:solidFill>
                            <a:srgbClr val="0070C0"/>
                          </a:solidFill>
                          <a:latin typeface="Cambria Math" panose="02040503050406030204" pitchFamily="18" charset="0"/>
                        </a:rPr>
                        <m:t>𝑭</m:t>
                      </m:r>
                      <m:r>
                        <a:rPr lang="en-US" altLang="zh-CN" sz="2400" b="1" i="1" smtClean="0">
                          <a:solidFill>
                            <a:srgbClr val="0070C0"/>
                          </a:solidFill>
                          <a:latin typeface="Cambria Math" panose="02040503050406030204" pitchFamily="18" charset="0"/>
                        </a:rPr>
                        <m:t>𝟏</m:t>
                      </m:r>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2</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𝑚𝑖𝑐𝑟𝑜</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𝑃</m:t>
                          </m:r>
                          <m:r>
                            <a:rPr lang="en-US" altLang="zh-CN" sz="2400" b="0" i="1" smtClean="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𝑚𝑖𝑐𝑟𝑜</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𝑅</m:t>
                          </m:r>
                          <m:r>
                            <a:rPr lang="en-US" altLang="zh-CN" sz="2400" b="0" i="1" smtClean="0">
                              <a:latin typeface="Cambria Math" panose="02040503050406030204" pitchFamily="18" charset="0"/>
                              <a:ea typeface="Cambria Math" panose="02040503050406030204" pitchFamily="18" charset="0"/>
                            </a:rPr>
                            <m:t>)</m:t>
                          </m:r>
                        </m:num>
                        <m:den>
                          <m:r>
                            <a:rPr lang="en-US" altLang="zh-CN" sz="2400" b="0" i="1" smtClean="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𝑚𝑖𝑐𝑟𝑜</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𝑃</m:t>
                          </m:r>
                          <m:r>
                            <a:rPr lang="en-US" altLang="zh-CN" sz="2400" b="0" i="1" smtClean="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𝑚𝑖𝑐𝑟𝑜</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𝑅</m:t>
                          </m:r>
                          <m:r>
                            <a:rPr lang="en-US" altLang="zh-CN" sz="2400" b="0" i="1" smtClean="0">
                              <a:latin typeface="Cambria Math" panose="02040503050406030204" pitchFamily="18" charset="0"/>
                              <a:ea typeface="Cambria Math" panose="02040503050406030204" pitchFamily="18" charset="0"/>
                            </a:rPr>
                            <m:t>)</m:t>
                          </m:r>
                        </m:den>
                      </m:f>
                    </m:oMath>
                  </m:oMathPara>
                </a14:m>
                <a:endParaRPr lang="zh-CN" altLang="en-US" sz="2400" dirty="0"/>
              </a:p>
            </p:txBody>
          </p:sp>
        </mc:Choice>
        <mc:Fallback>
          <p:sp>
            <p:nvSpPr>
              <p:cNvPr id="6" name="文本框 5"/>
              <p:cNvSpPr txBox="1">
                <a:spLocks noRot="1" noChangeAspect="1" noMove="1" noResize="1" noEditPoints="1" noAdjustHandles="1" noChangeArrowheads="1" noChangeShapeType="1" noTextEdit="1"/>
              </p:cNvSpPr>
              <p:nvPr/>
            </p:nvSpPr>
            <p:spPr>
              <a:xfrm>
                <a:off x="2677516" y="5091137"/>
                <a:ext cx="6287234" cy="768993"/>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2667001" y="3953904"/>
                <a:ext cx="3131819" cy="756233"/>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r>
                        <a:rPr lang="en-US" altLang="zh-CN" sz="2400" b="1" i="1">
                          <a:solidFill>
                            <a:srgbClr val="0070C0"/>
                          </a:solidFill>
                          <a:latin typeface="Cambria Math" panose="02040503050406030204" pitchFamily="18" charset="0"/>
                        </a:rPr>
                        <m:t>𝒎𝒊𝒄𝒓𝒐</m:t>
                      </m:r>
                      <m:r>
                        <a:rPr lang="en-US" altLang="zh-CN" sz="2400" b="1" i="1">
                          <a:solidFill>
                            <a:srgbClr val="0070C0"/>
                          </a:solidFill>
                          <a:latin typeface="Cambria Math" panose="02040503050406030204" pitchFamily="18" charset="0"/>
                        </a:rPr>
                        <m:t>−</m:t>
                      </m:r>
                      <m:r>
                        <a:rPr lang="en-US" altLang="zh-CN" sz="2400" b="1" i="1">
                          <a:solidFill>
                            <a:srgbClr val="0070C0"/>
                          </a:solidFill>
                          <a:latin typeface="Cambria Math" panose="02040503050406030204" pitchFamily="18" charset="0"/>
                        </a:rPr>
                        <m:t>𝑹</m:t>
                      </m:r>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acc>
                            <m:accPr>
                              <m:chr m:val="̅"/>
                              <m:ctrlPr>
                                <a:rPr lang="zh-CN" altLang="en-US" sz="2400" i="1">
                                  <a:latin typeface="Cambria Math" panose="02040503050406030204" pitchFamily="18" charset="0"/>
                                </a:rPr>
                              </m:ctrlPr>
                            </m:accPr>
                            <m:e>
                              <m:r>
                                <a:rPr lang="en-US" altLang="zh-CN" sz="2400" i="1">
                                  <a:latin typeface="Cambria Math" panose="02040503050406030204" pitchFamily="18" charset="0"/>
                                </a:rPr>
                                <m:t>𝑇𝑃</m:t>
                              </m:r>
                            </m:e>
                          </m:acc>
                        </m:num>
                        <m:den>
                          <m:acc>
                            <m:accPr>
                              <m:chr m:val="̅"/>
                              <m:ctrlPr>
                                <a:rPr lang="zh-CN" altLang="en-US" sz="2400" i="1">
                                  <a:latin typeface="Cambria Math" panose="02040503050406030204" pitchFamily="18" charset="0"/>
                                </a:rPr>
                              </m:ctrlPr>
                            </m:accPr>
                            <m:e>
                              <m:r>
                                <a:rPr lang="en-US" altLang="zh-CN" sz="2400" i="1">
                                  <a:latin typeface="Cambria Math" panose="02040503050406030204" pitchFamily="18" charset="0"/>
                                </a:rPr>
                                <m:t>𝑇𝑃</m:t>
                              </m:r>
                            </m:e>
                          </m:acc>
                          <m:r>
                            <a:rPr lang="en-US" altLang="zh-CN" sz="2400" i="1">
                              <a:latin typeface="Cambria Math" panose="02040503050406030204" pitchFamily="18" charset="0"/>
                            </a:rPr>
                            <m:t>+</m:t>
                          </m:r>
                          <m:acc>
                            <m:accPr>
                              <m:chr m:val="̅"/>
                              <m:ctrlPr>
                                <a:rPr lang="zh-CN" altLang="en-US" sz="2400" i="1">
                                  <a:latin typeface="Cambria Math" panose="02040503050406030204" pitchFamily="18" charset="0"/>
                                </a:rPr>
                              </m:ctrlPr>
                            </m:accPr>
                            <m:e>
                              <m:r>
                                <a:rPr lang="en-US" altLang="zh-CN" sz="2400" i="1">
                                  <a:latin typeface="Cambria Math" panose="02040503050406030204" pitchFamily="18" charset="0"/>
                                </a:rPr>
                                <m:t>𝐹𝑁</m:t>
                              </m:r>
                            </m:e>
                          </m:acc>
                        </m:den>
                      </m:f>
                    </m:oMath>
                  </m:oMathPara>
                </a14:m>
                <a:endParaRPr lang="zh-CN" alt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2667001" y="3953904"/>
                <a:ext cx="3131819" cy="756233"/>
              </a:xfrm>
              <a:prstGeom prst="rect">
                <a:avLst/>
              </a:prstGeom>
              <a:blipFill>
                <a:blip r:embed="rId6"/>
                <a:stretch>
                  <a:fillRect/>
                </a:stretch>
              </a:blipFill>
            </p:spPr>
            <p:txBody>
              <a:bodyPr/>
              <a:lstStyle/>
              <a:p>
                <a:r>
                  <a:rPr lang="zh-CN" altLang="en-US">
                    <a:noFill/>
                  </a:rPr>
                  <a:t> </a:t>
                </a:r>
              </a:p>
            </p:txBody>
          </p:sp>
        </mc:Fallback>
      </mc:AlternateContent>
      <p:sp>
        <p:nvSpPr>
          <p:cNvPr id="8" name="标题 1"/>
          <p:cNvSpPr>
            <a:spLocks noGrp="1"/>
          </p:cNvSpPr>
          <p:nvPr>
            <p:ph type="title"/>
          </p:nvPr>
        </p:nvSpPr>
        <p:spPr>
          <a:xfrm>
            <a:off x="914400" y="35026"/>
            <a:ext cx="7886700" cy="777874"/>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性能度量</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微平均</a:t>
            </a:r>
          </a:p>
        </p:txBody>
      </p:sp>
    </p:spTree>
    <p:extLst>
      <p:ext uri="{BB962C8B-B14F-4D97-AF65-F5344CB8AC3E}">
        <p14:creationId xmlns:p14="http://schemas.microsoft.com/office/powerpoint/2010/main" val="1068175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0000"/>
            <a:ext cx="7772400" cy="470898"/>
          </a:xfrm>
        </p:spPr>
        <p:txBody>
          <a:bodyPr/>
          <a:lstStyle/>
          <a:p>
            <a:r>
              <a:rPr lang="zh-CN" altLang="en-US" dirty="0"/>
              <a:t>目录</a:t>
            </a:r>
            <a:endParaRPr lang="zh-CN" altLang="en-US" dirty="0">
              <a:solidFill>
                <a:schemeClr val="tx1"/>
              </a:solidFill>
            </a:endParaRPr>
          </a:p>
        </p:txBody>
      </p:sp>
      <p:sp>
        <p:nvSpPr>
          <p:cNvPr id="6" name="内容占位符 2"/>
          <p:cNvSpPr>
            <a:spLocks noGrp="1"/>
          </p:cNvSpPr>
          <p:nvPr>
            <p:ph idx="4294967295"/>
          </p:nvPr>
        </p:nvSpPr>
        <p:spPr>
          <a:xfrm>
            <a:off x="609600" y="1047750"/>
            <a:ext cx="8686800" cy="4762500"/>
          </a:xfrm>
          <a:prstGeom prst="rect">
            <a:avLst/>
          </a:prstGeom>
        </p:spPr>
        <p:txBody>
          <a:bodyPr/>
          <a:lstStyle/>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tx1"/>
                </a:solidFill>
              </a:rPr>
              <a:t>误差与过拟合</a:t>
            </a:r>
            <a:endParaRPr lang="en-US" altLang="zh-CN" sz="2400" b="1" dirty="0">
              <a:solidFill>
                <a:schemeClr val="tx1"/>
              </a:solidFill>
            </a:endParaRP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评估方法</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性能度量</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比较检验</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偏差与方差</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阅读材料</a:t>
            </a:r>
          </a:p>
        </p:txBody>
      </p:sp>
    </p:spTree>
    <p:extLst>
      <p:ext uri="{BB962C8B-B14F-4D97-AF65-F5344CB8AC3E}">
        <p14:creationId xmlns:p14="http://schemas.microsoft.com/office/powerpoint/2010/main" val="6880410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txBox="1">
            <a:spLocks/>
          </p:cNvSpPr>
          <p:nvPr/>
        </p:nvSpPr>
        <p:spPr>
          <a:xfrm>
            <a:off x="1600200" y="1436531"/>
            <a:ext cx="8686800" cy="1327729"/>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sz="2200" dirty="0">
                <a:latin typeface="微软雅黑" panose="020B0503020204020204" pitchFamily="34" charset="-122"/>
                <a:ea typeface="微软雅黑" panose="020B0503020204020204" pitchFamily="34" charset="-122"/>
              </a:rPr>
              <a:t>类似</a:t>
            </a:r>
            <a:r>
              <a:rPr lang="en-US" altLang="zh-CN" sz="2200" dirty="0">
                <a:latin typeface="微软雅黑" panose="020B0503020204020204" pitchFamily="34" charset="-122"/>
                <a:ea typeface="微软雅黑" panose="020B0503020204020204" pitchFamily="34" charset="-122"/>
              </a:rPr>
              <a:t>P-R</a:t>
            </a:r>
            <a:r>
              <a:rPr lang="zh-CN" altLang="en-US" sz="2200" dirty="0">
                <a:latin typeface="微软雅黑" panose="020B0503020204020204" pitchFamily="34" charset="-122"/>
                <a:ea typeface="微软雅黑" panose="020B0503020204020204" pitchFamily="34" charset="-122"/>
              </a:rPr>
              <a:t>曲线，根据学习器的预测结果对样例排序，并逐个作为正例进行预测，以“假正例率”为横轴，“真正例率”为纵轴可得到</a:t>
            </a:r>
            <a:r>
              <a:rPr lang="en-US" altLang="zh-CN" sz="2200" dirty="0">
                <a:latin typeface="微软雅黑" panose="020B0503020204020204" pitchFamily="34" charset="-122"/>
                <a:ea typeface="微软雅黑" panose="020B0503020204020204" pitchFamily="34" charset="-122"/>
              </a:rPr>
              <a:t>ROC</a:t>
            </a:r>
            <a:r>
              <a:rPr lang="zh-CN" altLang="en-US" sz="2200" dirty="0">
                <a:latin typeface="微软雅黑" panose="020B0503020204020204" pitchFamily="34" charset="-122"/>
                <a:ea typeface="微软雅黑" panose="020B0503020204020204" pitchFamily="34" charset="-122"/>
              </a:rPr>
              <a:t>曲线，全称</a:t>
            </a:r>
            <a:r>
              <a:rPr lang="zh-CN" altLang="en-US" sz="2200" b="1" dirty="0">
                <a:solidFill>
                  <a:srgbClr val="FF0000"/>
                </a:solidFill>
                <a:latin typeface="微软雅黑" panose="020B0503020204020204" pitchFamily="34" charset="-122"/>
                <a:ea typeface="微软雅黑" panose="020B0503020204020204" pitchFamily="34" charset="-122"/>
              </a:rPr>
              <a:t>“受试者工作特征</a:t>
            </a:r>
            <a:r>
              <a:rPr lang="en-US" altLang="zh-CN" sz="2200" b="1" dirty="0">
                <a:solidFill>
                  <a:srgbClr val="FF0000"/>
                </a:solidFill>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a:t>
            </a:r>
          </a:p>
        </p:txBody>
      </p:sp>
      <p:sp>
        <p:nvSpPr>
          <p:cNvPr id="12" name="内容占位符 2"/>
          <p:cNvSpPr txBox="1">
            <a:spLocks/>
          </p:cNvSpPr>
          <p:nvPr/>
        </p:nvSpPr>
        <p:spPr>
          <a:xfrm>
            <a:off x="6384041" y="2897694"/>
            <a:ext cx="3486605"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p:grpSp>
        <p:nvGrpSpPr>
          <p:cNvPr id="3" name="组合 2"/>
          <p:cNvGrpSpPr/>
          <p:nvPr/>
        </p:nvGrpSpPr>
        <p:grpSpPr>
          <a:xfrm>
            <a:off x="1676400" y="3247630"/>
            <a:ext cx="9220200" cy="2391170"/>
            <a:chOff x="805093" y="2897694"/>
            <a:chExt cx="6973210" cy="2207706"/>
          </a:xfrm>
        </p:grpSpPr>
        <p:sp>
          <p:nvSpPr>
            <p:cNvPr id="7" name="内容占位符 2"/>
            <p:cNvSpPr txBox="1">
              <a:spLocks/>
            </p:cNvSpPr>
            <p:nvPr/>
          </p:nvSpPr>
          <p:spPr>
            <a:xfrm>
              <a:off x="805093" y="2897694"/>
              <a:ext cx="6973210" cy="2207706"/>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altLang="zh-CN" sz="2200" b="1" dirty="0">
                  <a:solidFill>
                    <a:srgbClr val="FF0000"/>
                  </a:solidFill>
                  <a:latin typeface="微软雅黑" panose="020B0503020204020204" pitchFamily="34" charset="-122"/>
                  <a:ea typeface="微软雅黑" panose="020B0503020204020204" pitchFamily="34" charset="-122"/>
                </a:rPr>
                <a:t>ROC</a:t>
              </a:r>
              <a:r>
                <a:rPr lang="zh-CN" altLang="en-US" sz="2200" b="1" dirty="0">
                  <a:solidFill>
                    <a:srgbClr val="FF0000"/>
                  </a:solidFill>
                  <a:latin typeface="微软雅黑" panose="020B0503020204020204" pitchFamily="34" charset="-122"/>
                  <a:ea typeface="微软雅黑" panose="020B0503020204020204" pitchFamily="34" charset="-122"/>
                </a:rPr>
                <a:t>图的绘制：</a:t>
              </a:r>
              <a:r>
                <a:rPr lang="zh-CN" altLang="en-US" sz="2200" dirty="0">
                  <a:latin typeface="微软雅黑" panose="020B0503020204020204" pitchFamily="34" charset="-122"/>
                  <a:ea typeface="微软雅黑" panose="020B0503020204020204" pitchFamily="34" charset="-122"/>
                </a:rPr>
                <a:t>给定       个正例和         个负例，根据学习器预测结果对样例进行排序，将分类阈值设为每个样例的预测值，当前标记点坐标为      </a:t>
              </a:r>
              <a:r>
                <a:rPr lang="zh-CN" altLang="en-US" sz="2200" dirty="0" smtClean="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当前若为真正例，则对应标记点的</a:t>
              </a:r>
              <a:r>
                <a:rPr lang="zh-CN" altLang="en-US" sz="2200" dirty="0" smtClean="0">
                  <a:latin typeface="微软雅黑" panose="020B0503020204020204" pitchFamily="34" charset="-122"/>
                  <a:ea typeface="微软雅黑" panose="020B0503020204020204" pitchFamily="34" charset="-122"/>
                </a:rPr>
                <a:t>坐标为                </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当前若为假正例，则对应标记点的坐标为                </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然后用线段连接相邻点。</a:t>
              </a:r>
            </a:p>
          </p:txBody>
        </p:sp>
        <p:pic>
          <p:nvPicPr>
            <p:cNvPr id="174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24528" b="5181"/>
            <a:stretch/>
          </p:blipFill>
          <p:spPr bwMode="auto">
            <a:xfrm>
              <a:off x="3173736" y="2915028"/>
              <a:ext cx="381000" cy="289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3402" y="2940468"/>
              <a:ext cx="45720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89134" y="3504178"/>
              <a:ext cx="473869" cy="235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0510" y="3487269"/>
              <a:ext cx="982661" cy="26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4"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48655" y="3800091"/>
              <a:ext cx="965506" cy="260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5" name="标题 1"/>
          <p:cNvSpPr>
            <a:spLocks noGrp="1"/>
          </p:cNvSpPr>
          <p:nvPr>
            <p:ph type="title"/>
          </p:nvPr>
        </p:nvSpPr>
        <p:spPr>
          <a:xfrm>
            <a:off x="914400" y="0"/>
            <a:ext cx="7886700" cy="777874"/>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性能度量</a:t>
            </a:r>
            <a:r>
              <a:rPr lang="en-US" altLang="zh-CN" dirty="0">
                <a:solidFill>
                  <a:schemeClr val="tx1"/>
                </a:solidFill>
                <a:latin typeface="微软雅黑" panose="020B0503020204020204" pitchFamily="34" charset="-122"/>
                <a:ea typeface="微软雅黑" panose="020B0503020204020204" pitchFamily="34" charset="-122"/>
              </a:rPr>
              <a:t>-ROC</a:t>
            </a:r>
            <a:r>
              <a:rPr lang="zh-CN" altLang="en-US" dirty="0">
                <a:solidFill>
                  <a:schemeClr val="tx1"/>
                </a:solidFill>
                <a:latin typeface="微软雅黑" panose="020B0503020204020204" pitchFamily="34" charset="-122"/>
                <a:ea typeface="微软雅黑" panose="020B0503020204020204" pitchFamily="34" charset="-122"/>
              </a:rPr>
              <a:t>与</a:t>
            </a:r>
            <a:r>
              <a:rPr lang="en-US" altLang="zh-CN" dirty="0">
                <a:solidFill>
                  <a:schemeClr val="tx1"/>
                </a:solidFill>
                <a:latin typeface="微软雅黑" panose="020B0503020204020204" pitchFamily="34" charset="-122"/>
                <a:ea typeface="微软雅黑" panose="020B0503020204020204" pitchFamily="34" charset="-122"/>
              </a:rPr>
              <a:t>AUC</a:t>
            </a:r>
            <a:endParaRPr lang="zh-CN" altLang="en-US"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296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txBox="1">
            <a:spLocks/>
          </p:cNvSpPr>
          <p:nvPr/>
        </p:nvSpPr>
        <p:spPr>
          <a:xfrm>
            <a:off x="876300" y="1029146"/>
            <a:ext cx="9944100" cy="1664069"/>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00100" lvl="1" indent="-342900">
              <a:buClr>
                <a:srgbClr val="00B0F0"/>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rPr>
              <a:t>若某个学习器的</a:t>
            </a:r>
            <a:r>
              <a:rPr lang="en-US" altLang="zh-CN" sz="2200" dirty="0">
                <a:latin typeface="微软雅黑" panose="020B0503020204020204" pitchFamily="34" charset="-122"/>
                <a:ea typeface="微软雅黑" panose="020B0503020204020204" pitchFamily="34" charset="-122"/>
              </a:rPr>
              <a:t>ROC</a:t>
            </a:r>
            <a:r>
              <a:rPr lang="zh-CN" altLang="en-US" sz="2200" dirty="0">
                <a:latin typeface="微软雅黑" panose="020B0503020204020204" pitchFamily="34" charset="-122"/>
                <a:ea typeface="微软雅黑" panose="020B0503020204020204" pitchFamily="34" charset="-122"/>
              </a:rPr>
              <a:t>曲线被另一个学习器的曲线“包住”，则后者性能优于前者；</a:t>
            </a:r>
            <a:endParaRPr lang="en-US" altLang="zh-CN" sz="2200" dirty="0">
              <a:latin typeface="微软雅黑" panose="020B0503020204020204" pitchFamily="34" charset="-122"/>
              <a:ea typeface="微软雅黑" panose="020B0503020204020204" pitchFamily="34" charset="-122"/>
            </a:endParaRPr>
          </a:p>
          <a:p>
            <a:pPr marL="800100" lvl="1" indent="-342900">
              <a:buClr>
                <a:srgbClr val="00B0F0"/>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rPr>
              <a:t>否则如果曲线交叉，可以根据</a:t>
            </a:r>
            <a:r>
              <a:rPr lang="en-US" altLang="zh-CN" sz="2200" dirty="0">
                <a:latin typeface="微软雅黑" panose="020B0503020204020204" pitchFamily="34" charset="-122"/>
                <a:ea typeface="微软雅黑" panose="020B0503020204020204" pitchFamily="34" charset="-122"/>
              </a:rPr>
              <a:t>ROC</a:t>
            </a:r>
            <a:r>
              <a:rPr lang="zh-CN" altLang="en-US" sz="2200" dirty="0">
                <a:latin typeface="微软雅黑" panose="020B0503020204020204" pitchFamily="34" charset="-122"/>
                <a:ea typeface="微软雅黑" panose="020B0503020204020204" pitchFamily="34" charset="-122"/>
              </a:rPr>
              <a:t>曲线下面积大小进行比较，也即</a:t>
            </a:r>
            <a:r>
              <a:rPr lang="en-US" altLang="zh-CN" sz="2200" dirty="0">
                <a:latin typeface="微软雅黑" panose="020B0503020204020204" pitchFamily="34" charset="-122"/>
                <a:ea typeface="微软雅黑" panose="020B0503020204020204" pitchFamily="34" charset="-122"/>
              </a:rPr>
              <a:t>AUC</a:t>
            </a:r>
            <a:r>
              <a:rPr lang="zh-CN" altLang="en-US" sz="2200" dirty="0">
                <a:latin typeface="微软雅黑" panose="020B0503020204020204" pitchFamily="34" charset="-122"/>
                <a:ea typeface="微软雅黑" panose="020B0503020204020204" pitchFamily="34" charset="-122"/>
              </a:rPr>
              <a:t>值</a:t>
            </a:r>
            <a:r>
              <a:rPr lang="en-US" altLang="zh-CN" sz="2200" dirty="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23" y="2514600"/>
            <a:ext cx="3899672" cy="3844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组合 2"/>
          <p:cNvGrpSpPr/>
          <p:nvPr/>
        </p:nvGrpSpPr>
        <p:grpSpPr>
          <a:xfrm>
            <a:off x="5410199" y="2697610"/>
            <a:ext cx="5523523" cy="2144307"/>
            <a:chOff x="3886200" y="2697609"/>
            <a:chExt cx="4585358" cy="1782073"/>
          </a:xfrm>
        </p:grpSpPr>
        <p:sp>
          <p:nvSpPr>
            <p:cNvPr id="12" name="内容占位符 2"/>
            <p:cNvSpPr txBox="1">
              <a:spLocks/>
            </p:cNvSpPr>
            <p:nvPr/>
          </p:nvSpPr>
          <p:spPr>
            <a:xfrm>
              <a:off x="4288540" y="2897694"/>
              <a:ext cx="3486605"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mc:AlternateContent xmlns:mc="http://schemas.openxmlformats.org/markup-compatibility/2006" xmlns:a14="http://schemas.microsoft.com/office/drawing/2010/main">
          <mc:Choice Requires="a14">
            <p:sp>
              <p:nvSpPr>
                <p:cNvPr id="14" name="TextBox 13"/>
                <p:cNvSpPr txBox="1"/>
                <p:nvPr/>
              </p:nvSpPr>
              <p:spPr>
                <a:xfrm>
                  <a:off x="3886200" y="2697609"/>
                  <a:ext cx="4585358" cy="639461"/>
                </a:xfrm>
                <a:prstGeom prst="rect">
                  <a:avLst/>
                </a:prstGeom>
                <a:noFill/>
              </p:spPr>
              <p:txBody>
                <a:bodyPr wrap="square" rtlCol="0">
                  <a:spAutoFit/>
                </a:bodyPr>
                <a:lstStyle/>
                <a:p>
                  <a:pPr>
                    <a:buNone/>
                  </a:pPr>
                  <a:r>
                    <a:rPr lang="zh-CN" altLang="en-US" sz="2200" dirty="0">
                      <a:latin typeface="微软雅黑" panose="020B0503020204020204" pitchFamily="34" charset="-122"/>
                      <a:ea typeface="微软雅黑" panose="020B0503020204020204" pitchFamily="34" charset="-122"/>
                    </a:rPr>
                    <a:t>假设</a:t>
                  </a:r>
                  <a:r>
                    <a:rPr lang="en-US" altLang="zh-CN" sz="2200" dirty="0">
                      <a:latin typeface="微软雅黑" panose="020B0503020204020204" pitchFamily="34" charset="-122"/>
                      <a:ea typeface="微软雅黑" panose="020B0503020204020204" pitchFamily="34" charset="-122"/>
                    </a:rPr>
                    <a:t>ROC</a:t>
                  </a:r>
                  <a:r>
                    <a:rPr lang="zh-CN" altLang="en-US" sz="2200" dirty="0">
                      <a:latin typeface="微软雅黑" panose="020B0503020204020204" pitchFamily="34" charset="-122"/>
                      <a:ea typeface="微软雅黑" panose="020B0503020204020204" pitchFamily="34" charset="-122"/>
                    </a:rPr>
                    <a:t>曲线由</a:t>
                  </a:r>
                  <a14:m>
                    <m:oMath xmlns:m="http://schemas.openxmlformats.org/officeDocument/2006/math">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1" i="1">
                                  <a:latin typeface="Cambria Math" panose="02040503050406030204" pitchFamily="18" charset="0"/>
                                </a:rPr>
                                <m:t>𝒙</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e>
                        <m:sub>
                          <m: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𝑚</m:t>
                          </m:r>
                        </m:sup>
                      </m:sSubSup>
                    </m:oMath>
                  </a14:m>
                  <a:r>
                    <a:rPr lang="zh-CN" altLang="en-US" sz="2200" dirty="0">
                      <a:latin typeface="微软雅黑" panose="020B0503020204020204" pitchFamily="34" charset="-122"/>
                      <a:ea typeface="微软雅黑" panose="020B0503020204020204" pitchFamily="34" charset="-122"/>
                    </a:rPr>
                    <a:t>的点按序连接而形成                </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  则</a:t>
                  </a:r>
                  <a:r>
                    <a:rPr lang="en-US" altLang="zh-CN" sz="2200" dirty="0">
                      <a:latin typeface="微软雅黑" panose="020B0503020204020204" pitchFamily="34" charset="-122"/>
                      <a:ea typeface="微软雅黑" panose="020B0503020204020204" pitchFamily="34" charset="-122"/>
                    </a:rPr>
                    <a:t>AUC</a:t>
                  </a:r>
                  <a:r>
                    <a:rPr lang="zh-CN" altLang="en-US" sz="2200" dirty="0">
                      <a:latin typeface="微软雅黑" panose="020B0503020204020204" pitchFamily="34" charset="-122"/>
                      <a:ea typeface="微软雅黑" panose="020B0503020204020204" pitchFamily="34" charset="-122"/>
                    </a:rPr>
                    <a:t>可估算为：</a:t>
                  </a:r>
                  <a:endParaRPr lang="en-US" altLang="zh-CN" sz="2200" dirty="0">
                    <a:latin typeface="微软雅黑" panose="020B0503020204020204" pitchFamily="34" charset="-122"/>
                    <a:ea typeface="微软雅黑" panose="020B0503020204020204" pitchFamily="34" charset="-122"/>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886200" y="2697609"/>
                  <a:ext cx="4585358" cy="639461"/>
                </a:xfrm>
                <a:prstGeom prst="rect">
                  <a:avLst/>
                </a:prstGeom>
                <a:blipFill>
                  <a:blip r:embed="rId4"/>
                  <a:stretch>
                    <a:fillRect l="-1323" t="-5556" b="-15079"/>
                  </a:stretch>
                </a:blipFill>
              </p:spPr>
              <p:txBody>
                <a:bodyPr/>
                <a:lstStyle/>
                <a:p>
                  <a:r>
                    <a:rPr lang="zh-CN" altLang="en-US">
                      <a:noFill/>
                    </a:rPr>
                    <a:t> </a:t>
                  </a:r>
                </a:p>
              </p:txBody>
            </p:sp>
          </mc:Fallback>
        </mc:AlternateContent>
        <p:pic>
          <p:nvPicPr>
            <p:cNvPr id="1843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2261" y="3028841"/>
              <a:ext cx="1859941" cy="276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5889" y="3717681"/>
              <a:ext cx="4007558" cy="762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5" name="标题 1"/>
          <p:cNvSpPr>
            <a:spLocks noGrp="1"/>
          </p:cNvSpPr>
          <p:nvPr>
            <p:ph type="title"/>
          </p:nvPr>
        </p:nvSpPr>
        <p:spPr>
          <a:xfrm>
            <a:off x="876300" y="0"/>
            <a:ext cx="7886700" cy="777874"/>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性能度量</a:t>
            </a:r>
            <a:r>
              <a:rPr lang="en-US" altLang="zh-CN" dirty="0">
                <a:solidFill>
                  <a:schemeClr val="tx1"/>
                </a:solidFill>
                <a:latin typeface="微软雅黑" panose="020B0503020204020204" pitchFamily="34" charset="-122"/>
                <a:ea typeface="微软雅黑" panose="020B0503020204020204" pitchFamily="34" charset="-122"/>
              </a:rPr>
              <a:t>-ROC</a:t>
            </a:r>
            <a:r>
              <a:rPr lang="zh-CN" altLang="en-US" dirty="0">
                <a:solidFill>
                  <a:schemeClr val="tx1"/>
                </a:solidFill>
                <a:latin typeface="微软雅黑" panose="020B0503020204020204" pitchFamily="34" charset="-122"/>
                <a:ea typeface="微软雅黑" panose="020B0503020204020204" pitchFamily="34" charset="-122"/>
              </a:rPr>
              <a:t>与</a:t>
            </a:r>
            <a:r>
              <a:rPr lang="en-US" altLang="zh-CN" dirty="0">
                <a:solidFill>
                  <a:schemeClr val="tx1"/>
                </a:solidFill>
                <a:latin typeface="微软雅黑" panose="020B0503020204020204" pitchFamily="34" charset="-122"/>
                <a:ea typeface="微软雅黑" panose="020B0503020204020204" pitchFamily="34" charset="-122"/>
              </a:rPr>
              <a:t>AUC</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974285" y="5299893"/>
            <a:ext cx="4572000" cy="461665"/>
          </a:xfrm>
          <a:prstGeom prst="rect">
            <a:avLst/>
          </a:prstGeom>
          <a:noFill/>
        </p:spPr>
        <p:txBody>
          <a:bodyPr wrap="square" rtlCol="0">
            <a:spAutoFit/>
          </a:bodyPr>
          <a:lstStyle/>
          <a:p>
            <a:pPr>
              <a:buNone/>
            </a:pPr>
            <a:r>
              <a:rPr lang="en-US" altLang="zh-CN" sz="2400" b="1" dirty="0">
                <a:solidFill>
                  <a:srgbClr val="FF0000"/>
                </a:solidFill>
                <a:latin typeface="微软雅黑" panose="020B0503020204020204" pitchFamily="34" charset="-122"/>
                <a:ea typeface="微软雅黑" panose="020B0503020204020204" pitchFamily="34" charset="-122"/>
              </a:rPr>
              <a:t>AUC</a:t>
            </a:r>
            <a:r>
              <a:rPr lang="zh-CN" altLang="en-US" sz="2400" b="1" dirty="0">
                <a:solidFill>
                  <a:srgbClr val="FF0000"/>
                </a:solidFill>
                <a:latin typeface="微软雅黑" panose="020B0503020204020204" pitchFamily="34" charset="-122"/>
                <a:ea typeface="微软雅黑" panose="020B0503020204020204" pitchFamily="34" charset="-122"/>
              </a:rPr>
              <a:t>衡量了样本预测的排序质量。</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581400" y="5467290"/>
            <a:ext cx="513282" cy="400110"/>
          </a:xfrm>
          <a:prstGeom prst="rect">
            <a:avLst/>
          </a:prstGeom>
          <a:noFill/>
        </p:spPr>
        <p:txBody>
          <a:bodyPr wrap="none" rtlCol="0">
            <a:spAutoFit/>
          </a:bodyPr>
          <a:lstStyle/>
          <a:p>
            <a:pPr>
              <a:buNone/>
            </a:pPr>
            <a:r>
              <a:rPr lang="en-US" altLang="zh-CN" sz="2000" i="1" dirty="0" smtClean="0"/>
              <a:t>FP</a:t>
            </a:r>
            <a:endParaRPr lang="zh-CN" altLang="en-US" sz="2000" i="1" dirty="0"/>
          </a:p>
        </p:txBody>
      </p:sp>
      <p:sp>
        <p:nvSpPr>
          <p:cNvPr id="16" name="文本框 15"/>
          <p:cNvSpPr txBox="1"/>
          <p:nvPr/>
        </p:nvSpPr>
        <p:spPr>
          <a:xfrm>
            <a:off x="838200" y="4236875"/>
            <a:ext cx="513282" cy="400110"/>
          </a:xfrm>
          <a:prstGeom prst="rect">
            <a:avLst/>
          </a:prstGeom>
          <a:noFill/>
        </p:spPr>
        <p:txBody>
          <a:bodyPr wrap="none" rtlCol="0">
            <a:spAutoFit/>
          </a:bodyPr>
          <a:lstStyle/>
          <a:p>
            <a:pPr>
              <a:buNone/>
            </a:pPr>
            <a:r>
              <a:rPr lang="en-US" altLang="zh-CN" sz="2000" i="1" dirty="0" smtClean="0"/>
              <a:t>TP</a:t>
            </a:r>
            <a:endParaRPr lang="zh-CN" altLang="en-US" sz="2000" i="1" dirty="0"/>
          </a:p>
        </p:txBody>
      </p:sp>
    </p:spTree>
    <p:extLst>
      <p:ext uri="{BB962C8B-B14F-4D97-AF65-F5344CB8AC3E}">
        <p14:creationId xmlns:p14="http://schemas.microsoft.com/office/powerpoint/2010/main" val="3799312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txBox="1">
            <a:spLocks/>
          </p:cNvSpPr>
          <p:nvPr/>
        </p:nvSpPr>
        <p:spPr>
          <a:xfrm>
            <a:off x="967740" y="970280"/>
            <a:ext cx="9547860" cy="680010"/>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sz="2200" dirty="0">
                <a:latin typeface="微软雅黑" panose="020B0503020204020204" pitchFamily="34" charset="-122"/>
                <a:ea typeface="微软雅黑" panose="020B0503020204020204" pitchFamily="34" charset="-122"/>
              </a:rPr>
              <a:t>现实任务中不同类型的错误所造成的后果很可能不同，为了权衡不同类型错误所造成的不同损失，可为错误赋予“非均等代价”。</a:t>
            </a:r>
          </a:p>
        </p:txBody>
      </p:sp>
      <p:sp>
        <p:nvSpPr>
          <p:cNvPr id="12" name="内容占位符 2"/>
          <p:cNvSpPr txBox="1">
            <a:spLocks/>
          </p:cNvSpPr>
          <p:nvPr/>
        </p:nvSpPr>
        <p:spPr>
          <a:xfrm>
            <a:off x="6384041" y="2897694"/>
            <a:ext cx="3486605"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mc:AlternateContent xmlns:mc="http://schemas.openxmlformats.org/markup-compatibility/2006" xmlns:a14="http://schemas.microsoft.com/office/drawing/2010/main">
        <mc:Choice Requires="a14">
          <p:sp>
            <p:nvSpPr>
              <p:cNvPr id="11" name="内容占位符 2"/>
              <p:cNvSpPr txBox="1">
                <a:spLocks/>
              </p:cNvSpPr>
              <p:nvPr/>
            </p:nvSpPr>
            <p:spPr>
              <a:xfrm>
                <a:off x="967740" y="1828800"/>
                <a:ext cx="931926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sz="2200" dirty="0">
                    <a:latin typeface="微软雅黑" panose="020B0503020204020204" pitchFamily="34" charset="-122"/>
                    <a:ea typeface="微软雅黑" panose="020B0503020204020204" pitchFamily="34" charset="-122"/>
                  </a:rPr>
                  <a:t>以二分类为例，可根据领域知识设定“代价矩阵”，如下表所示，其中</a:t>
                </a:r>
                <a14:m>
                  <m:oMath xmlns:m="http://schemas.openxmlformats.org/officeDocument/2006/math">
                    <m:sSub>
                      <m:sSubPr>
                        <m:ctrlPr>
                          <a:rPr lang="en-US" altLang="zh-CN" sz="2200" i="1">
                            <a:latin typeface="Cambria Math" panose="02040503050406030204" pitchFamily="18" charset="0"/>
                            <a:ea typeface="微软雅黑" panose="020B0503020204020204" pitchFamily="34" charset="-122"/>
                          </a:rPr>
                        </m:ctrlPr>
                      </m:sSubPr>
                      <m:e>
                        <m:r>
                          <a:rPr lang="en-US" altLang="zh-CN" sz="2200" i="1">
                            <a:latin typeface="Cambria Math" panose="02040503050406030204" pitchFamily="18" charset="0"/>
                            <a:ea typeface="微软雅黑" panose="020B0503020204020204" pitchFamily="34" charset="-122"/>
                          </a:rPr>
                          <m:t>𝑐𝑜𝑠𝑡</m:t>
                        </m:r>
                      </m:e>
                      <m:sub>
                        <m:r>
                          <a:rPr lang="en-US" altLang="zh-CN" sz="2200" i="1">
                            <a:latin typeface="Cambria Math" panose="02040503050406030204" pitchFamily="18" charset="0"/>
                            <a:ea typeface="微软雅黑" panose="020B0503020204020204" pitchFamily="34" charset="-122"/>
                          </a:rPr>
                          <m:t>𝑖𝑗</m:t>
                        </m:r>
                      </m:sub>
                    </m:sSub>
                  </m:oMath>
                </a14:m>
                <a:r>
                  <a:rPr lang="zh-CN" altLang="en-US" sz="2200" dirty="0">
                    <a:latin typeface="微软雅黑" panose="020B0503020204020204" pitchFamily="34" charset="-122"/>
                    <a:ea typeface="微软雅黑" panose="020B0503020204020204" pitchFamily="34" charset="-122"/>
                  </a:rPr>
                  <a:t>表示将第</a:t>
                </a:r>
                <a:r>
                  <a:rPr lang="en-US" altLang="zh-CN" sz="2200" dirty="0">
                    <a:latin typeface="微软雅黑" panose="020B0503020204020204" pitchFamily="34" charset="-122"/>
                    <a:ea typeface="微软雅黑" panose="020B0503020204020204" pitchFamily="34" charset="-122"/>
                  </a:rPr>
                  <a:t>i</a:t>
                </a:r>
                <a:r>
                  <a:rPr lang="zh-CN" altLang="en-US" sz="2200" dirty="0">
                    <a:latin typeface="微软雅黑" panose="020B0503020204020204" pitchFamily="34" charset="-122"/>
                    <a:ea typeface="微软雅黑" panose="020B0503020204020204" pitchFamily="34" charset="-122"/>
                  </a:rPr>
                  <a:t>类样本预测为第</a:t>
                </a:r>
                <a:r>
                  <a:rPr lang="en-US" altLang="zh-CN" sz="2200" dirty="0">
                    <a:latin typeface="微软雅黑" panose="020B0503020204020204" pitchFamily="34" charset="-122"/>
                    <a:ea typeface="微软雅黑" panose="020B0503020204020204" pitchFamily="34" charset="-122"/>
                  </a:rPr>
                  <a:t>j</a:t>
                </a:r>
                <a:r>
                  <a:rPr lang="zh-CN" altLang="en-US" sz="2200" dirty="0">
                    <a:latin typeface="微软雅黑" panose="020B0503020204020204" pitchFamily="34" charset="-122"/>
                    <a:ea typeface="微软雅黑" panose="020B0503020204020204" pitchFamily="34" charset="-122"/>
                  </a:rPr>
                  <a:t>类样本的代价。损失程度越大，</a:t>
                </a:r>
                <a14:m>
                  <m:oMath xmlns:m="http://schemas.openxmlformats.org/officeDocument/2006/math">
                    <m:sSub>
                      <m:sSubPr>
                        <m:ctrlPr>
                          <a:rPr lang="en-US" altLang="zh-CN" sz="2200" i="1">
                            <a:latin typeface="Cambria Math" panose="02040503050406030204" pitchFamily="18" charset="0"/>
                            <a:ea typeface="微软雅黑" panose="020B0503020204020204" pitchFamily="34" charset="-122"/>
                          </a:rPr>
                        </m:ctrlPr>
                      </m:sSubPr>
                      <m:e>
                        <m:r>
                          <a:rPr lang="en-US" altLang="zh-CN" sz="2200" i="1">
                            <a:latin typeface="Cambria Math" panose="02040503050406030204" pitchFamily="18" charset="0"/>
                            <a:ea typeface="微软雅黑" panose="020B0503020204020204" pitchFamily="34" charset="-122"/>
                          </a:rPr>
                          <m:t>𝑐𝑜𝑠𝑡</m:t>
                        </m:r>
                      </m:e>
                      <m:sub>
                        <m:r>
                          <a:rPr lang="en-US" altLang="zh-CN" sz="2200" i="1">
                            <a:latin typeface="Cambria Math" panose="02040503050406030204" pitchFamily="18" charset="0"/>
                            <a:ea typeface="微软雅黑" panose="020B0503020204020204" pitchFamily="34" charset="-122"/>
                          </a:rPr>
                          <m:t>01</m:t>
                        </m:r>
                      </m:sub>
                    </m:sSub>
                  </m:oMath>
                </a14:m>
                <a:r>
                  <a:rPr lang="zh-CN" altLang="en-US" sz="2200" dirty="0">
                    <a:latin typeface="微软雅黑" panose="020B0503020204020204" pitchFamily="34" charset="-122"/>
                    <a:ea typeface="微软雅黑" panose="020B0503020204020204" pitchFamily="34" charset="-122"/>
                  </a:rPr>
                  <a:t>与</a:t>
                </a:r>
                <a14:m>
                  <m:oMath xmlns:m="http://schemas.openxmlformats.org/officeDocument/2006/math">
                    <m:sSub>
                      <m:sSubPr>
                        <m:ctrlPr>
                          <a:rPr lang="en-US" altLang="zh-CN" sz="2200" i="1">
                            <a:latin typeface="Cambria Math" panose="02040503050406030204" pitchFamily="18" charset="0"/>
                            <a:ea typeface="微软雅黑" panose="020B0503020204020204" pitchFamily="34" charset="-122"/>
                          </a:rPr>
                        </m:ctrlPr>
                      </m:sSubPr>
                      <m:e>
                        <m:r>
                          <a:rPr lang="en-US" altLang="zh-CN" sz="2200" i="1">
                            <a:latin typeface="Cambria Math" panose="02040503050406030204" pitchFamily="18" charset="0"/>
                            <a:ea typeface="微软雅黑" panose="020B0503020204020204" pitchFamily="34" charset="-122"/>
                          </a:rPr>
                          <m:t>𝑐𝑜𝑠𝑡</m:t>
                        </m:r>
                      </m:e>
                      <m:sub>
                        <m:r>
                          <a:rPr lang="en-US" altLang="zh-CN" sz="2200" i="1">
                            <a:latin typeface="Cambria Math" panose="02040503050406030204" pitchFamily="18" charset="0"/>
                            <a:ea typeface="微软雅黑" panose="020B0503020204020204" pitchFamily="34" charset="-122"/>
                          </a:rPr>
                          <m:t>10</m:t>
                        </m:r>
                      </m:sub>
                    </m:sSub>
                  </m:oMath>
                </a14:m>
                <a:r>
                  <a:rPr lang="zh-CN" altLang="en-US" sz="2200" dirty="0">
                    <a:latin typeface="微软雅黑" panose="020B0503020204020204" pitchFamily="34" charset="-122"/>
                    <a:ea typeface="微软雅黑" panose="020B0503020204020204" pitchFamily="34" charset="-122"/>
                  </a:rPr>
                  <a:t>值的差别越大。</a:t>
                </a:r>
              </a:p>
            </p:txBody>
          </p:sp>
        </mc:Choice>
        <mc:Fallback xmlns="">
          <p:sp>
            <p:nvSpPr>
              <p:cNvPr id="11" name="内容占位符 2"/>
              <p:cNvSpPr txBox="1">
                <a:spLocks noRot="1" noChangeAspect="1" noMove="1" noResize="1" noEditPoints="1" noAdjustHandles="1" noChangeArrowheads="1" noChangeShapeType="1" noTextEdit="1"/>
              </p:cNvSpPr>
              <p:nvPr/>
            </p:nvSpPr>
            <p:spPr>
              <a:xfrm>
                <a:off x="967740" y="1828800"/>
                <a:ext cx="9319260" cy="1200988"/>
              </a:xfrm>
              <a:prstGeom prst="rect">
                <a:avLst/>
              </a:prstGeom>
              <a:blipFill>
                <a:blip r:embed="rId3"/>
                <a:stretch>
                  <a:fillRect t="-6091" r="-850"/>
                </a:stretch>
              </a:blipFill>
            </p:spPr>
            <p:txBody>
              <a:bodyPr/>
              <a:lstStyle/>
              <a:p>
                <a:r>
                  <a:rPr lang="zh-CN" altLang="en-US">
                    <a:noFill/>
                  </a:rPr>
                  <a:t> </a:t>
                </a:r>
              </a:p>
            </p:txBody>
          </p:sp>
        </mc:Fallback>
      </mc:AlternateContent>
      <p:grpSp>
        <p:nvGrpSpPr>
          <p:cNvPr id="4" name="组合 3"/>
          <p:cNvGrpSpPr/>
          <p:nvPr/>
        </p:nvGrpSpPr>
        <p:grpSpPr>
          <a:xfrm>
            <a:off x="967740" y="4724400"/>
            <a:ext cx="9852660" cy="2133600"/>
            <a:chOff x="792393" y="4026947"/>
            <a:chExt cx="8610600" cy="1764253"/>
          </a:xfrm>
        </p:grpSpPr>
        <p:sp>
          <p:nvSpPr>
            <p:cNvPr id="16" name="内容占位符 2"/>
            <p:cNvSpPr txBox="1">
              <a:spLocks/>
            </p:cNvSpPr>
            <p:nvPr/>
          </p:nvSpPr>
          <p:spPr>
            <a:xfrm>
              <a:off x="792393" y="4026947"/>
              <a:ext cx="8610600" cy="17642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sz="2200" dirty="0">
                  <a:latin typeface="微软雅黑" panose="020B0503020204020204" pitchFamily="34" charset="-122"/>
                  <a:ea typeface="微软雅黑" panose="020B0503020204020204" pitchFamily="34" charset="-122"/>
                </a:rPr>
                <a:t>在非均等代价下，不再最小化错误次数，而是最小化“总体代价”，则</a:t>
              </a:r>
              <a:r>
                <a:rPr lang="zh-CN" altLang="en-US" sz="2200" b="1" dirty="0">
                  <a:solidFill>
                    <a:srgbClr val="FF0000"/>
                  </a:solidFill>
                  <a:latin typeface="微软雅黑" panose="020B0503020204020204" pitchFamily="34" charset="-122"/>
                  <a:ea typeface="微软雅黑" panose="020B0503020204020204" pitchFamily="34" charset="-122"/>
                </a:rPr>
                <a:t>“代价敏感”错误率</a:t>
              </a:r>
              <a:r>
                <a:rPr lang="zh-CN" altLang="en-US" sz="2200" dirty="0">
                  <a:latin typeface="微软雅黑" panose="020B0503020204020204" pitchFamily="34" charset="-122"/>
                  <a:ea typeface="微软雅黑" panose="020B0503020204020204" pitchFamily="34" charset="-122"/>
                </a:rPr>
                <a:t>相应的为：</a:t>
              </a:r>
            </a:p>
          </p:txBody>
        </p:sp>
        <p:grpSp>
          <p:nvGrpSpPr>
            <p:cNvPr id="3" name="组合 2"/>
            <p:cNvGrpSpPr/>
            <p:nvPr/>
          </p:nvGrpSpPr>
          <p:grpSpPr>
            <a:xfrm>
              <a:off x="1478310" y="4582728"/>
              <a:ext cx="7058962" cy="689475"/>
              <a:chOff x="1403429" y="4367316"/>
              <a:chExt cx="7185455" cy="476593"/>
            </a:xfrm>
          </p:grpSpPr>
          <p:pic>
            <p:nvPicPr>
              <p:cNvPr id="1946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429" y="4425927"/>
                <a:ext cx="4082213" cy="414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6143" y="4367316"/>
                <a:ext cx="3042741" cy="476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17" name="标题 1"/>
          <p:cNvSpPr txBox="1">
            <a:spLocks/>
          </p:cNvSpPr>
          <p:nvPr/>
        </p:nvSpPr>
        <p:spPr bwMode="auto">
          <a:xfrm>
            <a:off x="967740" y="-120278"/>
            <a:ext cx="7886700" cy="777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normAutofit/>
          </a:bodyPr>
          <a:lstStyle>
            <a:lvl1pPr algn="l" rtl="0" eaLnBrk="0" fontAlgn="base" hangingPunct="0">
              <a:lnSpc>
                <a:spcPct val="85000"/>
              </a:lnSpc>
              <a:spcBef>
                <a:spcPct val="0"/>
              </a:spcBef>
              <a:spcAft>
                <a:spcPct val="0"/>
              </a:spcAft>
              <a:defRPr sz="3600" b="1" baseline="0">
                <a:solidFill>
                  <a:schemeClr val="accent1"/>
                </a:solidFill>
                <a:latin typeface="Verdana" panose="020B0604030504040204" pitchFamily="34" charset="0"/>
                <a:ea typeface="幼圆" panose="02010509060101010101" pitchFamily="49" charset="-122"/>
                <a:cs typeface="+mj-cs"/>
              </a:defRPr>
            </a:lvl1pPr>
            <a:lvl2pPr algn="l" rtl="0" eaLnBrk="0" fontAlgn="base" hangingPunct="0">
              <a:lnSpc>
                <a:spcPct val="85000"/>
              </a:lnSpc>
              <a:spcBef>
                <a:spcPct val="0"/>
              </a:spcBef>
              <a:spcAft>
                <a:spcPct val="0"/>
              </a:spcAft>
              <a:defRPr sz="2400" b="1">
                <a:solidFill>
                  <a:schemeClr val="accent1"/>
                </a:solidFill>
                <a:latin typeface="Arial" pitchFamily="34" charset="0"/>
              </a:defRPr>
            </a:lvl2pPr>
            <a:lvl3pPr algn="l" rtl="0" eaLnBrk="0" fontAlgn="base" hangingPunct="0">
              <a:lnSpc>
                <a:spcPct val="85000"/>
              </a:lnSpc>
              <a:spcBef>
                <a:spcPct val="0"/>
              </a:spcBef>
              <a:spcAft>
                <a:spcPct val="0"/>
              </a:spcAft>
              <a:defRPr sz="2400" b="1">
                <a:solidFill>
                  <a:schemeClr val="accent1"/>
                </a:solidFill>
                <a:latin typeface="Arial" pitchFamily="34" charset="0"/>
              </a:defRPr>
            </a:lvl3pPr>
            <a:lvl4pPr algn="l" rtl="0" eaLnBrk="0" fontAlgn="base" hangingPunct="0">
              <a:lnSpc>
                <a:spcPct val="85000"/>
              </a:lnSpc>
              <a:spcBef>
                <a:spcPct val="0"/>
              </a:spcBef>
              <a:spcAft>
                <a:spcPct val="0"/>
              </a:spcAft>
              <a:defRPr sz="2400" b="1">
                <a:solidFill>
                  <a:schemeClr val="accent1"/>
                </a:solidFill>
                <a:latin typeface="Arial" pitchFamily="34" charset="0"/>
              </a:defRPr>
            </a:lvl4pPr>
            <a:lvl5pPr algn="l" rtl="0" eaLnBrk="0" fontAlgn="base" hangingPunct="0">
              <a:lnSpc>
                <a:spcPct val="85000"/>
              </a:lnSpc>
              <a:spcBef>
                <a:spcPct val="0"/>
              </a:spcBef>
              <a:spcAft>
                <a:spcPct val="0"/>
              </a:spcAft>
              <a:defRPr sz="2400" b="1">
                <a:solidFill>
                  <a:schemeClr val="accent1"/>
                </a:solidFill>
                <a:latin typeface="Arial" pitchFamily="34" charset="0"/>
              </a:defRPr>
            </a:lvl5pPr>
            <a:lvl6pPr marL="457200" algn="l" rtl="0" fontAlgn="base">
              <a:lnSpc>
                <a:spcPct val="85000"/>
              </a:lnSpc>
              <a:spcBef>
                <a:spcPct val="0"/>
              </a:spcBef>
              <a:spcAft>
                <a:spcPct val="0"/>
              </a:spcAft>
              <a:defRPr sz="2400" b="1">
                <a:solidFill>
                  <a:schemeClr val="accent1"/>
                </a:solidFill>
                <a:latin typeface="Arial" pitchFamily="34" charset="0"/>
              </a:defRPr>
            </a:lvl6pPr>
            <a:lvl7pPr marL="914400" algn="l" rtl="0" fontAlgn="base">
              <a:lnSpc>
                <a:spcPct val="85000"/>
              </a:lnSpc>
              <a:spcBef>
                <a:spcPct val="0"/>
              </a:spcBef>
              <a:spcAft>
                <a:spcPct val="0"/>
              </a:spcAft>
              <a:defRPr sz="2400" b="1">
                <a:solidFill>
                  <a:schemeClr val="accent1"/>
                </a:solidFill>
                <a:latin typeface="Arial" pitchFamily="34" charset="0"/>
              </a:defRPr>
            </a:lvl7pPr>
            <a:lvl8pPr marL="1371600" algn="l" rtl="0" fontAlgn="base">
              <a:lnSpc>
                <a:spcPct val="85000"/>
              </a:lnSpc>
              <a:spcBef>
                <a:spcPct val="0"/>
              </a:spcBef>
              <a:spcAft>
                <a:spcPct val="0"/>
              </a:spcAft>
              <a:defRPr sz="2400" b="1">
                <a:solidFill>
                  <a:schemeClr val="accent1"/>
                </a:solidFill>
                <a:latin typeface="Arial" pitchFamily="34" charset="0"/>
              </a:defRPr>
            </a:lvl8pPr>
            <a:lvl9pPr marL="1828800" algn="l" rtl="0" fontAlgn="base">
              <a:lnSpc>
                <a:spcPct val="85000"/>
              </a:lnSpc>
              <a:spcBef>
                <a:spcPct val="0"/>
              </a:spcBef>
              <a:spcAft>
                <a:spcPct val="0"/>
              </a:spcAft>
              <a:defRPr sz="2400" b="1">
                <a:solidFill>
                  <a:schemeClr val="accent1"/>
                </a:solidFill>
                <a:latin typeface="Arial" pitchFamily="34" charset="0"/>
              </a:defRPr>
            </a:lvl9pPr>
          </a:lstStyle>
          <a:p>
            <a:pPr>
              <a:buClrTx/>
              <a:buSzTx/>
              <a:buFontTx/>
              <a:buNone/>
            </a:pPr>
            <a:r>
              <a:rPr lang="zh-CN" altLang="en-US" b="0" dirty="0">
                <a:solidFill>
                  <a:schemeClr val="tx1"/>
                </a:solidFill>
                <a:latin typeface="微软雅黑" panose="020B0503020204020204" pitchFamily="34" charset="-122"/>
                <a:ea typeface="微软雅黑" panose="020B0503020204020204" pitchFamily="34" charset="-122"/>
              </a:rPr>
              <a:t>代价敏感错误率</a:t>
            </a:r>
            <a:endParaRPr lang="zh-CN" altLang="en-US" b="0" kern="0" dirty="0">
              <a:solidFill>
                <a:schemeClr val="tx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ext uri="{D42A27DB-BD31-4B8C-83A1-F6EECF244321}">
                    <p14:modId xmlns:p14="http://schemas.microsoft.com/office/powerpoint/2010/main" val="1549944705"/>
                  </p:ext>
                </p:extLst>
              </p:nvPr>
            </p:nvGraphicFramePr>
            <p:xfrm>
              <a:off x="2691087" y="2971800"/>
              <a:ext cx="6553200" cy="1463040"/>
            </p:xfrm>
            <a:graphic>
              <a:graphicData uri="http://schemas.openxmlformats.org/drawingml/2006/table">
                <a:tbl>
                  <a:tblPr firstRow="1" bandRow="1">
                    <a:tableStyleId>{93296810-A885-4BE3-A3E7-6D5BEEA58F35}</a:tableStyleId>
                  </a:tblPr>
                  <a:tblGrid>
                    <a:gridCol w="2184400">
                      <a:extLst>
                        <a:ext uri="{9D8B030D-6E8A-4147-A177-3AD203B41FA5}">
                          <a16:colId xmlns="" xmlns:a16="http://schemas.microsoft.com/office/drawing/2014/main" val="20000"/>
                        </a:ext>
                      </a:extLst>
                    </a:gridCol>
                    <a:gridCol w="2184400">
                      <a:extLst>
                        <a:ext uri="{9D8B030D-6E8A-4147-A177-3AD203B41FA5}">
                          <a16:colId xmlns="" xmlns:a16="http://schemas.microsoft.com/office/drawing/2014/main" val="20001"/>
                        </a:ext>
                      </a:extLst>
                    </a:gridCol>
                    <a:gridCol w="2184400">
                      <a:extLst>
                        <a:ext uri="{9D8B030D-6E8A-4147-A177-3AD203B41FA5}">
                          <a16:colId xmlns="" xmlns:a16="http://schemas.microsoft.com/office/drawing/2014/main" val="20002"/>
                        </a:ext>
                      </a:extLst>
                    </a:gridCol>
                  </a:tblGrid>
                  <a:tr h="353980">
                    <a:tc rowSpan="2">
                      <a:txBody>
                        <a:bodyPr/>
                        <a:lstStyle/>
                        <a:p>
                          <a:pPr algn="ctr"/>
                          <a:r>
                            <a:rPr lang="zh-CN" altLang="en-US" dirty="0"/>
                            <a:t>真实类别</a:t>
                          </a:r>
                        </a:p>
                      </a:txBody>
                      <a:tcPr/>
                    </a:tc>
                    <a:tc gridSpan="2">
                      <a:txBody>
                        <a:bodyPr/>
                        <a:lstStyle/>
                        <a:p>
                          <a:pPr algn="ctr"/>
                          <a:r>
                            <a:rPr lang="zh-CN" altLang="en-US" dirty="0"/>
                            <a:t>预测类别</a:t>
                          </a:r>
                        </a:p>
                      </a:txBody>
                      <a:tcPr/>
                    </a:tc>
                    <a:tc hMerge="1">
                      <a:txBody>
                        <a:bodyPr/>
                        <a:lstStyle/>
                        <a:p>
                          <a:endParaRPr lang="zh-CN" altLang="en-US" dirty="0"/>
                        </a:p>
                      </a:txBody>
                      <a:tcPr/>
                    </a:tc>
                    <a:extLst>
                      <a:ext uri="{0D108BD9-81ED-4DB2-BD59-A6C34878D82A}">
                        <a16:rowId xmlns="" xmlns:a16="http://schemas.microsoft.com/office/drawing/2014/main" val="10000"/>
                      </a:ext>
                    </a:extLst>
                  </a:tr>
                  <a:tr h="353980">
                    <a:tc vMerge="1">
                      <a:txBody>
                        <a:bodyPr/>
                        <a:lstStyle/>
                        <a:p>
                          <a:endParaRPr lang="zh-CN" altLang="en-US" dirty="0"/>
                        </a:p>
                      </a:txBody>
                      <a:tcPr/>
                    </a:tc>
                    <a:tc>
                      <a:txBody>
                        <a:bodyPr/>
                        <a:lstStyle/>
                        <a:p>
                          <a:pPr algn="ctr"/>
                          <a:r>
                            <a:rPr lang="zh-CN" altLang="en-US" dirty="0"/>
                            <a:t>第</a:t>
                          </a:r>
                          <a:r>
                            <a:rPr lang="en-US" altLang="zh-CN" dirty="0"/>
                            <a:t>0</a:t>
                          </a:r>
                          <a:r>
                            <a:rPr lang="zh-CN" altLang="en-US" dirty="0"/>
                            <a:t>类</a:t>
                          </a:r>
                        </a:p>
                      </a:txBody>
                      <a:tcPr/>
                    </a:tc>
                    <a:tc>
                      <a:txBody>
                        <a:bodyPr/>
                        <a:lstStyle/>
                        <a:p>
                          <a:pPr algn="ctr"/>
                          <a:r>
                            <a:rPr lang="zh-CN" altLang="en-US" dirty="0"/>
                            <a:t>第</a:t>
                          </a:r>
                          <a:r>
                            <a:rPr lang="en-US" altLang="zh-CN" dirty="0"/>
                            <a:t>1</a:t>
                          </a:r>
                          <a:r>
                            <a:rPr lang="zh-CN" altLang="en-US" dirty="0"/>
                            <a:t>类</a:t>
                          </a:r>
                        </a:p>
                      </a:txBody>
                      <a:tcPr/>
                    </a:tc>
                    <a:extLst>
                      <a:ext uri="{0D108BD9-81ED-4DB2-BD59-A6C34878D82A}">
                        <a16:rowId xmlns="" xmlns:a16="http://schemas.microsoft.com/office/drawing/2014/main" val="10001"/>
                      </a:ext>
                    </a:extLst>
                  </a:tr>
                  <a:tr h="3539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a:t>第</a:t>
                          </a:r>
                          <a:r>
                            <a:rPr lang="en-US" altLang="zh-CN" dirty="0"/>
                            <a:t>0</a:t>
                          </a:r>
                          <a:r>
                            <a:rPr lang="zh-CN" altLang="en-US" dirty="0"/>
                            <a:t>类</a:t>
                          </a:r>
                        </a:p>
                      </a:txBody>
                      <a:tcPr/>
                    </a:tc>
                    <a:tc>
                      <a:txBody>
                        <a:bodyPr/>
                        <a:lstStyle/>
                        <a:p>
                          <a:pPr algn="ctr"/>
                          <a:r>
                            <a:rPr lang="en-US" altLang="zh-CN" dirty="0"/>
                            <a:t>0</a:t>
                          </a:r>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a:latin typeface="Cambria Math" panose="02040503050406030204" pitchFamily="18" charset="0"/>
                                      </a:rPr>
                                      <m:t>𝑐𝑜𝑠𝑡</m:t>
                                    </m:r>
                                  </m:e>
                                  <m:sub>
                                    <m:r>
                                      <a:rPr lang="en-US" altLang="zh-CN" sz="1800" smtClean="0">
                                        <a:latin typeface="Cambria Math" panose="02040503050406030204" pitchFamily="18" charset="0"/>
                                      </a:rPr>
                                      <m:t>01</m:t>
                                    </m:r>
                                  </m:sub>
                                </m:sSub>
                              </m:oMath>
                            </m:oMathPara>
                          </a14:m>
                          <a:endParaRPr lang="zh-CN" altLang="en-US" dirty="0"/>
                        </a:p>
                      </a:txBody>
                      <a:tcPr/>
                    </a:tc>
                    <a:extLst>
                      <a:ext uri="{0D108BD9-81ED-4DB2-BD59-A6C34878D82A}">
                        <a16:rowId xmlns="" xmlns:a16="http://schemas.microsoft.com/office/drawing/2014/main" val="10002"/>
                      </a:ext>
                    </a:extLst>
                  </a:tr>
                  <a:tr h="3539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a:t>第</a:t>
                          </a:r>
                          <a:r>
                            <a:rPr lang="en-US" altLang="zh-CN" dirty="0"/>
                            <a:t>1</a:t>
                          </a:r>
                          <a:r>
                            <a:rPr lang="zh-CN" altLang="en-US" dirty="0"/>
                            <a:t>类</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a:latin typeface="Cambria Math" panose="02040503050406030204" pitchFamily="18" charset="0"/>
                                      </a:rPr>
                                      <m:t>𝑐𝑜𝑠𝑡</m:t>
                                    </m:r>
                                  </m:e>
                                  <m:sub>
                                    <m:r>
                                      <a:rPr lang="en-US" altLang="zh-CN" sz="1800" smtClean="0">
                                        <a:latin typeface="Cambria Math" panose="02040503050406030204" pitchFamily="18" charset="0"/>
                                      </a:rPr>
                                      <m:t>10</m:t>
                                    </m:r>
                                  </m:sub>
                                </m:sSub>
                              </m:oMath>
                            </m:oMathPara>
                          </a14:m>
                          <a:endParaRPr lang="zh-CN" altLang="en-US" dirty="0"/>
                        </a:p>
                      </a:txBody>
                      <a:tcPr/>
                    </a:tc>
                    <a:tc>
                      <a:txBody>
                        <a:bodyPr/>
                        <a:lstStyle/>
                        <a:p>
                          <a:pPr algn="ctr"/>
                          <a:r>
                            <a:rPr lang="en-US" altLang="zh-CN" dirty="0"/>
                            <a:t>0</a:t>
                          </a:r>
                          <a:endParaRPr lang="zh-CN" altLang="en-US" dirty="0"/>
                        </a:p>
                      </a:txBody>
                      <a:tcPr/>
                    </a:tc>
                    <a:extLst>
                      <a:ext uri="{0D108BD9-81ED-4DB2-BD59-A6C34878D82A}">
                        <a16:rowId xmlns="" xmlns:a16="http://schemas.microsoft.com/office/drawing/2014/main" val="10003"/>
                      </a:ext>
                    </a:extLst>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1549944705"/>
                  </p:ext>
                </p:extLst>
              </p:nvPr>
            </p:nvGraphicFramePr>
            <p:xfrm>
              <a:off x="2691087" y="2971800"/>
              <a:ext cx="6553200" cy="1463040"/>
            </p:xfrm>
            <a:graphic>
              <a:graphicData uri="http://schemas.openxmlformats.org/drawingml/2006/table">
                <a:tbl>
                  <a:tblPr firstRow="1" bandRow="1">
                    <a:tableStyleId>{93296810-A885-4BE3-A3E7-6D5BEEA58F35}</a:tableStyleId>
                  </a:tblPr>
                  <a:tblGrid>
                    <a:gridCol w="2184400">
                      <a:extLst>
                        <a:ext uri="{9D8B030D-6E8A-4147-A177-3AD203B41FA5}">
                          <a16:colId xmlns:a16="http://schemas.microsoft.com/office/drawing/2014/main" val="20000"/>
                        </a:ext>
                      </a:extLst>
                    </a:gridCol>
                    <a:gridCol w="2184400">
                      <a:extLst>
                        <a:ext uri="{9D8B030D-6E8A-4147-A177-3AD203B41FA5}">
                          <a16:colId xmlns:a16="http://schemas.microsoft.com/office/drawing/2014/main" val="20001"/>
                        </a:ext>
                      </a:extLst>
                    </a:gridCol>
                    <a:gridCol w="2184400">
                      <a:extLst>
                        <a:ext uri="{9D8B030D-6E8A-4147-A177-3AD203B41FA5}">
                          <a16:colId xmlns:a16="http://schemas.microsoft.com/office/drawing/2014/main" val="20002"/>
                        </a:ext>
                      </a:extLst>
                    </a:gridCol>
                  </a:tblGrid>
                  <a:tr h="365760">
                    <a:tc rowSpan="2">
                      <a:txBody>
                        <a:bodyPr/>
                        <a:lstStyle/>
                        <a:p>
                          <a:pPr algn="ctr"/>
                          <a:r>
                            <a:rPr lang="zh-CN" altLang="en-US" dirty="0"/>
                            <a:t>真实类别</a:t>
                          </a:r>
                        </a:p>
                      </a:txBody>
                      <a:tcPr/>
                    </a:tc>
                    <a:tc gridSpan="2">
                      <a:txBody>
                        <a:bodyPr/>
                        <a:lstStyle/>
                        <a:p>
                          <a:pPr algn="ctr"/>
                          <a:r>
                            <a:rPr lang="zh-CN" altLang="en-US" dirty="0"/>
                            <a:t>预测类别</a:t>
                          </a:r>
                        </a:p>
                      </a:txBody>
                      <a:tcPr/>
                    </a:tc>
                    <a:tc hMerge="1">
                      <a:txBody>
                        <a:bodyPr/>
                        <a:lstStyle/>
                        <a:p>
                          <a:endParaRPr lang="zh-CN" altLang="en-US" dirty="0"/>
                        </a:p>
                      </a:txBody>
                      <a:tcPr/>
                    </a:tc>
                    <a:extLst>
                      <a:ext uri="{0D108BD9-81ED-4DB2-BD59-A6C34878D82A}">
                        <a16:rowId xmlns:a16="http://schemas.microsoft.com/office/drawing/2014/main" val="10000"/>
                      </a:ext>
                    </a:extLst>
                  </a:tr>
                  <a:tr h="365760">
                    <a:tc vMerge="1">
                      <a:txBody>
                        <a:bodyPr/>
                        <a:lstStyle/>
                        <a:p>
                          <a:endParaRPr lang="zh-CN" altLang="en-US" dirty="0"/>
                        </a:p>
                      </a:txBody>
                      <a:tcPr/>
                    </a:tc>
                    <a:tc>
                      <a:txBody>
                        <a:bodyPr/>
                        <a:lstStyle/>
                        <a:p>
                          <a:pPr algn="ctr"/>
                          <a:r>
                            <a:rPr lang="zh-CN" altLang="en-US" dirty="0"/>
                            <a:t>第</a:t>
                          </a:r>
                          <a:r>
                            <a:rPr lang="en-US" altLang="zh-CN" dirty="0"/>
                            <a:t>0</a:t>
                          </a:r>
                          <a:r>
                            <a:rPr lang="zh-CN" altLang="en-US" dirty="0"/>
                            <a:t>类</a:t>
                          </a:r>
                        </a:p>
                      </a:txBody>
                      <a:tcPr/>
                    </a:tc>
                    <a:tc>
                      <a:txBody>
                        <a:bodyPr/>
                        <a:lstStyle/>
                        <a:p>
                          <a:pPr algn="ctr"/>
                          <a:r>
                            <a:rPr lang="zh-CN" altLang="en-US" dirty="0"/>
                            <a:t>第</a:t>
                          </a:r>
                          <a:r>
                            <a:rPr lang="en-US" altLang="zh-CN" dirty="0"/>
                            <a:t>1</a:t>
                          </a:r>
                          <a:r>
                            <a:rPr lang="zh-CN" altLang="en-US" dirty="0"/>
                            <a:t>类</a:t>
                          </a:r>
                        </a:p>
                      </a:txBody>
                      <a:tcPr/>
                    </a:tc>
                    <a:extLst>
                      <a:ext uri="{0D108BD9-81ED-4DB2-BD59-A6C34878D82A}">
                        <a16:rowId xmlns:a16="http://schemas.microsoft.com/office/drawing/2014/main" val="10001"/>
                      </a:ext>
                    </a:extLst>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a:t>第</a:t>
                          </a:r>
                          <a:r>
                            <a:rPr lang="en-US" altLang="zh-CN" dirty="0"/>
                            <a:t>0</a:t>
                          </a:r>
                          <a:r>
                            <a:rPr lang="zh-CN" altLang="en-US" dirty="0"/>
                            <a:t>类</a:t>
                          </a:r>
                        </a:p>
                      </a:txBody>
                      <a:tcPr/>
                    </a:tc>
                    <a:tc>
                      <a:txBody>
                        <a:bodyPr/>
                        <a:lstStyle/>
                        <a:p>
                          <a:pPr algn="ctr"/>
                          <a:r>
                            <a:rPr lang="en-US" altLang="zh-CN" dirty="0"/>
                            <a:t>0</a:t>
                          </a:r>
                          <a:endParaRPr lang="zh-CN" altLang="en-US" dirty="0"/>
                        </a:p>
                      </a:txBody>
                      <a:tcPr/>
                    </a:tc>
                    <a:tc>
                      <a:txBody>
                        <a:bodyPr/>
                        <a:lstStyle/>
                        <a:p>
                          <a:endParaRPr lang="zh-CN"/>
                        </a:p>
                      </a:txBody>
                      <a:tcPr>
                        <a:blipFill>
                          <a:blip r:embed="rId6"/>
                          <a:stretch>
                            <a:fillRect l="-200000" t="-210000" r="-1114" b="-125000"/>
                          </a:stretch>
                        </a:blipFill>
                      </a:tcPr>
                    </a:tc>
                    <a:extLst>
                      <a:ext uri="{0D108BD9-81ED-4DB2-BD59-A6C34878D82A}">
                        <a16:rowId xmlns:a16="http://schemas.microsoft.com/office/drawing/2014/main" val="10002"/>
                      </a:ext>
                    </a:extLst>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a:t>第</a:t>
                          </a:r>
                          <a:r>
                            <a:rPr lang="en-US" altLang="zh-CN" dirty="0"/>
                            <a:t>1</a:t>
                          </a:r>
                          <a:r>
                            <a:rPr lang="zh-CN" altLang="en-US" dirty="0"/>
                            <a:t>类</a:t>
                          </a:r>
                        </a:p>
                      </a:txBody>
                      <a:tcPr/>
                    </a:tc>
                    <a:tc>
                      <a:txBody>
                        <a:bodyPr/>
                        <a:lstStyle/>
                        <a:p>
                          <a:endParaRPr lang="zh-CN"/>
                        </a:p>
                      </a:txBody>
                      <a:tcPr>
                        <a:blipFill>
                          <a:blip r:embed="rId6"/>
                          <a:stretch>
                            <a:fillRect l="-100559" t="-310000" r="-101397" b="-25000"/>
                          </a:stretch>
                        </a:blipFill>
                      </a:tcPr>
                    </a:tc>
                    <a:tc>
                      <a:txBody>
                        <a:bodyPr/>
                        <a:lstStyle/>
                        <a:p>
                          <a:pPr algn="ctr"/>
                          <a:r>
                            <a:rPr lang="en-US" altLang="zh-CN" dirty="0"/>
                            <a:t>0</a:t>
                          </a:r>
                          <a:endParaRPr lang="zh-CN" altLang="en-US" dirty="0"/>
                        </a:p>
                      </a:txBody>
                      <a:tcPr/>
                    </a:tc>
                    <a:extLst>
                      <a:ext uri="{0D108BD9-81ED-4DB2-BD59-A6C34878D82A}">
                        <a16:rowId xmlns:a16="http://schemas.microsoft.com/office/drawing/2014/main" val="10003"/>
                      </a:ext>
                    </a:extLst>
                  </a:tr>
                </a:tbl>
              </a:graphicData>
            </a:graphic>
          </p:graphicFrame>
        </mc:Fallback>
      </mc:AlternateContent>
    </p:spTree>
    <p:extLst>
      <p:ext uri="{BB962C8B-B14F-4D97-AF65-F5344CB8AC3E}">
        <p14:creationId xmlns:p14="http://schemas.microsoft.com/office/powerpoint/2010/main" val="2095448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txBox="1">
            <a:spLocks/>
          </p:cNvSpPr>
          <p:nvPr/>
        </p:nvSpPr>
        <p:spPr>
          <a:xfrm>
            <a:off x="1452630" y="1306955"/>
            <a:ext cx="8834369"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sz="2200" dirty="0">
                <a:latin typeface="微软雅黑" panose="020B0503020204020204" pitchFamily="34" charset="-122"/>
                <a:ea typeface="微软雅黑" panose="020B0503020204020204" pitchFamily="34" charset="-122"/>
              </a:rPr>
              <a:t>在非均等代价下，</a:t>
            </a:r>
            <a:r>
              <a:rPr lang="en-US" altLang="zh-CN" sz="2200" dirty="0">
                <a:latin typeface="微软雅黑" panose="020B0503020204020204" pitchFamily="34" charset="-122"/>
                <a:ea typeface="微软雅黑" panose="020B0503020204020204" pitchFamily="34" charset="-122"/>
              </a:rPr>
              <a:t>ROC</a:t>
            </a:r>
            <a:r>
              <a:rPr lang="zh-CN" altLang="en-US" sz="2200" dirty="0">
                <a:latin typeface="微软雅黑" panose="020B0503020204020204" pitchFamily="34" charset="-122"/>
                <a:ea typeface="微软雅黑" panose="020B0503020204020204" pitchFamily="34" charset="-122"/>
              </a:rPr>
              <a:t>曲线不能直接反映出学习器的期望总体代价，而“代价曲线”可以</a:t>
            </a:r>
            <a:r>
              <a:rPr lang="zh-CN" altLang="en-US" dirty="0">
                <a:latin typeface="+mn-ea"/>
                <a:ea typeface="+mn-ea"/>
              </a:rPr>
              <a:t>。</a:t>
            </a:r>
          </a:p>
        </p:txBody>
      </p:sp>
      <p:sp>
        <p:nvSpPr>
          <p:cNvPr id="12" name="内容占位符 2"/>
          <p:cNvSpPr txBox="1">
            <a:spLocks/>
          </p:cNvSpPr>
          <p:nvPr/>
        </p:nvSpPr>
        <p:spPr>
          <a:xfrm>
            <a:off x="-303533" y="2688565"/>
            <a:ext cx="3486605"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p:grpSp>
        <p:nvGrpSpPr>
          <p:cNvPr id="4" name="组合 3"/>
          <p:cNvGrpSpPr/>
          <p:nvPr/>
        </p:nvGrpSpPr>
        <p:grpSpPr>
          <a:xfrm>
            <a:off x="1452630" y="2577486"/>
            <a:ext cx="9062970" cy="3289914"/>
            <a:chOff x="805093" y="2605594"/>
            <a:chExt cx="7049832" cy="2402478"/>
          </a:xfrm>
        </p:grpSpPr>
        <p:sp>
          <p:nvSpPr>
            <p:cNvPr id="11" name="内容占位符 2"/>
            <p:cNvSpPr txBox="1">
              <a:spLocks/>
            </p:cNvSpPr>
            <p:nvPr/>
          </p:nvSpPr>
          <p:spPr>
            <a:xfrm>
              <a:off x="805093" y="2605594"/>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a:latin typeface="微软雅黑" panose="020B0503020204020204" pitchFamily="34" charset="-122"/>
                  <a:ea typeface="微软雅黑" panose="020B0503020204020204" pitchFamily="34" charset="-122"/>
                </a:rPr>
                <a:t>代价曲线的横轴是取值为</a:t>
              </a:r>
              <a:r>
                <a:rPr lang="en-US" altLang="zh-CN" dirty="0">
                  <a:latin typeface="微软雅黑" panose="020B0503020204020204" pitchFamily="34" charset="-122"/>
                  <a:ea typeface="微软雅黑" panose="020B0503020204020204" pitchFamily="34" charset="-122"/>
                </a:rPr>
                <a:t>[0,1]</a:t>
              </a:r>
              <a:r>
                <a:rPr lang="zh-CN" altLang="en-US" dirty="0">
                  <a:latin typeface="微软雅黑" panose="020B0503020204020204" pitchFamily="34" charset="-122"/>
                  <a:ea typeface="微软雅黑" panose="020B0503020204020204" pitchFamily="34" charset="-122"/>
                </a:rPr>
                <a:t>的正例概率代价</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289" y="3039231"/>
              <a:ext cx="3833066" cy="64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内容占位符 2"/>
            <p:cNvSpPr txBox="1">
              <a:spLocks/>
            </p:cNvSpPr>
            <p:nvPr/>
          </p:nvSpPr>
          <p:spPr>
            <a:xfrm>
              <a:off x="881715" y="3765064"/>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a:latin typeface="微软雅黑" panose="020B0503020204020204" pitchFamily="34" charset="-122"/>
                  <a:ea typeface="微软雅黑" panose="020B0503020204020204" pitchFamily="34" charset="-122"/>
                </a:rPr>
                <a:t>纵轴是取值为</a:t>
              </a:r>
              <a:r>
                <a:rPr lang="en-US" altLang="zh-CN" dirty="0">
                  <a:latin typeface="微软雅黑" panose="020B0503020204020204" pitchFamily="34" charset="-122"/>
                  <a:ea typeface="微软雅黑" panose="020B0503020204020204" pitchFamily="34" charset="-122"/>
                </a:rPr>
                <a:t>[0,1]</a:t>
              </a:r>
              <a:r>
                <a:rPr lang="zh-CN" altLang="en-US" dirty="0">
                  <a:latin typeface="微软雅黑" panose="020B0503020204020204" pitchFamily="34" charset="-122"/>
                  <a:ea typeface="微软雅黑" panose="020B0503020204020204" pitchFamily="34" charset="-122"/>
                </a:rPr>
                <a:t>的归一化代价</a:t>
              </a:r>
            </a:p>
          </p:txBody>
        </p:sp>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9718" y="4343400"/>
              <a:ext cx="5393920" cy="664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5" name="标题 1"/>
          <p:cNvSpPr txBox="1">
            <a:spLocks/>
          </p:cNvSpPr>
          <p:nvPr/>
        </p:nvSpPr>
        <p:spPr bwMode="auto">
          <a:xfrm>
            <a:off x="990600" y="-92074"/>
            <a:ext cx="7886700" cy="777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normAutofit/>
          </a:bodyPr>
          <a:lstStyle>
            <a:lvl1pPr algn="l" rtl="0" eaLnBrk="0" fontAlgn="base" hangingPunct="0">
              <a:lnSpc>
                <a:spcPct val="85000"/>
              </a:lnSpc>
              <a:spcBef>
                <a:spcPct val="0"/>
              </a:spcBef>
              <a:spcAft>
                <a:spcPct val="0"/>
              </a:spcAft>
              <a:defRPr sz="3600" b="1" baseline="0">
                <a:solidFill>
                  <a:schemeClr val="accent1"/>
                </a:solidFill>
                <a:latin typeface="Verdana" panose="020B0604030504040204" pitchFamily="34" charset="0"/>
                <a:ea typeface="幼圆" panose="02010509060101010101" pitchFamily="49" charset="-122"/>
                <a:cs typeface="+mj-cs"/>
              </a:defRPr>
            </a:lvl1pPr>
            <a:lvl2pPr algn="l" rtl="0" eaLnBrk="0" fontAlgn="base" hangingPunct="0">
              <a:lnSpc>
                <a:spcPct val="85000"/>
              </a:lnSpc>
              <a:spcBef>
                <a:spcPct val="0"/>
              </a:spcBef>
              <a:spcAft>
                <a:spcPct val="0"/>
              </a:spcAft>
              <a:defRPr sz="2400" b="1">
                <a:solidFill>
                  <a:schemeClr val="accent1"/>
                </a:solidFill>
                <a:latin typeface="Arial" pitchFamily="34" charset="0"/>
              </a:defRPr>
            </a:lvl2pPr>
            <a:lvl3pPr algn="l" rtl="0" eaLnBrk="0" fontAlgn="base" hangingPunct="0">
              <a:lnSpc>
                <a:spcPct val="85000"/>
              </a:lnSpc>
              <a:spcBef>
                <a:spcPct val="0"/>
              </a:spcBef>
              <a:spcAft>
                <a:spcPct val="0"/>
              </a:spcAft>
              <a:defRPr sz="2400" b="1">
                <a:solidFill>
                  <a:schemeClr val="accent1"/>
                </a:solidFill>
                <a:latin typeface="Arial" pitchFamily="34" charset="0"/>
              </a:defRPr>
            </a:lvl3pPr>
            <a:lvl4pPr algn="l" rtl="0" eaLnBrk="0" fontAlgn="base" hangingPunct="0">
              <a:lnSpc>
                <a:spcPct val="85000"/>
              </a:lnSpc>
              <a:spcBef>
                <a:spcPct val="0"/>
              </a:spcBef>
              <a:spcAft>
                <a:spcPct val="0"/>
              </a:spcAft>
              <a:defRPr sz="2400" b="1">
                <a:solidFill>
                  <a:schemeClr val="accent1"/>
                </a:solidFill>
                <a:latin typeface="Arial" pitchFamily="34" charset="0"/>
              </a:defRPr>
            </a:lvl4pPr>
            <a:lvl5pPr algn="l" rtl="0" eaLnBrk="0" fontAlgn="base" hangingPunct="0">
              <a:lnSpc>
                <a:spcPct val="85000"/>
              </a:lnSpc>
              <a:spcBef>
                <a:spcPct val="0"/>
              </a:spcBef>
              <a:spcAft>
                <a:spcPct val="0"/>
              </a:spcAft>
              <a:defRPr sz="2400" b="1">
                <a:solidFill>
                  <a:schemeClr val="accent1"/>
                </a:solidFill>
                <a:latin typeface="Arial" pitchFamily="34" charset="0"/>
              </a:defRPr>
            </a:lvl5pPr>
            <a:lvl6pPr marL="457200" algn="l" rtl="0" fontAlgn="base">
              <a:lnSpc>
                <a:spcPct val="85000"/>
              </a:lnSpc>
              <a:spcBef>
                <a:spcPct val="0"/>
              </a:spcBef>
              <a:spcAft>
                <a:spcPct val="0"/>
              </a:spcAft>
              <a:defRPr sz="2400" b="1">
                <a:solidFill>
                  <a:schemeClr val="accent1"/>
                </a:solidFill>
                <a:latin typeface="Arial" pitchFamily="34" charset="0"/>
              </a:defRPr>
            </a:lvl6pPr>
            <a:lvl7pPr marL="914400" algn="l" rtl="0" fontAlgn="base">
              <a:lnSpc>
                <a:spcPct val="85000"/>
              </a:lnSpc>
              <a:spcBef>
                <a:spcPct val="0"/>
              </a:spcBef>
              <a:spcAft>
                <a:spcPct val="0"/>
              </a:spcAft>
              <a:defRPr sz="2400" b="1">
                <a:solidFill>
                  <a:schemeClr val="accent1"/>
                </a:solidFill>
                <a:latin typeface="Arial" pitchFamily="34" charset="0"/>
              </a:defRPr>
            </a:lvl7pPr>
            <a:lvl8pPr marL="1371600" algn="l" rtl="0" fontAlgn="base">
              <a:lnSpc>
                <a:spcPct val="85000"/>
              </a:lnSpc>
              <a:spcBef>
                <a:spcPct val="0"/>
              </a:spcBef>
              <a:spcAft>
                <a:spcPct val="0"/>
              </a:spcAft>
              <a:defRPr sz="2400" b="1">
                <a:solidFill>
                  <a:schemeClr val="accent1"/>
                </a:solidFill>
                <a:latin typeface="Arial" pitchFamily="34" charset="0"/>
              </a:defRPr>
            </a:lvl8pPr>
            <a:lvl9pPr marL="1828800" algn="l" rtl="0" fontAlgn="base">
              <a:lnSpc>
                <a:spcPct val="85000"/>
              </a:lnSpc>
              <a:spcBef>
                <a:spcPct val="0"/>
              </a:spcBef>
              <a:spcAft>
                <a:spcPct val="0"/>
              </a:spcAft>
              <a:defRPr sz="2400" b="1">
                <a:solidFill>
                  <a:schemeClr val="accent1"/>
                </a:solidFill>
                <a:latin typeface="Arial" pitchFamily="34" charset="0"/>
              </a:defRPr>
            </a:lvl9pPr>
          </a:lstStyle>
          <a:p>
            <a:pPr>
              <a:buClrTx/>
              <a:buSzTx/>
              <a:buFontTx/>
              <a:buNone/>
            </a:pPr>
            <a:r>
              <a:rPr lang="zh-CN" altLang="en-US" b="0" dirty="0">
                <a:solidFill>
                  <a:schemeClr val="tx1"/>
                </a:solidFill>
                <a:latin typeface="微软雅黑" panose="020B0503020204020204" pitchFamily="34" charset="-122"/>
                <a:ea typeface="微软雅黑" panose="020B0503020204020204" pitchFamily="34" charset="-122"/>
              </a:rPr>
              <a:t>代价曲线</a:t>
            </a:r>
            <a:endParaRPr lang="zh-CN" altLang="en-US" b="0" kern="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234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p:cNvSpPr txBox="1">
            <a:spLocks/>
          </p:cNvSpPr>
          <p:nvPr/>
        </p:nvSpPr>
        <p:spPr>
          <a:xfrm>
            <a:off x="6384041" y="2897694"/>
            <a:ext cx="3486605"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p:sp>
        <p:nvSpPr>
          <p:cNvPr id="7" name="内容占位符 2"/>
          <p:cNvSpPr txBox="1">
            <a:spLocks/>
          </p:cNvSpPr>
          <p:nvPr/>
        </p:nvSpPr>
        <p:spPr>
          <a:xfrm>
            <a:off x="934633" y="1064254"/>
            <a:ext cx="10266767" cy="1983746"/>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sz="2200" b="1" dirty="0">
                <a:solidFill>
                  <a:srgbClr val="FF0000"/>
                </a:solidFill>
                <a:latin typeface="微软雅黑" panose="020B0503020204020204" pitchFamily="34" charset="-122"/>
                <a:ea typeface="微软雅黑" panose="020B0503020204020204" pitchFamily="34" charset="-122"/>
              </a:rPr>
              <a:t>代价曲线图的绘制：</a:t>
            </a:r>
            <a:r>
              <a:rPr lang="en-US" altLang="zh-CN" sz="2200" dirty="0">
                <a:latin typeface="微软雅黑" panose="020B0503020204020204" pitchFamily="34" charset="-122"/>
                <a:ea typeface="微软雅黑" panose="020B0503020204020204" pitchFamily="34" charset="-122"/>
              </a:rPr>
              <a:t>ROC</a:t>
            </a:r>
            <a:r>
              <a:rPr lang="zh-CN" altLang="en-US" sz="2200" dirty="0">
                <a:latin typeface="微软雅黑" panose="020B0503020204020204" pitchFamily="34" charset="-122"/>
                <a:ea typeface="微软雅黑" panose="020B0503020204020204" pitchFamily="34" charset="-122"/>
              </a:rPr>
              <a:t>曲线上每个点对应了代价曲线上的一条线段，设</a:t>
            </a:r>
            <a:r>
              <a:rPr lang="en-US" altLang="zh-CN" sz="2200" dirty="0">
                <a:latin typeface="微软雅黑" panose="020B0503020204020204" pitchFamily="34" charset="-122"/>
                <a:ea typeface="微软雅黑" panose="020B0503020204020204" pitchFamily="34" charset="-122"/>
              </a:rPr>
              <a:t>ROC</a:t>
            </a:r>
            <a:r>
              <a:rPr lang="zh-CN" altLang="en-US" sz="2200" dirty="0">
                <a:latin typeface="微软雅黑" panose="020B0503020204020204" pitchFamily="34" charset="-122"/>
                <a:ea typeface="微软雅黑" panose="020B0503020204020204" pitchFamily="34" charset="-122"/>
              </a:rPr>
              <a:t>曲线上点的坐标为</a:t>
            </a:r>
            <a:r>
              <a:rPr lang="en-US" altLang="zh-CN" sz="2200" dirty="0">
                <a:latin typeface="微软雅黑" panose="020B0503020204020204" pitchFamily="34" charset="-122"/>
                <a:ea typeface="微软雅黑" panose="020B0503020204020204" pitchFamily="34" charset="-122"/>
              </a:rPr>
              <a:t>(TPR,FPR),</a:t>
            </a:r>
            <a:r>
              <a:rPr lang="zh-CN" altLang="en-US" sz="2200" dirty="0">
                <a:latin typeface="微软雅黑" panose="020B0503020204020204" pitchFamily="34" charset="-122"/>
                <a:ea typeface="微软雅黑" panose="020B0503020204020204" pitchFamily="34" charset="-122"/>
              </a:rPr>
              <a:t>则可相应计算出</a:t>
            </a:r>
            <a:r>
              <a:rPr lang="en-US" altLang="zh-CN" sz="2200" dirty="0">
                <a:latin typeface="微软雅黑" panose="020B0503020204020204" pitchFamily="34" charset="-122"/>
                <a:ea typeface="微软雅黑" panose="020B0503020204020204" pitchFamily="34" charset="-122"/>
              </a:rPr>
              <a:t>FNR,</a:t>
            </a:r>
            <a:r>
              <a:rPr lang="zh-CN" altLang="en-US" sz="2200" dirty="0">
                <a:latin typeface="微软雅黑" panose="020B0503020204020204" pitchFamily="34" charset="-122"/>
                <a:ea typeface="微软雅黑" panose="020B0503020204020204" pitchFamily="34" charset="-122"/>
              </a:rPr>
              <a:t>然后在代价平面上绘制一条从</a:t>
            </a:r>
            <a:r>
              <a:rPr lang="en-US" altLang="zh-CN" sz="2200" dirty="0">
                <a:latin typeface="微软雅黑" panose="020B0503020204020204" pitchFamily="34" charset="-122"/>
                <a:ea typeface="微软雅黑" panose="020B0503020204020204" pitchFamily="34" charset="-122"/>
              </a:rPr>
              <a:t>(0,FPR)</a:t>
            </a:r>
            <a:r>
              <a:rPr lang="zh-CN" altLang="en-US" sz="2200" dirty="0">
                <a:latin typeface="微软雅黑" panose="020B0503020204020204" pitchFamily="34" charset="-122"/>
                <a:ea typeface="微软雅黑" panose="020B0503020204020204" pitchFamily="34" charset="-122"/>
              </a:rPr>
              <a:t>到</a:t>
            </a:r>
            <a:r>
              <a:rPr lang="en-US" altLang="zh-CN" sz="2200" dirty="0">
                <a:latin typeface="微软雅黑" panose="020B0503020204020204" pitchFamily="34" charset="-122"/>
                <a:ea typeface="微软雅黑" panose="020B0503020204020204" pitchFamily="34" charset="-122"/>
              </a:rPr>
              <a:t>(1,FNR)</a:t>
            </a:r>
            <a:r>
              <a:rPr lang="zh-CN" altLang="en-US" sz="2200" dirty="0">
                <a:latin typeface="微软雅黑" panose="020B0503020204020204" pitchFamily="34" charset="-122"/>
                <a:ea typeface="微软雅黑" panose="020B0503020204020204" pitchFamily="34" charset="-122"/>
              </a:rPr>
              <a:t>的线段，线段下的面积即表示了该条件下的期望总体代价；如此将</a:t>
            </a:r>
            <a:r>
              <a:rPr lang="en-US" altLang="zh-CN" sz="2200" dirty="0">
                <a:latin typeface="微软雅黑" panose="020B0503020204020204" pitchFamily="34" charset="-122"/>
                <a:ea typeface="微软雅黑" panose="020B0503020204020204" pitchFamily="34" charset="-122"/>
              </a:rPr>
              <a:t>ROC</a:t>
            </a:r>
            <a:r>
              <a:rPr lang="zh-CN" altLang="en-US" sz="2200" dirty="0">
                <a:latin typeface="微软雅黑" panose="020B0503020204020204" pitchFamily="34" charset="-122"/>
                <a:ea typeface="微软雅黑" panose="020B0503020204020204" pitchFamily="34" charset="-122"/>
              </a:rPr>
              <a:t>曲线上的每个点转化为代价平面上的一条线段，然后取所有线段的下界，</a:t>
            </a:r>
            <a:r>
              <a:rPr lang="zh-CN" altLang="en-US" sz="2200" dirty="0">
                <a:solidFill>
                  <a:srgbClr val="0070C0"/>
                </a:solidFill>
                <a:latin typeface="微软雅黑" panose="020B0503020204020204" pitchFamily="34" charset="-122"/>
                <a:ea typeface="微软雅黑" panose="020B0503020204020204" pitchFamily="34" charset="-122"/>
              </a:rPr>
              <a:t>围成的面积即为所有条件下学习器的期望总体代价</a:t>
            </a:r>
            <a:r>
              <a:rPr lang="zh-CN" altLang="en-US" sz="2200" dirty="0">
                <a:latin typeface="微软雅黑" panose="020B0503020204020204" pitchFamily="34" charset="-122"/>
                <a:ea typeface="微软雅黑" panose="020B0503020204020204" pitchFamily="34" charset="-122"/>
              </a:rPr>
              <a:t>。</a:t>
            </a: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705120"/>
            <a:ext cx="5029200" cy="3568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a:spLocks/>
          </p:cNvSpPr>
          <p:nvPr/>
        </p:nvSpPr>
        <p:spPr bwMode="auto">
          <a:xfrm>
            <a:off x="1066800" y="-106098"/>
            <a:ext cx="7886700" cy="777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normAutofit/>
          </a:bodyPr>
          <a:lstStyle>
            <a:lvl1pPr algn="l" rtl="0" eaLnBrk="0" fontAlgn="base" hangingPunct="0">
              <a:lnSpc>
                <a:spcPct val="85000"/>
              </a:lnSpc>
              <a:spcBef>
                <a:spcPct val="0"/>
              </a:spcBef>
              <a:spcAft>
                <a:spcPct val="0"/>
              </a:spcAft>
              <a:defRPr sz="3600" b="1" baseline="0">
                <a:solidFill>
                  <a:schemeClr val="accent1"/>
                </a:solidFill>
                <a:latin typeface="Verdana" panose="020B0604030504040204" pitchFamily="34" charset="0"/>
                <a:ea typeface="幼圆" panose="02010509060101010101" pitchFamily="49" charset="-122"/>
                <a:cs typeface="+mj-cs"/>
              </a:defRPr>
            </a:lvl1pPr>
            <a:lvl2pPr algn="l" rtl="0" eaLnBrk="0" fontAlgn="base" hangingPunct="0">
              <a:lnSpc>
                <a:spcPct val="85000"/>
              </a:lnSpc>
              <a:spcBef>
                <a:spcPct val="0"/>
              </a:spcBef>
              <a:spcAft>
                <a:spcPct val="0"/>
              </a:spcAft>
              <a:defRPr sz="2400" b="1">
                <a:solidFill>
                  <a:schemeClr val="accent1"/>
                </a:solidFill>
                <a:latin typeface="Arial" pitchFamily="34" charset="0"/>
              </a:defRPr>
            </a:lvl2pPr>
            <a:lvl3pPr algn="l" rtl="0" eaLnBrk="0" fontAlgn="base" hangingPunct="0">
              <a:lnSpc>
                <a:spcPct val="85000"/>
              </a:lnSpc>
              <a:spcBef>
                <a:spcPct val="0"/>
              </a:spcBef>
              <a:spcAft>
                <a:spcPct val="0"/>
              </a:spcAft>
              <a:defRPr sz="2400" b="1">
                <a:solidFill>
                  <a:schemeClr val="accent1"/>
                </a:solidFill>
                <a:latin typeface="Arial" pitchFamily="34" charset="0"/>
              </a:defRPr>
            </a:lvl3pPr>
            <a:lvl4pPr algn="l" rtl="0" eaLnBrk="0" fontAlgn="base" hangingPunct="0">
              <a:lnSpc>
                <a:spcPct val="85000"/>
              </a:lnSpc>
              <a:spcBef>
                <a:spcPct val="0"/>
              </a:spcBef>
              <a:spcAft>
                <a:spcPct val="0"/>
              </a:spcAft>
              <a:defRPr sz="2400" b="1">
                <a:solidFill>
                  <a:schemeClr val="accent1"/>
                </a:solidFill>
                <a:latin typeface="Arial" pitchFamily="34" charset="0"/>
              </a:defRPr>
            </a:lvl4pPr>
            <a:lvl5pPr algn="l" rtl="0" eaLnBrk="0" fontAlgn="base" hangingPunct="0">
              <a:lnSpc>
                <a:spcPct val="85000"/>
              </a:lnSpc>
              <a:spcBef>
                <a:spcPct val="0"/>
              </a:spcBef>
              <a:spcAft>
                <a:spcPct val="0"/>
              </a:spcAft>
              <a:defRPr sz="2400" b="1">
                <a:solidFill>
                  <a:schemeClr val="accent1"/>
                </a:solidFill>
                <a:latin typeface="Arial" pitchFamily="34" charset="0"/>
              </a:defRPr>
            </a:lvl5pPr>
            <a:lvl6pPr marL="457200" algn="l" rtl="0" fontAlgn="base">
              <a:lnSpc>
                <a:spcPct val="85000"/>
              </a:lnSpc>
              <a:spcBef>
                <a:spcPct val="0"/>
              </a:spcBef>
              <a:spcAft>
                <a:spcPct val="0"/>
              </a:spcAft>
              <a:defRPr sz="2400" b="1">
                <a:solidFill>
                  <a:schemeClr val="accent1"/>
                </a:solidFill>
                <a:latin typeface="Arial" pitchFamily="34" charset="0"/>
              </a:defRPr>
            </a:lvl6pPr>
            <a:lvl7pPr marL="914400" algn="l" rtl="0" fontAlgn="base">
              <a:lnSpc>
                <a:spcPct val="85000"/>
              </a:lnSpc>
              <a:spcBef>
                <a:spcPct val="0"/>
              </a:spcBef>
              <a:spcAft>
                <a:spcPct val="0"/>
              </a:spcAft>
              <a:defRPr sz="2400" b="1">
                <a:solidFill>
                  <a:schemeClr val="accent1"/>
                </a:solidFill>
                <a:latin typeface="Arial" pitchFamily="34" charset="0"/>
              </a:defRPr>
            </a:lvl7pPr>
            <a:lvl8pPr marL="1371600" algn="l" rtl="0" fontAlgn="base">
              <a:lnSpc>
                <a:spcPct val="85000"/>
              </a:lnSpc>
              <a:spcBef>
                <a:spcPct val="0"/>
              </a:spcBef>
              <a:spcAft>
                <a:spcPct val="0"/>
              </a:spcAft>
              <a:defRPr sz="2400" b="1">
                <a:solidFill>
                  <a:schemeClr val="accent1"/>
                </a:solidFill>
                <a:latin typeface="Arial" pitchFamily="34" charset="0"/>
              </a:defRPr>
            </a:lvl8pPr>
            <a:lvl9pPr marL="1828800" algn="l" rtl="0" fontAlgn="base">
              <a:lnSpc>
                <a:spcPct val="85000"/>
              </a:lnSpc>
              <a:spcBef>
                <a:spcPct val="0"/>
              </a:spcBef>
              <a:spcAft>
                <a:spcPct val="0"/>
              </a:spcAft>
              <a:defRPr sz="2400" b="1">
                <a:solidFill>
                  <a:schemeClr val="accent1"/>
                </a:solidFill>
                <a:latin typeface="Arial" pitchFamily="34" charset="0"/>
              </a:defRPr>
            </a:lvl9pPr>
          </a:lstStyle>
          <a:p>
            <a:pPr>
              <a:buClrTx/>
              <a:buSzTx/>
              <a:buFontTx/>
              <a:buNone/>
            </a:pPr>
            <a:r>
              <a:rPr lang="zh-CN" altLang="en-US" b="0" dirty="0">
                <a:solidFill>
                  <a:schemeClr val="tx1"/>
                </a:solidFill>
                <a:latin typeface="微软雅黑" panose="020B0503020204020204" pitchFamily="34" charset="-122"/>
                <a:ea typeface="微软雅黑" panose="020B0503020204020204" pitchFamily="34" charset="-122"/>
              </a:rPr>
              <a:t>代价曲线</a:t>
            </a:r>
            <a:endParaRPr lang="zh-CN" altLang="en-US" b="0" kern="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5110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152400"/>
            <a:ext cx="7772400" cy="470898"/>
          </a:xfrm>
        </p:spPr>
        <p:txBody>
          <a:bodyPr/>
          <a:lstStyle/>
          <a:p>
            <a:r>
              <a:rPr lang="zh-CN" altLang="en-US" dirty="0"/>
              <a:t>目录</a:t>
            </a:r>
            <a:endParaRPr lang="zh-CN" altLang="en-US" dirty="0">
              <a:solidFill>
                <a:schemeClr val="tx1"/>
              </a:solidFill>
            </a:endParaRPr>
          </a:p>
        </p:txBody>
      </p:sp>
      <p:sp>
        <p:nvSpPr>
          <p:cNvPr id="6" name="内容占位符 2"/>
          <p:cNvSpPr>
            <a:spLocks noGrp="1"/>
          </p:cNvSpPr>
          <p:nvPr>
            <p:ph idx="4294967295"/>
          </p:nvPr>
        </p:nvSpPr>
        <p:spPr>
          <a:xfrm>
            <a:off x="914400" y="1047750"/>
            <a:ext cx="8686800" cy="4762500"/>
          </a:xfrm>
          <a:prstGeom prst="rect">
            <a:avLst/>
          </a:prstGeom>
        </p:spPr>
        <p:txBody>
          <a:bodyPr/>
          <a:lstStyle/>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经验误差与过拟合</a:t>
            </a:r>
            <a:endParaRPr lang="en-US" altLang="zh-CN" sz="2400" b="1" dirty="0">
              <a:solidFill>
                <a:schemeClr val="bg2"/>
              </a:solidFill>
            </a:endParaRP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评估方法</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性能度量</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tx1"/>
                </a:solidFill>
              </a:rPr>
              <a:t>比较检验</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偏差与方差</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阅读材料</a:t>
            </a:r>
          </a:p>
        </p:txBody>
      </p:sp>
    </p:spTree>
    <p:extLst>
      <p:ext uri="{BB962C8B-B14F-4D97-AF65-F5344CB8AC3E}">
        <p14:creationId xmlns:p14="http://schemas.microsoft.com/office/powerpoint/2010/main" val="36241682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7886700" cy="777874"/>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性能评估</a:t>
            </a:r>
          </a:p>
        </p:txBody>
      </p:sp>
      <p:sp>
        <p:nvSpPr>
          <p:cNvPr id="3" name="内容占位符 2"/>
          <p:cNvSpPr>
            <a:spLocks noGrp="1"/>
          </p:cNvSpPr>
          <p:nvPr>
            <p:ph idx="1"/>
          </p:nvPr>
        </p:nvSpPr>
        <p:spPr>
          <a:xfrm>
            <a:off x="819150" y="1012235"/>
            <a:ext cx="8616950" cy="2651463"/>
          </a:xfrm>
        </p:spPr>
        <p:txBody>
          <a:bodyPr>
            <a:noAutofit/>
          </a:bodyPr>
          <a:lstStyle/>
          <a:p>
            <a:pPr marL="457200" lvl="1" indent="0" eaLnBrk="1" hangingPunct="1">
              <a:lnSpc>
                <a:spcPts val="3000"/>
              </a:lnSpc>
              <a:spcBef>
                <a:spcPts val="500"/>
              </a:spcBef>
              <a:buSzPct val="80000"/>
              <a:buNone/>
            </a:pPr>
            <a:r>
              <a:rPr lang="zh-CN" altLang="en-US" sz="2200" kern="1200" dirty="0">
                <a:solidFill>
                  <a:schemeClr val="tx1"/>
                </a:solidFill>
                <a:latin typeface="微软雅黑" panose="020B0503020204020204" pitchFamily="34" charset="-122"/>
                <a:ea typeface="微软雅黑" panose="020B0503020204020204" pitchFamily="34" charset="-122"/>
                <a:cs typeface="+mn-cs"/>
              </a:rPr>
              <a:t>关于性能比较：</a:t>
            </a:r>
            <a:endParaRPr lang="en-US" altLang="zh-CN" sz="2200" kern="1200" dirty="0">
              <a:solidFill>
                <a:schemeClr val="tx1"/>
              </a:solidFill>
              <a:latin typeface="微软雅黑" panose="020B0503020204020204" pitchFamily="34" charset="-122"/>
              <a:ea typeface="微软雅黑" panose="020B0503020204020204" pitchFamily="34" charset="-122"/>
              <a:cs typeface="+mn-cs"/>
            </a:endParaRPr>
          </a:p>
          <a:p>
            <a:pPr lvl="1">
              <a:lnSpc>
                <a:spcPts val="3000"/>
              </a:lnSpc>
            </a:pPr>
            <a:r>
              <a:rPr lang="zh-CN" altLang="en-US" sz="2200" dirty="0">
                <a:solidFill>
                  <a:schemeClr val="tx1"/>
                </a:solidFill>
                <a:latin typeface="微软雅黑" panose="020B0503020204020204" pitchFamily="34" charset="-122"/>
                <a:ea typeface="微软雅黑" panose="020B0503020204020204" pitchFamily="34" charset="-122"/>
              </a:rPr>
              <a:t>测试性能并不等于泛化性能</a:t>
            </a:r>
            <a:endParaRPr lang="en-US" altLang="zh-CN" sz="2200" dirty="0">
              <a:solidFill>
                <a:schemeClr val="tx1"/>
              </a:solidFill>
              <a:latin typeface="微软雅黑" panose="020B0503020204020204" pitchFamily="34" charset="-122"/>
              <a:ea typeface="微软雅黑" panose="020B0503020204020204" pitchFamily="34" charset="-122"/>
            </a:endParaRPr>
          </a:p>
          <a:p>
            <a:pPr lvl="1">
              <a:lnSpc>
                <a:spcPts val="3000"/>
              </a:lnSpc>
            </a:pPr>
            <a:r>
              <a:rPr lang="zh-CN" altLang="en-US" sz="2200" dirty="0">
                <a:solidFill>
                  <a:schemeClr val="tx1"/>
                </a:solidFill>
                <a:latin typeface="微软雅黑" panose="020B0503020204020204" pitchFamily="34" charset="-122"/>
                <a:ea typeface="微软雅黑" panose="020B0503020204020204" pitchFamily="34" charset="-122"/>
              </a:rPr>
              <a:t>测试性能随着测试集的变化而变化</a:t>
            </a:r>
            <a:endParaRPr lang="en-US" altLang="zh-CN" sz="2200" dirty="0">
              <a:solidFill>
                <a:schemeClr val="tx1"/>
              </a:solidFill>
              <a:latin typeface="微软雅黑" panose="020B0503020204020204" pitchFamily="34" charset="-122"/>
              <a:ea typeface="微软雅黑" panose="020B0503020204020204" pitchFamily="34" charset="-122"/>
            </a:endParaRPr>
          </a:p>
          <a:p>
            <a:pPr lvl="1">
              <a:lnSpc>
                <a:spcPts val="3000"/>
              </a:lnSpc>
            </a:pPr>
            <a:r>
              <a:rPr lang="zh-CN" altLang="en-US" sz="2200" dirty="0">
                <a:solidFill>
                  <a:schemeClr val="tx1"/>
                </a:solidFill>
                <a:latin typeface="微软雅黑" panose="020B0503020204020204" pitchFamily="34" charset="-122"/>
                <a:ea typeface="微软雅黑" panose="020B0503020204020204" pitchFamily="34" charset="-122"/>
              </a:rPr>
              <a:t>很多机器学习算法本身有一定的随机性</a:t>
            </a:r>
            <a:endParaRPr lang="en-US" altLang="zh-CN" sz="2200" dirty="0">
              <a:solidFill>
                <a:schemeClr val="tx1"/>
              </a:solidFill>
              <a:latin typeface="微软雅黑" panose="020B0503020204020204" pitchFamily="34" charset="-122"/>
              <a:ea typeface="微软雅黑" panose="020B0503020204020204" pitchFamily="34" charset="-122"/>
            </a:endParaRPr>
          </a:p>
          <a:p>
            <a:pPr lvl="1"/>
            <a:endParaRPr lang="en-US" altLang="zh-CN" sz="2200" dirty="0">
              <a:latin typeface="+mn-ea"/>
              <a:ea typeface="+mn-ea"/>
            </a:endParaRPr>
          </a:p>
          <a:p>
            <a:pPr marL="325800" lvl="1" indent="0">
              <a:buNone/>
            </a:pPr>
            <a:r>
              <a:rPr lang="zh-CN" altLang="en-US" sz="2400" b="1" dirty="0">
                <a:solidFill>
                  <a:srgbClr val="FF0000"/>
                </a:solidFill>
                <a:latin typeface="微软雅黑" panose="020B0503020204020204" pitchFamily="34" charset="-122"/>
                <a:ea typeface="微软雅黑" panose="020B0503020204020204" pitchFamily="34" charset="-122"/>
              </a:rPr>
              <a:t>直接选取相应评估方法在相应度量下比大小的方法不可取！</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685800" y="4038600"/>
            <a:ext cx="10668000" cy="1905000"/>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50000"/>
              </a:lnSpc>
              <a:buNone/>
            </a:pPr>
            <a:r>
              <a:rPr lang="zh-CN" altLang="en-US" sz="2400" b="1" dirty="0">
                <a:solidFill>
                  <a:srgbClr val="0070C0"/>
                </a:solidFill>
                <a:latin typeface="微软雅黑" panose="020B0503020204020204" pitchFamily="34" charset="-122"/>
                <a:ea typeface="微软雅黑" panose="020B0503020204020204" pitchFamily="34" charset="-122"/>
              </a:rPr>
              <a:t>假设检验：</a:t>
            </a:r>
            <a:endParaRPr lang="en-US" altLang="zh-CN" sz="2400" b="1" dirty="0">
              <a:solidFill>
                <a:srgbClr val="0070C0"/>
              </a:solidFill>
              <a:latin typeface="微软雅黑" panose="020B0503020204020204" pitchFamily="34" charset="-122"/>
              <a:ea typeface="微软雅黑" panose="020B0503020204020204" pitchFamily="34" charset="-122"/>
            </a:endParaRPr>
          </a:p>
          <a:p>
            <a:pPr marL="457200" lvl="1" indent="0">
              <a:lnSpc>
                <a:spcPct val="150000"/>
              </a:lnSpc>
              <a:buNone/>
            </a:pPr>
            <a:r>
              <a:rPr lang="zh-CN" altLang="en-US" sz="2200" dirty="0">
                <a:latin typeface="微软雅黑" panose="020B0503020204020204" pitchFamily="34" charset="-122"/>
                <a:ea typeface="微软雅黑" panose="020B0503020204020204" pitchFamily="34" charset="-122"/>
              </a:rPr>
              <a:t>为学习器性能比较提供了重要依据，基于其结果我们可以推断出若在测试集上观察到学习器</a:t>
            </a:r>
            <a:r>
              <a:rPr lang="en-US" altLang="zh-CN" sz="2200" dirty="0">
                <a:latin typeface="微软雅黑" panose="020B0503020204020204" pitchFamily="34" charset="-122"/>
                <a:ea typeface="微软雅黑" panose="020B0503020204020204" pitchFamily="34" charset="-122"/>
              </a:rPr>
              <a:t>A</a:t>
            </a:r>
            <a:r>
              <a:rPr lang="zh-CN" altLang="en-US" sz="2200" dirty="0">
                <a:latin typeface="微软雅黑" panose="020B0503020204020204" pitchFamily="34" charset="-122"/>
                <a:ea typeface="微软雅黑" panose="020B0503020204020204" pitchFamily="34" charset="-122"/>
              </a:rPr>
              <a:t>比</a:t>
            </a:r>
            <a:r>
              <a:rPr lang="en-US" altLang="zh-CN" sz="2200" dirty="0">
                <a:latin typeface="微软雅黑" panose="020B0503020204020204" pitchFamily="34" charset="-122"/>
                <a:ea typeface="微软雅黑" panose="020B0503020204020204" pitchFamily="34" charset="-122"/>
              </a:rPr>
              <a:t>B</a:t>
            </a:r>
            <a:r>
              <a:rPr lang="zh-CN" altLang="en-US" sz="2200" dirty="0">
                <a:latin typeface="微软雅黑" panose="020B0503020204020204" pitchFamily="34" charset="-122"/>
                <a:ea typeface="微软雅黑" panose="020B0503020204020204" pitchFamily="34" charset="-122"/>
              </a:rPr>
              <a:t>好，则</a:t>
            </a:r>
            <a:r>
              <a:rPr lang="en-US" altLang="zh-CN" sz="2200" dirty="0">
                <a:latin typeface="微软雅黑" panose="020B0503020204020204" pitchFamily="34" charset="-122"/>
                <a:ea typeface="微软雅黑" panose="020B0503020204020204" pitchFamily="34" charset="-122"/>
              </a:rPr>
              <a:t>A</a:t>
            </a:r>
            <a:r>
              <a:rPr lang="zh-CN" altLang="en-US" sz="2200" dirty="0">
                <a:latin typeface="微软雅黑" panose="020B0503020204020204" pitchFamily="34" charset="-122"/>
                <a:ea typeface="微软雅黑" panose="020B0503020204020204" pitchFamily="34" charset="-122"/>
              </a:rPr>
              <a:t>的泛化性能是否在统计意义上优于</a:t>
            </a:r>
            <a:r>
              <a:rPr lang="en-US" altLang="zh-CN" sz="2200" dirty="0">
                <a:latin typeface="微软雅黑" panose="020B0503020204020204" pitchFamily="34" charset="-122"/>
                <a:ea typeface="微软雅黑" panose="020B0503020204020204" pitchFamily="34" charset="-122"/>
              </a:rPr>
              <a:t>B</a:t>
            </a:r>
            <a:r>
              <a:rPr lang="zh-CN" altLang="en-US" sz="2200" dirty="0">
                <a:latin typeface="微软雅黑" panose="020B0503020204020204" pitchFamily="34" charset="-122"/>
                <a:ea typeface="微软雅黑" panose="020B0503020204020204" pitchFamily="34" charset="-122"/>
              </a:rPr>
              <a:t>，以及这个结论的把握有多大。</a:t>
            </a:r>
          </a:p>
        </p:txBody>
      </p:sp>
    </p:spTree>
    <p:extLst>
      <p:ext uri="{BB962C8B-B14F-4D97-AF65-F5344CB8AC3E}">
        <p14:creationId xmlns:p14="http://schemas.microsoft.com/office/powerpoint/2010/main" val="248485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1673" y="61925"/>
            <a:ext cx="7886700" cy="777874"/>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二项检验</a:t>
            </a:r>
          </a:p>
        </p:txBody>
      </p:sp>
      <p:grpSp>
        <p:nvGrpSpPr>
          <p:cNvPr id="6" name="组合 5"/>
          <p:cNvGrpSpPr/>
          <p:nvPr/>
        </p:nvGrpSpPr>
        <p:grpSpPr>
          <a:xfrm>
            <a:off x="1422239" y="2944816"/>
            <a:ext cx="9474360" cy="2766335"/>
            <a:chOff x="798488" y="3124844"/>
            <a:chExt cx="6773571" cy="2673820"/>
          </a:xfrm>
        </p:grpSpPr>
        <p:sp>
          <p:nvSpPr>
            <p:cNvPr id="5" name="矩形 4"/>
            <p:cNvSpPr/>
            <p:nvPr/>
          </p:nvSpPr>
          <p:spPr>
            <a:xfrm>
              <a:off x="798488" y="3124844"/>
              <a:ext cx="6773571" cy="2673820"/>
            </a:xfrm>
            <a:prstGeom prst="rect">
              <a:avLst/>
            </a:prstGeom>
          </p:spPr>
          <p:txBody>
            <a:bodyPr wrap="square">
              <a:spAutoFit/>
            </a:bodyPr>
            <a:lstStyle/>
            <a:p>
              <a:pPr>
                <a:lnSpc>
                  <a:spcPct val="120000"/>
                </a:lnSpc>
              </a:pPr>
              <a:r>
                <a:rPr lang="zh-CN" altLang="en-US" sz="2200" dirty="0">
                  <a:latin typeface="微软雅黑" panose="020B0503020204020204" pitchFamily="34" charset="-122"/>
                  <a:ea typeface="微软雅黑" panose="020B0503020204020204" pitchFamily="34" charset="-122"/>
                </a:rPr>
                <a:t>假设    </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若测试错误率小于</a:t>
              </a:r>
              <a:endParaRPr lang="en-US" altLang="zh-CN" sz="2200" dirty="0">
                <a:latin typeface="微软雅黑" panose="020B0503020204020204" pitchFamily="34" charset="-122"/>
                <a:ea typeface="微软雅黑" panose="020B0503020204020204" pitchFamily="34" charset="-122"/>
              </a:endParaRPr>
            </a:p>
            <a:p>
              <a:pPr marL="325800" lvl="1">
                <a:lnSpc>
                  <a:spcPct val="120000"/>
                </a:lnSpc>
              </a:pPr>
              <a:endParaRPr lang="en-US" altLang="zh-CN" sz="2200" dirty="0">
                <a:latin typeface="微软雅黑" panose="020B0503020204020204" pitchFamily="34" charset="-122"/>
                <a:ea typeface="微软雅黑" panose="020B0503020204020204" pitchFamily="34" charset="-122"/>
              </a:endParaRPr>
            </a:p>
            <a:p>
              <a:pPr indent="-131400">
                <a:lnSpc>
                  <a:spcPct val="120000"/>
                </a:lnSpc>
              </a:pPr>
              <a:endParaRPr lang="en-US" altLang="zh-CN" sz="2200" dirty="0">
                <a:latin typeface="微软雅黑" panose="020B0503020204020204" pitchFamily="34" charset="-122"/>
                <a:ea typeface="微软雅黑" panose="020B0503020204020204" pitchFamily="34" charset="-122"/>
              </a:endParaRPr>
            </a:p>
            <a:p>
              <a:pPr indent="-131400">
                <a:lnSpc>
                  <a:spcPct val="120000"/>
                </a:lnSpc>
              </a:pPr>
              <a:endParaRPr lang="en-US" altLang="zh-CN" sz="2200" dirty="0">
                <a:latin typeface="微软雅黑" panose="020B0503020204020204" pitchFamily="34" charset="-122"/>
                <a:ea typeface="微软雅黑" panose="020B0503020204020204" pitchFamily="34" charset="-122"/>
              </a:endParaRPr>
            </a:p>
            <a:p>
              <a:pPr indent="-131400">
                <a:lnSpc>
                  <a:spcPct val="120000"/>
                </a:lnSpc>
              </a:pPr>
              <a:r>
                <a:rPr lang="zh-CN" altLang="en-US" sz="2200" dirty="0">
                  <a:latin typeface="微软雅黑" panose="020B0503020204020204" pitchFamily="34" charset="-122"/>
                  <a:ea typeface="微软雅黑" panose="020B0503020204020204" pitchFamily="34" charset="-122"/>
                </a:rPr>
                <a:t>则在     的显著度下，假设不能被拒绝</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也即能以</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的置信度认为，模型的泛化错误率不大于     </a:t>
              </a:r>
              <a:r>
                <a:rPr lang="en-US" altLang="zh-CN" sz="2200" dirty="0">
                  <a:latin typeface="微软雅黑" panose="020B0503020204020204" pitchFamily="34" charset="-122"/>
                  <a:ea typeface="微软雅黑" panose="020B0503020204020204" pitchFamily="34" charset="-122"/>
                </a:rPr>
                <a:t>.</a:t>
              </a:r>
            </a:p>
          </p:txBody>
        </p:sp>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3145" y="3170277"/>
              <a:ext cx="840109" cy="348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6023" y="5078505"/>
              <a:ext cx="234357" cy="208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5737" y="5051407"/>
              <a:ext cx="807357" cy="309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4330" y="5360474"/>
              <a:ext cx="337386" cy="337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5778" y="3621998"/>
              <a:ext cx="5129077" cy="751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 name="组合 6"/>
          <p:cNvGrpSpPr/>
          <p:nvPr/>
        </p:nvGrpSpPr>
        <p:grpSpPr>
          <a:xfrm>
            <a:off x="1143000" y="1272056"/>
            <a:ext cx="9753600" cy="1242542"/>
            <a:chOff x="474893" y="1080547"/>
            <a:chExt cx="6973210" cy="1200988"/>
          </a:xfrm>
        </p:grpSpPr>
        <p:sp>
          <p:nvSpPr>
            <p:cNvPr id="4" name="内容占位符 2"/>
            <p:cNvSpPr txBox="1">
              <a:spLocks/>
            </p:cNvSpPr>
            <p:nvPr/>
          </p:nvSpPr>
          <p:spPr>
            <a:xfrm>
              <a:off x="474893" y="1080547"/>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20000"/>
                </a:lnSpc>
                <a:spcBef>
                  <a:spcPct val="20000"/>
                </a:spcBef>
                <a:buClr>
                  <a:srgbClr val="D51203"/>
                </a:buClr>
                <a:buSzPct val="80000"/>
                <a:buFont typeface="Wingdings" pitchFamily="2" charset="2"/>
                <a:buChar char="n"/>
              </a:pPr>
              <a:r>
                <a:rPr lang="zh-CN" altLang="en-US" dirty="0">
                  <a:latin typeface="微软雅黑" panose="020B0503020204020204" pitchFamily="34" charset="-122"/>
                  <a:ea typeface="微软雅黑" panose="020B0503020204020204" pitchFamily="34" charset="-122"/>
                </a:rPr>
                <a:t>记泛化错误率为    ，测试错误率为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假定测试样本从样本总体分布中独立采样而来，我们可以使用“二项检验”对               进行假设检验。</a:t>
              </a:r>
            </a:p>
          </p:txBody>
        </p:sp>
        <p:pic>
          <p:nvPicPr>
            <p:cNvPr id="2253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18195" y="1176761"/>
              <a:ext cx="22860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36825" y="1115553"/>
              <a:ext cx="179151" cy="28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8866" y="1569598"/>
              <a:ext cx="840109" cy="343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874308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2381" y="36352"/>
            <a:ext cx="7886700" cy="777874"/>
          </a:xfrm>
        </p:spPr>
        <p:txBody>
          <a:bodyPr/>
          <a:lstStyle/>
          <a:p>
            <a:r>
              <a:rPr lang="en-US" altLang="zh-CN" dirty="0">
                <a:solidFill>
                  <a:schemeClr val="tx1"/>
                </a:solidFill>
                <a:latin typeface="微软雅黑" panose="020B0503020204020204" pitchFamily="34" charset="-122"/>
                <a:ea typeface="微软雅黑" panose="020B0503020204020204" pitchFamily="34" charset="-122"/>
              </a:rPr>
              <a:t>t</a:t>
            </a:r>
            <a:r>
              <a:rPr lang="zh-CN" altLang="en-US" dirty="0">
                <a:solidFill>
                  <a:schemeClr val="tx1"/>
                </a:solidFill>
                <a:latin typeface="微软雅黑" panose="020B0503020204020204" pitchFamily="34" charset="-122"/>
                <a:ea typeface="微软雅黑" panose="020B0503020204020204" pitchFamily="34" charset="-122"/>
              </a:rPr>
              <a:t>检验</a:t>
            </a:r>
          </a:p>
        </p:txBody>
      </p:sp>
      <p:sp>
        <p:nvSpPr>
          <p:cNvPr id="4" name="内容占位符 2"/>
          <p:cNvSpPr txBox="1">
            <a:spLocks/>
          </p:cNvSpPr>
          <p:nvPr/>
        </p:nvSpPr>
        <p:spPr>
          <a:xfrm>
            <a:off x="1447800" y="1571025"/>
            <a:ext cx="9296400" cy="991120"/>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zh-CN" altLang="en-US" dirty="0">
                <a:latin typeface="微软雅黑" panose="020B0503020204020204" pitchFamily="34" charset="-122"/>
                <a:ea typeface="微软雅黑" panose="020B0503020204020204" pitchFamily="34" charset="-122"/>
              </a:rPr>
              <a:t>对应的，面对多次重复留出法或者交叉验证法进行多次训练</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测试时可使用“</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检验”。</a:t>
            </a:r>
          </a:p>
        </p:txBody>
      </p:sp>
      <p:grpSp>
        <p:nvGrpSpPr>
          <p:cNvPr id="3" name="组合 2"/>
          <p:cNvGrpSpPr/>
          <p:nvPr/>
        </p:nvGrpSpPr>
        <p:grpSpPr>
          <a:xfrm>
            <a:off x="1408790" y="2895603"/>
            <a:ext cx="9335411" cy="1750672"/>
            <a:chOff x="474893" y="2926236"/>
            <a:chExt cx="6973210" cy="1637226"/>
          </a:xfrm>
        </p:grpSpPr>
        <p:sp>
          <p:nvSpPr>
            <p:cNvPr id="5" name="矩形 4"/>
            <p:cNvSpPr/>
            <p:nvPr/>
          </p:nvSpPr>
          <p:spPr>
            <a:xfrm>
              <a:off x="474893" y="2926236"/>
              <a:ext cx="6973210" cy="1637226"/>
            </a:xfrm>
            <a:prstGeom prst="rect">
              <a:avLst/>
            </a:prstGeom>
          </p:spPr>
          <p:txBody>
            <a:bodyPr wrap="square">
              <a:spAutoFit/>
            </a:bodyPr>
            <a:lstStyle/>
            <a:p>
              <a:pPr>
                <a:lnSpc>
                  <a:spcPct val="120000"/>
                </a:lnSpc>
              </a:pPr>
              <a:r>
                <a:rPr lang="zh-CN" altLang="en-US" sz="2200" dirty="0">
                  <a:latin typeface="微软雅黑" panose="020B0503020204020204" pitchFamily="34" charset="-122"/>
                  <a:ea typeface="微软雅黑" panose="020B0503020204020204" pitchFamily="34" charset="-122"/>
                </a:rPr>
                <a:t>假定得到了</a:t>
              </a:r>
              <a:r>
                <a:rPr lang="en-US" altLang="zh-CN" sz="2200" dirty="0">
                  <a:latin typeface="微软雅黑" panose="020B0503020204020204" pitchFamily="34" charset="-122"/>
                  <a:ea typeface="微软雅黑" panose="020B0503020204020204" pitchFamily="34" charset="-122"/>
                </a:rPr>
                <a:t>k</a:t>
              </a:r>
              <a:r>
                <a:rPr lang="zh-CN" altLang="en-US" sz="2200" dirty="0">
                  <a:latin typeface="微软雅黑" panose="020B0503020204020204" pitchFamily="34" charset="-122"/>
                  <a:ea typeface="微软雅黑" panose="020B0503020204020204" pitchFamily="34" charset="-122"/>
                </a:rPr>
                <a:t>个测试错误率，                          </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假设</a:t>
              </a:r>
              <a:r>
                <a:rPr lang="en-US" altLang="zh-CN" sz="2200" dirty="0">
                  <a:latin typeface="微软雅黑" panose="020B0503020204020204" pitchFamily="34" charset="-122"/>
                  <a:ea typeface="微软雅黑" panose="020B0503020204020204" pitchFamily="34" charset="-122"/>
                </a:rPr>
                <a:t>                , </a:t>
              </a:r>
              <a:r>
                <a:rPr lang="zh-CN" altLang="en-US" sz="2200" dirty="0">
                  <a:latin typeface="微软雅黑" panose="020B0503020204020204" pitchFamily="34" charset="-122"/>
                  <a:ea typeface="微软雅黑" panose="020B0503020204020204" pitchFamily="34" charset="-122"/>
                </a:rPr>
                <a:t>对于显著度      </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若                     位于临界范围               内</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则假设不能被拒绝，即可认为泛化错误率                 </a:t>
              </a:r>
              <a:r>
                <a:rPr lang="en-US" altLang="zh-CN" sz="2200" dirty="0">
                  <a:latin typeface="微软雅黑" panose="020B0503020204020204" pitchFamily="34" charset="-122"/>
                  <a:ea typeface="微软雅黑" panose="020B0503020204020204" pitchFamily="34" charset="-122"/>
                </a:rPr>
                <a:t>,</a:t>
              </a:r>
            </a:p>
            <a:p>
              <a:pPr>
                <a:lnSpc>
                  <a:spcPct val="120000"/>
                </a:lnSpc>
              </a:pPr>
              <a:r>
                <a:rPr lang="zh-CN" altLang="en-US" sz="2200" dirty="0">
                  <a:latin typeface="微软雅黑" panose="020B0503020204020204" pitchFamily="34" charset="-122"/>
                  <a:ea typeface="微软雅黑" panose="020B0503020204020204" pitchFamily="34" charset="-122"/>
                </a:rPr>
                <a:t>其置信度为            </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    </a:t>
              </a:r>
              <a:endParaRPr lang="en-US" altLang="zh-CN" sz="2200" dirty="0">
                <a:latin typeface="微软雅黑" panose="020B0503020204020204" pitchFamily="34" charset="-122"/>
                <a:ea typeface="微软雅黑" panose="020B0503020204020204" pitchFamily="34" charset="-122"/>
              </a:endParaRP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6309" y="2971351"/>
              <a:ext cx="1633537" cy="323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5136" y="3011808"/>
              <a:ext cx="801265" cy="242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544" y="3476589"/>
              <a:ext cx="182547" cy="1622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6067" y="3425068"/>
              <a:ext cx="761344" cy="258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4730" y="3426533"/>
              <a:ext cx="1224136" cy="283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8563" y="3810932"/>
              <a:ext cx="843725" cy="255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6241" y="4280214"/>
              <a:ext cx="705840" cy="270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480045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7886700" cy="777874"/>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交叉验证</a:t>
            </a:r>
            <a:r>
              <a:rPr lang="en-US" altLang="zh-CN" dirty="0">
                <a:solidFill>
                  <a:schemeClr val="tx1"/>
                </a:solidFill>
                <a:latin typeface="微软雅黑" panose="020B0503020204020204" pitchFamily="34" charset="-122"/>
                <a:ea typeface="微软雅黑" panose="020B0503020204020204" pitchFamily="34" charset="-122"/>
              </a:rPr>
              <a:t>t</a:t>
            </a:r>
            <a:r>
              <a:rPr lang="zh-CN" altLang="en-US" dirty="0">
                <a:solidFill>
                  <a:schemeClr val="tx1"/>
                </a:solidFill>
                <a:latin typeface="微软雅黑" panose="020B0503020204020204" pitchFamily="34" charset="-122"/>
                <a:ea typeface="微软雅黑" panose="020B0503020204020204" pitchFamily="34" charset="-122"/>
              </a:rPr>
              <a:t>检验</a:t>
            </a:r>
          </a:p>
        </p:txBody>
      </p:sp>
      <p:sp>
        <p:nvSpPr>
          <p:cNvPr id="4" name="内容占位符 2"/>
          <p:cNvSpPr txBox="1">
            <a:spLocks/>
          </p:cNvSpPr>
          <p:nvPr/>
        </p:nvSpPr>
        <p:spPr>
          <a:xfrm>
            <a:off x="1894796" y="1330358"/>
            <a:ext cx="8402407" cy="633952"/>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latin typeface="微软雅黑" panose="020B0503020204020204" pitchFamily="34" charset="-122"/>
                <a:ea typeface="微软雅黑" panose="020B0503020204020204" pitchFamily="34" charset="-122"/>
              </a:rPr>
              <a:t>现实任务中，更多时候需要对不同学习器的性能进行比较</a:t>
            </a:r>
          </a:p>
        </p:txBody>
      </p:sp>
      <p:grpSp>
        <p:nvGrpSpPr>
          <p:cNvPr id="3" name="组合 2"/>
          <p:cNvGrpSpPr/>
          <p:nvPr/>
        </p:nvGrpSpPr>
        <p:grpSpPr>
          <a:xfrm>
            <a:off x="1911729" y="2302123"/>
            <a:ext cx="8402407" cy="1731702"/>
            <a:chOff x="474893" y="2926236"/>
            <a:chExt cx="6973210" cy="1389366"/>
          </a:xfrm>
        </p:grpSpPr>
        <p:sp>
          <p:nvSpPr>
            <p:cNvPr id="12" name="矩形 11"/>
            <p:cNvSpPr/>
            <p:nvPr/>
          </p:nvSpPr>
          <p:spPr>
            <a:xfrm>
              <a:off x="474893" y="2926236"/>
              <a:ext cx="6973210" cy="1349797"/>
            </a:xfrm>
            <a:prstGeom prst="rect">
              <a:avLst/>
            </a:prstGeom>
          </p:spPr>
          <p:txBody>
            <a:bodyPr wrap="square">
              <a:spAutoFit/>
            </a:bodyPr>
            <a:lstStyle/>
            <a:p>
              <a:pPr>
                <a:lnSpc>
                  <a:spcPct val="120000"/>
                </a:lnSpc>
              </a:pPr>
              <a:r>
                <a:rPr lang="zh-CN" altLang="en-US" sz="2200" dirty="0">
                  <a:latin typeface="微软雅黑" panose="020B0503020204020204" pitchFamily="34" charset="-122"/>
                  <a:ea typeface="微软雅黑" panose="020B0503020204020204" pitchFamily="34" charset="-122"/>
                </a:rPr>
                <a:t>对两个学习器</a:t>
              </a:r>
              <a:r>
                <a:rPr lang="en-US" altLang="zh-CN" sz="2200" dirty="0">
                  <a:latin typeface="微软雅黑" panose="020B0503020204020204" pitchFamily="34" charset="-122"/>
                  <a:ea typeface="微软雅黑" panose="020B0503020204020204" pitchFamily="34" charset="-122"/>
                </a:rPr>
                <a:t>A</a:t>
              </a:r>
              <a:r>
                <a:rPr lang="zh-CN" altLang="en-US"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B,</a:t>
              </a:r>
              <a:r>
                <a:rPr lang="zh-CN" altLang="en-US" sz="2200" dirty="0">
                  <a:latin typeface="微软雅黑" panose="020B0503020204020204" pitchFamily="34" charset="-122"/>
                  <a:ea typeface="微软雅黑" panose="020B0503020204020204" pitchFamily="34" charset="-122"/>
                </a:rPr>
                <a:t>若</a:t>
              </a:r>
              <a:r>
                <a:rPr lang="en-US" altLang="zh-CN" sz="2200" dirty="0">
                  <a:latin typeface="微软雅黑" panose="020B0503020204020204" pitchFamily="34" charset="-122"/>
                  <a:ea typeface="微软雅黑" panose="020B0503020204020204" pitchFamily="34" charset="-122"/>
                </a:rPr>
                <a:t>k</a:t>
              </a:r>
              <a:r>
                <a:rPr lang="zh-CN" altLang="en-US" sz="2200" dirty="0">
                  <a:latin typeface="微软雅黑" panose="020B0503020204020204" pitchFamily="34" charset="-122"/>
                  <a:ea typeface="微软雅黑" panose="020B0503020204020204" pitchFamily="34" charset="-122"/>
                </a:rPr>
                <a:t>折交叉验证得到的测试错误率分别为      </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和                ，可用</a:t>
              </a:r>
              <a:r>
                <a:rPr lang="en-US" altLang="zh-CN" sz="2200" dirty="0">
                  <a:latin typeface="微软雅黑" panose="020B0503020204020204" pitchFamily="34" charset="-122"/>
                  <a:ea typeface="微软雅黑" panose="020B0503020204020204" pitchFamily="34" charset="-122"/>
                </a:rPr>
                <a:t>k</a:t>
              </a:r>
              <a:r>
                <a:rPr lang="zh-CN" altLang="en-US" sz="2200" dirty="0">
                  <a:latin typeface="微软雅黑" panose="020B0503020204020204" pitchFamily="34" charset="-122"/>
                  <a:ea typeface="微软雅黑" panose="020B0503020204020204" pitchFamily="34" charset="-122"/>
                </a:rPr>
                <a:t>折交叉验证“成对</a:t>
              </a:r>
              <a:r>
                <a:rPr lang="en-US" altLang="zh-CN" sz="2200" dirty="0">
                  <a:latin typeface="微软雅黑" panose="020B0503020204020204" pitchFamily="34" charset="-122"/>
                  <a:ea typeface="微软雅黑" panose="020B0503020204020204" pitchFamily="34" charset="-122"/>
                </a:rPr>
                <a:t>t</a:t>
              </a:r>
              <a:r>
                <a:rPr lang="zh-CN" altLang="en-US" sz="2200" dirty="0">
                  <a:latin typeface="微软雅黑" panose="020B0503020204020204" pitchFamily="34" charset="-122"/>
                  <a:ea typeface="微软雅黑" panose="020B0503020204020204" pitchFamily="34" charset="-122"/>
                </a:rPr>
                <a:t>检验”进行比较检验。若两个学习器的性能相同，则他们使用相同的训练</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测试集得到的测试错误率应相同，即         </a:t>
              </a:r>
              <a:r>
                <a:rPr lang="en-US" altLang="zh-CN" sz="2200" dirty="0">
                  <a:latin typeface="+mn-ea"/>
                </a:rPr>
                <a:t>.</a:t>
              </a:r>
            </a:p>
          </p:txBody>
        </p:sp>
        <p:pic>
          <p:nvPicPr>
            <p:cNvPr id="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893" y="3304193"/>
              <a:ext cx="1173469" cy="3597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2951" y="3304193"/>
              <a:ext cx="1000743" cy="3152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7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7445" y="3891479"/>
              <a:ext cx="1136650" cy="424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76253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6300" y="0"/>
            <a:ext cx="7886700" cy="777874"/>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误差</a:t>
            </a:r>
          </a:p>
        </p:txBody>
      </p:sp>
      <p:sp>
        <p:nvSpPr>
          <p:cNvPr id="7" name="内容占位符 2"/>
          <p:cNvSpPr>
            <a:spLocks noGrp="1"/>
          </p:cNvSpPr>
          <p:nvPr>
            <p:ph idx="1"/>
          </p:nvPr>
        </p:nvSpPr>
        <p:spPr>
          <a:xfrm>
            <a:off x="1393102" y="990600"/>
            <a:ext cx="10293350" cy="2438400"/>
          </a:xfrm>
        </p:spPr>
        <p:txBody>
          <a:bodyPr>
            <a:normAutofit/>
          </a:bodyPr>
          <a:lstStyle/>
          <a:p>
            <a:pPr>
              <a:buClr>
                <a:srgbClr val="7030A0"/>
              </a:buClr>
            </a:pPr>
            <a:r>
              <a:rPr lang="zh-CN" altLang="en-US" sz="2600" b="1" dirty="0">
                <a:solidFill>
                  <a:srgbClr val="7030A0"/>
                </a:solidFill>
                <a:latin typeface="微软雅黑" panose="020B0503020204020204" pitchFamily="34" charset="-122"/>
                <a:ea typeface="微软雅黑" panose="020B0503020204020204" pitchFamily="34" charset="-122"/>
              </a:rPr>
              <a:t>误差：</a:t>
            </a:r>
            <a:endParaRPr lang="en-US" altLang="zh-CN" sz="2600" b="1" dirty="0">
              <a:solidFill>
                <a:srgbClr val="7030A0"/>
              </a:solidFill>
              <a:latin typeface="微软雅黑" panose="020B0503020204020204" pitchFamily="34" charset="-122"/>
              <a:ea typeface="微软雅黑" panose="020B0503020204020204" pitchFamily="34" charset="-122"/>
            </a:endParaRPr>
          </a:p>
          <a:p>
            <a:pPr lvl="1">
              <a:buClr>
                <a:srgbClr val="00B0F0"/>
              </a:buClr>
            </a:pPr>
            <a:r>
              <a:rPr lang="zh-CN" altLang="en-US" sz="2200" b="1" dirty="0">
                <a:solidFill>
                  <a:schemeClr val="tx1"/>
                </a:solidFill>
                <a:latin typeface="微软雅黑" panose="020B0503020204020204" pitchFamily="34" charset="-122"/>
                <a:ea typeface="微软雅黑" panose="020B0503020204020204" pitchFamily="34" charset="-122"/>
              </a:rPr>
              <a:t>误差（</a:t>
            </a:r>
            <a:r>
              <a:rPr lang="en-US" altLang="zh-CN" sz="2200" b="1" dirty="0">
                <a:solidFill>
                  <a:schemeClr val="tx1"/>
                </a:solidFill>
                <a:latin typeface="微软雅黑" panose="020B0503020204020204" pitchFamily="34" charset="-122"/>
                <a:ea typeface="微软雅黑" panose="020B0503020204020204" pitchFamily="34" charset="-122"/>
              </a:rPr>
              <a:t>error</a:t>
            </a:r>
            <a:r>
              <a:rPr lang="zh-CN" altLang="en-US" sz="2200" b="1" dirty="0">
                <a:solidFill>
                  <a:schemeClr val="tx1"/>
                </a:solidFill>
                <a:latin typeface="微软雅黑" panose="020B0503020204020204" pitchFamily="34" charset="-122"/>
                <a:ea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rPr>
              <a:t>：样本真实输出与预测输出之间的差异</a:t>
            </a:r>
            <a:endParaRPr lang="en-US" altLang="zh-CN" sz="2200" dirty="0">
              <a:solidFill>
                <a:schemeClr val="tx1"/>
              </a:solidFill>
              <a:latin typeface="微软雅黑" panose="020B0503020204020204" pitchFamily="34" charset="-122"/>
              <a:ea typeface="微软雅黑" panose="020B0503020204020204" pitchFamily="34" charset="-122"/>
            </a:endParaRPr>
          </a:p>
          <a:p>
            <a:pPr lvl="2">
              <a:buFont typeface="Wingdings" panose="05000000000000000000" pitchFamily="2" charset="2"/>
              <a:buChar char="Ø"/>
            </a:pPr>
            <a:r>
              <a:rPr lang="zh-CN" altLang="en-US" sz="2200" dirty="0">
                <a:solidFill>
                  <a:schemeClr val="tx1"/>
                </a:solidFill>
                <a:latin typeface="微软雅黑" panose="020B0503020204020204" pitchFamily="34" charset="-122"/>
                <a:ea typeface="微软雅黑" panose="020B0503020204020204" pitchFamily="34" charset="-122"/>
              </a:rPr>
              <a:t>训练误差</a:t>
            </a:r>
            <a:r>
              <a:rPr lang="en-US" altLang="zh-CN" sz="2200" dirty="0">
                <a:solidFill>
                  <a:schemeClr val="tx1"/>
                </a:solidFill>
                <a:latin typeface="微软雅黑" panose="020B0503020204020204" pitchFamily="34" charset="-122"/>
                <a:ea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rPr>
              <a:t>经验误差：在训练集上的误差</a:t>
            </a:r>
            <a:endParaRPr lang="en-US" altLang="zh-CN" sz="2200" dirty="0">
              <a:solidFill>
                <a:schemeClr val="tx1"/>
              </a:solidFill>
              <a:latin typeface="微软雅黑" panose="020B0503020204020204" pitchFamily="34" charset="-122"/>
              <a:ea typeface="微软雅黑" panose="020B0503020204020204" pitchFamily="34" charset="-122"/>
            </a:endParaRPr>
          </a:p>
          <a:p>
            <a:pPr lvl="2">
              <a:buFont typeface="Wingdings" panose="05000000000000000000" pitchFamily="2" charset="2"/>
              <a:buChar char="Ø"/>
            </a:pPr>
            <a:r>
              <a:rPr lang="zh-CN" altLang="en-US" sz="2200" b="1" dirty="0">
                <a:solidFill>
                  <a:srgbClr val="0070C0"/>
                </a:solidFill>
                <a:latin typeface="微软雅黑" panose="020B0503020204020204" pitchFamily="34" charset="-122"/>
                <a:ea typeface="微软雅黑" panose="020B0503020204020204" pitchFamily="34" charset="-122"/>
              </a:rPr>
              <a:t>泛化误差</a:t>
            </a:r>
            <a:r>
              <a:rPr lang="zh-CN" altLang="en-US" sz="2200" dirty="0">
                <a:solidFill>
                  <a:schemeClr val="tx1"/>
                </a:solidFill>
                <a:latin typeface="微软雅黑" panose="020B0503020204020204" pitchFamily="34" charset="-122"/>
                <a:ea typeface="微软雅黑" panose="020B0503020204020204" pitchFamily="34" charset="-122"/>
              </a:rPr>
              <a:t>：在新样本上的误差</a:t>
            </a:r>
            <a:endParaRPr lang="en-US" altLang="zh-CN" sz="2200" dirty="0">
              <a:solidFill>
                <a:schemeClr val="tx1"/>
              </a:solidFill>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393102" y="4501947"/>
            <a:ext cx="9405796" cy="1524000"/>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eaLnBrk="0" hangingPunct="0">
              <a:lnSpc>
                <a:spcPct val="100000"/>
              </a:lnSpc>
              <a:spcBef>
                <a:spcPct val="30000"/>
              </a:spcBef>
              <a:buClr>
                <a:srgbClr val="00B0F0"/>
              </a:buClr>
              <a:buSzPct val="100000"/>
            </a:pPr>
            <a:r>
              <a:rPr lang="zh-CN" altLang="en-US" sz="2200" dirty="0">
                <a:latin typeface="微软雅黑" panose="020B0503020204020204" pitchFamily="34" charset="-122"/>
                <a:ea typeface="微软雅黑" panose="020B0503020204020204" pitchFamily="34" charset="-122"/>
              </a:rPr>
              <a:t>由于事先并不知道新样本的特征，我们只能努力使经验误差最小化；</a:t>
            </a:r>
            <a:endParaRPr lang="en-US" altLang="zh-CN" sz="2200" dirty="0">
              <a:latin typeface="微软雅黑" panose="020B0503020204020204" pitchFamily="34" charset="-122"/>
              <a:ea typeface="微软雅黑" panose="020B0503020204020204" pitchFamily="34" charset="-122"/>
            </a:endParaRPr>
          </a:p>
          <a:p>
            <a:pPr lvl="1" eaLnBrk="0" hangingPunct="0">
              <a:lnSpc>
                <a:spcPct val="100000"/>
              </a:lnSpc>
              <a:spcBef>
                <a:spcPct val="30000"/>
              </a:spcBef>
              <a:buClr>
                <a:srgbClr val="00B0F0"/>
              </a:buClr>
              <a:buSzPct val="100000"/>
            </a:pPr>
            <a:r>
              <a:rPr lang="zh-CN" altLang="en-US" sz="2200" dirty="0">
                <a:latin typeface="微软雅黑" panose="020B0503020204020204" pitchFamily="34" charset="-122"/>
                <a:ea typeface="微软雅黑" panose="020B0503020204020204" pitchFamily="34" charset="-122"/>
              </a:rPr>
              <a:t>很多时候，能在训练集上表现很好的学习器（</a:t>
            </a:r>
            <a:r>
              <a:rPr lang="en-US" altLang="zh-CN" sz="2200" dirty="0">
                <a:latin typeface="微软雅黑" panose="020B0503020204020204" pitchFamily="34" charset="-122"/>
                <a:ea typeface="微软雅黑" panose="020B0503020204020204" pitchFamily="34" charset="-122"/>
              </a:rPr>
              <a:t>e.g. </a:t>
            </a:r>
            <a:r>
              <a:rPr lang="zh-CN" altLang="en-US" sz="2200" dirty="0">
                <a:latin typeface="微软雅黑" panose="020B0503020204020204" pitchFamily="34" charset="-122"/>
                <a:ea typeface="微软雅黑" panose="020B0503020204020204" pitchFamily="34" charset="-122"/>
              </a:rPr>
              <a:t>分类错误率为零），多数情况下这样的学习器并不好。</a:t>
            </a:r>
          </a:p>
        </p:txBody>
      </p:sp>
      <p:sp>
        <p:nvSpPr>
          <p:cNvPr id="3" name="文本框 2"/>
          <p:cNvSpPr txBox="1"/>
          <p:nvPr/>
        </p:nvSpPr>
        <p:spPr>
          <a:xfrm>
            <a:off x="2547843" y="3381599"/>
            <a:ext cx="7281957" cy="461665"/>
          </a:xfrm>
          <a:prstGeom prst="rect">
            <a:avLst/>
          </a:prstGeom>
          <a:solidFill>
            <a:srgbClr val="FFC000"/>
          </a:solidFill>
        </p:spPr>
        <p:txBody>
          <a:bodyPr wrap="square" rtlCol="0">
            <a:spAutoFit/>
          </a:bodyPr>
          <a:lstStyle/>
          <a:p>
            <a:pPr marL="0" lvl="1" algn="r">
              <a:buNone/>
            </a:pPr>
            <a:r>
              <a:rPr lang="zh-CN" altLang="en-US" sz="2400" dirty="0">
                <a:latin typeface="微软雅黑" panose="020B0503020204020204" pitchFamily="34" charset="-122"/>
                <a:ea typeface="微软雅黑" panose="020B0503020204020204" pitchFamily="34" charset="-122"/>
              </a:rPr>
              <a:t>我们希望得到泛化误差小的学习器。</a:t>
            </a:r>
            <a:endParaRPr lang="en-US" altLang="zh-CN" sz="24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 xmlns:a16="http://schemas.microsoft.com/office/drawing/2014/main" id="{57D44A45-6196-4982-B1C7-87C6FB230C9A}"/>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backgroundMark x1="49444" y1="35789" x2="49444" y2="35789"/>
                      </a14:backgroundRemoval>
                    </a14:imgEffect>
                  </a14:imgLayer>
                </a14:imgProps>
              </a:ext>
              <a:ext uri="{28A0092B-C50C-407E-A947-70E740481C1C}">
                <a14:useLocalDpi xmlns:a14="http://schemas.microsoft.com/office/drawing/2010/main" val="0"/>
              </a:ext>
            </a:extLst>
          </a:blip>
          <a:srcRect l="19613" t="40619" r="27610" b="9043"/>
          <a:stretch/>
        </p:blipFill>
        <p:spPr>
          <a:xfrm>
            <a:off x="1747744" y="2971800"/>
            <a:ext cx="2131490" cy="1072947"/>
          </a:xfrm>
          <a:prstGeom prst="rect">
            <a:avLst/>
          </a:prstGeom>
        </p:spPr>
      </p:pic>
    </p:spTree>
    <p:extLst>
      <p:ext uri="{BB962C8B-B14F-4D97-AF65-F5344CB8AC3E}">
        <p14:creationId xmlns:p14="http://schemas.microsoft.com/office/powerpoint/2010/main" val="230113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1000"/>
                                        <p:tgtEl>
                                          <p:spTgt spid="8">
                                            <p:txEl>
                                              <p:pRg st="0" end="0"/>
                                            </p:txEl>
                                          </p:spTgt>
                                        </p:tgtEl>
                                      </p:cBhvr>
                                    </p:animEffect>
                                    <p:anim calcmode="lin" valueType="num">
                                      <p:cBhvr>
                                        <p:cTn id="2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8">
                                            <p:txEl>
                                              <p:pRg st="1" end="1"/>
                                            </p:txEl>
                                          </p:spTgt>
                                        </p:tgtEl>
                                        <p:attrNameLst>
                                          <p:attrName>style.visibility</p:attrName>
                                        </p:attrNameLst>
                                      </p:cBhvr>
                                      <p:to>
                                        <p:strVal val="visible"/>
                                      </p:to>
                                    </p:set>
                                    <p:animEffect transition="in" filter="fade">
                                      <p:cBhvr>
                                        <p:cTn id="30" dur="1000"/>
                                        <p:tgtEl>
                                          <p:spTgt spid="8">
                                            <p:txEl>
                                              <p:pRg st="1" end="1"/>
                                            </p:txEl>
                                          </p:spTgt>
                                        </p:tgtEl>
                                      </p:cBhvr>
                                    </p:animEffect>
                                    <p:anim calcmode="lin" valueType="num">
                                      <p:cBhvr>
                                        <p:cTn id="3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3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5401"/>
            <a:ext cx="7886700" cy="777874"/>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交叉验证</a:t>
            </a:r>
            <a:r>
              <a:rPr lang="en-US" altLang="zh-CN" dirty="0">
                <a:solidFill>
                  <a:schemeClr val="tx1"/>
                </a:solidFill>
                <a:latin typeface="微软雅黑" panose="020B0503020204020204" pitchFamily="34" charset="-122"/>
                <a:ea typeface="微软雅黑" panose="020B0503020204020204" pitchFamily="34" charset="-122"/>
              </a:rPr>
              <a:t>t</a:t>
            </a:r>
            <a:r>
              <a:rPr lang="zh-CN" altLang="en-US" dirty="0">
                <a:solidFill>
                  <a:schemeClr val="tx1"/>
                </a:solidFill>
                <a:latin typeface="微软雅黑" panose="020B0503020204020204" pitchFamily="34" charset="-122"/>
                <a:ea typeface="微软雅黑" panose="020B0503020204020204" pitchFamily="34" charset="-122"/>
              </a:rPr>
              <a:t>检验</a:t>
            </a:r>
          </a:p>
        </p:txBody>
      </p:sp>
      <p:sp>
        <p:nvSpPr>
          <p:cNvPr id="4" name="内容占位符 2"/>
          <p:cNvSpPr txBox="1">
            <a:spLocks/>
          </p:cNvSpPr>
          <p:nvPr/>
        </p:nvSpPr>
        <p:spPr>
          <a:xfrm>
            <a:off x="1998892" y="1271048"/>
            <a:ext cx="7576908" cy="4815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微软雅黑" panose="020B0503020204020204" pitchFamily="34" charset="-122"/>
                <a:ea typeface="微软雅黑" panose="020B0503020204020204" pitchFamily="34" charset="-122"/>
              </a:rPr>
              <a:t>先对每对结果求差，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若两  个学习器性能相同，则差值应该为</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，继而用         来对“学习器</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性能相同”这个假设做</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检验。</a:t>
            </a: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8988" y="1284271"/>
            <a:ext cx="1649412" cy="368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624400"/>
            <a:ext cx="1197950" cy="280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内容占位符 2"/>
          <p:cNvSpPr txBox="1">
            <a:spLocks/>
          </p:cNvSpPr>
          <p:nvPr/>
        </p:nvSpPr>
        <p:spPr>
          <a:xfrm>
            <a:off x="1998892" y="3116780"/>
            <a:ext cx="7576908" cy="18277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微软雅黑" panose="020B0503020204020204" pitchFamily="34" charset="-122"/>
                <a:ea typeface="微软雅黑" panose="020B0503020204020204" pitchFamily="34" charset="-122"/>
              </a:rPr>
              <a:t>假设检验的前提是测试错误率为泛化错误率的独立采样，然而由于样本有限，使用交叉验证导致训练集重叠，测试错误率并不独立，从而过高估计假设成立的概率，为缓解这一问题，可采用“</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交叉验证”法</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44894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100699"/>
            <a:ext cx="7886700" cy="777874"/>
          </a:xfrm>
        </p:spPr>
        <p:txBody>
          <a:bodyPr/>
          <a:lstStyle/>
          <a:p>
            <a:r>
              <a:rPr lang="en-US" altLang="zh-CN" dirty="0">
                <a:solidFill>
                  <a:schemeClr val="tx1"/>
                </a:solidFill>
                <a:latin typeface="微软雅黑" panose="020B0503020204020204" pitchFamily="34" charset="-122"/>
                <a:ea typeface="微软雅黑" panose="020B0503020204020204" pitchFamily="34" charset="-122"/>
              </a:rPr>
              <a:t>5</a:t>
            </a:r>
            <a:r>
              <a:rPr lang="zh-CN" altLang="en-US" dirty="0">
                <a:solidFill>
                  <a:schemeClr val="tx1"/>
                </a:solidFill>
                <a:latin typeface="微软雅黑" panose="020B0503020204020204" pitchFamily="34" charset="-122"/>
                <a:ea typeface="微软雅黑" panose="020B0503020204020204" pitchFamily="34" charset="-122"/>
              </a:rPr>
              <a:t>*</a:t>
            </a:r>
            <a:r>
              <a:rPr lang="en-US" altLang="zh-CN" dirty="0">
                <a:solidFill>
                  <a:schemeClr val="tx1"/>
                </a:solidFill>
                <a:latin typeface="微软雅黑" panose="020B0503020204020204" pitchFamily="34" charset="-122"/>
                <a:ea typeface="微软雅黑" panose="020B0503020204020204" pitchFamily="34" charset="-122"/>
              </a:rPr>
              <a:t>2</a:t>
            </a:r>
            <a:r>
              <a:rPr lang="zh-CN" altLang="en-US" dirty="0">
                <a:solidFill>
                  <a:schemeClr val="tx1"/>
                </a:solidFill>
                <a:latin typeface="微软雅黑" panose="020B0503020204020204" pitchFamily="34" charset="-122"/>
                <a:ea typeface="微软雅黑" panose="020B0503020204020204" pitchFamily="34" charset="-122"/>
              </a:rPr>
              <a:t>交叉验证法</a:t>
            </a:r>
          </a:p>
        </p:txBody>
      </p:sp>
      <p:sp>
        <p:nvSpPr>
          <p:cNvPr id="4" name="内容占位符 2"/>
          <p:cNvSpPr txBox="1">
            <a:spLocks/>
          </p:cNvSpPr>
          <p:nvPr/>
        </p:nvSpPr>
        <p:spPr>
          <a:xfrm>
            <a:off x="1887719" y="1271048"/>
            <a:ext cx="7576908" cy="4815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p>
        </p:txBody>
      </p:sp>
      <p:sp>
        <p:nvSpPr>
          <p:cNvPr id="11" name="内容占位符 2"/>
          <p:cNvSpPr txBox="1">
            <a:spLocks/>
          </p:cNvSpPr>
          <p:nvPr/>
        </p:nvSpPr>
        <p:spPr>
          <a:xfrm>
            <a:off x="1524000" y="1341532"/>
            <a:ext cx="9185227" cy="191167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a:latin typeface="微软雅黑" panose="020B0503020204020204" pitchFamily="34" charset="-122"/>
                <a:ea typeface="微软雅黑" panose="020B0503020204020204" pitchFamily="34" charset="-122"/>
              </a:rPr>
              <a:t>所谓</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折交叉验证就是做</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次二折交叉验证，每次二折交叉验证之前将数据打乱，使得</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次交叉验证中的数据划分不重复。为缓解测试数据错误率的非独立性，仅计算第一次</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折交叉验证结果的平均值                            和每次二折实验计算得到的方差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则变量</a:t>
            </a:r>
            <a:endParaRPr lang="en-US" altLang="zh-CN" dirty="0">
              <a:latin typeface="微软雅黑" panose="020B0503020204020204" pitchFamily="34" charset="-122"/>
              <a:ea typeface="微软雅黑" panose="020B0503020204020204" pitchFamily="34" charset="-122"/>
            </a:endParaRPr>
          </a:p>
          <a:p>
            <a:pPr marL="0" indent="0">
              <a:lnSpc>
                <a:spcPct val="150000"/>
              </a:lnSpc>
              <a:buNone/>
            </a:pPr>
            <a:endParaRPr lang="en-US" altLang="zh-CN" dirty="0">
              <a:latin typeface="微软雅黑" panose="020B0503020204020204" pitchFamily="34" charset="-122"/>
              <a:ea typeface="微软雅黑" panose="020B0503020204020204" pitchFamily="34" charset="-122"/>
            </a:endParaRPr>
          </a:p>
          <a:p>
            <a:pPr marL="0" indent="0">
              <a:lnSpc>
                <a:spcPct val="150000"/>
              </a:lnSpc>
              <a:buNone/>
            </a:pPr>
            <a:endParaRPr lang="en-US" altLang="zh-CN" dirty="0">
              <a:latin typeface="微软雅黑" panose="020B0503020204020204" pitchFamily="34" charset="-122"/>
              <a:ea typeface="微软雅黑" panose="020B0503020204020204" pitchFamily="34" charset="-122"/>
            </a:endParaRPr>
          </a:p>
          <a:p>
            <a:pPr marL="0" indent="0">
              <a:lnSpc>
                <a:spcPct val="150000"/>
              </a:lnSpc>
              <a:buNone/>
            </a:pPr>
            <a:r>
              <a:rPr lang="zh-CN" altLang="en-US" dirty="0">
                <a:latin typeface="微软雅黑" panose="020B0503020204020204" pitchFamily="34" charset="-122"/>
                <a:ea typeface="微软雅黑" panose="020B0503020204020204" pitchFamily="34" charset="-122"/>
              </a:rPr>
              <a:t>服从自由度为</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分布。</a:t>
            </a:r>
            <a:endParaRPr lang="en-US" altLang="zh-CN" dirty="0">
              <a:latin typeface="微软雅黑" panose="020B0503020204020204" pitchFamily="34" charset="-122"/>
              <a:ea typeface="微软雅黑" panose="020B0503020204020204" pitchFamily="34" charset="-122"/>
            </a:endParaRP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8227" y="3445933"/>
            <a:ext cx="2236787" cy="1254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7027" y="2514600"/>
            <a:ext cx="2027237" cy="30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2427" y="2923028"/>
            <a:ext cx="4167963" cy="429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26608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7415" y="-8476"/>
            <a:ext cx="7886700" cy="777874"/>
          </a:xfrm>
        </p:spPr>
        <p:txBody>
          <a:bodyPr/>
          <a:lstStyle/>
          <a:p>
            <a:r>
              <a:rPr lang="en-US" altLang="zh-CN" dirty="0" err="1">
                <a:solidFill>
                  <a:schemeClr val="tx1"/>
                </a:solidFill>
                <a:latin typeface="微软雅黑" panose="020B0503020204020204" pitchFamily="34" charset="-122"/>
                <a:ea typeface="微软雅黑" panose="020B0503020204020204" pitchFamily="34" charset="-122"/>
              </a:rPr>
              <a:t>McNemar</a:t>
            </a:r>
            <a:r>
              <a:rPr lang="zh-CN" altLang="en-US" dirty="0">
                <a:solidFill>
                  <a:schemeClr val="tx1"/>
                </a:solidFill>
                <a:latin typeface="微软雅黑" panose="020B0503020204020204" pitchFamily="34" charset="-122"/>
                <a:ea typeface="微软雅黑" panose="020B0503020204020204" pitchFamily="34" charset="-122"/>
              </a:rPr>
              <a:t>检验</a:t>
            </a:r>
          </a:p>
        </p:txBody>
      </p:sp>
      <p:sp>
        <p:nvSpPr>
          <p:cNvPr id="4" name="内容占位符 2"/>
          <p:cNvSpPr txBox="1">
            <a:spLocks/>
          </p:cNvSpPr>
          <p:nvPr/>
        </p:nvSpPr>
        <p:spPr>
          <a:xfrm>
            <a:off x="1998892" y="1399096"/>
            <a:ext cx="7576908" cy="4815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p>
        </p:txBody>
      </p:sp>
      <p:sp>
        <p:nvSpPr>
          <p:cNvPr id="11" name="内容占位符 2"/>
          <p:cNvSpPr txBox="1">
            <a:spLocks/>
          </p:cNvSpPr>
          <p:nvPr/>
        </p:nvSpPr>
        <p:spPr>
          <a:xfrm>
            <a:off x="1692108" y="1456022"/>
            <a:ext cx="8807784" cy="95616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dirty="0">
                <a:latin typeface="微软雅黑" panose="020B0503020204020204" pitchFamily="34" charset="-122"/>
                <a:ea typeface="微软雅黑" panose="020B0503020204020204" pitchFamily="34" charset="-122"/>
              </a:rPr>
              <a:t>对于二分类问题，留出法不仅可以估计出学习器</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的测试错误率，还能获得两学习器分类结果的差别，如下表所示</a:t>
            </a:r>
            <a:endParaRPr lang="en-US" altLang="zh-CN" dirty="0">
              <a:latin typeface="微软雅黑" panose="020B0503020204020204" pitchFamily="34" charset="-122"/>
              <a:ea typeface="微软雅黑" panose="020B0503020204020204" pitchFamily="34" charset="-122"/>
            </a:endParaRPr>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2415" y="2959447"/>
            <a:ext cx="3382983" cy="2070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内容占位符 2"/>
          <p:cNvSpPr txBox="1">
            <a:spLocks/>
          </p:cNvSpPr>
          <p:nvPr/>
        </p:nvSpPr>
        <p:spPr>
          <a:xfrm>
            <a:off x="5442048" y="2742390"/>
            <a:ext cx="5057844" cy="2972610"/>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dirty="0">
                <a:latin typeface="微软雅黑" panose="020B0503020204020204" pitchFamily="34" charset="-122"/>
                <a:ea typeface="微软雅黑" panose="020B0503020204020204" pitchFamily="34" charset="-122"/>
              </a:rPr>
              <a:t>假设两学习器性能相同</a:t>
            </a:r>
            <a:endParaRPr lang="en-US" altLang="zh-CN" dirty="0">
              <a:latin typeface="微软雅黑" panose="020B0503020204020204" pitchFamily="34" charset="-122"/>
              <a:ea typeface="微软雅黑" panose="020B0503020204020204" pitchFamily="34" charset="-122"/>
            </a:endParaRPr>
          </a:p>
          <a:p>
            <a:pPr marL="0" indent="0">
              <a:lnSpc>
                <a:spcPct val="100000"/>
              </a:lnSpc>
              <a:buNone/>
            </a:pPr>
            <a:r>
              <a:rPr lang="zh-CN" altLang="en-US" dirty="0">
                <a:latin typeface="微软雅黑" panose="020B0503020204020204" pitchFamily="34" charset="-122"/>
                <a:ea typeface="微软雅黑" panose="020B0503020204020204" pitchFamily="34" charset="-122"/>
              </a:rPr>
              <a:t>则             应服从正态分布，且均值为</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，方差为</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 则</a:t>
            </a:r>
            <a:endParaRPr lang="en-US" altLang="zh-CN" dirty="0">
              <a:latin typeface="微软雅黑" panose="020B0503020204020204" pitchFamily="34" charset="-122"/>
              <a:ea typeface="微软雅黑" panose="020B0503020204020204" pitchFamily="34" charset="-122"/>
            </a:endParaRPr>
          </a:p>
          <a:p>
            <a:pPr marL="0" indent="0">
              <a:lnSpc>
                <a:spcPct val="100000"/>
              </a:lnSpc>
              <a:buNone/>
            </a:pPr>
            <a:endParaRPr lang="en-US" altLang="zh-CN" dirty="0">
              <a:latin typeface="微软雅黑" panose="020B0503020204020204" pitchFamily="34" charset="-122"/>
              <a:ea typeface="微软雅黑" panose="020B0503020204020204" pitchFamily="34" charset="-122"/>
            </a:endParaRPr>
          </a:p>
          <a:p>
            <a:pPr marL="0" indent="0">
              <a:lnSpc>
                <a:spcPct val="100000"/>
              </a:lnSpc>
              <a:buNone/>
            </a:pPr>
            <a:endParaRPr lang="en-US" altLang="zh-CN" dirty="0">
              <a:latin typeface="微软雅黑" panose="020B0503020204020204" pitchFamily="34" charset="-122"/>
              <a:ea typeface="微软雅黑" panose="020B0503020204020204" pitchFamily="34" charset="-122"/>
            </a:endParaRPr>
          </a:p>
          <a:p>
            <a:pPr marL="0" indent="0">
              <a:lnSpc>
                <a:spcPct val="100000"/>
              </a:lnSpc>
              <a:buNone/>
            </a:pPr>
            <a:r>
              <a:rPr lang="zh-CN" altLang="en-US" dirty="0">
                <a:latin typeface="微软雅黑" panose="020B0503020204020204" pitchFamily="34" charset="-122"/>
                <a:ea typeface="微软雅黑" panose="020B0503020204020204" pitchFamily="34" charset="-122"/>
              </a:rPr>
              <a:t>服从自由度为</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的      分布。</a:t>
            </a:r>
            <a:endParaRPr lang="en-US" altLang="zh-CN" dirty="0">
              <a:latin typeface="微软雅黑" panose="020B0503020204020204" pitchFamily="34" charset="-122"/>
              <a:ea typeface="微软雅黑" panose="020B0503020204020204" pitchFamily="34" charset="-122"/>
            </a:endParaRPr>
          </a:p>
        </p:txBody>
      </p:sp>
      <p:pic>
        <p:nvPicPr>
          <p:cNvPr id="276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9464" y="2871249"/>
            <a:ext cx="1125537" cy="225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1" y="3252248"/>
            <a:ext cx="965151" cy="256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3200" y="3654491"/>
            <a:ext cx="949414" cy="278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42048" y="4098274"/>
            <a:ext cx="2645569" cy="65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5"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96201" y="4976274"/>
            <a:ext cx="3333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42010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3450" y="49728"/>
            <a:ext cx="7886700" cy="777874"/>
          </a:xfrm>
        </p:spPr>
        <p:txBody>
          <a:bodyPr/>
          <a:lstStyle/>
          <a:p>
            <a:r>
              <a:rPr lang="en-US" altLang="zh-CN" dirty="0">
                <a:solidFill>
                  <a:schemeClr val="tx1"/>
                </a:solidFill>
                <a:latin typeface="微软雅黑" panose="020B0503020204020204" pitchFamily="34" charset="-122"/>
                <a:ea typeface="微软雅黑" panose="020B0503020204020204" pitchFamily="34" charset="-122"/>
              </a:rPr>
              <a:t>Friedman</a:t>
            </a:r>
            <a:r>
              <a:rPr lang="zh-CN" altLang="en-US" dirty="0">
                <a:solidFill>
                  <a:schemeClr val="tx1"/>
                </a:solidFill>
                <a:latin typeface="微软雅黑" panose="020B0503020204020204" pitchFamily="34" charset="-122"/>
                <a:ea typeface="微软雅黑" panose="020B0503020204020204" pitchFamily="34" charset="-122"/>
              </a:rPr>
              <a:t>检验</a:t>
            </a:r>
          </a:p>
        </p:txBody>
      </p:sp>
      <p:sp>
        <p:nvSpPr>
          <p:cNvPr id="4" name="内容占位符 2"/>
          <p:cNvSpPr txBox="1">
            <a:spLocks/>
          </p:cNvSpPr>
          <p:nvPr/>
        </p:nvSpPr>
        <p:spPr>
          <a:xfrm>
            <a:off x="1998892" y="1271048"/>
            <a:ext cx="7576908" cy="4815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p>
        </p:txBody>
      </p:sp>
      <p:sp>
        <p:nvSpPr>
          <p:cNvPr id="11" name="内容占位符 2"/>
          <p:cNvSpPr txBox="1">
            <a:spLocks/>
          </p:cNvSpPr>
          <p:nvPr/>
        </p:nvSpPr>
        <p:spPr>
          <a:xfrm>
            <a:off x="1268642" y="1366297"/>
            <a:ext cx="9551758" cy="140262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a:latin typeface="微软雅黑" panose="020B0503020204020204" pitchFamily="34" charset="-122"/>
                <a:ea typeface="微软雅黑" panose="020B0503020204020204" pitchFamily="34" charset="-122"/>
              </a:rPr>
              <a:t>交叉验证</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检验和</a:t>
            </a:r>
            <a:r>
              <a:rPr lang="en-US" altLang="zh-CN" dirty="0" err="1">
                <a:latin typeface="微软雅黑" panose="020B0503020204020204" pitchFamily="34" charset="-122"/>
                <a:ea typeface="微软雅黑" panose="020B0503020204020204" pitchFamily="34" charset="-122"/>
              </a:rPr>
              <a:t>McNemar</a:t>
            </a:r>
            <a:r>
              <a:rPr lang="zh-CN" altLang="en-US" dirty="0">
                <a:latin typeface="微软雅黑" panose="020B0503020204020204" pitchFamily="34" charset="-122"/>
                <a:ea typeface="微软雅黑" panose="020B0503020204020204" pitchFamily="34" charset="-122"/>
              </a:rPr>
              <a:t>检验都是在一个数据集上比较两个算法的性能，可以用</a:t>
            </a:r>
            <a:r>
              <a:rPr lang="en-US" altLang="zh-CN" dirty="0">
                <a:latin typeface="微软雅黑" panose="020B0503020204020204" pitchFamily="34" charset="-122"/>
                <a:ea typeface="微软雅黑" panose="020B0503020204020204" pitchFamily="34" charset="-122"/>
              </a:rPr>
              <a:t>Friedman</a:t>
            </a:r>
            <a:r>
              <a:rPr lang="zh-CN" altLang="en-US" dirty="0">
                <a:latin typeface="微软雅黑" panose="020B0503020204020204" pitchFamily="34" charset="-122"/>
                <a:ea typeface="微软雅黑" panose="020B0503020204020204" pitchFamily="34" charset="-122"/>
              </a:rPr>
              <a:t>检验在一组数据集上对多个算法进行比较。</a:t>
            </a:r>
            <a:endParaRPr lang="en-US" altLang="zh-CN"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1268642" y="3076895"/>
            <a:ext cx="9551758" cy="2134434"/>
            <a:chOff x="-255358" y="3076894"/>
            <a:chExt cx="7576908" cy="2027824"/>
          </a:xfrm>
        </p:grpSpPr>
        <p:sp>
          <p:nvSpPr>
            <p:cNvPr id="13" name="内容占位符 2"/>
            <p:cNvSpPr txBox="1">
              <a:spLocks/>
            </p:cNvSpPr>
            <p:nvPr/>
          </p:nvSpPr>
          <p:spPr>
            <a:xfrm>
              <a:off x="-255358" y="3076894"/>
              <a:ext cx="7576908" cy="10276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a:latin typeface="微软雅黑" panose="020B0503020204020204" pitchFamily="34" charset="-122"/>
                  <a:ea typeface="微软雅黑" panose="020B0503020204020204" pitchFamily="34" charset="-122"/>
                </a:rPr>
                <a:t>假定用                            四个数据集对算法               进行比较。</a:t>
              </a:r>
              <a:endParaRPr lang="en-US" altLang="zh-CN" dirty="0">
                <a:latin typeface="微软雅黑" panose="020B0503020204020204" pitchFamily="34" charset="-122"/>
                <a:ea typeface="微软雅黑" panose="020B0503020204020204" pitchFamily="34" charset="-122"/>
              </a:endParaRPr>
            </a:p>
            <a:p>
              <a:pPr marL="0" indent="0">
                <a:lnSpc>
                  <a:spcPct val="150000"/>
                </a:lnSpc>
                <a:buNone/>
              </a:pPr>
              <a:r>
                <a:rPr lang="zh-CN" altLang="en-US" dirty="0">
                  <a:latin typeface="微软雅黑" panose="020B0503020204020204" pitchFamily="34" charset="-122"/>
                  <a:ea typeface="微软雅黑" panose="020B0503020204020204" pitchFamily="34" charset="-122"/>
                </a:rPr>
                <a:t>先使用留出法或者交叉验证法得到每个算法在每个数据集上的测试结果，然后在每个数据集上根据性能好坏排序，并赋序值</a:t>
              </a:r>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若算法性能相同则平分序值</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继而得到每个算法的平均序值     </a:t>
              </a:r>
              <a:r>
                <a:rPr lang="en-US" altLang="zh-CN" dirty="0">
                  <a:latin typeface="+mn-ea"/>
                  <a:ea typeface="+mn-ea"/>
                </a:rPr>
                <a:t>.</a:t>
              </a:r>
            </a:p>
          </p:txBody>
        </p:sp>
        <p:graphicFrame>
          <p:nvGraphicFramePr>
            <p:cNvPr id="5" name="对象 4"/>
            <p:cNvGraphicFramePr>
              <a:graphicFrameLocks noChangeAspect="1"/>
            </p:cNvGraphicFramePr>
            <p:nvPr>
              <p:extLst>
                <p:ext uri="{D42A27DB-BD31-4B8C-83A1-F6EECF244321}">
                  <p14:modId xmlns:p14="http://schemas.microsoft.com/office/powerpoint/2010/main" val="950658929"/>
                </p:ext>
              </p:extLst>
            </p:nvPr>
          </p:nvGraphicFramePr>
          <p:xfrm>
            <a:off x="551659" y="3228929"/>
            <a:ext cx="1706325" cy="285052"/>
          </p:xfrm>
          <a:graphic>
            <a:graphicData uri="http://schemas.openxmlformats.org/presentationml/2006/ole">
              <mc:AlternateContent xmlns:mc="http://schemas.openxmlformats.org/markup-compatibility/2006">
                <mc:Choice xmlns:v="urn:schemas-microsoft-com:vml" Requires="v">
                  <p:oleObj spid="_x0000_s2302" name="Formula" r:id="rId4" imgW="929880" imgH="155160" progId="Equation.Ribbit">
                    <p:embed/>
                  </p:oleObj>
                </mc:Choice>
                <mc:Fallback>
                  <p:oleObj name="Formula" r:id="rId4" imgW="929880" imgH="155160" progId="Equation.Ribbit">
                    <p:embed/>
                    <p:pic>
                      <p:nvPicPr>
                        <p:cNvPr id="0" name=""/>
                        <p:cNvPicPr/>
                        <p:nvPr/>
                      </p:nvPicPr>
                      <p:blipFill>
                        <a:blip r:embed="rId5"/>
                        <a:stretch>
                          <a:fillRect/>
                        </a:stretch>
                      </p:blipFill>
                      <p:spPr>
                        <a:xfrm>
                          <a:off x="551659" y="3228929"/>
                          <a:ext cx="1706325" cy="285052"/>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070788571"/>
                </p:ext>
              </p:extLst>
            </p:nvPr>
          </p:nvGraphicFramePr>
          <p:xfrm>
            <a:off x="4070415" y="3262512"/>
            <a:ext cx="893762" cy="293688"/>
          </p:xfrm>
          <a:graphic>
            <a:graphicData uri="http://schemas.openxmlformats.org/presentationml/2006/ole">
              <mc:AlternateContent xmlns:mc="http://schemas.openxmlformats.org/markup-compatibility/2006">
                <mc:Choice xmlns:v="urn:schemas-microsoft-com:vml" Requires="v">
                  <p:oleObj spid="_x0000_s2303" name="Formula" r:id="rId6" imgW="487800" imgH="160200" progId="Equation.Ribbit">
                    <p:embed/>
                  </p:oleObj>
                </mc:Choice>
                <mc:Fallback>
                  <p:oleObj name="Formula" r:id="rId6" imgW="487800" imgH="160200" progId="Equation.Ribbit">
                    <p:embed/>
                    <p:pic>
                      <p:nvPicPr>
                        <p:cNvPr id="0" name=""/>
                        <p:cNvPicPr>
                          <a:picLocks noChangeAspect="1" noChangeArrowheads="1"/>
                        </p:cNvPicPr>
                        <p:nvPr/>
                      </p:nvPicPr>
                      <p:blipFill>
                        <a:blip r:embed="rId7"/>
                        <a:srcRect/>
                        <a:stretch>
                          <a:fillRect/>
                        </a:stretch>
                      </p:blipFill>
                      <p:spPr bwMode="auto">
                        <a:xfrm>
                          <a:off x="4070415" y="3262512"/>
                          <a:ext cx="893762"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8679"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420082" y="4859292"/>
              <a:ext cx="307698" cy="245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21808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1998892" y="1271048"/>
            <a:ext cx="7576908" cy="4815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p>
        </p:txBody>
      </p:sp>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2996" y="2687887"/>
            <a:ext cx="4029604" cy="2578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内容占位符 2"/>
          <p:cNvSpPr txBox="1">
            <a:spLocks/>
          </p:cNvSpPr>
          <p:nvPr/>
        </p:nvSpPr>
        <p:spPr>
          <a:xfrm>
            <a:off x="1371600" y="1288335"/>
            <a:ext cx="9220200" cy="10276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a:latin typeface="微软雅黑" panose="020B0503020204020204" pitchFamily="34" charset="-122"/>
                <a:ea typeface="微软雅黑" panose="020B0503020204020204" pitchFamily="34" charset="-122"/>
              </a:rPr>
              <a:t>得到表格如下所示，由平均序值进行</a:t>
            </a:r>
            <a:r>
              <a:rPr lang="en-US" altLang="zh-CN" dirty="0">
                <a:latin typeface="微软雅黑" panose="020B0503020204020204" pitchFamily="34" charset="-122"/>
                <a:ea typeface="微软雅黑" panose="020B0503020204020204" pitchFamily="34" charset="-122"/>
              </a:rPr>
              <a:t>Friedman</a:t>
            </a:r>
            <a:r>
              <a:rPr lang="zh-CN" altLang="en-US" dirty="0">
                <a:latin typeface="微软雅黑" panose="020B0503020204020204" pitchFamily="34" charset="-122"/>
                <a:ea typeface="微软雅黑" panose="020B0503020204020204" pitchFamily="34" charset="-122"/>
              </a:rPr>
              <a:t>检验来判断这些算法是否性能都相同。</a:t>
            </a:r>
            <a:endParaRPr lang="en-US" altLang="zh-CN" dirty="0">
              <a:latin typeface="微软雅黑" panose="020B0503020204020204" pitchFamily="34" charset="-122"/>
              <a:ea typeface="微软雅黑" panose="020B0503020204020204" pitchFamily="34" charset="-122"/>
            </a:endParaRPr>
          </a:p>
        </p:txBody>
      </p:sp>
      <p:pic>
        <p:nvPicPr>
          <p:cNvPr id="297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01" y="3180826"/>
            <a:ext cx="3589902"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内容占位符 2"/>
          <p:cNvSpPr txBox="1">
            <a:spLocks/>
          </p:cNvSpPr>
          <p:nvPr/>
        </p:nvSpPr>
        <p:spPr>
          <a:xfrm>
            <a:off x="5937346" y="2667000"/>
            <a:ext cx="4806854" cy="1600200"/>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a:latin typeface="微软雅黑" panose="020B0503020204020204" pitchFamily="34" charset="-122"/>
                <a:ea typeface="微软雅黑" panose="020B0503020204020204" pitchFamily="34" charset="-122"/>
              </a:rPr>
              <a:t>则变量：</a:t>
            </a:r>
            <a:endParaRPr lang="en-US" altLang="zh-CN" dirty="0">
              <a:latin typeface="微软雅黑" panose="020B0503020204020204" pitchFamily="34" charset="-122"/>
              <a:ea typeface="微软雅黑" panose="020B0503020204020204" pitchFamily="34" charset="-122"/>
            </a:endParaRPr>
          </a:p>
          <a:p>
            <a:pPr marL="0" indent="0">
              <a:lnSpc>
                <a:spcPct val="150000"/>
              </a:lnSpc>
              <a:buNone/>
            </a:pPr>
            <a:endParaRPr lang="en-US" altLang="zh-CN" dirty="0">
              <a:latin typeface="微软雅黑" panose="020B0503020204020204" pitchFamily="34" charset="-122"/>
              <a:ea typeface="微软雅黑" panose="020B0503020204020204" pitchFamily="34" charset="-122"/>
            </a:endParaRPr>
          </a:p>
          <a:p>
            <a:pPr marL="0" indent="0">
              <a:lnSpc>
                <a:spcPct val="150000"/>
              </a:lnSpc>
              <a:buNone/>
            </a:pPr>
            <a:r>
              <a:rPr lang="zh-CN" altLang="en-US" dirty="0">
                <a:latin typeface="微软雅黑" panose="020B0503020204020204" pitchFamily="34" charset="-122"/>
                <a:ea typeface="微软雅黑" panose="020B0503020204020204" pitchFamily="34" charset="-122"/>
              </a:rPr>
              <a:t>服从自由度为</a:t>
            </a:r>
            <a:r>
              <a:rPr lang="en-US" altLang="zh-CN" dirty="0">
                <a:latin typeface="微软雅黑" panose="020B0503020204020204" pitchFamily="34" charset="-122"/>
                <a:ea typeface="微软雅黑" panose="020B0503020204020204" pitchFamily="34" charset="-122"/>
              </a:rPr>
              <a:t>k-1</a:t>
            </a:r>
            <a:r>
              <a:rPr lang="zh-CN" altLang="en-US" dirty="0">
                <a:latin typeface="微软雅黑" panose="020B0503020204020204" pitchFamily="34" charset="-122"/>
                <a:ea typeface="微软雅黑" panose="020B0503020204020204" pitchFamily="34" charset="-122"/>
              </a:rPr>
              <a:t>的     分布</a:t>
            </a:r>
            <a:endParaRPr lang="en-US" altLang="zh-CN" dirty="0">
              <a:latin typeface="微软雅黑" panose="020B0503020204020204" pitchFamily="34" charset="-122"/>
              <a:ea typeface="微软雅黑" panose="020B0503020204020204" pitchFamily="34" charset="-122"/>
            </a:endParaRPr>
          </a:p>
          <a:p>
            <a:pPr marL="0" indent="0">
              <a:lnSpc>
                <a:spcPct val="150000"/>
              </a:lnSpc>
              <a:buNone/>
            </a:pPr>
            <a:r>
              <a:rPr lang="zh-CN" altLang="en-US" dirty="0">
                <a:latin typeface="微软雅黑" panose="020B0503020204020204" pitchFamily="34" charset="-122"/>
                <a:ea typeface="微软雅黑" panose="020B0503020204020204" pitchFamily="34" charset="-122"/>
              </a:rPr>
              <a:t>其中</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表示数据集和算法数目</a:t>
            </a:r>
            <a:endParaRPr lang="en-US" altLang="zh-CN" dirty="0">
              <a:latin typeface="微软雅黑" panose="020B0503020204020204" pitchFamily="34" charset="-122"/>
              <a:ea typeface="微软雅黑" panose="020B0503020204020204" pitchFamily="34" charset="-122"/>
            </a:endParaRPr>
          </a:p>
        </p:txBody>
      </p:sp>
      <p:pic>
        <p:nvPicPr>
          <p:cNvPr id="297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8200" y="4044723"/>
            <a:ext cx="328877" cy="315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标题 1"/>
          <p:cNvSpPr>
            <a:spLocks noGrp="1"/>
          </p:cNvSpPr>
          <p:nvPr>
            <p:ph type="title"/>
          </p:nvPr>
        </p:nvSpPr>
        <p:spPr>
          <a:xfrm>
            <a:off x="914400" y="69051"/>
            <a:ext cx="7886700" cy="777874"/>
          </a:xfrm>
        </p:spPr>
        <p:txBody>
          <a:bodyPr/>
          <a:lstStyle/>
          <a:p>
            <a:r>
              <a:rPr lang="en-US" altLang="zh-CN" dirty="0">
                <a:solidFill>
                  <a:schemeClr val="tx1"/>
                </a:solidFill>
                <a:latin typeface="微软雅黑" panose="020B0503020204020204" pitchFamily="34" charset="-122"/>
                <a:ea typeface="微软雅黑" panose="020B0503020204020204" pitchFamily="34" charset="-122"/>
              </a:rPr>
              <a:t>Friedman</a:t>
            </a:r>
            <a:r>
              <a:rPr lang="zh-CN" altLang="en-US" dirty="0">
                <a:solidFill>
                  <a:schemeClr val="tx1"/>
                </a:solidFill>
                <a:latin typeface="微软雅黑" panose="020B0503020204020204" pitchFamily="34" charset="-122"/>
                <a:ea typeface="微软雅黑" panose="020B0503020204020204" pitchFamily="34" charset="-122"/>
              </a:rPr>
              <a:t>检验</a:t>
            </a:r>
          </a:p>
        </p:txBody>
      </p:sp>
    </p:spTree>
    <p:extLst>
      <p:ext uri="{BB962C8B-B14F-4D97-AF65-F5344CB8AC3E}">
        <p14:creationId xmlns:p14="http://schemas.microsoft.com/office/powerpoint/2010/main" val="21052242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6200"/>
            <a:ext cx="7886700" cy="777874"/>
          </a:xfrm>
        </p:spPr>
        <p:txBody>
          <a:bodyPr>
            <a:normAutofit/>
          </a:bodyPr>
          <a:lstStyle/>
          <a:p>
            <a:r>
              <a:rPr lang="en-US" altLang="zh-CN" dirty="0" err="1">
                <a:solidFill>
                  <a:schemeClr val="tx1"/>
                </a:solidFill>
                <a:latin typeface="微软雅黑" panose="020B0503020204020204" pitchFamily="34" charset="-122"/>
                <a:ea typeface="微软雅黑" panose="020B0503020204020204" pitchFamily="34" charset="-122"/>
              </a:rPr>
              <a:t>Nemenyi</a:t>
            </a:r>
            <a:r>
              <a:rPr lang="zh-CN" altLang="en-US" dirty="0">
                <a:solidFill>
                  <a:schemeClr val="tx1"/>
                </a:solidFill>
                <a:latin typeface="微软雅黑" panose="020B0503020204020204" pitchFamily="34" charset="-122"/>
                <a:ea typeface="微软雅黑" panose="020B0503020204020204" pitchFamily="34" charset="-122"/>
              </a:rPr>
              <a:t>后续检验</a:t>
            </a:r>
          </a:p>
        </p:txBody>
      </p:sp>
      <p:sp>
        <p:nvSpPr>
          <p:cNvPr id="4" name="内容占位符 2"/>
          <p:cNvSpPr txBox="1">
            <a:spLocks/>
          </p:cNvSpPr>
          <p:nvPr/>
        </p:nvSpPr>
        <p:spPr>
          <a:xfrm>
            <a:off x="1371600" y="1600200"/>
            <a:ext cx="9372600" cy="1447800"/>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a:latin typeface="微软雅黑" panose="020B0503020204020204" pitchFamily="34" charset="-122"/>
                <a:ea typeface="微软雅黑" panose="020B0503020204020204" pitchFamily="34" charset="-122"/>
              </a:rPr>
              <a:t>若“所有算法的性能相同”这个假设被拒绝，说明算法的性能显著不同，此时可用</a:t>
            </a:r>
            <a:r>
              <a:rPr lang="en-US" altLang="zh-CN" dirty="0" err="1">
                <a:latin typeface="微软雅黑" panose="020B0503020204020204" pitchFamily="34" charset="-122"/>
                <a:ea typeface="微软雅黑" panose="020B0503020204020204" pitchFamily="34" charset="-122"/>
              </a:rPr>
              <a:t>Nemenyi</a:t>
            </a:r>
            <a:r>
              <a:rPr lang="zh-CN" altLang="en-US" dirty="0">
                <a:latin typeface="微软雅黑" panose="020B0503020204020204" pitchFamily="34" charset="-122"/>
                <a:ea typeface="微软雅黑" panose="020B0503020204020204" pitchFamily="34" charset="-122"/>
              </a:rPr>
              <a:t>后续检验进一步区分算法。</a:t>
            </a:r>
            <a:endParaRPr lang="en-US" altLang="zh-CN" dirty="0">
              <a:latin typeface="微软雅黑" panose="020B0503020204020204" pitchFamily="34" charset="-122"/>
              <a:ea typeface="微软雅黑" panose="020B0503020204020204" pitchFamily="34" charset="-122"/>
            </a:endParaRPr>
          </a:p>
          <a:p>
            <a:pPr marL="0" indent="0">
              <a:lnSpc>
                <a:spcPct val="150000"/>
              </a:lnSpc>
              <a:buNone/>
            </a:pPr>
            <a:r>
              <a:rPr lang="en-US" altLang="zh-CN" dirty="0" err="1">
                <a:latin typeface="微软雅黑" panose="020B0503020204020204" pitchFamily="34" charset="-122"/>
                <a:ea typeface="微软雅黑" panose="020B0503020204020204" pitchFamily="34" charset="-122"/>
              </a:rPr>
              <a:t>Nemenyi</a:t>
            </a:r>
            <a:r>
              <a:rPr lang="zh-CN" altLang="en-US" dirty="0">
                <a:latin typeface="微软雅黑" panose="020B0503020204020204" pitchFamily="34" charset="-122"/>
                <a:ea typeface="微软雅黑" panose="020B0503020204020204" pitchFamily="34" charset="-122"/>
              </a:rPr>
              <a:t>检验计算平均序值差别的临界阈值</a:t>
            </a:r>
            <a:endParaRPr lang="en-US" altLang="zh-CN" dirty="0">
              <a:latin typeface="微软雅黑" panose="020B0503020204020204" pitchFamily="34" charset="-122"/>
              <a:ea typeface="微软雅黑" panose="020B0503020204020204" pitchFamily="34" charset="-122"/>
            </a:endParaRPr>
          </a:p>
          <a:p>
            <a:pPr marL="0" indent="0">
              <a:lnSpc>
                <a:spcPct val="150000"/>
              </a:lnSpc>
              <a:buNone/>
            </a:pPr>
            <a:endParaRPr lang="en-US" altLang="zh-CN" dirty="0">
              <a:latin typeface="微软雅黑" panose="020B0503020204020204" pitchFamily="34" charset="-122"/>
              <a:ea typeface="微软雅黑" panose="020B0503020204020204" pitchFamily="34" charset="-122"/>
            </a:endParaRPr>
          </a:p>
          <a:p>
            <a:pPr marL="0" indent="0">
              <a:lnSpc>
                <a:spcPct val="150000"/>
              </a:lnSpc>
              <a:buNone/>
            </a:pPr>
            <a:r>
              <a:rPr lang="zh-CN" altLang="en-US" dirty="0">
                <a:latin typeface="微软雅黑" panose="020B0503020204020204" pitchFamily="34" charset="-122"/>
                <a:ea typeface="微软雅黑" panose="020B0503020204020204" pitchFamily="34" charset="-122"/>
              </a:rPr>
              <a:t>如果两个算法的平均序值之差超出了临界阈值</a:t>
            </a:r>
            <a:r>
              <a:rPr lang="en-US" altLang="zh-CN" dirty="0">
                <a:latin typeface="微软雅黑" panose="020B0503020204020204" pitchFamily="34" charset="-122"/>
                <a:ea typeface="微软雅黑" panose="020B0503020204020204" pitchFamily="34" charset="-122"/>
              </a:rPr>
              <a:t>CD</a:t>
            </a:r>
            <a:r>
              <a:rPr lang="zh-CN" altLang="en-US" dirty="0">
                <a:latin typeface="微软雅黑" panose="020B0503020204020204" pitchFamily="34" charset="-122"/>
                <a:ea typeface="微软雅黑" panose="020B0503020204020204" pitchFamily="34" charset="-122"/>
              </a:rPr>
              <a:t>，则以相应的置信度拒绝“两个算法性能相同”这一假设。</a:t>
            </a:r>
            <a:endParaRPr lang="en-US" altLang="zh-CN" dirty="0">
              <a:latin typeface="微软雅黑" panose="020B0503020204020204" pitchFamily="34" charset="-122"/>
              <a:ea typeface="微软雅黑" panose="020B0503020204020204" pitchFamily="34" charset="-122"/>
            </a:endParaRP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0740" y="3344864"/>
            <a:ext cx="2252661" cy="642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83667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933"/>
            <a:ext cx="7886700" cy="777874"/>
          </a:xfrm>
        </p:spPr>
        <p:txBody>
          <a:bodyPr>
            <a:normAutofit/>
          </a:bodyPr>
          <a:lstStyle/>
          <a:p>
            <a:r>
              <a:rPr lang="en-US" altLang="zh-CN" dirty="0">
                <a:solidFill>
                  <a:schemeClr val="tx1"/>
                </a:solidFill>
                <a:latin typeface="微软雅黑" panose="020B0503020204020204" pitchFamily="34" charset="-122"/>
                <a:ea typeface="微软雅黑" panose="020B0503020204020204" pitchFamily="34" charset="-122"/>
              </a:rPr>
              <a:t>Friedman</a:t>
            </a:r>
            <a:r>
              <a:rPr lang="zh-CN" altLang="en-US" dirty="0">
                <a:solidFill>
                  <a:schemeClr val="tx1"/>
                </a:solidFill>
                <a:latin typeface="微软雅黑" panose="020B0503020204020204" pitchFamily="34" charset="-122"/>
                <a:ea typeface="微软雅黑" panose="020B0503020204020204" pitchFamily="34" charset="-122"/>
              </a:rPr>
              <a:t>检验图</a:t>
            </a:r>
          </a:p>
        </p:txBody>
      </p:sp>
      <p:sp>
        <p:nvSpPr>
          <p:cNvPr id="3" name="内容占位符 2"/>
          <p:cNvSpPr>
            <a:spLocks noGrp="1"/>
          </p:cNvSpPr>
          <p:nvPr>
            <p:ph idx="1"/>
          </p:nvPr>
        </p:nvSpPr>
        <p:spPr>
          <a:xfrm>
            <a:off x="1311275" y="1295400"/>
            <a:ext cx="9569450" cy="1972923"/>
          </a:xfrm>
        </p:spPr>
        <p:txBody>
          <a:bodyPr/>
          <a:lstStyle/>
          <a:p>
            <a:pPr marL="0" indent="0">
              <a:buNone/>
            </a:pPr>
            <a:r>
              <a:rPr lang="zh-CN" altLang="en-US" sz="2200" kern="1200" dirty="0">
                <a:solidFill>
                  <a:schemeClr val="tx1"/>
                </a:solidFill>
                <a:latin typeface="微软雅黑" panose="020B0503020204020204" pitchFamily="34" charset="-122"/>
                <a:ea typeface="微软雅黑" panose="020B0503020204020204" pitchFamily="34" charset="-122"/>
              </a:rPr>
              <a:t>根据上例的序值结果可绘制如下</a:t>
            </a:r>
            <a:r>
              <a:rPr lang="en-US" altLang="zh-CN" sz="2200" kern="1200" dirty="0">
                <a:solidFill>
                  <a:schemeClr val="tx1"/>
                </a:solidFill>
                <a:latin typeface="微软雅黑" panose="020B0503020204020204" pitchFamily="34" charset="-122"/>
                <a:ea typeface="微软雅黑" panose="020B0503020204020204" pitchFamily="34" charset="-122"/>
              </a:rPr>
              <a:t>Friedman</a:t>
            </a:r>
            <a:r>
              <a:rPr lang="zh-CN" altLang="en-US" sz="2200" kern="1200" dirty="0">
                <a:solidFill>
                  <a:schemeClr val="tx1"/>
                </a:solidFill>
                <a:latin typeface="微软雅黑" panose="020B0503020204020204" pitchFamily="34" charset="-122"/>
                <a:ea typeface="微软雅黑" panose="020B0503020204020204" pitchFamily="34" charset="-122"/>
              </a:rPr>
              <a:t>检验图，横轴为平均序值，每个算法圆点为其平均序值，线段为临界阈值的大小。</a:t>
            </a:r>
            <a:endParaRPr lang="en-US" altLang="zh-CN" sz="2200" kern="1200" dirty="0">
              <a:solidFill>
                <a:schemeClr val="tx1"/>
              </a:solidFill>
              <a:latin typeface="微软雅黑" panose="020B0503020204020204" pitchFamily="34" charset="-122"/>
              <a:ea typeface="微软雅黑" panose="020B0503020204020204" pitchFamily="34" charset="-122"/>
            </a:endParaRPr>
          </a:p>
          <a:p>
            <a:pPr marL="800100" lvl="1" indent="-342900">
              <a:buFont typeface="Wingdings" panose="05000000000000000000" pitchFamily="2" charset="2"/>
              <a:buChar char="Ø"/>
            </a:pPr>
            <a:r>
              <a:rPr lang="zh-CN" altLang="en-US" kern="1200" dirty="0">
                <a:solidFill>
                  <a:schemeClr val="tx1"/>
                </a:solidFill>
                <a:latin typeface="微软雅黑" panose="020B0503020204020204" pitchFamily="34" charset="-122"/>
                <a:ea typeface="微软雅黑" panose="020B0503020204020204" pitchFamily="34" charset="-122"/>
              </a:rPr>
              <a:t> 若两个算法有交叠</a:t>
            </a:r>
            <a:r>
              <a:rPr lang="en-US" altLang="zh-CN" kern="1200" dirty="0">
                <a:solidFill>
                  <a:schemeClr val="tx1"/>
                </a:solidFill>
                <a:latin typeface="微软雅黑" panose="020B0503020204020204" pitchFamily="34" charset="-122"/>
                <a:ea typeface="微软雅黑" panose="020B0503020204020204" pitchFamily="34" charset="-122"/>
              </a:rPr>
              <a:t>(A</a:t>
            </a:r>
            <a:r>
              <a:rPr lang="zh-CN" altLang="en-US" kern="1200" dirty="0">
                <a:solidFill>
                  <a:schemeClr val="tx1"/>
                </a:solidFill>
                <a:latin typeface="微软雅黑" panose="020B0503020204020204" pitchFamily="34" charset="-122"/>
                <a:ea typeface="微软雅黑" panose="020B0503020204020204" pitchFamily="34" charset="-122"/>
              </a:rPr>
              <a:t>和</a:t>
            </a:r>
            <a:r>
              <a:rPr lang="en-US" altLang="zh-CN" kern="1200" dirty="0">
                <a:solidFill>
                  <a:schemeClr val="tx1"/>
                </a:solidFill>
                <a:latin typeface="微软雅黑" panose="020B0503020204020204" pitchFamily="34" charset="-122"/>
                <a:ea typeface="微软雅黑" panose="020B0503020204020204" pitchFamily="34" charset="-122"/>
              </a:rPr>
              <a:t>B)</a:t>
            </a:r>
            <a:r>
              <a:rPr lang="zh-CN" altLang="en-US" kern="1200" dirty="0">
                <a:solidFill>
                  <a:schemeClr val="tx1"/>
                </a:solidFill>
                <a:latin typeface="微软雅黑" panose="020B0503020204020204" pitchFamily="34" charset="-122"/>
                <a:ea typeface="微软雅黑" panose="020B0503020204020204" pitchFamily="34" charset="-122"/>
              </a:rPr>
              <a:t>，则说明没有显著差别</a:t>
            </a:r>
            <a:r>
              <a:rPr lang="en-US" altLang="zh-CN" kern="1200" dirty="0">
                <a:solidFill>
                  <a:schemeClr val="tx1"/>
                </a:solidFill>
                <a:latin typeface="微软雅黑" panose="020B0503020204020204" pitchFamily="34" charset="-122"/>
                <a:ea typeface="微软雅黑" panose="020B0503020204020204" pitchFamily="34" charset="-122"/>
              </a:rPr>
              <a:t>;</a:t>
            </a:r>
          </a:p>
          <a:p>
            <a:pPr marL="800100" lvl="1" indent="-342900">
              <a:buFont typeface="Wingdings" panose="05000000000000000000" pitchFamily="2" charset="2"/>
              <a:buChar char="Ø"/>
            </a:pPr>
            <a:r>
              <a:rPr lang="zh-CN" altLang="en-US" kern="1200" dirty="0">
                <a:solidFill>
                  <a:schemeClr val="tx1"/>
                </a:solidFill>
                <a:latin typeface="微软雅黑" panose="020B0503020204020204" pitchFamily="34" charset="-122"/>
                <a:ea typeface="微软雅黑" panose="020B0503020204020204" pitchFamily="34" charset="-122"/>
              </a:rPr>
              <a:t> 否则有显著差别</a:t>
            </a:r>
            <a:r>
              <a:rPr lang="en-US" altLang="zh-CN" kern="1200" dirty="0">
                <a:solidFill>
                  <a:schemeClr val="tx1"/>
                </a:solidFill>
                <a:latin typeface="微软雅黑" panose="020B0503020204020204" pitchFamily="34" charset="-122"/>
                <a:ea typeface="微软雅黑" panose="020B0503020204020204" pitchFamily="34" charset="-122"/>
              </a:rPr>
              <a:t>(A</a:t>
            </a:r>
            <a:r>
              <a:rPr lang="zh-CN" altLang="en-US" kern="1200" dirty="0">
                <a:solidFill>
                  <a:schemeClr val="tx1"/>
                </a:solidFill>
                <a:latin typeface="微软雅黑" panose="020B0503020204020204" pitchFamily="34" charset="-122"/>
                <a:ea typeface="微软雅黑" panose="020B0503020204020204" pitchFamily="34" charset="-122"/>
              </a:rPr>
              <a:t>和</a:t>
            </a:r>
            <a:r>
              <a:rPr lang="en-US" altLang="zh-CN" kern="1200" dirty="0">
                <a:solidFill>
                  <a:schemeClr val="tx1"/>
                </a:solidFill>
                <a:latin typeface="微软雅黑" panose="020B0503020204020204" pitchFamily="34" charset="-122"/>
                <a:ea typeface="微软雅黑" panose="020B0503020204020204" pitchFamily="34" charset="-122"/>
              </a:rPr>
              <a:t>C),</a:t>
            </a:r>
            <a:r>
              <a:rPr lang="zh-CN" altLang="en-US" kern="1200" dirty="0">
                <a:solidFill>
                  <a:schemeClr val="tx1"/>
                </a:solidFill>
                <a:latin typeface="微软雅黑" panose="020B0503020204020204" pitchFamily="34" charset="-122"/>
                <a:ea typeface="微软雅黑" panose="020B0503020204020204" pitchFamily="34" charset="-122"/>
              </a:rPr>
              <a:t>算法</a:t>
            </a:r>
            <a:r>
              <a:rPr lang="en-US" altLang="zh-CN" kern="1200" dirty="0">
                <a:solidFill>
                  <a:schemeClr val="tx1"/>
                </a:solidFill>
                <a:latin typeface="微软雅黑" panose="020B0503020204020204" pitchFamily="34" charset="-122"/>
                <a:ea typeface="微软雅黑" panose="020B0503020204020204" pitchFamily="34" charset="-122"/>
              </a:rPr>
              <a:t>A</a:t>
            </a:r>
            <a:r>
              <a:rPr lang="zh-CN" altLang="en-US" kern="1200" dirty="0">
                <a:solidFill>
                  <a:schemeClr val="tx1"/>
                </a:solidFill>
                <a:latin typeface="微软雅黑" panose="020B0503020204020204" pitchFamily="34" charset="-122"/>
                <a:ea typeface="微软雅黑" panose="020B0503020204020204" pitchFamily="34" charset="-122"/>
              </a:rPr>
              <a:t>明显优于算法</a:t>
            </a:r>
            <a:r>
              <a:rPr lang="en-US" altLang="zh-CN" kern="1200" dirty="0">
                <a:solidFill>
                  <a:schemeClr val="tx1"/>
                </a:solidFill>
                <a:latin typeface="微软雅黑" panose="020B0503020204020204" pitchFamily="34" charset="-122"/>
                <a:ea typeface="微软雅黑" panose="020B0503020204020204" pitchFamily="34" charset="-122"/>
              </a:rPr>
              <a:t>C.</a:t>
            </a:r>
            <a:endParaRPr lang="zh-CN" altLang="en-US" kern="1200" dirty="0">
              <a:solidFill>
                <a:schemeClr val="tx1"/>
              </a:solidFill>
              <a:latin typeface="微软雅黑" panose="020B0503020204020204" pitchFamily="34" charset="-122"/>
              <a:ea typeface="微软雅黑" panose="020B0503020204020204" pitchFamily="34" charset="-122"/>
            </a:endParaRP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165018"/>
            <a:ext cx="5600700" cy="2397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10906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152400"/>
            <a:ext cx="7772400" cy="470898"/>
          </a:xfrm>
        </p:spPr>
        <p:txBody>
          <a:bodyPr/>
          <a:lstStyle/>
          <a:p>
            <a:r>
              <a:rPr lang="zh-CN" altLang="en-US" dirty="0"/>
              <a:t>目录</a:t>
            </a:r>
            <a:endParaRPr lang="zh-CN" altLang="en-US" dirty="0">
              <a:solidFill>
                <a:schemeClr val="tx1"/>
              </a:solidFill>
            </a:endParaRPr>
          </a:p>
        </p:txBody>
      </p:sp>
      <p:sp>
        <p:nvSpPr>
          <p:cNvPr id="6" name="内容占位符 2"/>
          <p:cNvSpPr>
            <a:spLocks noGrp="1"/>
          </p:cNvSpPr>
          <p:nvPr>
            <p:ph idx="4294967295"/>
          </p:nvPr>
        </p:nvSpPr>
        <p:spPr>
          <a:xfrm>
            <a:off x="922867" y="1143000"/>
            <a:ext cx="8686800" cy="3064192"/>
          </a:xfrm>
          <a:prstGeom prst="rect">
            <a:avLst/>
          </a:prstGeom>
        </p:spPr>
        <p:txBody>
          <a:bodyPr/>
          <a:lstStyle/>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经验误差与过拟合</a:t>
            </a:r>
            <a:endParaRPr lang="en-US" altLang="zh-CN" sz="2400" b="1" dirty="0">
              <a:solidFill>
                <a:schemeClr val="bg2"/>
              </a:solidFill>
            </a:endParaRP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评估方法</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性能度量</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比较检验</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tx1"/>
                </a:solidFill>
              </a:rPr>
              <a:t>偏差与方差</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阅读材料</a:t>
            </a:r>
          </a:p>
        </p:txBody>
      </p:sp>
    </p:spTree>
    <p:extLst>
      <p:ext uri="{BB962C8B-B14F-4D97-AF65-F5344CB8AC3E}">
        <p14:creationId xmlns:p14="http://schemas.microsoft.com/office/powerpoint/2010/main" val="25768040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F824DD0-4C70-4E61-9B27-75674F4F54E2}"/>
              </a:ext>
            </a:extLst>
          </p:cNvPr>
          <p:cNvSpPr>
            <a:spLocks noGrp="1"/>
          </p:cNvSpPr>
          <p:nvPr>
            <p:ph type="title"/>
          </p:nvPr>
        </p:nvSpPr>
        <p:spPr>
          <a:xfrm>
            <a:off x="863600" y="129288"/>
            <a:ext cx="10464800" cy="470898"/>
          </a:xfrm>
        </p:spPr>
        <p:txBody>
          <a:bodyPr/>
          <a:lstStyle/>
          <a:p>
            <a:r>
              <a:rPr lang="zh-CN" altLang="en-US" dirty="0"/>
              <a:t>偏差与方差</a:t>
            </a:r>
          </a:p>
        </p:txBody>
      </p:sp>
      <mc:AlternateContent xmlns:mc="http://schemas.openxmlformats.org/markup-compatibility/2006" xmlns:a14="http://schemas.microsoft.com/office/drawing/2010/main">
        <mc:Choice Requires="a14">
          <p:sp>
            <p:nvSpPr>
              <p:cNvPr id="6" name="文字方塊 6">
                <a:extLst>
                  <a:ext uri="{FF2B5EF4-FFF2-40B4-BE49-F238E27FC236}">
                    <a16:creationId xmlns="" xmlns:a16="http://schemas.microsoft.com/office/drawing/2014/main" id="{3E409CCC-2D94-4E52-82E1-B8616FA9AA74}"/>
                  </a:ext>
                </a:extLst>
              </p:cNvPr>
              <p:cNvSpPr txBox="1"/>
              <p:nvPr/>
            </p:nvSpPr>
            <p:spPr>
              <a:xfrm>
                <a:off x="1977608" y="5588913"/>
                <a:ext cx="3261662" cy="430887"/>
              </a:xfrm>
              <a:prstGeom prst="rect">
                <a:avLst/>
              </a:prstGeom>
              <a:noFill/>
            </p:spPr>
            <p:txBody>
              <a:bodyPr wrap="none" lIns="0" tIns="0" rIns="0" bIns="0" rtlCol="0">
                <a:spAutoFit/>
              </a:bodyPr>
              <a:lstStyle/>
              <a:p>
                <a:pPr defTabSz="457200" fontAlgn="auto">
                  <a:spcBef>
                    <a:spcPts val="0"/>
                  </a:spcBef>
                  <a:spcAft>
                    <a:spcPts val="0"/>
                  </a:spcAft>
                  <a:buClrTx/>
                  <a:buSzTx/>
                  <a:buNone/>
                </a:pPr>
                <a14:m>
                  <m:oMath xmlns:m="http://schemas.openxmlformats.org/officeDocument/2006/math">
                    <m:sSup>
                      <m:sSupPr>
                        <m:ctrlPr>
                          <a:rPr lang="en-US" altLang="zh-TW" i="1">
                            <a:solidFill>
                              <a:prstClr val="black"/>
                            </a:solidFill>
                            <a:latin typeface="Cambria Math" panose="02040503050406030204" pitchFamily="18" charset="0"/>
                          </a:rPr>
                        </m:ctrlPr>
                      </m:sSupPr>
                      <m:e>
                        <m:r>
                          <a:rPr lang="en-US" altLang="zh-TW" i="1">
                            <a:solidFill>
                              <a:prstClr val="black"/>
                            </a:solidFill>
                            <a:latin typeface="Cambria Math" panose="02040503050406030204" pitchFamily="18" charset="0"/>
                          </a:rPr>
                          <m:t>𝑓</m:t>
                        </m:r>
                      </m:e>
                      <m:sup>
                        <m:r>
                          <a:rPr lang="en-US" altLang="zh-TW" i="1">
                            <a:solidFill>
                              <a:prstClr val="black"/>
                            </a:solidFill>
                            <a:latin typeface="Cambria Math" panose="02040503050406030204" pitchFamily="18" charset="0"/>
                          </a:rPr>
                          <m:t>∗</m:t>
                        </m:r>
                      </m:sup>
                    </m:sSup>
                  </m:oMath>
                </a14:m>
                <a:r>
                  <a:rPr lang="zh-TW" altLang="en-US" dirty="0">
                    <a:solidFill>
                      <a:prstClr val="black"/>
                    </a:solidFill>
                    <a:latin typeface="Calibri" panose="020F0502020204030204"/>
                    <a:ea typeface="新細明體" panose="02020500000000000000" pitchFamily="18" charset="-120"/>
                  </a:rPr>
                  <a:t> </a:t>
                </a:r>
                <a:r>
                  <a:rPr lang="en-US" altLang="zh-TW" dirty="0">
                    <a:solidFill>
                      <a:prstClr val="black"/>
                    </a:solidFill>
                    <a:latin typeface="Calibri" panose="020F0502020204030204"/>
                    <a:ea typeface="新細明體" panose="02020500000000000000" pitchFamily="18" charset="-120"/>
                  </a:rPr>
                  <a:t>is an estimator of </a:t>
                </a:r>
                <a14:m>
                  <m:oMath xmlns:m="http://schemas.openxmlformats.org/officeDocument/2006/math">
                    <m:r>
                      <a:rPr lang="en-US" altLang="zh-TW" i="1">
                        <a:solidFill>
                          <a:prstClr val="black"/>
                        </a:solidFill>
                        <a:latin typeface="Cambria Math" panose="02040503050406030204" pitchFamily="18" charset="0"/>
                      </a:rPr>
                      <m:t>𝑓</m:t>
                    </m:r>
                  </m:oMath>
                </a14:m>
                <a:endParaRPr lang="zh-TW" altLang="en-US" dirty="0">
                  <a:solidFill>
                    <a:prstClr val="black"/>
                  </a:solidFill>
                  <a:latin typeface="Calibri" panose="020F0502020204030204"/>
                  <a:ea typeface="新細明體" panose="02020500000000000000" pitchFamily="18" charset="-120"/>
                </a:endParaRPr>
              </a:p>
            </p:txBody>
          </p:sp>
        </mc:Choice>
        <mc:Fallback xmlns="">
          <p:sp>
            <p:nvSpPr>
              <p:cNvPr id="6" name="文字方塊 6">
                <a:extLst>
                  <a:ext uri="{FF2B5EF4-FFF2-40B4-BE49-F238E27FC236}">
                    <a16:creationId xmlns:a16="http://schemas.microsoft.com/office/drawing/2014/main" id="{3E409CCC-2D94-4E52-82E1-B8616FA9AA74}"/>
                  </a:ext>
                </a:extLst>
              </p:cNvPr>
              <p:cNvSpPr txBox="1">
                <a:spLocks noRot="1" noChangeAspect="1" noMove="1" noResize="1" noEditPoints="1" noAdjustHandles="1" noChangeArrowheads="1" noChangeShapeType="1" noTextEdit="1"/>
              </p:cNvSpPr>
              <p:nvPr/>
            </p:nvSpPr>
            <p:spPr>
              <a:xfrm>
                <a:off x="1977608" y="5588913"/>
                <a:ext cx="3261662" cy="430887"/>
              </a:xfrm>
              <a:prstGeom prst="rect">
                <a:avLst/>
              </a:prstGeom>
              <a:blipFill>
                <a:blip r:embed="rId3"/>
                <a:stretch>
                  <a:fillRect l="-187" t="-23944" b="-49296"/>
                </a:stretch>
              </a:blipFill>
            </p:spPr>
            <p:txBody>
              <a:bodyPr/>
              <a:lstStyle/>
              <a:p>
                <a:r>
                  <a:rPr lang="zh-CN" altLang="en-US">
                    <a:noFill/>
                  </a:rPr>
                  <a:t> </a:t>
                </a:r>
              </a:p>
            </p:txBody>
          </p:sp>
        </mc:Fallback>
      </mc:AlternateContent>
      <p:sp>
        <p:nvSpPr>
          <p:cNvPr id="7" name="文字方塊 7">
            <a:extLst>
              <a:ext uri="{FF2B5EF4-FFF2-40B4-BE49-F238E27FC236}">
                <a16:creationId xmlns="" xmlns:a16="http://schemas.microsoft.com/office/drawing/2014/main" id="{8CEE645E-5E9E-4C87-BECE-87A56D08D082}"/>
              </a:ext>
            </a:extLst>
          </p:cNvPr>
          <p:cNvSpPr txBox="1"/>
          <p:nvPr/>
        </p:nvSpPr>
        <p:spPr>
          <a:xfrm>
            <a:off x="1905000" y="2796169"/>
            <a:ext cx="3810000" cy="954107"/>
          </a:xfrm>
          <a:prstGeom prst="rect">
            <a:avLst/>
          </a:prstGeom>
          <a:noFill/>
        </p:spPr>
        <p:txBody>
          <a:bodyPr wrap="square" rtlCol="0">
            <a:spAutoFit/>
          </a:bodyPr>
          <a:lstStyle/>
          <a:p>
            <a:pPr defTabSz="457200" fontAlgn="auto">
              <a:spcBef>
                <a:spcPts val="0"/>
              </a:spcBef>
              <a:spcAft>
                <a:spcPts val="0"/>
              </a:spcAft>
              <a:buClrTx/>
              <a:buSzTx/>
              <a:buNone/>
            </a:pPr>
            <a:r>
              <a:rPr lang="en-US" altLang="zh-CN" b="1" i="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f </a:t>
            </a: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理论最佳函数</a:t>
            </a:r>
            <a:r>
              <a:rPr lang="en-US" altLang="zh-CN" dirty="0">
                <a:solidFill>
                  <a:prstClr val="black"/>
                </a:solidFill>
                <a:latin typeface="微软雅黑" panose="020B0503020204020204" pitchFamily="34" charset="-122"/>
                <a:ea typeface="微软雅黑" panose="020B0503020204020204" pitchFamily="34" charset="-122"/>
              </a:rPr>
              <a:t>, </a:t>
            </a:r>
          </a:p>
          <a:p>
            <a:pPr defTabSz="457200" fontAlgn="auto">
              <a:spcBef>
                <a:spcPts val="0"/>
              </a:spcBef>
              <a:spcAft>
                <a:spcPts val="0"/>
              </a:spcAft>
              <a:buClrTx/>
              <a:buSzTx/>
              <a:buNone/>
            </a:pPr>
            <a:r>
              <a:rPr lang="en-US" altLang="zh-CN" dirty="0">
                <a:solidFill>
                  <a:prstClr val="black"/>
                </a:solidFill>
                <a:latin typeface="微软雅黑" panose="020B0503020204020204" pitchFamily="34" charset="-122"/>
                <a:ea typeface="微软雅黑" panose="020B0503020204020204" pitchFamily="34" charset="-122"/>
              </a:rPr>
              <a:t>but we don't know.</a:t>
            </a:r>
            <a:endParaRPr lang="zh-TW" altLang="en-US" dirty="0">
              <a:solidFill>
                <a:prstClr val="black"/>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8" name="文字方塊 8">
                <a:extLst>
                  <a:ext uri="{FF2B5EF4-FFF2-40B4-BE49-F238E27FC236}">
                    <a16:creationId xmlns="" xmlns:a16="http://schemas.microsoft.com/office/drawing/2014/main" id="{2AB51514-0B4A-483B-B42B-6F9A871A131B}"/>
                  </a:ext>
                </a:extLst>
              </p:cNvPr>
              <p:cNvSpPr txBox="1"/>
              <p:nvPr/>
            </p:nvSpPr>
            <p:spPr>
              <a:xfrm>
                <a:off x="1905000" y="4243969"/>
                <a:ext cx="3348954" cy="954107"/>
              </a:xfrm>
              <a:prstGeom prst="rect">
                <a:avLst/>
              </a:prstGeom>
              <a:noFill/>
            </p:spPr>
            <p:txBody>
              <a:bodyPr wrap="square" rtlCol="0">
                <a:spAutoFit/>
              </a:bodyPr>
              <a:lstStyle/>
              <a:p>
                <a:pPr defTabSz="457200" fontAlgn="auto">
                  <a:spcBef>
                    <a:spcPts val="0"/>
                  </a:spcBef>
                  <a:spcAft>
                    <a:spcPts val="0"/>
                  </a:spcAft>
                  <a:buClrTx/>
                  <a:buSzTx/>
                  <a:buNone/>
                </a:pPr>
                <a:r>
                  <a:rPr lang="en-US" altLang="zh-TW" dirty="0">
                    <a:solidFill>
                      <a:prstClr val="black"/>
                    </a:solidFill>
                    <a:latin typeface="Calibri" panose="020F0502020204030204"/>
                    <a:ea typeface="新細明體" panose="02020500000000000000" pitchFamily="18" charset="-120"/>
                  </a:rPr>
                  <a:t>From training data, we find </a:t>
                </a:r>
                <a14:m>
                  <m:oMath xmlns:m="http://schemas.openxmlformats.org/officeDocument/2006/math">
                    <m:sSup>
                      <m:sSupPr>
                        <m:ctrlPr>
                          <a:rPr lang="en-US" altLang="zh-TW" i="1">
                            <a:solidFill>
                              <a:prstClr val="black"/>
                            </a:solidFill>
                            <a:latin typeface="Cambria Math" panose="02040503050406030204" pitchFamily="18" charset="0"/>
                          </a:rPr>
                        </m:ctrlPr>
                      </m:sSupPr>
                      <m:e>
                        <m:r>
                          <a:rPr lang="en-US" altLang="zh-TW" i="1">
                            <a:solidFill>
                              <a:prstClr val="black"/>
                            </a:solidFill>
                            <a:latin typeface="Cambria Math" panose="02040503050406030204" pitchFamily="18" charset="0"/>
                          </a:rPr>
                          <m:t>𝑓</m:t>
                        </m:r>
                      </m:e>
                      <m:sup>
                        <m:r>
                          <a:rPr lang="en-US" altLang="zh-TW" i="1">
                            <a:solidFill>
                              <a:prstClr val="black"/>
                            </a:solidFill>
                            <a:latin typeface="Cambria Math" panose="02040503050406030204" pitchFamily="18" charset="0"/>
                          </a:rPr>
                          <m:t>∗</m:t>
                        </m:r>
                      </m:sup>
                    </m:sSup>
                  </m:oMath>
                </a14:m>
                <a:endParaRPr lang="zh-TW" altLang="en-US" dirty="0">
                  <a:solidFill>
                    <a:prstClr val="black"/>
                  </a:solidFill>
                  <a:latin typeface="Calibri" panose="020F0502020204030204"/>
                  <a:ea typeface="新細明體" panose="02020500000000000000" pitchFamily="18" charset="-120"/>
                </a:endParaRPr>
              </a:p>
            </p:txBody>
          </p:sp>
        </mc:Choice>
        <mc:Fallback xmlns="">
          <p:sp>
            <p:nvSpPr>
              <p:cNvPr id="8" name="文字方塊 8">
                <a:extLst>
                  <a:ext uri="{FF2B5EF4-FFF2-40B4-BE49-F238E27FC236}">
                    <a16:creationId xmlns:a16="http://schemas.microsoft.com/office/drawing/2014/main" id="{2AB51514-0B4A-483B-B42B-6F9A871A131B}"/>
                  </a:ext>
                </a:extLst>
              </p:cNvPr>
              <p:cNvSpPr txBox="1">
                <a:spLocks noRot="1" noChangeAspect="1" noMove="1" noResize="1" noEditPoints="1" noAdjustHandles="1" noChangeArrowheads="1" noChangeShapeType="1" noTextEdit="1"/>
              </p:cNvSpPr>
              <p:nvPr/>
            </p:nvSpPr>
            <p:spPr>
              <a:xfrm>
                <a:off x="1905000" y="4243969"/>
                <a:ext cx="3348954" cy="954107"/>
              </a:xfrm>
              <a:prstGeom prst="rect">
                <a:avLst/>
              </a:prstGeom>
              <a:blipFill>
                <a:blip r:embed="rId4"/>
                <a:stretch>
                  <a:fillRect l="-3825" t="-5732" b="-17197"/>
                </a:stretch>
              </a:blipFill>
            </p:spPr>
            <p:txBody>
              <a:bodyPr/>
              <a:lstStyle/>
              <a:p>
                <a:r>
                  <a:rPr lang="zh-CN" altLang="en-US">
                    <a:noFill/>
                  </a:rPr>
                  <a:t> </a:t>
                </a:r>
              </a:p>
            </p:txBody>
          </p:sp>
        </mc:Fallback>
      </mc:AlternateContent>
      <p:pic>
        <p:nvPicPr>
          <p:cNvPr id="9" name="Picture 2" descr="「靶」的圖片搜尋結果">
            <a:extLst>
              <a:ext uri="{FF2B5EF4-FFF2-40B4-BE49-F238E27FC236}">
                <a16:creationId xmlns="" xmlns:a16="http://schemas.microsoft.com/office/drawing/2014/main" id="{FFCDBC96-94FF-4650-A355-FBB854992E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9400" y="1825539"/>
            <a:ext cx="4114800" cy="38957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文字方塊 10">
                <a:extLst>
                  <a:ext uri="{FF2B5EF4-FFF2-40B4-BE49-F238E27FC236}">
                    <a16:creationId xmlns="" xmlns:a16="http://schemas.microsoft.com/office/drawing/2014/main" id="{06FCD7C0-CB40-453B-ACFE-3839DA49AC12}"/>
                  </a:ext>
                </a:extLst>
              </p:cNvPr>
              <p:cNvSpPr txBox="1"/>
              <p:nvPr/>
            </p:nvSpPr>
            <p:spPr>
              <a:xfrm>
                <a:off x="6629401" y="4854322"/>
                <a:ext cx="331053" cy="492443"/>
              </a:xfrm>
              <a:prstGeom prst="rect">
                <a:avLst/>
              </a:prstGeom>
              <a:noFill/>
            </p:spPr>
            <p:txBody>
              <a:bodyPr wrap="none" lIns="0" tIns="0" rIns="0" bIns="0" rtlCol="0">
                <a:spAutoFit/>
              </a:bodyPr>
              <a:lstStyle/>
              <a:p>
                <a:pPr defTabSz="457200" fontAlgn="auto">
                  <a:spcBef>
                    <a:spcPts val="0"/>
                  </a:spcBef>
                  <a:spcAft>
                    <a:spcPts val="0"/>
                  </a:spcAft>
                  <a:buClrTx/>
                  <a:buSzTx/>
                  <a:buNone/>
                </a:pPr>
                <a14:m>
                  <m:oMathPara xmlns:m="http://schemas.openxmlformats.org/officeDocument/2006/math">
                    <m:oMathParaPr>
                      <m:jc m:val="centerGroup"/>
                    </m:oMathParaPr>
                    <m:oMath xmlns:m="http://schemas.openxmlformats.org/officeDocument/2006/math">
                      <m:r>
                        <a:rPr lang="en-US" altLang="zh-TW" sz="3200" i="1">
                          <a:solidFill>
                            <a:prstClr val="black"/>
                          </a:solidFill>
                          <a:latin typeface="Cambria Math" panose="02040503050406030204" pitchFamily="18" charset="0"/>
                        </a:rPr>
                        <m:t>𝑓</m:t>
                      </m:r>
                    </m:oMath>
                  </m:oMathPara>
                </a14:m>
                <a:endParaRPr lang="zh-TW" altLang="en-US" sz="3200" dirty="0">
                  <a:solidFill>
                    <a:prstClr val="black"/>
                  </a:solidFill>
                  <a:latin typeface="Calibri" panose="020F0502020204030204"/>
                  <a:ea typeface="新細明體" panose="02020500000000000000" pitchFamily="18" charset="-120"/>
                </a:endParaRPr>
              </a:p>
            </p:txBody>
          </p:sp>
        </mc:Choice>
        <mc:Fallback xmlns="">
          <p:sp>
            <p:nvSpPr>
              <p:cNvPr id="10" name="文字方塊 10">
                <a:extLst>
                  <a:ext uri="{FF2B5EF4-FFF2-40B4-BE49-F238E27FC236}">
                    <a16:creationId xmlns:a16="http://schemas.microsoft.com/office/drawing/2014/main" id="{06FCD7C0-CB40-453B-ACFE-3839DA49AC12}"/>
                  </a:ext>
                </a:extLst>
              </p:cNvPr>
              <p:cNvSpPr txBox="1">
                <a:spLocks noRot="1" noChangeAspect="1" noMove="1" noResize="1" noEditPoints="1" noAdjustHandles="1" noChangeArrowheads="1" noChangeShapeType="1" noTextEdit="1"/>
              </p:cNvSpPr>
              <p:nvPr/>
            </p:nvSpPr>
            <p:spPr>
              <a:xfrm>
                <a:off x="6629401" y="4854322"/>
                <a:ext cx="331053" cy="492443"/>
              </a:xfrm>
              <a:prstGeom prst="rect">
                <a:avLst/>
              </a:prstGeom>
              <a:blipFill>
                <a:blip r:embed="rId6"/>
                <a:stretch>
                  <a:fillRect/>
                </a:stretch>
              </a:blipFill>
            </p:spPr>
            <p:txBody>
              <a:bodyPr/>
              <a:lstStyle/>
              <a:p>
                <a:r>
                  <a:rPr lang="zh-CN" altLang="en-US">
                    <a:noFill/>
                  </a:rPr>
                  <a:t> </a:t>
                </a:r>
              </a:p>
            </p:txBody>
          </p:sp>
        </mc:Fallback>
      </mc:AlternateContent>
      <p:cxnSp>
        <p:nvCxnSpPr>
          <p:cNvPr id="11" name="直線單箭頭接點 11">
            <a:extLst>
              <a:ext uri="{FF2B5EF4-FFF2-40B4-BE49-F238E27FC236}">
                <a16:creationId xmlns="" xmlns:a16="http://schemas.microsoft.com/office/drawing/2014/main" id="{3A4C3A28-C7F3-4312-9CC1-3291E8B96F68}"/>
              </a:ext>
            </a:extLst>
          </p:cNvPr>
          <p:cNvCxnSpPr>
            <a:stCxn id="10" idx="3"/>
          </p:cNvCxnSpPr>
          <p:nvPr/>
        </p:nvCxnSpPr>
        <p:spPr>
          <a:xfrm flipV="1">
            <a:off x="6960454" y="3795623"/>
            <a:ext cx="1791045" cy="1304920"/>
          </a:xfrm>
          <a:prstGeom prst="straightConnector1">
            <a:avLst/>
          </a:prstGeom>
          <a:noFill/>
          <a:ln w="38100" cap="flat" cmpd="sng" algn="ctr">
            <a:solidFill>
              <a:srgbClr val="FF0000"/>
            </a:solidFill>
            <a:prstDash val="solid"/>
            <a:miter lim="800000"/>
            <a:tailEnd type="triangle"/>
          </a:ln>
          <a:effectLst/>
        </p:spPr>
      </p:cxnSp>
      <mc:AlternateContent xmlns:mc="http://schemas.openxmlformats.org/markup-compatibility/2006" xmlns:a14="http://schemas.microsoft.com/office/drawing/2010/main">
        <mc:Choice Requires="a14">
          <p:sp>
            <p:nvSpPr>
              <p:cNvPr id="12" name="文字方塊 13">
                <a:extLst>
                  <a:ext uri="{FF2B5EF4-FFF2-40B4-BE49-F238E27FC236}">
                    <a16:creationId xmlns="" xmlns:a16="http://schemas.microsoft.com/office/drawing/2014/main" id="{07C8372E-4F17-45FE-9507-220806EE914B}"/>
                  </a:ext>
                </a:extLst>
              </p:cNvPr>
              <p:cNvSpPr txBox="1"/>
              <p:nvPr/>
            </p:nvSpPr>
            <p:spPr>
              <a:xfrm>
                <a:off x="9685262" y="2040330"/>
                <a:ext cx="442365" cy="430887"/>
              </a:xfrm>
              <a:prstGeom prst="rect">
                <a:avLst/>
              </a:prstGeom>
              <a:noFill/>
            </p:spPr>
            <p:txBody>
              <a:bodyPr wrap="none" lIns="0" tIns="0" rIns="0" bIns="0" rtlCol="0">
                <a:spAutoFit/>
              </a:bodyPr>
              <a:lstStyle/>
              <a:p>
                <a:pPr defTabSz="457200" fontAlgn="auto">
                  <a:spcBef>
                    <a:spcPts val="0"/>
                  </a:spcBef>
                  <a:spcAft>
                    <a:spcPts val="0"/>
                  </a:spcAft>
                  <a:buClrTx/>
                  <a:buSzTx/>
                  <a:buNone/>
                </a:pPr>
                <a14:m>
                  <m:oMathPara xmlns:m="http://schemas.openxmlformats.org/officeDocument/2006/math">
                    <m:oMathParaPr>
                      <m:jc m:val="centerGroup"/>
                    </m:oMathParaPr>
                    <m:oMath xmlns:m="http://schemas.openxmlformats.org/officeDocument/2006/math">
                      <m:sSup>
                        <m:sSupPr>
                          <m:ctrlPr>
                            <a:rPr lang="en-US" altLang="zh-TW" i="1">
                              <a:solidFill>
                                <a:prstClr val="black"/>
                              </a:solidFill>
                              <a:latin typeface="Cambria Math" panose="02040503050406030204" pitchFamily="18" charset="0"/>
                            </a:rPr>
                          </m:ctrlPr>
                        </m:sSupPr>
                        <m:e>
                          <m:r>
                            <a:rPr lang="en-US" altLang="zh-TW" i="1">
                              <a:solidFill>
                                <a:prstClr val="black"/>
                              </a:solidFill>
                              <a:latin typeface="Cambria Math" panose="02040503050406030204" pitchFamily="18" charset="0"/>
                            </a:rPr>
                            <m:t>𝑓</m:t>
                          </m:r>
                        </m:e>
                        <m:sup>
                          <m:r>
                            <a:rPr lang="en-US" altLang="zh-TW" i="1">
                              <a:solidFill>
                                <a:prstClr val="black"/>
                              </a:solidFill>
                              <a:latin typeface="Cambria Math" panose="02040503050406030204" pitchFamily="18" charset="0"/>
                            </a:rPr>
                            <m:t>∗</m:t>
                          </m:r>
                        </m:sup>
                      </m:sSup>
                    </m:oMath>
                  </m:oMathPara>
                </a14:m>
                <a:endParaRPr lang="zh-TW" altLang="en-US" dirty="0">
                  <a:solidFill>
                    <a:prstClr val="black"/>
                  </a:solidFill>
                  <a:latin typeface="Calibri" panose="020F0502020204030204"/>
                  <a:ea typeface="新細明體" panose="02020500000000000000" pitchFamily="18" charset="-120"/>
                </a:endParaRPr>
              </a:p>
            </p:txBody>
          </p:sp>
        </mc:Choice>
        <mc:Fallback xmlns="">
          <p:sp>
            <p:nvSpPr>
              <p:cNvPr id="12" name="文字方塊 13">
                <a:extLst>
                  <a:ext uri="{FF2B5EF4-FFF2-40B4-BE49-F238E27FC236}">
                    <a16:creationId xmlns:a16="http://schemas.microsoft.com/office/drawing/2014/main" id="{07C8372E-4F17-45FE-9507-220806EE914B}"/>
                  </a:ext>
                </a:extLst>
              </p:cNvPr>
              <p:cNvSpPr txBox="1">
                <a:spLocks noRot="1" noChangeAspect="1" noMove="1" noResize="1" noEditPoints="1" noAdjustHandles="1" noChangeArrowheads="1" noChangeShapeType="1" noTextEdit="1"/>
              </p:cNvSpPr>
              <p:nvPr/>
            </p:nvSpPr>
            <p:spPr>
              <a:xfrm>
                <a:off x="9685262" y="2040330"/>
                <a:ext cx="442365" cy="430887"/>
              </a:xfrm>
              <a:prstGeom prst="rect">
                <a:avLst/>
              </a:prstGeom>
              <a:blipFill>
                <a:blip r:embed="rId7"/>
                <a:stretch>
                  <a:fillRect/>
                </a:stretch>
              </a:blipFill>
            </p:spPr>
            <p:txBody>
              <a:bodyPr/>
              <a:lstStyle/>
              <a:p>
                <a:r>
                  <a:rPr lang="zh-CN" altLang="en-US">
                    <a:noFill/>
                  </a:rPr>
                  <a:t> </a:t>
                </a:r>
              </a:p>
            </p:txBody>
          </p:sp>
        </mc:Fallback>
      </mc:AlternateContent>
      <p:sp>
        <p:nvSpPr>
          <p:cNvPr id="13" name="橢圓 12">
            <a:extLst>
              <a:ext uri="{FF2B5EF4-FFF2-40B4-BE49-F238E27FC236}">
                <a16:creationId xmlns="" xmlns:a16="http://schemas.microsoft.com/office/drawing/2014/main" id="{F1CF750B-7DD0-42A3-8180-2D87C63854D1}"/>
              </a:ext>
            </a:extLst>
          </p:cNvPr>
          <p:cNvSpPr/>
          <p:nvPr/>
        </p:nvSpPr>
        <p:spPr>
          <a:xfrm>
            <a:off x="9688819" y="2497253"/>
            <a:ext cx="217624" cy="217624"/>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457200" fontAlgn="auto">
              <a:spcBef>
                <a:spcPts val="0"/>
              </a:spcBef>
              <a:spcAft>
                <a:spcPts val="0"/>
              </a:spcAft>
              <a:buClrTx/>
              <a:buSzTx/>
              <a:buNone/>
              <a:defRPr/>
            </a:pPr>
            <a:endParaRPr lang="zh-TW" altLang="en-US" sz="1800" kern="0">
              <a:solidFill>
                <a:prstClr val="white"/>
              </a:solidFill>
              <a:latin typeface="Calibri" panose="020F0502020204030204"/>
              <a:ea typeface="新細明體" panose="02020500000000000000" pitchFamily="18" charset="-120"/>
            </a:endParaRPr>
          </a:p>
        </p:txBody>
      </p:sp>
      <p:sp>
        <p:nvSpPr>
          <p:cNvPr id="14" name="文字方塊 14">
            <a:extLst>
              <a:ext uri="{FF2B5EF4-FFF2-40B4-BE49-F238E27FC236}">
                <a16:creationId xmlns="" xmlns:a16="http://schemas.microsoft.com/office/drawing/2014/main" id="{E8CED9B1-8678-4D4B-8046-DCAE22858FD0}"/>
              </a:ext>
            </a:extLst>
          </p:cNvPr>
          <p:cNvSpPr txBox="1"/>
          <p:nvPr/>
        </p:nvSpPr>
        <p:spPr>
          <a:xfrm>
            <a:off x="7457418" y="2114577"/>
            <a:ext cx="1726348" cy="369332"/>
          </a:xfrm>
          <a:prstGeom prst="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wrap="square" rtlCol="0">
            <a:spAutoFit/>
          </a:bodyPr>
          <a:lstStyle/>
          <a:p>
            <a:pPr algn="ctr" defTabSz="457200" fontAlgn="auto">
              <a:spcBef>
                <a:spcPts val="0"/>
              </a:spcBef>
              <a:spcAft>
                <a:spcPts val="0"/>
              </a:spcAft>
              <a:buClrTx/>
              <a:buSzTx/>
              <a:buNone/>
              <a:defRPr/>
            </a:pPr>
            <a:r>
              <a:rPr lang="en-US" altLang="zh-TW" sz="1800" kern="0" dirty="0">
                <a:solidFill>
                  <a:prstClr val="white"/>
                </a:solidFill>
                <a:latin typeface="Calibri" panose="020F0502020204030204"/>
                <a:ea typeface="新細明體" panose="02020500000000000000" pitchFamily="18" charset="-120"/>
              </a:rPr>
              <a:t>Bias + Variance</a:t>
            </a:r>
            <a:endParaRPr lang="zh-TW" altLang="en-US" sz="1800" kern="0" dirty="0">
              <a:solidFill>
                <a:prstClr val="white"/>
              </a:solidFill>
              <a:latin typeface="Calibri" panose="020F0502020204030204"/>
              <a:ea typeface="新細明體" panose="02020500000000000000" pitchFamily="18" charset="-120"/>
            </a:endParaRPr>
          </a:p>
        </p:txBody>
      </p:sp>
      <p:cxnSp>
        <p:nvCxnSpPr>
          <p:cNvPr id="15" name="直線單箭頭接點 16">
            <a:extLst>
              <a:ext uri="{FF2B5EF4-FFF2-40B4-BE49-F238E27FC236}">
                <a16:creationId xmlns="" xmlns:a16="http://schemas.microsoft.com/office/drawing/2014/main" id="{8746BCBB-CC91-465F-B0D2-02FD8A3169F8}"/>
              </a:ext>
            </a:extLst>
          </p:cNvPr>
          <p:cNvCxnSpPr/>
          <p:nvPr/>
        </p:nvCxnSpPr>
        <p:spPr>
          <a:xfrm flipH="1">
            <a:off x="8682273" y="2686008"/>
            <a:ext cx="1002989" cy="1136809"/>
          </a:xfrm>
          <a:prstGeom prst="straightConnector1">
            <a:avLst/>
          </a:prstGeom>
          <a:noFill/>
          <a:ln w="38100" cap="flat" cmpd="sng" algn="ctr">
            <a:solidFill>
              <a:srgbClr val="5B9BD5"/>
            </a:solidFill>
            <a:prstDash val="solid"/>
            <a:miter lim="800000"/>
            <a:headEnd type="arrow" w="med" len="med"/>
            <a:tailEnd type="arrow" w="med" len="med"/>
          </a:ln>
          <a:effectLst/>
        </p:spPr>
      </p:cxnSp>
      <p:grpSp>
        <p:nvGrpSpPr>
          <p:cNvPr id="16" name="组合 15">
            <a:extLst>
              <a:ext uri="{FF2B5EF4-FFF2-40B4-BE49-F238E27FC236}">
                <a16:creationId xmlns="" xmlns:a16="http://schemas.microsoft.com/office/drawing/2014/main" id="{429EA35A-D81C-4A83-94F3-B1FAB909E6D0}"/>
              </a:ext>
            </a:extLst>
          </p:cNvPr>
          <p:cNvGrpSpPr/>
          <p:nvPr/>
        </p:nvGrpSpPr>
        <p:grpSpPr>
          <a:xfrm>
            <a:off x="1905001" y="1188880"/>
            <a:ext cx="3586559" cy="1020920"/>
            <a:chOff x="1619250" y="4389280"/>
            <a:chExt cx="3586559" cy="1020920"/>
          </a:xfrm>
        </p:grpSpPr>
        <mc:AlternateContent xmlns:mc="http://schemas.openxmlformats.org/markup-compatibility/2006" xmlns:a14="http://schemas.microsoft.com/office/drawing/2010/main">
          <mc:Choice Requires="a14">
            <p:sp>
              <p:nvSpPr>
                <p:cNvPr id="17" name="文字方塊 3">
                  <a:extLst>
                    <a:ext uri="{FF2B5EF4-FFF2-40B4-BE49-F238E27FC236}">
                      <a16:creationId xmlns="" xmlns:a16="http://schemas.microsoft.com/office/drawing/2014/main" id="{B7859EBE-75A4-482D-8ABD-0922940DDA63}"/>
                    </a:ext>
                  </a:extLst>
                </p:cNvPr>
                <p:cNvSpPr txBox="1"/>
                <p:nvPr/>
              </p:nvSpPr>
              <p:spPr>
                <a:xfrm>
                  <a:off x="1619250" y="4654891"/>
                  <a:ext cx="3586559" cy="430887"/>
                </a:xfrm>
                <a:prstGeom prst="rect">
                  <a:avLst/>
                </a:prstGeom>
                <a:noFill/>
              </p:spPr>
              <p:txBody>
                <a:bodyPr wrap="none" lIns="0" tIns="0" rIns="0" bIns="0" rtlCol="0">
                  <a:spAutoFit/>
                </a:bodyPr>
                <a:lstStyle/>
                <a:p>
                  <a:pPr fontAlgn="auto">
                    <a:spcBef>
                      <a:spcPts val="0"/>
                    </a:spcBef>
                    <a:spcAft>
                      <a:spcPts val="0"/>
                    </a:spcAft>
                    <a:buClrTx/>
                    <a:buSzTx/>
                    <a:buNone/>
                  </a:pPr>
                  <a14:m>
                    <m:oMathPara xmlns:m="http://schemas.openxmlformats.org/officeDocument/2006/math">
                      <m:oMathParaPr>
                        <m:jc m:val="centerGroup"/>
                      </m:oMathParaPr>
                      <m:oMath xmlns:m="http://schemas.openxmlformats.org/officeDocument/2006/math">
                        <m:r>
                          <a:rPr lang="en-US" altLang="zh-CN" b="1" i="1">
                            <a:solidFill>
                              <a:srgbClr val="0070C0"/>
                            </a:solidFill>
                            <a:latin typeface="Cambria Math" panose="02040503050406030204" pitchFamily="18" charset="0"/>
                            <a:ea typeface="Cambria Math" panose="02040503050406030204" pitchFamily="18" charset="0"/>
                          </a:rPr>
                          <m:t>𝒚</m:t>
                        </m:r>
                        <m:r>
                          <a:rPr lang="en-US" altLang="zh-CN" b="1" i="1">
                            <a:solidFill>
                              <a:srgbClr val="0070C0"/>
                            </a:solidFill>
                            <a:latin typeface="Cambria Math" panose="02040503050406030204" pitchFamily="18" charset="0"/>
                            <a:ea typeface="Cambria Math" panose="02040503050406030204" pitchFamily="18" charset="0"/>
                          </a:rPr>
                          <m:t>=</m:t>
                        </m:r>
                        <m:r>
                          <a:rPr lang="en-US" altLang="zh-TW" b="1" i="1">
                            <a:solidFill>
                              <a:srgbClr val="0070C0"/>
                            </a:solidFill>
                            <a:latin typeface="Cambria Math" panose="02040503050406030204" pitchFamily="18" charset="0"/>
                            <a:ea typeface="Cambria Math" panose="02040503050406030204" pitchFamily="18" charset="0"/>
                          </a:rPr>
                          <m:t>𝒇</m:t>
                        </m:r>
                        <m:d>
                          <m:dPr>
                            <m:ctrlPr>
                              <a:rPr lang="en-US" altLang="zh-TW" i="1">
                                <a:solidFill>
                                  <a:prstClr val="black"/>
                                </a:solidFill>
                                <a:latin typeface="Cambria Math" panose="02040503050406030204" pitchFamily="18" charset="0"/>
                              </a:rPr>
                            </m:ctrlPr>
                          </m:dPr>
                          <m:e>
                            <m:r>
                              <a:rPr lang="en-US" altLang="zh-TW" i="1">
                                <a:solidFill>
                                  <a:prstClr val="black"/>
                                </a:solidFill>
                                <a:latin typeface="Cambria Math" panose="02040503050406030204" pitchFamily="18" charset="0"/>
                              </a:rPr>
                              <m:t>                              </m:t>
                            </m:r>
                          </m:e>
                        </m:d>
                      </m:oMath>
                    </m:oMathPara>
                  </a14:m>
                  <a:endParaRPr lang="zh-TW" altLang="en-US" dirty="0">
                    <a:solidFill>
                      <a:prstClr val="black"/>
                    </a:solidFill>
                    <a:latin typeface="Calibri" panose="020F0502020204030204"/>
                    <a:ea typeface="新細明體" panose="02020500000000000000" pitchFamily="18" charset="-120"/>
                  </a:endParaRPr>
                </a:p>
              </p:txBody>
            </p:sp>
          </mc:Choice>
          <mc:Fallback xmlns="">
            <p:sp>
              <p:nvSpPr>
                <p:cNvPr id="17" name="文字方塊 3">
                  <a:extLst>
                    <a:ext uri="{FF2B5EF4-FFF2-40B4-BE49-F238E27FC236}">
                      <a16:creationId xmlns:a16="http://schemas.microsoft.com/office/drawing/2014/main" id="{B7859EBE-75A4-482D-8ABD-0922940DDA63}"/>
                    </a:ext>
                  </a:extLst>
                </p:cNvPr>
                <p:cNvSpPr txBox="1">
                  <a:spLocks noRot="1" noChangeAspect="1" noMove="1" noResize="1" noEditPoints="1" noAdjustHandles="1" noChangeArrowheads="1" noChangeShapeType="1" noTextEdit="1"/>
                </p:cNvSpPr>
                <p:nvPr/>
              </p:nvSpPr>
              <p:spPr>
                <a:xfrm>
                  <a:off x="1619250" y="4654891"/>
                  <a:ext cx="3586559" cy="430887"/>
                </a:xfrm>
                <a:prstGeom prst="rect">
                  <a:avLst/>
                </a:prstGeom>
                <a:blipFill>
                  <a:blip r:embed="rId8"/>
                  <a:stretch>
                    <a:fillRect/>
                  </a:stretch>
                </a:blipFill>
              </p:spPr>
              <p:txBody>
                <a:bodyPr/>
                <a:lstStyle/>
                <a:p>
                  <a:r>
                    <a:rPr lang="zh-CN" altLang="en-US">
                      <a:noFill/>
                    </a:rPr>
                    <a:t> </a:t>
                  </a:r>
                </a:p>
              </p:txBody>
            </p:sp>
          </mc:Fallback>
        </mc:AlternateContent>
        <p:grpSp>
          <p:nvGrpSpPr>
            <p:cNvPr id="18" name="组合 17">
              <a:extLst>
                <a:ext uri="{FF2B5EF4-FFF2-40B4-BE49-F238E27FC236}">
                  <a16:creationId xmlns="" xmlns:a16="http://schemas.microsoft.com/office/drawing/2014/main" id="{4F91CF8F-5818-42C0-9A68-D79477E50839}"/>
                </a:ext>
              </a:extLst>
            </p:cNvPr>
            <p:cNvGrpSpPr/>
            <p:nvPr/>
          </p:nvGrpSpPr>
          <p:grpSpPr>
            <a:xfrm>
              <a:off x="2743200" y="4389280"/>
              <a:ext cx="2438400" cy="1020920"/>
              <a:chOff x="2057400" y="4084480"/>
              <a:chExt cx="2438400" cy="1020920"/>
            </a:xfrm>
          </p:grpSpPr>
          <p:sp>
            <p:nvSpPr>
              <p:cNvPr id="19" name="文字方塊 65">
                <a:extLst>
                  <a:ext uri="{FF2B5EF4-FFF2-40B4-BE49-F238E27FC236}">
                    <a16:creationId xmlns="" xmlns:a16="http://schemas.microsoft.com/office/drawing/2014/main" id="{A565F8EE-A8E7-4C20-9769-E09674F47A36}"/>
                  </a:ext>
                </a:extLst>
              </p:cNvPr>
              <p:cNvSpPr txBox="1"/>
              <p:nvPr/>
            </p:nvSpPr>
            <p:spPr>
              <a:xfrm>
                <a:off x="2549731" y="4084480"/>
                <a:ext cx="1946069" cy="400110"/>
              </a:xfrm>
              <a:prstGeom prst="rect">
                <a:avLst/>
              </a:prstGeom>
              <a:noFill/>
            </p:spPr>
            <p:txBody>
              <a:bodyPr wrap="square" rtlCol="0">
                <a:spAutoFit/>
              </a:bodyPr>
              <a:lstStyle/>
              <a:p>
                <a:pPr>
                  <a:buNone/>
                </a:pPr>
                <a:r>
                  <a:rPr lang="en-US" altLang="zh-TW" sz="2000" dirty="0">
                    <a:solidFill>
                      <a:srgbClr val="00B050"/>
                    </a:solidFill>
                  </a:rPr>
                  <a:t>PM2.5 today</a:t>
                </a:r>
                <a:endParaRPr lang="zh-TW" altLang="en-US" sz="2000" dirty="0">
                  <a:solidFill>
                    <a:srgbClr val="00B050"/>
                  </a:solidFill>
                </a:endParaRPr>
              </a:p>
            </p:txBody>
          </p:sp>
          <p:sp>
            <p:nvSpPr>
              <p:cNvPr id="20" name="文字方塊 66">
                <a:extLst>
                  <a:ext uri="{FF2B5EF4-FFF2-40B4-BE49-F238E27FC236}">
                    <a16:creationId xmlns="" xmlns:a16="http://schemas.microsoft.com/office/drawing/2014/main" id="{B94758D6-A061-4AB0-A6BC-5E4D1EB32D36}"/>
                  </a:ext>
                </a:extLst>
              </p:cNvPr>
              <p:cNvSpPr txBox="1"/>
              <p:nvPr/>
            </p:nvSpPr>
            <p:spPr>
              <a:xfrm>
                <a:off x="2057400" y="4410861"/>
                <a:ext cx="2167183" cy="400110"/>
              </a:xfrm>
              <a:prstGeom prst="rect">
                <a:avLst/>
              </a:prstGeom>
              <a:noFill/>
            </p:spPr>
            <p:txBody>
              <a:bodyPr wrap="square" rtlCol="0">
                <a:spAutoFit/>
              </a:bodyPr>
              <a:lstStyle/>
              <a:p>
                <a:pPr>
                  <a:buNone/>
                </a:pPr>
                <a:r>
                  <a:rPr lang="en-US" altLang="zh-TW" sz="2000" dirty="0">
                    <a:solidFill>
                      <a:srgbClr val="00B050"/>
                    </a:solidFill>
                  </a:rPr>
                  <a:t>PM2.5 yesterday</a:t>
                </a:r>
                <a:endParaRPr lang="zh-TW" altLang="en-US" sz="2000" dirty="0">
                  <a:solidFill>
                    <a:srgbClr val="00B050"/>
                  </a:solidFill>
                </a:endParaRPr>
              </a:p>
            </p:txBody>
          </p:sp>
          <p:sp>
            <p:nvSpPr>
              <p:cNvPr id="21" name="文字方塊 67">
                <a:extLst>
                  <a:ext uri="{FF2B5EF4-FFF2-40B4-BE49-F238E27FC236}">
                    <a16:creationId xmlns="" xmlns:a16="http://schemas.microsoft.com/office/drawing/2014/main" id="{4E0CA434-7C04-4C7F-828A-8EDB1D7A00F9}"/>
                  </a:ext>
                </a:extLst>
              </p:cNvPr>
              <p:cNvSpPr txBox="1"/>
              <p:nvPr/>
            </p:nvSpPr>
            <p:spPr>
              <a:xfrm>
                <a:off x="2958829" y="4582180"/>
                <a:ext cx="1265754" cy="523220"/>
              </a:xfrm>
              <a:prstGeom prst="rect">
                <a:avLst/>
              </a:prstGeom>
              <a:noFill/>
            </p:spPr>
            <p:txBody>
              <a:bodyPr wrap="square" rtlCol="0">
                <a:spAutoFit/>
              </a:bodyPr>
              <a:lstStyle/>
              <a:p>
                <a:pPr algn="ctr">
                  <a:buNone/>
                </a:pPr>
                <a:r>
                  <a:rPr lang="en-US" altLang="zh-TW" dirty="0">
                    <a:solidFill>
                      <a:srgbClr val="00B050"/>
                    </a:solidFill>
                  </a:rPr>
                  <a:t>…….</a:t>
                </a:r>
                <a:endParaRPr lang="zh-TW" altLang="en-US" dirty="0">
                  <a:solidFill>
                    <a:srgbClr val="00B050"/>
                  </a:solidFill>
                </a:endParaRPr>
              </a:p>
            </p:txBody>
          </p:sp>
        </p:grpSp>
      </p:grpSp>
    </p:spTree>
    <p:extLst>
      <p:ext uri="{BB962C8B-B14F-4D97-AF65-F5344CB8AC3E}">
        <p14:creationId xmlns:p14="http://schemas.microsoft.com/office/powerpoint/2010/main" val="2918576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P spid="12" grpId="0"/>
      <p:bldP spid="13" grpId="0" animBg="1"/>
      <p:bldP spid="1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as and Varia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3493" y="-94793"/>
            <a:ext cx="8329707" cy="705248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2" name="文字方塊 11"/>
              <p:cNvSpPr txBox="1"/>
              <p:nvPr/>
            </p:nvSpPr>
            <p:spPr>
              <a:xfrm>
                <a:off x="6255162" y="5937042"/>
                <a:ext cx="331052" cy="492443"/>
              </a:xfrm>
              <a:prstGeom prst="rect">
                <a:avLst/>
              </a:prstGeom>
              <a:noFill/>
            </p:spPr>
            <p:txBody>
              <a:bodyPr wrap="none" lIns="0" tIns="0" rIns="0" bIns="0" rtlCol="0">
                <a:spAutoFit/>
              </a:bodyPr>
              <a:lstStyle/>
              <a:p>
                <a:pPr defTabSz="457200" fontAlgn="auto">
                  <a:spcBef>
                    <a:spcPts val="0"/>
                  </a:spcBef>
                  <a:spcAft>
                    <a:spcPts val="0"/>
                  </a:spcAft>
                  <a:buClrTx/>
                  <a:buSzTx/>
                  <a:buNone/>
                  <a:defRPr/>
                </a:pPr>
                <a14:m>
                  <m:oMathPara xmlns:m="http://schemas.openxmlformats.org/officeDocument/2006/math">
                    <m:oMathParaPr>
                      <m:jc m:val="centerGroup"/>
                    </m:oMathParaPr>
                    <m:oMath xmlns:m="http://schemas.openxmlformats.org/officeDocument/2006/math">
                      <m:r>
                        <a:rPr lang="en-US" altLang="zh-TW" sz="3200" i="1">
                          <a:solidFill>
                            <a:prstClr val="black"/>
                          </a:solidFill>
                          <a:latin typeface="Cambria Math" panose="02040503050406030204" pitchFamily="18" charset="0"/>
                        </a:rPr>
                        <m:t>𝑓</m:t>
                      </m:r>
                    </m:oMath>
                  </m:oMathPara>
                </a14:m>
                <a:endParaRPr lang="zh-TW" altLang="en-US" sz="3200" dirty="0">
                  <a:solidFill>
                    <a:prstClr val="black"/>
                  </a:solidFill>
                  <a:latin typeface="Calibri" panose="020F0502020204030204"/>
                  <a:ea typeface="新細明體" panose="02020500000000000000" pitchFamily="18" charset="-120"/>
                </a:endParaRPr>
              </a:p>
            </p:txBody>
          </p:sp>
        </mc:Choice>
        <mc:Fallback xmlns="">
          <p:sp>
            <p:nvSpPr>
              <p:cNvPr id="12" name="文字方塊 11"/>
              <p:cNvSpPr txBox="1">
                <a:spLocks noRot="1" noChangeAspect="1" noMove="1" noResize="1" noEditPoints="1" noAdjustHandles="1" noChangeArrowheads="1" noChangeShapeType="1" noTextEdit="1"/>
              </p:cNvSpPr>
              <p:nvPr/>
            </p:nvSpPr>
            <p:spPr>
              <a:xfrm>
                <a:off x="6255162" y="5937042"/>
                <a:ext cx="331052" cy="49244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5168899" y="3186631"/>
                <a:ext cx="1837554" cy="504625"/>
              </a:xfrm>
              <a:prstGeom prst="rect">
                <a:avLst/>
              </a:prstGeom>
              <a:noFill/>
            </p:spPr>
            <p:txBody>
              <a:bodyPr wrap="none" lIns="0" tIns="0" rIns="0" bIns="0" rtlCol="0">
                <a:spAutoFit/>
              </a:bodyPr>
              <a:lstStyle/>
              <a:p>
                <a:pPr defTabSz="457200" fontAlgn="auto">
                  <a:spcBef>
                    <a:spcPts val="0"/>
                  </a:spcBef>
                  <a:spcAft>
                    <a:spcPts val="0"/>
                  </a:spcAft>
                  <a:buClrTx/>
                  <a:buSzTx/>
                  <a:buNone/>
                  <a:defRPr/>
                </a:pPr>
                <a14:m>
                  <m:oMathPara xmlns:m="http://schemas.openxmlformats.org/officeDocument/2006/math">
                    <m:oMathParaPr>
                      <m:jc m:val="centerGroup"/>
                    </m:oMathParaPr>
                    <m:oMath xmlns:m="http://schemas.openxmlformats.org/officeDocument/2006/math">
                      <m:r>
                        <a:rPr lang="en-US" altLang="zh-TW" sz="3200" i="1">
                          <a:solidFill>
                            <a:prstClr val="black"/>
                          </a:solidFill>
                          <a:latin typeface="Cambria Math" panose="02040503050406030204" pitchFamily="18" charset="0"/>
                        </a:rPr>
                        <m:t>𝐸</m:t>
                      </m:r>
                      <m:d>
                        <m:dPr>
                          <m:begChr m:val="["/>
                          <m:endChr m:val="]"/>
                          <m:ctrlPr>
                            <a:rPr lang="en-US" altLang="zh-TW" sz="3200" i="1">
                              <a:solidFill>
                                <a:prstClr val="black"/>
                              </a:solidFill>
                              <a:latin typeface="Cambria Math" panose="02040503050406030204" pitchFamily="18" charset="0"/>
                            </a:rPr>
                          </m:ctrlPr>
                        </m:dPr>
                        <m:e>
                          <m:sSup>
                            <m:sSupPr>
                              <m:ctrlPr>
                                <a:rPr lang="en-US" altLang="zh-TW" sz="3200" i="1">
                                  <a:solidFill>
                                    <a:prstClr val="black"/>
                                  </a:solidFill>
                                  <a:latin typeface="Cambria Math" panose="02040503050406030204" pitchFamily="18" charset="0"/>
                                </a:rPr>
                              </m:ctrlPr>
                            </m:sSupPr>
                            <m:e>
                              <m:r>
                                <a:rPr lang="en-US" altLang="zh-TW" sz="3200" i="1">
                                  <a:solidFill>
                                    <a:prstClr val="black"/>
                                  </a:solidFill>
                                  <a:latin typeface="Cambria Math" panose="02040503050406030204" pitchFamily="18" charset="0"/>
                                </a:rPr>
                                <m:t>𝑓</m:t>
                              </m:r>
                            </m:e>
                            <m:sup>
                              <m:r>
                                <a:rPr lang="en-US" altLang="zh-TW" sz="3200" i="1">
                                  <a:solidFill>
                                    <a:prstClr val="black"/>
                                  </a:solidFill>
                                  <a:latin typeface="Cambria Math" panose="02040503050406030204" pitchFamily="18" charset="0"/>
                                </a:rPr>
                                <m:t>∗</m:t>
                              </m:r>
                            </m:sup>
                          </m:sSup>
                        </m:e>
                      </m:d>
                      <m:r>
                        <a:rPr lang="en-US" altLang="zh-TW" sz="3200" i="1">
                          <a:solidFill>
                            <a:prstClr val="black"/>
                          </a:solidFill>
                          <a:latin typeface="Cambria Math" panose="02040503050406030204" pitchFamily="18" charset="0"/>
                        </a:rPr>
                        <m:t>=</m:t>
                      </m:r>
                      <m:acc>
                        <m:accPr>
                          <m:chr m:val="̅"/>
                          <m:ctrlPr>
                            <a:rPr lang="en-US" altLang="zh-TW" sz="3200" i="1">
                              <a:solidFill>
                                <a:prstClr val="black"/>
                              </a:solidFill>
                              <a:latin typeface="Cambria Math" panose="02040503050406030204" pitchFamily="18" charset="0"/>
                            </a:rPr>
                          </m:ctrlPr>
                        </m:accPr>
                        <m:e>
                          <m:r>
                            <a:rPr lang="en-US" altLang="zh-TW" sz="3200" i="1">
                              <a:solidFill>
                                <a:prstClr val="black"/>
                              </a:solidFill>
                              <a:latin typeface="Cambria Math" panose="02040503050406030204" pitchFamily="18" charset="0"/>
                            </a:rPr>
                            <m:t>𝑓</m:t>
                          </m:r>
                        </m:e>
                      </m:acc>
                    </m:oMath>
                  </m:oMathPara>
                </a14:m>
                <a:endParaRPr lang="zh-TW" altLang="en-US" sz="3200" dirty="0">
                  <a:solidFill>
                    <a:prstClr val="black"/>
                  </a:solidFill>
                  <a:latin typeface="Calibri" panose="020F0502020204030204"/>
                  <a:ea typeface="新細明體" panose="02020500000000000000" pitchFamily="18" charset="-120"/>
                </a:endParaRPr>
              </a:p>
            </p:txBody>
          </p:sp>
        </mc:Choice>
        <mc:Fallback xmlns="">
          <p:sp>
            <p:nvSpPr>
              <p:cNvPr id="13" name="文字方塊 12"/>
              <p:cNvSpPr txBox="1">
                <a:spLocks noRot="1" noChangeAspect="1" noMove="1" noResize="1" noEditPoints="1" noAdjustHandles="1" noChangeArrowheads="1" noChangeShapeType="1" noTextEdit="1"/>
              </p:cNvSpPr>
              <p:nvPr/>
            </p:nvSpPr>
            <p:spPr>
              <a:xfrm>
                <a:off x="5168899" y="3186631"/>
                <a:ext cx="1837554" cy="504625"/>
              </a:xfrm>
              <a:prstGeom prst="rect">
                <a:avLst/>
              </a:prstGeom>
              <a:blipFill>
                <a:blip r:embed="rId5"/>
                <a:stretch>
                  <a:fillRect/>
                </a:stretch>
              </a:blipFill>
            </p:spPr>
            <p:txBody>
              <a:bodyPr/>
              <a:lstStyle/>
              <a:p>
                <a:r>
                  <a:rPr lang="zh-CN" altLang="en-US">
                    <a:noFill/>
                  </a:rPr>
                  <a:t> </a:t>
                </a:r>
              </a:p>
            </p:txBody>
          </p:sp>
        </mc:Fallback>
      </mc:AlternateContent>
      <p:cxnSp>
        <p:nvCxnSpPr>
          <p:cNvPr id="14" name="直線單箭頭接點 13"/>
          <p:cNvCxnSpPr/>
          <p:nvPr/>
        </p:nvCxnSpPr>
        <p:spPr>
          <a:xfrm flipV="1">
            <a:off x="6603467" y="5294979"/>
            <a:ext cx="1390344" cy="8331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橢圓 14"/>
          <p:cNvSpPr/>
          <p:nvPr/>
        </p:nvSpPr>
        <p:spPr>
          <a:xfrm>
            <a:off x="7533011" y="4146819"/>
            <a:ext cx="217624" cy="2176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buClrTx/>
              <a:buSzTx/>
              <a:buNone/>
              <a:defRPr/>
            </a:pPr>
            <a:endParaRPr lang="zh-TW" altLang="en-US" sz="1800">
              <a:solidFill>
                <a:prstClr val="white"/>
              </a:solidFill>
              <a:latin typeface="Calibri" panose="020F0502020204030204"/>
              <a:ea typeface="新細明體" panose="02020500000000000000" pitchFamily="18" charset="-120"/>
            </a:endParaRPr>
          </a:p>
        </p:txBody>
      </p:sp>
      <p:cxnSp>
        <p:nvCxnSpPr>
          <p:cNvPr id="18" name="直線單箭頭接點 17"/>
          <p:cNvCxnSpPr/>
          <p:nvPr/>
        </p:nvCxnSpPr>
        <p:spPr>
          <a:xfrm>
            <a:off x="6492781" y="3684324"/>
            <a:ext cx="1027345" cy="485309"/>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文字方塊 18"/>
              <p:cNvSpPr txBox="1"/>
              <p:nvPr/>
            </p:nvSpPr>
            <p:spPr>
              <a:xfrm>
                <a:off x="9526600" y="3376922"/>
                <a:ext cx="505395" cy="492443"/>
              </a:xfrm>
              <a:prstGeom prst="rect">
                <a:avLst/>
              </a:prstGeom>
              <a:noFill/>
            </p:spPr>
            <p:txBody>
              <a:bodyPr wrap="none" lIns="0" tIns="0" rIns="0" bIns="0" rtlCol="0">
                <a:spAutoFit/>
              </a:bodyPr>
              <a:lstStyle/>
              <a:p>
                <a:pPr defTabSz="457200" fontAlgn="auto">
                  <a:spcBef>
                    <a:spcPts val="0"/>
                  </a:spcBef>
                  <a:spcAft>
                    <a:spcPts val="0"/>
                  </a:spcAft>
                  <a:buClrTx/>
                  <a:buSzTx/>
                  <a:buNone/>
                  <a:defRPr/>
                </a:pPr>
                <a14:m>
                  <m:oMathPara xmlns:m="http://schemas.openxmlformats.org/officeDocument/2006/math">
                    <m:oMathParaPr>
                      <m:jc m:val="centerGroup"/>
                    </m:oMathParaPr>
                    <m:oMath xmlns:m="http://schemas.openxmlformats.org/officeDocument/2006/math">
                      <m:sSup>
                        <m:sSupPr>
                          <m:ctrlPr>
                            <a:rPr lang="en-US" altLang="zh-TW" sz="3200" i="1">
                              <a:solidFill>
                                <a:prstClr val="black"/>
                              </a:solidFill>
                              <a:latin typeface="Cambria Math" panose="02040503050406030204" pitchFamily="18" charset="0"/>
                            </a:rPr>
                          </m:ctrlPr>
                        </m:sSupPr>
                        <m:e>
                          <m:r>
                            <a:rPr lang="en-US" altLang="zh-TW" sz="3200" i="1">
                              <a:solidFill>
                                <a:prstClr val="black"/>
                              </a:solidFill>
                              <a:latin typeface="Cambria Math" panose="02040503050406030204" pitchFamily="18" charset="0"/>
                            </a:rPr>
                            <m:t>𝑓</m:t>
                          </m:r>
                        </m:e>
                        <m:sup>
                          <m:r>
                            <a:rPr lang="en-US" altLang="zh-TW" sz="3200" i="1">
                              <a:solidFill>
                                <a:prstClr val="black"/>
                              </a:solidFill>
                              <a:latin typeface="Cambria Math" panose="02040503050406030204" pitchFamily="18" charset="0"/>
                            </a:rPr>
                            <m:t>∗</m:t>
                          </m:r>
                        </m:sup>
                      </m:sSup>
                    </m:oMath>
                  </m:oMathPara>
                </a14:m>
                <a:endParaRPr lang="zh-TW" altLang="en-US" sz="3200" dirty="0">
                  <a:solidFill>
                    <a:prstClr val="black"/>
                  </a:solidFill>
                  <a:latin typeface="Calibri" panose="020F0502020204030204"/>
                  <a:ea typeface="新細明體" panose="02020500000000000000" pitchFamily="18" charset="-120"/>
                </a:endParaRPr>
              </a:p>
            </p:txBody>
          </p:sp>
        </mc:Choice>
        <mc:Fallback xmlns="">
          <p:sp>
            <p:nvSpPr>
              <p:cNvPr id="19" name="文字方塊 18"/>
              <p:cNvSpPr txBox="1">
                <a:spLocks noRot="1" noChangeAspect="1" noMove="1" noResize="1" noEditPoints="1" noAdjustHandles="1" noChangeArrowheads="1" noChangeShapeType="1" noTextEdit="1"/>
              </p:cNvSpPr>
              <p:nvPr/>
            </p:nvSpPr>
            <p:spPr>
              <a:xfrm>
                <a:off x="9526600" y="3376922"/>
                <a:ext cx="505395" cy="492443"/>
              </a:xfrm>
              <a:prstGeom prst="rect">
                <a:avLst/>
              </a:prstGeom>
              <a:blipFill>
                <a:blip r:embed="rId6"/>
                <a:stretch>
                  <a:fillRect/>
                </a:stretch>
              </a:blipFill>
            </p:spPr>
            <p:txBody>
              <a:bodyPr/>
              <a:lstStyle/>
              <a:p>
                <a:r>
                  <a:rPr lang="zh-CN" altLang="en-US">
                    <a:noFill/>
                  </a:rPr>
                  <a:t> </a:t>
                </a:r>
              </a:p>
            </p:txBody>
          </p:sp>
        </mc:Fallback>
      </mc:AlternateContent>
      <p:cxnSp>
        <p:nvCxnSpPr>
          <p:cNvPr id="20" name="直線單箭頭接點 19"/>
          <p:cNvCxnSpPr/>
          <p:nvPr/>
        </p:nvCxnSpPr>
        <p:spPr>
          <a:xfrm flipH="1">
            <a:off x="8308079" y="3633917"/>
            <a:ext cx="1221235" cy="1146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H="1" flipV="1">
            <a:off x="7741440" y="4342546"/>
            <a:ext cx="365340" cy="71421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flipV="1">
            <a:off x="7741441" y="3770323"/>
            <a:ext cx="496419" cy="43093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文字方塊 27"/>
          <p:cNvSpPr txBox="1"/>
          <p:nvPr/>
        </p:nvSpPr>
        <p:spPr>
          <a:xfrm>
            <a:off x="6586215" y="4671678"/>
            <a:ext cx="1164421"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defTabSz="457200" fontAlgn="auto">
              <a:spcBef>
                <a:spcPts val="0"/>
              </a:spcBef>
              <a:spcAft>
                <a:spcPts val="0"/>
              </a:spcAft>
              <a:buClrTx/>
              <a:buSzTx/>
              <a:buNone/>
              <a:defRPr/>
            </a:pPr>
            <a:r>
              <a:rPr lang="en-US" altLang="zh-TW" sz="2400" dirty="0">
                <a:solidFill>
                  <a:prstClr val="white"/>
                </a:solidFill>
                <a:latin typeface="Calibri" panose="020F0502020204030204"/>
                <a:ea typeface="新細明體" panose="02020500000000000000" pitchFamily="18" charset="-120"/>
              </a:rPr>
              <a:t>Bias</a:t>
            </a:r>
            <a:endParaRPr lang="zh-TW" altLang="en-US" sz="2400" dirty="0">
              <a:solidFill>
                <a:prstClr val="white"/>
              </a:solidFill>
              <a:latin typeface="Calibri" panose="020F0502020204030204"/>
              <a:ea typeface="新細明體" panose="02020500000000000000" pitchFamily="18" charset="-120"/>
            </a:endParaRPr>
          </a:p>
        </p:txBody>
      </p:sp>
      <p:sp>
        <p:nvSpPr>
          <p:cNvPr id="30" name="文字方塊 29"/>
          <p:cNvSpPr txBox="1"/>
          <p:nvPr/>
        </p:nvSpPr>
        <p:spPr>
          <a:xfrm>
            <a:off x="8106780" y="3985789"/>
            <a:ext cx="1281366"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defTabSz="457200" fontAlgn="auto">
              <a:spcBef>
                <a:spcPts val="0"/>
              </a:spcBef>
              <a:spcAft>
                <a:spcPts val="0"/>
              </a:spcAft>
              <a:buClrTx/>
              <a:buSzTx/>
              <a:buNone/>
              <a:defRPr/>
            </a:pPr>
            <a:r>
              <a:rPr lang="en-US" altLang="zh-TW" sz="2400" dirty="0">
                <a:solidFill>
                  <a:prstClr val="white"/>
                </a:solidFill>
                <a:latin typeface="Calibri" panose="020F0502020204030204"/>
                <a:ea typeface="新細明體" panose="02020500000000000000" pitchFamily="18" charset="-120"/>
              </a:rPr>
              <a:t>Variance</a:t>
            </a:r>
            <a:endParaRPr lang="zh-TW" altLang="en-US" sz="2400" dirty="0">
              <a:solidFill>
                <a:prstClr val="white"/>
              </a:solidFill>
              <a:latin typeface="Calibri" panose="020F0502020204030204"/>
              <a:ea typeface="新細明體" panose="02020500000000000000" pitchFamily="18" charset="-120"/>
            </a:endParaRPr>
          </a:p>
        </p:txBody>
      </p:sp>
      <p:sp>
        <p:nvSpPr>
          <p:cNvPr id="3" name="灯片编号占位符 2"/>
          <p:cNvSpPr>
            <a:spLocks noGrp="1"/>
          </p:cNvSpPr>
          <p:nvPr>
            <p:ph type="sldNum" sz="quarter" idx="12"/>
          </p:nvPr>
        </p:nvSpPr>
        <p:spPr/>
        <p:txBody>
          <a:bodyPr/>
          <a:lstStyle/>
          <a:p>
            <a:fld id="{9FDDA44C-9C53-4111-81CC-CB0E896D026E}" type="slidenum">
              <a:rPr lang="zh-TW" altLang="en-US" smtClean="0"/>
              <a:t>49</a:t>
            </a:fld>
            <a:endParaRPr lang="zh-TW" altLang="en-US"/>
          </a:p>
        </p:txBody>
      </p:sp>
    </p:spTree>
    <p:extLst>
      <p:ext uri="{BB962C8B-B14F-4D97-AF65-F5344CB8AC3E}">
        <p14:creationId xmlns:p14="http://schemas.microsoft.com/office/powerpoint/2010/main" val="3069119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animBg="1"/>
      <p:bldP spid="19" grpId="0"/>
      <p:bldP spid="28" grpId="0" animBg="1"/>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1295400" y="974724"/>
            <a:ext cx="9753600" cy="2225678"/>
          </a:xfrm>
        </p:spPr>
        <p:txBody>
          <a:bodyPr>
            <a:normAutofit/>
          </a:bodyPr>
          <a:lstStyle/>
          <a:p>
            <a:pPr>
              <a:buClr>
                <a:srgbClr val="7030A0"/>
              </a:buClr>
            </a:pPr>
            <a:r>
              <a:rPr lang="zh-CN" altLang="en-US" sz="2200" b="1" kern="1200" dirty="0">
                <a:solidFill>
                  <a:srgbClr val="7030A0"/>
                </a:solidFill>
                <a:latin typeface="微软雅黑" panose="020B0503020204020204" pitchFamily="34" charset="-122"/>
                <a:ea typeface="微软雅黑" panose="020B0503020204020204" pitchFamily="34" charset="-122"/>
              </a:rPr>
              <a:t>过拟合（</a:t>
            </a:r>
            <a:r>
              <a:rPr lang="en-US" altLang="zh-CN" sz="2200" b="1" kern="1200" dirty="0" err="1">
                <a:solidFill>
                  <a:srgbClr val="7030A0"/>
                </a:solidFill>
                <a:latin typeface="微软雅黑" panose="020B0503020204020204" pitchFamily="34" charset="-122"/>
                <a:ea typeface="微软雅黑" panose="020B0503020204020204" pitchFamily="34" charset="-122"/>
              </a:rPr>
              <a:t>Overfitting</a:t>
            </a:r>
            <a:r>
              <a:rPr lang="zh-CN" altLang="en-US" sz="2200" b="1" kern="1200" dirty="0">
                <a:solidFill>
                  <a:srgbClr val="7030A0"/>
                </a:solidFill>
                <a:latin typeface="微软雅黑" panose="020B0503020204020204" pitchFamily="34" charset="-122"/>
                <a:ea typeface="微软雅黑" panose="020B0503020204020204" pitchFamily="34" charset="-122"/>
              </a:rPr>
              <a:t>）</a:t>
            </a:r>
            <a:r>
              <a:rPr lang="en-US" altLang="zh-CN" sz="2200" b="1" kern="1200" dirty="0">
                <a:solidFill>
                  <a:srgbClr val="7030A0"/>
                </a:solidFill>
                <a:latin typeface="微软雅黑" panose="020B0503020204020204" pitchFamily="34" charset="-122"/>
                <a:ea typeface="微软雅黑" panose="020B0503020204020204" pitchFamily="34" charset="-122"/>
              </a:rPr>
              <a:t>:</a:t>
            </a:r>
          </a:p>
          <a:p>
            <a:pPr marL="0" indent="0">
              <a:lnSpc>
                <a:spcPct val="100000"/>
              </a:lnSpc>
              <a:spcBef>
                <a:spcPts val="0"/>
              </a:spcBef>
              <a:spcAft>
                <a:spcPts val="0"/>
              </a:spcAft>
              <a:buNone/>
            </a:pPr>
            <a:r>
              <a:rPr lang="en-US" altLang="zh-CN" sz="2200" kern="1200" dirty="0">
                <a:solidFill>
                  <a:schemeClr val="tx1"/>
                </a:solidFill>
                <a:latin typeface="微软雅黑" panose="020B0503020204020204" pitchFamily="34" charset="-122"/>
                <a:ea typeface="微软雅黑" panose="020B0503020204020204" pitchFamily="34" charset="-122"/>
              </a:rPr>
              <a:t>            </a:t>
            </a:r>
            <a:r>
              <a:rPr lang="zh-CN" altLang="en-US" sz="2200" kern="1200" dirty="0">
                <a:solidFill>
                  <a:schemeClr val="tx1"/>
                </a:solidFill>
                <a:latin typeface="微软雅黑" panose="020B0503020204020204" pitchFamily="34" charset="-122"/>
                <a:ea typeface="微软雅黑" panose="020B0503020204020204" pitchFamily="34" charset="-122"/>
              </a:rPr>
              <a:t>学习器把训练样本学习得“太好”，将训练样本本身的特点</a:t>
            </a:r>
            <a:endParaRPr lang="en-US" altLang="zh-CN" sz="2200" kern="1200" dirty="0">
              <a:solidFill>
                <a:schemeClr val="tx1"/>
              </a:solidFill>
              <a:latin typeface="微软雅黑" panose="020B0503020204020204" pitchFamily="34" charset="-122"/>
              <a:ea typeface="微软雅黑" panose="020B0503020204020204" pitchFamily="34" charset="-122"/>
            </a:endParaRPr>
          </a:p>
          <a:p>
            <a:pPr marL="0" indent="0">
              <a:lnSpc>
                <a:spcPct val="100000"/>
              </a:lnSpc>
              <a:spcBef>
                <a:spcPts val="0"/>
              </a:spcBef>
              <a:spcAft>
                <a:spcPts val="0"/>
              </a:spcAft>
              <a:buNone/>
            </a:pPr>
            <a:r>
              <a:rPr lang="en-US" altLang="zh-CN" sz="2200" kern="1200" dirty="0">
                <a:solidFill>
                  <a:schemeClr val="tx1"/>
                </a:solidFill>
                <a:latin typeface="微软雅黑" panose="020B0503020204020204" pitchFamily="34" charset="-122"/>
                <a:ea typeface="微软雅黑" panose="020B0503020204020204" pitchFamily="34" charset="-122"/>
              </a:rPr>
              <a:t>            </a:t>
            </a:r>
            <a:r>
              <a:rPr lang="zh-CN" altLang="en-US" sz="2200" kern="1200" dirty="0">
                <a:solidFill>
                  <a:schemeClr val="tx1"/>
                </a:solidFill>
                <a:latin typeface="微软雅黑" panose="020B0503020204020204" pitchFamily="34" charset="-122"/>
                <a:ea typeface="微软雅黑" panose="020B0503020204020204" pitchFamily="34" charset="-122"/>
              </a:rPr>
              <a:t>当做所有样本的一般性质，导致泛化性能下降。</a:t>
            </a:r>
            <a:endParaRPr lang="en-US" altLang="zh-CN" sz="2200" kern="1200" dirty="0">
              <a:solidFill>
                <a:schemeClr val="tx1"/>
              </a:solidFill>
              <a:latin typeface="微软雅黑" panose="020B0503020204020204" pitchFamily="34" charset="-122"/>
              <a:ea typeface="微软雅黑" panose="020B0503020204020204" pitchFamily="34" charset="-122"/>
            </a:endParaRPr>
          </a:p>
          <a:p>
            <a:pPr>
              <a:buClr>
                <a:srgbClr val="7030A0"/>
              </a:buClr>
            </a:pPr>
            <a:r>
              <a:rPr lang="zh-CN" altLang="en-US" sz="2200" b="1" dirty="0">
                <a:solidFill>
                  <a:srgbClr val="7030A0"/>
                </a:solidFill>
                <a:latin typeface="微软雅黑" panose="020B0503020204020204" pitchFamily="34" charset="-122"/>
                <a:ea typeface="微软雅黑" panose="020B0503020204020204" pitchFamily="34" charset="-122"/>
              </a:rPr>
              <a:t>欠拟合（</a:t>
            </a:r>
            <a:r>
              <a:rPr lang="en-US" altLang="zh-CN" sz="2200" b="1" dirty="0" err="1">
                <a:solidFill>
                  <a:srgbClr val="7030A0"/>
                </a:solidFill>
                <a:latin typeface="微软雅黑" panose="020B0503020204020204" pitchFamily="34" charset="-122"/>
                <a:ea typeface="微软雅黑" panose="020B0503020204020204" pitchFamily="34" charset="-122"/>
              </a:rPr>
              <a:t>Underfitting</a:t>
            </a:r>
            <a:r>
              <a:rPr lang="zh-CN" altLang="en-US" sz="2200" b="1" dirty="0">
                <a:solidFill>
                  <a:srgbClr val="7030A0"/>
                </a:solidFill>
                <a:latin typeface="微软雅黑" panose="020B0503020204020204" pitchFamily="34" charset="-122"/>
                <a:ea typeface="微软雅黑" panose="020B0503020204020204" pitchFamily="34" charset="-122"/>
              </a:rPr>
              <a:t>）：</a:t>
            </a:r>
            <a:endParaRPr lang="en-US" altLang="zh-CN" sz="2200" b="1" dirty="0">
              <a:solidFill>
                <a:srgbClr val="7030A0"/>
              </a:solidFill>
              <a:latin typeface="微软雅黑" panose="020B0503020204020204" pitchFamily="34" charset="-122"/>
              <a:ea typeface="微软雅黑" panose="020B0503020204020204" pitchFamily="34" charset="-122"/>
            </a:endParaRPr>
          </a:p>
          <a:p>
            <a:pPr marL="325800" lvl="1" indent="0">
              <a:spcBef>
                <a:spcPts val="0"/>
              </a:spcBef>
              <a:buNone/>
            </a:pPr>
            <a:r>
              <a:rPr lang="en-US" altLang="zh-CN" sz="2200" dirty="0">
                <a:latin typeface="+mn-ea"/>
                <a:ea typeface="+mn-ea"/>
              </a:rPr>
              <a:t>	</a:t>
            </a:r>
            <a:r>
              <a:rPr lang="zh-CN" altLang="en-US" sz="2200" kern="1200" dirty="0">
                <a:solidFill>
                  <a:schemeClr val="tx1"/>
                </a:solidFill>
                <a:latin typeface="微软雅黑" panose="020B0503020204020204" pitchFamily="34" charset="-122"/>
                <a:ea typeface="微软雅黑" panose="020B0503020204020204" pitchFamily="34" charset="-122"/>
                <a:cs typeface="+mn-cs"/>
              </a:rPr>
              <a:t>对训练样本的一般性质尚未学好</a:t>
            </a:r>
            <a:endParaRPr lang="en-US" altLang="zh-CN" sz="2200" kern="1200" dirty="0">
              <a:solidFill>
                <a:schemeClr val="tx1"/>
              </a:solidFill>
              <a:latin typeface="微软雅黑" panose="020B0503020204020204" pitchFamily="34" charset="-122"/>
              <a:ea typeface="微软雅黑" panose="020B0503020204020204" pitchFamily="34" charset="-122"/>
              <a:cs typeface="+mn-cs"/>
            </a:endParaRPr>
          </a:p>
        </p:txBody>
      </p:sp>
      <p:sp>
        <p:nvSpPr>
          <p:cNvPr id="6" name="标题 1"/>
          <p:cNvSpPr txBox="1">
            <a:spLocks/>
          </p:cNvSpPr>
          <p:nvPr/>
        </p:nvSpPr>
        <p:spPr bwMode="auto">
          <a:xfrm>
            <a:off x="1009650" y="-176212"/>
            <a:ext cx="7886700" cy="777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normAutofit/>
          </a:bodyPr>
          <a:lstStyle>
            <a:lvl1pPr algn="l" rtl="0" eaLnBrk="0" fontAlgn="base" hangingPunct="0">
              <a:lnSpc>
                <a:spcPct val="85000"/>
              </a:lnSpc>
              <a:spcBef>
                <a:spcPct val="0"/>
              </a:spcBef>
              <a:spcAft>
                <a:spcPct val="0"/>
              </a:spcAft>
              <a:defRPr sz="3600" b="1" baseline="0">
                <a:solidFill>
                  <a:schemeClr val="accent1"/>
                </a:solidFill>
                <a:latin typeface="Verdana" panose="020B0604030504040204" pitchFamily="34" charset="0"/>
                <a:ea typeface="幼圆" panose="02010509060101010101" pitchFamily="49" charset="-122"/>
                <a:cs typeface="+mj-cs"/>
              </a:defRPr>
            </a:lvl1pPr>
            <a:lvl2pPr algn="l" rtl="0" eaLnBrk="0" fontAlgn="base" hangingPunct="0">
              <a:lnSpc>
                <a:spcPct val="85000"/>
              </a:lnSpc>
              <a:spcBef>
                <a:spcPct val="0"/>
              </a:spcBef>
              <a:spcAft>
                <a:spcPct val="0"/>
              </a:spcAft>
              <a:defRPr sz="2400" b="1">
                <a:solidFill>
                  <a:schemeClr val="accent1"/>
                </a:solidFill>
                <a:latin typeface="Arial" pitchFamily="34" charset="0"/>
              </a:defRPr>
            </a:lvl2pPr>
            <a:lvl3pPr algn="l" rtl="0" eaLnBrk="0" fontAlgn="base" hangingPunct="0">
              <a:lnSpc>
                <a:spcPct val="85000"/>
              </a:lnSpc>
              <a:spcBef>
                <a:spcPct val="0"/>
              </a:spcBef>
              <a:spcAft>
                <a:spcPct val="0"/>
              </a:spcAft>
              <a:defRPr sz="2400" b="1">
                <a:solidFill>
                  <a:schemeClr val="accent1"/>
                </a:solidFill>
                <a:latin typeface="Arial" pitchFamily="34" charset="0"/>
              </a:defRPr>
            </a:lvl3pPr>
            <a:lvl4pPr algn="l" rtl="0" eaLnBrk="0" fontAlgn="base" hangingPunct="0">
              <a:lnSpc>
                <a:spcPct val="85000"/>
              </a:lnSpc>
              <a:spcBef>
                <a:spcPct val="0"/>
              </a:spcBef>
              <a:spcAft>
                <a:spcPct val="0"/>
              </a:spcAft>
              <a:defRPr sz="2400" b="1">
                <a:solidFill>
                  <a:schemeClr val="accent1"/>
                </a:solidFill>
                <a:latin typeface="Arial" pitchFamily="34" charset="0"/>
              </a:defRPr>
            </a:lvl4pPr>
            <a:lvl5pPr algn="l" rtl="0" eaLnBrk="0" fontAlgn="base" hangingPunct="0">
              <a:lnSpc>
                <a:spcPct val="85000"/>
              </a:lnSpc>
              <a:spcBef>
                <a:spcPct val="0"/>
              </a:spcBef>
              <a:spcAft>
                <a:spcPct val="0"/>
              </a:spcAft>
              <a:defRPr sz="2400" b="1">
                <a:solidFill>
                  <a:schemeClr val="accent1"/>
                </a:solidFill>
                <a:latin typeface="Arial" pitchFamily="34" charset="0"/>
              </a:defRPr>
            </a:lvl5pPr>
            <a:lvl6pPr marL="457200" algn="l" rtl="0" fontAlgn="base">
              <a:lnSpc>
                <a:spcPct val="85000"/>
              </a:lnSpc>
              <a:spcBef>
                <a:spcPct val="0"/>
              </a:spcBef>
              <a:spcAft>
                <a:spcPct val="0"/>
              </a:spcAft>
              <a:defRPr sz="2400" b="1">
                <a:solidFill>
                  <a:schemeClr val="accent1"/>
                </a:solidFill>
                <a:latin typeface="Arial" pitchFamily="34" charset="0"/>
              </a:defRPr>
            </a:lvl6pPr>
            <a:lvl7pPr marL="914400" algn="l" rtl="0" fontAlgn="base">
              <a:lnSpc>
                <a:spcPct val="85000"/>
              </a:lnSpc>
              <a:spcBef>
                <a:spcPct val="0"/>
              </a:spcBef>
              <a:spcAft>
                <a:spcPct val="0"/>
              </a:spcAft>
              <a:defRPr sz="2400" b="1">
                <a:solidFill>
                  <a:schemeClr val="accent1"/>
                </a:solidFill>
                <a:latin typeface="Arial" pitchFamily="34" charset="0"/>
              </a:defRPr>
            </a:lvl7pPr>
            <a:lvl8pPr marL="1371600" algn="l" rtl="0" fontAlgn="base">
              <a:lnSpc>
                <a:spcPct val="85000"/>
              </a:lnSpc>
              <a:spcBef>
                <a:spcPct val="0"/>
              </a:spcBef>
              <a:spcAft>
                <a:spcPct val="0"/>
              </a:spcAft>
              <a:defRPr sz="2400" b="1">
                <a:solidFill>
                  <a:schemeClr val="accent1"/>
                </a:solidFill>
                <a:latin typeface="Arial" pitchFamily="34" charset="0"/>
              </a:defRPr>
            </a:lvl8pPr>
            <a:lvl9pPr marL="1828800" algn="l" rtl="0" fontAlgn="base">
              <a:lnSpc>
                <a:spcPct val="85000"/>
              </a:lnSpc>
              <a:spcBef>
                <a:spcPct val="0"/>
              </a:spcBef>
              <a:spcAft>
                <a:spcPct val="0"/>
              </a:spcAft>
              <a:defRPr sz="2400" b="1">
                <a:solidFill>
                  <a:schemeClr val="accent1"/>
                </a:solidFill>
                <a:latin typeface="Arial" pitchFamily="34" charset="0"/>
              </a:defRPr>
            </a:lvl9pPr>
          </a:lstStyle>
          <a:p>
            <a:pPr>
              <a:buClrTx/>
              <a:buSzTx/>
              <a:buFontTx/>
              <a:buNone/>
            </a:pPr>
            <a:r>
              <a:rPr lang="zh-CN" altLang="en-US" b="0" kern="0" dirty="0">
                <a:solidFill>
                  <a:schemeClr val="tx1"/>
                </a:solidFill>
                <a:latin typeface="微软雅黑" panose="020B0503020204020204" pitchFamily="34" charset="-122"/>
                <a:ea typeface="微软雅黑" panose="020B0503020204020204" pitchFamily="34" charset="-122"/>
              </a:rPr>
              <a:t>过拟合与欠拟合</a:t>
            </a:r>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427" t="2366" r="74287" b="15437"/>
          <a:stretch/>
        </p:blipFill>
        <p:spPr bwMode="auto">
          <a:xfrm>
            <a:off x="2438400" y="3230468"/>
            <a:ext cx="1550954" cy="3170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a:extLst>
              <a:ext uri="{FF2B5EF4-FFF2-40B4-BE49-F238E27FC236}">
                <a16:creationId xmlns="" xmlns:a16="http://schemas.microsoft.com/office/drawing/2014/main" id="{B454B257-7325-4D48-AA88-ED0E30B43D9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992" t="2365" r="2722" b="57423"/>
          <a:stretch/>
        </p:blipFill>
        <p:spPr bwMode="auto">
          <a:xfrm>
            <a:off x="6362960" y="3200402"/>
            <a:ext cx="3466840" cy="1550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a:extLst>
              <a:ext uri="{FF2B5EF4-FFF2-40B4-BE49-F238E27FC236}">
                <a16:creationId xmlns="" xmlns:a16="http://schemas.microsoft.com/office/drawing/2014/main" id="{0DFDB8E0-0E6D-49AC-B252-6451D2DCD69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842" t="41098" r="2722" b="15438"/>
          <a:stretch/>
        </p:blipFill>
        <p:spPr bwMode="auto">
          <a:xfrm>
            <a:off x="6326503" y="4724400"/>
            <a:ext cx="3731897"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箭头: 右 1">
            <a:extLst>
              <a:ext uri="{FF2B5EF4-FFF2-40B4-BE49-F238E27FC236}">
                <a16:creationId xmlns="" xmlns:a16="http://schemas.microsoft.com/office/drawing/2014/main" id="{4D15F72F-43AD-4F9D-BB46-4CE2EB9E4F44}"/>
              </a:ext>
            </a:extLst>
          </p:cNvPr>
          <p:cNvSpPr/>
          <p:nvPr/>
        </p:nvSpPr>
        <p:spPr bwMode="auto">
          <a:xfrm>
            <a:off x="4419599" y="4343400"/>
            <a:ext cx="762000" cy="533400"/>
          </a:xfrm>
          <a:prstGeom prs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90513" indent="-290513"/>
            <a:endParaRPr lang="zh-CN" altLang="en-US"/>
          </a:p>
        </p:txBody>
      </p:sp>
      <p:sp>
        <p:nvSpPr>
          <p:cNvPr id="3" name="文本框 2">
            <a:extLst>
              <a:ext uri="{FF2B5EF4-FFF2-40B4-BE49-F238E27FC236}">
                <a16:creationId xmlns="" xmlns:a16="http://schemas.microsoft.com/office/drawing/2014/main" id="{7BA538F4-B4B3-4D49-9B5E-071BE4D73F28}"/>
              </a:ext>
            </a:extLst>
          </p:cNvPr>
          <p:cNvSpPr txBox="1"/>
          <p:nvPr/>
        </p:nvSpPr>
        <p:spPr>
          <a:xfrm>
            <a:off x="5562600" y="4182070"/>
            <a:ext cx="302835" cy="923330"/>
          </a:xfrm>
          <a:prstGeom prst="rect">
            <a:avLst/>
          </a:prstGeom>
          <a:noFill/>
        </p:spPr>
        <p:txBody>
          <a:bodyPr wrap="square" rtlCol="0">
            <a:spAutoFit/>
          </a:bodyPr>
          <a:lstStyle/>
          <a:p>
            <a:pPr>
              <a:buNone/>
            </a:pPr>
            <a:r>
              <a:rPr lang="zh-CN" altLang="en-US" sz="1800" b="1" dirty="0">
                <a:latin typeface="楷体" panose="02010609060101010101" pitchFamily="49" charset="-122"/>
                <a:ea typeface="楷体" panose="02010609060101010101" pitchFamily="49" charset="-122"/>
              </a:rPr>
              <a:t>新样本</a:t>
            </a:r>
          </a:p>
        </p:txBody>
      </p:sp>
    </p:spTree>
    <p:extLst>
      <p:ext uri="{BB962C8B-B14F-4D97-AF65-F5344CB8AC3E}">
        <p14:creationId xmlns:p14="http://schemas.microsoft.com/office/powerpoint/2010/main" val="345705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2813" y="27855"/>
            <a:ext cx="7886700" cy="777874"/>
          </a:xfrm>
        </p:spPr>
        <p:txBody>
          <a:bodyPr>
            <a:normAutofit/>
          </a:bodyPr>
          <a:lstStyle/>
          <a:p>
            <a:r>
              <a:rPr lang="zh-CN" altLang="en-US" dirty="0">
                <a:solidFill>
                  <a:schemeClr val="tx1"/>
                </a:solidFill>
                <a:latin typeface="微软雅黑" panose="020B0503020204020204" pitchFamily="34" charset="-122"/>
                <a:ea typeface="微软雅黑" panose="020B0503020204020204" pitchFamily="34" charset="-122"/>
              </a:rPr>
              <a:t>偏差与方差</a:t>
            </a:r>
          </a:p>
        </p:txBody>
      </p:sp>
      <p:sp>
        <p:nvSpPr>
          <p:cNvPr id="3" name="内容占位符 2"/>
          <p:cNvSpPr>
            <a:spLocks noGrp="1"/>
          </p:cNvSpPr>
          <p:nvPr>
            <p:ph idx="1"/>
          </p:nvPr>
        </p:nvSpPr>
        <p:spPr>
          <a:xfrm>
            <a:off x="1563098" y="1093197"/>
            <a:ext cx="9028701" cy="1269003"/>
          </a:xfrm>
        </p:spPr>
        <p:txBody>
          <a:bodyPr>
            <a:noAutofit/>
          </a:bodyPr>
          <a:lstStyle/>
          <a:p>
            <a:pPr marL="0" indent="0">
              <a:lnSpc>
                <a:spcPct val="120000"/>
              </a:lnSpc>
              <a:spcBef>
                <a:spcPts val="1800"/>
              </a:spcBef>
              <a:buNone/>
            </a:pPr>
            <a:r>
              <a:rPr lang="zh-CN" altLang="en-US" sz="2200" kern="1200" dirty="0">
                <a:solidFill>
                  <a:schemeClr val="tx1"/>
                </a:solidFill>
                <a:latin typeface="微软雅黑" panose="020B0503020204020204" pitchFamily="34" charset="-122"/>
                <a:ea typeface="微软雅黑" panose="020B0503020204020204" pitchFamily="34" charset="-122"/>
              </a:rPr>
              <a:t>通过实验可以估计学习算法的泛化性能，而“偏差</a:t>
            </a:r>
            <a:r>
              <a:rPr lang="en-US" altLang="zh-CN" sz="2200" kern="1200" dirty="0">
                <a:solidFill>
                  <a:schemeClr val="tx1"/>
                </a:solidFill>
                <a:latin typeface="微软雅黑" panose="020B0503020204020204" pitchFamily="34" charset="-122"/>
                <a:ea typeface="微软雅黑" panose="020B0503020204020204" pitchFamily="34" charset="-122"/>
              </a:rPr>
              <a:t>-</a:t>
            </a:r>
            <a:r>
              <a:rPr lang="zh-CN" altLang="en-US" sz="2200" kern="1200" dirty="0">
                <a:solidFill>
                  <a:schemeClr val="tx1"/>
                </a:solidFill>
                <a:latin typeface="微软雅黑" panose="020B0503020204020204" pitchFamily="34" charset="-122"/>
                <a:ea typeface="微软雅黑" panose="020B0503020204020204" pitchFamily="34" charset="-122"/>
              </a:rPr>
              <a:t>方差分解”可以用来帮助解释泛化性能。偏差</a:t>
            </a:r>
            <a:r>
              <a:rPr lang="en-US" altLang="zh-CN" sz="2200" kern="1200" dirty="0">
                <a:solidFill>
                  <a:schemeClr val="tx1"/>
                </a:solidFill>
                <a:latin typeface="微软雅黑" panose="020B0503020204020204" pitchFamily="34" charset="-122"/>
                <a:ea typeface="微软雅黑" panose="020B0503020204020204" pitchFamily="34" charset="-122"/>
              </a:rPr>
              <a:t>-</a:t>
            </a:r>
            <a:r>
              <a:rPr lang="zh-CN" altLang="en-US" sz="2200" kern="1200" dirty="0">
                <a:solidFill>
                  <a:schemeClr val="tx1"/>
                </a:solidFill>
                <a:latin typeface="微软雅黑" panose="020B0503020204020204" pitchFamily="34" charset="-122"/>
                <a:ea typeface="微软雅黑" panose="020B0503020204020204" pitchFamily="34" charset="-122"/>
              </a:rPr>
              <a:t>方差分解试图对学习算法的期望泛化错误率进行拆解</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marL="0" indent="0">
              <a:buNone/>
            </a:pPr>
            <a:endParaRPr lang="zh-CN" altLang="en-US" sz="2200" dirty="0"/>
          </a:p>
        </p:txBody>
      </p:sp>
      <p:grpSp>
        <p:nvGrpSpPr>
          <p:cNvPr id="13" name="组合 12"/>
          <p:cNvGrpSpPr/>
          <p:nvPr/>
        </p:nvGrpSpPr>
        <p:grpSpPr>
          <a:xfrm>
            <a:off x="1571566" y="2809538"/>
            <a:ext cx="9188450" cy="4048462"/>
            <a:chOff x="260350" y="2352337"/>
            <a:chExt cx="8616950" cy="3835521"/>
          </a:xfrm>
        </p:grpSpPr>
        <mc:AlternateContent xmlns:mc="http://schemas.openxmlformats.org/markup-compatibility/2006" xmlns:a14="http://schemas.microsoft.com/office/drawing/2010/main">
          <mc:Choice Requires="a14">
            <p:sp>
              <p:nvSpPr>
                <p:cNvPr id="5" name="内容占位符 2"/>
                <p:cNvSpPr txBox="1">
                  <a:spLocks/>
                </p:cNvSpPr>
                <p:nvPr/>
              </p:nvSpPr>
              <p:spPr>
                <a:xfrm>
                  <a:off x="260350" y="2352337"/>
                  <a:ext cx="8616950" cy="3835521"/>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微软雅黑" panose="020B0503020204020204" pitchFamily="34" charset="-122"/>
                      <a:ea typeface="微软雅黑" panose="020B0503020204020204" pitchFamily="34" charset="-122"/>
                    </a:rPr>
                    <a:t>对测试样本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令      为     在数据集中的标记，   为     的真实标记，</a:t>
                  </a:r>
                  <a:endParaRPr lang="en-US" altLang="zh-CN" dirty="0">
                    <a:latin typeface="微软雅黑" panose="020B0503020204020204" pitchFamily="34" charset="-122"/>
                    <a:ea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rPr>
                    <a:t>                为训练集   上学得模型   在   上的预测输出。以回归任务为例：学习算法的期望预期为：</a:t>
                  </a:r>
                  <a:endParaRPr lang="en-US" altLang="zh-CN" dirty="0">
                    <a:latin typeface="微软雅黑" panose="020B0503020204020204" pitchFamily="34" charset="-122"/>
                    <a:ea typeface="微软雅黑" panose="020B0503020204020204" pitchFamily="34" charset="-122"/>
                  </a:endParaRPr>
                </a:p>
                <a:p>
                  <a:pPr marL="0" indent="0" algn="ctr">
                    <a:buNone/>
                  </a:pPr>
                  <a14:m>
                    <m:oMath xmlns:m="http://schemas.openxmlformats.org/officeDocument/2006/math">
                      <m:acc>
                        <m:accPr>
                          <m:chr m:val="̅"/>
                          <m:ctrlPr>
                            <a:rPr lang="zh-CN" altLang="en-US" sz="2400" i="1">
                              <a:latin typeface="Cambria Math" panose="02040503050406030204" pitchFamily="18" charset="0"/>
                            </a:rPr>
                          </m:ctrlPr>
                        </m:accPr>
                        <m:e>
                          <m:r>
                            <a:rPr lang="en-US" altLang="zh-CN" sz="2400" i="1">
                              <a:latin typeface="Cambria Math"/>
                            </a:rPr>
                            <m:t>𝑓</m:t>
                          </m:r>
                          <m:r>
                            <a:rPr lang="en-US" altLang="zh-CN" sz="2400" i="1">
                              <a:latin typeface="Cambria Math"/>
                            </a:rPr>
                            <m:t>(</m:t>
                          </m:r>
                          <m:r>
                            <a:rPr lang="en-US" altLang="zh-CN" sz="2400" i="1">
                              <a:latin typeface="Cambria Math"/>
                            </a:rPr>
                            <m:t>𝑥</m:t>
                          </m:r>
                          <m:r>
                            <a:rPr lang="en-US" altLang="zh-CN" sz="2400" i="1">
                              <a:latin typeface="Cambria Math"/>
                            </a:rPr>
                            <m:t>)</m:t>
                          </m:r>
                        </m:e>
                      </m:acc>
                    </m:oMath>
                  </a14:m>
                  <a:r>
                    <a:rPr lang="en-US" altLang="zh-CN" sz="2400" i="1"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a:rPr>
                            <m:t>𝐸</m:t>
                          </m:r>
                        </m:e>
                        <m:sub>
                          <m:r>
                            <a:rPr lang="en-US" altLang="zh-CN" sz="2400" i="1" dirty="0">
                              <a:latin typeface="Cambria Math"/>
                            </a:rPr>
                            <m:t>𝐷</m:t>
                          </m:r>
                        </m:sub>
                      </m:sSub>
                      <m:r>
                        <a:rPr lang="en-US" altLang="zh-CN" sz="2400" i="1" dirty="0">
                          <a:latin typeface="Cambria Math"/>
                        </a:rPr>
                        <m:t>[</m:t>
                      </m:r>
                      <m:r>
                        <a:rPr lang="en-US" altLang="zh-CN" sz="2400" i="1" dirty="0">
                          <a:latin typeface="Cambria Math"/>
                        </a:rPr>
                        <m:t>𝑓</m:t>
                      </m:r>
                      <m:r>
                        <a:rPr lang="en-US" altLang="zh-CN" sz="2400" i="1" dirty="0">
                          <a:latin typeface="Cambria Math"/>
                        </a:rPr>
                        <m:t>(</m:t>
                      </m:r>
                      <m:r>
                        <a:rPr lang="en-US" altLang="zh-CN" sz="2400" i="1" dirty="0">
                          <a:latin typeface="Cambria Math"/>
                        </a:rPr>
                        <m:t>𝑥</m:t>
                      </m:r>
                      <m:r>
                        <a:rPr lang="en-US" altLang="zh-CN" sz="2400" i="1" dirty="0">
                          <a:latin typeface="Cambria Math"/>
                        </a:rPr>
                        <m:t>;</m:t>
                      </m:r>
                      <m:r>
                        <a:rPr lang="en-US" altLang="zh-CN" sz="2400" i="1" dirty="0">
                          <a:latin typeface="Cambria Math"/>
                        </a:rPr>
                        <m:t>𝐷</m:t>
                      </m:r>
                      <m:r>
                        <a:rPr lang="en-US" altLang="zh-CN" sz="2400" i="1" dirty="0">
                          <a:latin typeface="Cambria Math"/>
                        </a:rPr>
                        <m:t>)]</m:t>
                      </m:r>
                    </m:oMath>
                  </a14:m>
                  <a:endParaRPr lang="en-US" altLang="zh-CN" sz="2400" i="1" dirty="0">
                    <a:latin typeface="Times New Roman" panose="02020603050405020304" pitchFamily="18" charset="0"/>
                    <a:cs typeface="Times New Roman" panose="02020603050405020304" pitchFamily="18" charset="0"/>
                  </a:endParaRPr>
                </a:p>
                <a:p>
                  <a:pPr marL="0" indent="0">
                    <a:buNone/>
                  </a:pPr>
                  <a:r>
                    <a:rPr lang="zh-CN" altLang="en-US" dirty="0">
                      <a:latin typeface="微软雅黑" panose="020B0503020204020204" pitchFamily="34" charset="-122"/>
                      <a:ea typeface="微软雅黑" panose="020B0503020204020204" pitchFamily="34" charset="-122"/>
                    </a:rPr>
                    <a:t>使用样本数目相同的不同训练集产生的方差为</a:t>
                  </a:r>
                  <a:endParaRPr lang="en-US" altLang="zh-CN" dirty="0">
                    <a:latin typeface="微软雅黑" panose="020B0503020204020204" pitchFamily="34" charset="-122"/>
                    <a:ea typeface="微软雅黑" panose="020B0503020204020204" pitchFamily="34" charset="-122"/>
                  </a:endParaRPr>
                </a:p>
                <a:p>
                  <a:pPr marL="0" indent="0" algn="ctr">
                    <a:buNone/>
                  </a:pPr>
                  <a:r>
                    <a:rPr lang="en-US" altLang="zh-CN" sz="2400" i="1" dirty="0">
                      <a:latin typeface="Cambria Math"/>
                    </a:rPr>
                    <a:t>Var(x)=</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a:rPr>
                            <m:t>𝐸</m:t>
                          </m:r>
                        </m:e>
                        <m:sub>
                          <m:r>
                            <a:rPr lang="en-US" altLang="zh-CN" sz="2400" i="1" dirty="0">
                              <a:latin typeface="Cambria Math"/>
                            </a:rPr>
                            <m:t>𝐷</m:t>
                          </m:r>
                        </m:sub>
                      </m:sSub>
                      <m:r>
                        <a:rPr lang="en-US" altLang="zh-CN" sz="2400" i="1" dirty="0">
                          <a:latin typeface="Cambria Math"/>
                        </a:rPr>
                        <m:t>[</m:t>
                      </m:r>
                      <m:sSup>
                        <m:sSupPr>
                          <m:ctrlPr>
                            <a:rPr lang="en-US" altLang="zh-CN" sz="2400" i="1" dirty="0">
                              <a:latin typeface="Cambria Math" panose="02040503050406030204" pitchFamily="18" charset="0"/>
                            </a:rPr>
                          </m:ctrlPr>
                        </m:sSupPr>
                        <m:e>
                          <m:r>
                            <a:rPr lang="en-US" altLang="zh-CN" sz="2400" i="1" dirty="0">
                              <a:latin typeface="Cambria Math"/>
                            </a:rPr>
                            <m:t>(</m:t>
                          </m:r>
                          <m:r>
                            <a:rPr lang="en-US" altLang="zh-CN" sz="2400" i="1" dirty="0">
                              <a:latin typeface="Cambria Math"/>
                            </a:rPr>
                            <m:t>𝑓</m:t>
                          </m:r>
                          <m:d>
                            <m:dPr>
                              <m:ctrlPr>
                                <a:rPr lang="en-US" altLang="zh-CN" sz="2400" i="1" dirty="0">
                                  <a:latin typeface="Cambria Math" panose="02040503050406030204" pitchFamily="18" charset="0"/>
                                </a:rPr>
                              </m:ctrlPr>
                            </m:dPr>
                            <m:e>
                              <m:r>
                                <a:rPr lang="en-US" altLang="zh-CN" sz="2400" i="1" dirty="0">
                                  <a:latin typeface="Cambria Math"/>
                                </a:rPr>
                                <m:t>𝑥</m:t>
                              </m:r>
                              <m:r>
                                <a:rPr lang="en-US" altLang="zh-CN" sz="2400" i="1" dirty="0">
                                  <a:latin typeface="Cambria Math"/>
                                </a:rPr>
                                <m:t>;</m:t>
                              </m:r>
                              <m:r>
                                <a:rPr lang="en-US" altLang="zh-CN" sz="2400" i="1" dirty="0">
                                  <a:latin typeface="Cambria Math"/>
                                </a:rPr>
                                <m:t>𝐷</m:t>
                              </m:r>
                            </m:e>
                          </m:d>
                          <m:r>
                            <a:rPr lang="en-US" altLang="zh-CN" sz="2400" i="1" dirty="0">
                              <a:latin typeface="Cambria Math"/>
                            </a:rPr>
                            <m:t>−</m:t>
                          </m:r>
                          <m:acc>
                            <m:accPr>
                              <m:chr m:val="̅"/>
                              <m:ctrlPr>
                                <a:rPr lang="en-US" altLang="zh-CN" sz="2400" i="1" dirty="0">
                                  <a:latin typeface="Cambria Math" panose="02040503050406030204" pitchFamily="18" charset="0"/>
                                </a:rPr>
                              </m:ctrlPr>
                            </m:accPr>
                            <m:e>
                              <m:r>
                                <a:rPr lang="en-US" altLang="zh-CN" sz="2400" i="1" dirty="0">
                                  <a:latin typeface="Cambria Math"/>
                                </a:rPr>
                                <m:t>𝑓</m:t>
                              </m:r>
                            </m:e>
                          </m:acc>
                          <m:d>
                            <m:dPr>
                              <m:ctrlPr>
                                <a:rPr lang="en-US" altLang="zh-CN" sz="2400" i="1" dirty="0">
                                  <a:latin typeface="Cambria Math" panose="02040503050406030204" pitchFamily="18" charset="0"/>
                                </a:rPr>
                              </m:ctrlPr>
                            </m:dPr>
                            <m:e>
                              <m:r>
                                <a:rPr lang="en-US" altLang="zh-CN" sz="2400" i="1" dirty="0">
                                  <a:latin typeface="Cambria Math"/>
                                </a:rPr>
                                <m:t>𝑥</m:t>
                              </m:r>
                            </m:e>
                          </m:d>
                          <m:r>
                            <a:rPr lang="en-US" altLang="zh-CN" sz="2400" i="1" dirty="0">
                              <a:latin typeface="Cambria Math"/>
                            </a:rPr>
                            <m:t>)</m:t>
                          </m:r>
                        </m:e>
                        <m:sup>
                          <m:r>
                            <a:rPr lang="en-US" altLang="zh-CN" sz="2400" i="1" dirty="0">
                              <a:latin typeface="Cambria Math"/>
                            </a:rPr>
                            <m:t>2</m:t>
                          </m:r>
                        </m:sup>
                      </m:sSup>
                      <m:r>
                        <a:rPr lang="en-US" altLang="zh-CN" sz="2400" i="1" dirty="0">
                          <a:latin typeface="Cambria Math"/>
                        </a:rPr>
                        <m:t>]</m:t>
                      </m:r>
                    </m:oMath>
                  </a14:m>
                  <a:endParaRPr lang="en-US" altLang="zh-CN" sz="2400" i="1" dirty="0">
                    <a:latin typeface="Cambria Math"/>
                  </a:endParaRPr>
                </a:p>
                <a:p>
                  <a:pPr marL="0" indent="0">
                    <a:buNone/>
                  </a:pPr>
                  <a:r>
                    <a:rPr lang="zh-CN" altLang="en-US" dirty="0">
                      <a:latin typeface="微软雅黑" panose="020B0503020204020204" pitchFamily="34" charset="-122"/>
                      <a:ea typeface="微软雅黑" panose="020B0503020204020204" pitchFamily="34" charset="-122"/>
                    </a:rPr>
                    <a:t>噪声为</a:t>
                  </a:r>
                  <a:endParaRPr lang="en-US" altLang="zh-CN" dirty="0">
                    <a:latin typeface="微软雅黑" panose="020B0503020204020204" pitchFamily="34" charset="-122"/>
                    <a:ea typeface="微软雅黑" panose="020B0503020204020204" pitchFamily="34" charset="-122"/>
                  </a:endParaRPr>
                </a:p>
                <a:p>
                  <a:pPr marL="0" indent="0" algn="ctr">
                    <a:buNone/>
                  </a:pPr>
                  <a14:m>
                    <m:oMath xmlns:m="http://schemas.openxmlformats.org/officeDocument/2006/math">
                      <m:sSup>
                        <m:sSupPr>
                          <m:ctrlPr>
                            <a:rPr lang="en-US" altLang="zh-CN" sz="2400" i="1" dirty="0">
                              <a:latin typeface="Cambria Math" panose="02040503050406030204" pitchFamily="18" charset="0"/>
                            </a:rPr>
                          </m:ctrlPr>
                        </m:sSupPr>
                        <m:e>
                          <m:r>
                            <a:rPr lang="zh-CN" altLang="en-US" sz="2400" i="1" dirty="0">
                              <a:latin typeface="Cambria Math"/>
                            </a:rPr>
                            <m:t>𝜀</m:t>
                          </m:r>
                        </m:e>
                        <m:sup>
                          <m:r>
                            <a:rPr lang="en-US" altLang="zh-CN" sz="2400" i="1" dirty="0">
                              <a:latin typeface="Cambria Math"/>
                            </a:rPr>
                            <m:t>2</m:t>
                          </m:r>
                        </m:sup>
                      </m:sSup>
                    </m:oMath>
                  </a14:m>
                  <a:r>
                    <a:rPr lang="en-US" altLang="zh-CN" sz="2400" i="1"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a:rPr>
                            <m:t>𝐸</m:t>
                          </m:r>
                        </m:e>
                        <m:sub>
                          <m:r>
                            <a:rPr lang="en-US" altLang="zh-CN" sz="2400" i="1" dirty="0">
                              <a:latin typeface="Cambria Math"/>
                            </a:rPr>
                            <m:t>𝐷</m:t>
                          </m:r>
                        </m:sub>
                      </m:sSub>
                      <m:r>
                        <a:rPr lang="en-US" altLang="zh-CN" sz="2400" i="1" dirty="0">
                          <a:latin typeface="Cambria Math"/>
                        </a:rPr>
                        <m:t>[</m:t>
                      </m:r>
                      <m:sSup>
                        <m:sSupPr>
                          <m:ctrlPr>
                            <a:rPr lang="en-US" altLang="zh-CN" sz="2400" i="1" dirty="0">
                              <a:latin typeface="Cambria Math" panose="02040503050406030204" pitchFamily="18" charset="0"/>
                            </a:rPr>
                          </m:ctrlPr>
                        </m:sSupPr>
                        <m:e>
                          <m:r>
                            <a:rPr lang="en-US" altLang="zh-CN" sz="2400" i="1" dirty="0">
                              <a:latin typeface="Cambria Math"/>
                            </a:rPr>
                            <m:t>(</m:t>
                          </m:r>
                          <m:sSub>
                            <m:sSubPr>
                              <m:ctrlPr>
                                <a:rPr lang="en-US" altLang="zh-CN" sz="2400" i="1" dirty="0">
                                  <a:latin typeface="Cambria Math" panose="02040503050406030204" pitchFamily="18" charset="0"/>
                                </a:rPr>
                              </m:ctrlPr>
                            </m:sSubPr>
                            <m:e>
                              <m:r>
                                <a:rPr lang="en-US" altLang="zh-CN" sz="2400" i="1" dirty="0">
                                  <a:latin typeface="Cambria Math"/>
                                </a:rPr>
                                <m:t>𝑦</m:t>
                              </m:r>
                            </m:e>
                            <m:sub>
                              <m:r>
                                <a:rPr lang="en-US" altLang="zh-CN" sz="2400" i="1" dirty="0">
                                  <a:latin typeface="Cambria Math"/>
                                </a:rPr>
                                <m:t>𝐷</m:t>
                              </m:r>
                            </m:sub>
                          </m:sSub>
                          <m:r>
                            <a:rPr lang="en-US" altLang="zh-CN" sz="2400" i="1" dirty="0">
                              <a:latin typeface="Cambria Math"/>
                            </a:rPr>
                            <m:t>−</m:t>
                          </m:r>
                          <m:r>
                            <a:rPr lang="en-US" altLang="zh-CN" sz="2400" i="1" dirty="0">
                              <a:latin typeface="Cambria Math"/>
                            </a:rPr>
                            <m:t>𝑦</m:t>
                          </m:r>
                          <m:r>
                            <a:rPr lang="en-US" altLang="zh-CN" sz="2400" i="1" dirty="0">
                              <a:latin typeface="Cambria Math"/>
                            </a:rPr>
                            <m:t>)</m:t>
                          </m:r>
                        </m:e>
                        <m:sup>
                          <m:r>
                            <a:rPr lang="en-US" altLang="zh-CN" sz="2400" i="1" dirty="0">
                              <a:latin typeface="Cambria Math"/>
                            </a:rPr>
                            <m:t>2</m:t>
                          </m:r>
                        </m:sup>
                      </m:sSup>
                      <m:r>
                        <a:rPr lang="en-US" altLang="zh-CN" sz="2400" i="1" dirty="0">
                          <a:latin typeface="Cambria Math"/>
                        </a:rPr>
                        <m:t>]</m:t>
                      </m:r>
                    </m:oMath>
                  </a14:m>
                  <a:endParaRPr lang="zh-CN" altLang="en-US" sz="2400" i="1" dirty="0">
                    <a:latin typeface="Times New Roman" panose="02020603050405020304" pitchFamily="18" charset="0"/>
                    <a:cs typeface="Times New Roman" panose="02020603050405020304" pitchFamily="18" charset="0"/>
                  </a:endParaRPr>
                </a:p>
                <a:p>
                  <a:pPr marL="0" indent="0">
                    <a:buNone/>
                  </a:pPr>
                  <a:endParaRPr lang="zh-CN" altLang="en-US" dirty="0">
                    <a:latin typeface="微软雅黑" panose="020B0503020204020204" pitchFamily="34" charset="-122"/>
                    <a:ea typeface="微软雅黑" panose="020B0503020204020204" pitchFamily="34" charset="-122"/>
                  </a:endParaRPr>
                </a:p>
              </p:txBody>
            </p:sp>
          </mc:Choice>
          <mc:Fallback xmlns="">
            <p:sp>
              <p:nvSpPr>
                <p:cNvPr id="5" name="内容占位符 2"/>
                <p:cNvSpPr txBox="1">
                  <a:spLocks noRot="1" noChangeAspect="1" noMove="1" noResize="1" noEditPoints="1" noAdjustHandles="1" noChangeArrowheads="1" noChangeShapeType="1" noTextEdit="1"/>
                </p:cNvSpPr>
                <p:nvPr/>
              </p:nvSpPr>
              <p:spPr>
                <a:xfrm>
                  <a:off x="260350" y="2352337"/>
                  <a:ext cx="8616950" cy="3835521"/>
                </a:xfrm>
                <a:prstGeom prst="rect">
                  <a:avLst/>
                </a:prstGeom>
                <a:blipFill rotWithShape="0">
                  <a:blip r:embed="rId4"/>
                  <a:stretch>
                    <a:fillRect l="-920" t="-1908" r="-56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 name="对象 3"/>
                <p:cNvGraphicFramePr>
                  <a:graphicFrameLocks noChangeAspect="1"/>
                </p:cNvGraphicFramePr>
                <p:nvPr>
                  <p:extLst>
                    <p:ext uri="{D42A27DB-BD31-4B8C-83A1-F6EECF244321}">
                      <p14:modId xmlns:p14="http://schemas.microsoft.com/office/powerpoint/2010/main" val="3729189529"/>
                    </p:ext>
                  </p:extLst>
                </p:nvPr>
              </p:nvGraphicFramePr>
              <p:xfrm>
                <a:off x="1757759" y="2446338"/>
                <a:ext cx="173037" cy="236537"/>
              </p:xfrm>
              <a:graphic>
                <a:graphicData uri="http://schemas.openxmlformats.org/presentationml/2006/ole">
                  <mc:AlternateContent>
                    <mc:Choice xmlns:v="urn:schemas-microsoft-com:vml" Requires="v">
                      <p:oleObj spid="_x0000_s5130" name="Formula" r:id="rId5" imgW="87840" imgH="119520" progId="Equation.Ribbit">
                        <p:embed/>
                      </p:oleObj>
                    </mc:Choice>
                    <mc:Fallback>
                      <p:oleObj name="Formula" r:id="rId5" imgW="87840" imgH="119520" progId="Equation.Ribbit">
                        <p:embed/>
                        <p:pic>
                          <p:nvPicPr>
                            <p:cNvPr id="0" name=""/>
                            <p:cNvPicPr/>
                            <p:nvPr/>
                          </p:nvPicPr>
                          <p:blipFill>
                            <a:blip r:embed="rId6"/>
                            <a:stretch>
                              <a:fillRect/>
                            </a:stretch>
                          </p:blipFill>
                          <p:spPr>
                            <a:xfrm>
                              <a:off x="1757759" y="2446338"/>
                              <a:ext cx="173037" cy="236537"/>
                            </a:xfrm>
                            <a:prstGeom prst="rect">
                              <a:avLst/>
                            </a:prstGeom>
                          </p:spPr>
                        </p:pic>
                      </p:oleObj>
                    </mc:Fallback>
                  </mc:AlternateContent>
                </a:graphicData>
              </a:graphic>
            </p:graphicFrame>
          </mc:Choice>
          <mc:Fallback xmlns="">
            <p:graphicFrame>
              <p:nvGraphicFramePr>
                <p:cNvPr id="4" name="对象 3"/>
                <p:cNvGraphicFramePr>
                  <a:graphicFrameLocks noChangeAspect="1"/>
                </p:cNvGraphicFramePr>
                <p:nvPr>
                  <p:extLst>
                    <p:ext uri="{D42A27DB-BD31-4B8C-83A1-F6EECF244321}">
                      <p14:modId xmlns:p14="http://schemas.microsoft.com/office/powerpoint/2010/main" val="3729189529"/>
                    </p:ext>
                  </p:extLst>
                </p:nvPr>
              </p:nvGraphicFramePr>
              <p:xfrm>
                <a:off x="1757759" y="2446338"/>
                <a:ext cx="173037" cy="236537"/>
              </p:xfrm>
              <a:graphic>
                <a:graphicData uri="http://schemas.openxmlformats.org/presentationml/2006/ole">
                  <mc:AlternateContent>
                    <mc:Choice xmlns:v="urn:schemas-microsoft-com:vml" Requires="v">
                      <p:oleObj spid="_x0000_s4010" name="Formula" r:id="rId7" imgW="87840" imgH="119520" progId="Equation.Ribbit">
                        <p:embed/>
                      </p:oleObj>
                    </mc:Choice>
                    <mc:Fallback>
                      <p:oleObj name="Formula" r:id="rId7" imgW="87840" imgH="119520" progId="Equation.Ribbit">
                        <p:embed/>
                        <p:pic>
                          <p:nvPicPr>
                            <p:cNvPr id="0" name=""/>
                            <p:cNvPicPr/>
                            <p:nvPr/>
                          </p:nvPicPr>
                          <p:blipFill>
                            <a:blip r:embed="rId8"/>
                            <a:stretch>
                              <a:fillRect/>
                            </a:stretch>
                          </p:blipFill>
                          <p:spPr>
                            <a:xfrm>
                              <a:off x="1757759" y="2446338"/>
                              <a:ext cx="173037" cy="236537"/>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 name="对象 5"/>
                <p:cNvGraphicFramePr>
                  <a:graphicFrameLocks noChangeAspect="1"/>
                </p:cNvGraphicFramePr>
                <p:nvPr>
                  <p:extLst>
                    <p:ext uri="{D42A27DB-BD31-4B8C-83A1-F6EECF244321}">
                      <p14:modId xmlns:p14="http://schemas.microsoft.com/office/powerpoint/2010/main" val="2361136431"/>
                    </p:ext>
                  </p:extLst>
                </p:nvPr>
              </p:nvGraphicFramePr>
              <p:xfrm>
                <a:off x="2359559" y="2375456"/>
                <a:ext cx="333375" cy="239713"/>
              </p:xfrm>
              <a:graphic>
                <a:graphicData uri="http://schemas.openxmlformats.org/presentationml/2006/ole">
                  <mc:AlternateContent>
                    <mc:Choice xmlns:v="urn:schemas-microsoft-com:vml" Requires="v">
                      <p:oleObj spid="_x0000_s5131" name="Formula" r:id="rId9" imgW="167760" imgH="120960" progId="Equation.Ribbit">
                        <p:embed/>
                      </p:oleObj>
                    </mc:Choice>
                    <mc:Fallback>
                      <p:oleObj name="Formula" r:id="rId9" imgW="167760" imgH="120960" progId="Equation.Ribbit">
                        <p:embed/>
                        <p:pic>
                          <p:nvPicPr>
                            <p:cNvPr id="0" name=""/>
                            <p:cNvPicPr/>
                            <p:nvPr/>
                          </p:nvPicPr>
                          <p:blipFill>
                            <a:blip r:embed="rId10"/>
                            <a:stretch>
                              <a:fillRect/>
                            </a:stretch>
                          </p:blipFill>
                          <p:spPr>
                            <a:xfrm>
                              <a:off x="2359559" y="2375456"/>
                              <a:ext cx="333375" cy="239713"/>
                            </a:xfrm>
                            <a:prstGeom prst="rect">
                              <a:avLst/>
                            </a:prstGeom>
                          </p:spPr>
                        </p:pic>
                      </p:oleObj>
                    </mc:Fallback>
                  </mc:AlternateContent>
                </a:graphicData>
              </a:graphic>
            </p:graphicFrame>
          </mc:Choice>
          <mc:Fallback xmlns="">
            <p:graphicFrame>
              <p:nvGraphicFramePr>
                <p:cNvPr id="6" name="对象 5"/>
                <p:cNvGraphicFramePr>
                  <a:graphicFrameLocks noChangeAspect="1"/>
                </p:cNvGraphicFramePr>
                <p:nvPr>
                  <p:extLst>
                    <p:ext uri="{D42A27DB-BD31-4B8C-83A1-F6EECF244321}">
                      <p14:modId xmlns:p14="http://schemas.microsoft.com/office/powerpoint/2010/main" val="2361136431"/>
                    </p:ext>
                  </p:extLst>
                </p:nvPr>
              </p:nvGraphicFramePr>
              <p:xfrm>
                <a:off x="2359559" y="2375456"/>
                <a:ext cx="333375" cy="239713"/>
              </p:xfrm>
              <a:graphic>
                <a:graphicData uri="http://schemas.openxmlformats.org/presentationml/2006/ole">
                  <mc:AlternateContent>
                    <mc:Choice xmlns:v="urn:schemas-microsoft-com:vml" Requires="v">
                      <p:oleObj spid="_x0000_s4011" name="Formula" r:id="rId11" imgW="167760" imgH="120960" progId="Equation.Ribbit">
                        <p:embed/>
                      </p:oleObj>
                    </mc:Choice>
                    <mc:Fallback>
                      <p:oleObj name="Formula" r:id="rId11" imgW="167760" imgH="120960" progId="Equation.Ribbit">
                        <p:embed/>
                        <p:pic>
                          <p:nvPicPr>
                            <p:cNvPr id="0" name=""/>
                            <p:cNvPicPr/>
                            <p:nvPr/>
                          </p:nvPicPr>
                          <p:blipFill>
                            <a:blip r:embed="rId12"/>
                            <a:stretch>
                              <a:fillRect/>
                            </a:stretch>
                          </p:blipFill>
                          <p:spPr>
                            <a:xfrm>
                              <a:off x="2359559" y="2375456"/>
                              <a:ext cx="333375" cy="239713"/>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7" name="对象 6"/>
                <p:cNvGraphicFramePr>
                  <a:graphicFrameLocks noChangeAspect="1"/>
                </p:cNvGraphicFramePr>
                <p:nvPr>
                  <p:extLst>
                    <p:ext uri="{D42A27DB-BD31-4B8C-83A1-F6EECF244321}">
                      <p14:modId xmlns:p14="http://schemas.microsoft.com/office/powerpoint/2010/main" val="132045687"/>
                    </p:ext>
                  </p:extLst>
                </p:nvPr>
              </p:nvGraphicFramePr>
              <p:xfrm>
                <a:off x="3074164" y="2427688"/>
                <a:ext cx="173037" cy="236537"/>
              </p:xfrm>
              <a:graphic>
                <a:graphicData uri="http://schemas.openxmlformats.org/presentationml/2006/ole">
                  <mc:AlternateContent>
                    <mc:Choice xmlns:v="urn:schemas-microsoft-com:vml" Requires="v">
                      <p:oleObj spid="_x0000_s5132" name="Formula" r:id="rId13" imgW="87840" imgH="119520" progId="Equation.Ribbit">
                        <p:embed/>
                      </p:oleObj>
                    </mc:Choice>
                    <mc:Fallback>
                      <p:oleObj name="Formula" r:id="rId13" imgW="87840" imgH="119520" progId="Equation.Ribbit">
                        <p:embed/>
                        <p:pic>
                          <p:nvPicPr>
                            <p:cNvPr id="0" name=""/>
                            <p:cNvPicPr>
                              <a:picLocks noChangeAspect="1" noChangeArrowheads="1"/>
                            </p:cNvPicPr>
                            <p:nvPr/>
                          </p:nvPicPr>
                          <p:blipFill>
                            <a:blip r:embed="rId14">
                              <a:extLst>
                                <a:ext uri="{28A0092B-C50C-407E-A947-70E740481C1C}">
                                  <a14:useLocalDpi val="0"/>
                                </a:ext>
                              </a:extLst>
                            </a:blip>
                            <a:srcRect/>
                            <a:stretch>
                              <a:fillRect/>
                            </a:stretch>
                          </p:blipFill>
                          <p:spPr bwMode="auto">
                            <a:xfrm>
                              <a:off x="3074164" y="2427688"/>
                              <a:ext cx="173037" cy="23653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pic>
                      </p:oleObj>
                    </mc:Fallback>
                  </mc:AlternateContent>
                </a:graphicData>
              </a:graphic>
            </p:graphicFrame>
          </mc:Choice>
          <mc:Fallback xmlns="">
            <p:graphicFrame>
              <p:nvGraphicFramePr>
                <p:cNvPr id="7" name="对象 6"/>
                <p:cNvGraphicFramePr>
                  <a:graphicFrameLocks noChangeAspect="1"/>
                </p:cNvGraphicFramePr>
                <p:nvPr>
                  <p:extLst>
                    <p:ext uri="{D42A27DB-BD31-4B8C-83A1-F6EECF244321}">
                      <p14:modId xmlns:p14="http://schemas.microsoft.com/office/powerpoint/2010/main" val="132045687"/>
                    </p:ext>
                  </p:extLst>
                </p:nvPr>
              </p:nvGraphicFramePr>
              <p:xfrm>
                <a:off x="3074164" y="2427688"/>
                <a:ext cx="173037" cy="236537"/>
              </p:xfrm>
              <a:graphic>
                <a:graphicData uri="http://schemas.openxmlformats.org/presentationml/2006/ole">
                  <mc:AlternateContent>
                    <mc:Choice xmlns:v="urn:schemas-microsoft-com:vml" Requires="v">
                      <p:oleObj spid="_x0000_s4012" name="Formula" r:id="rId15" imgW="87840" imgH="119520" progId="Equation.Ribbit">
                        <p:embed/>
                      </p:oleObj>
                    </mc:Choice>
                    <mc:Fallback>
                      <p:oleObj name="Formula" r:id="rId15" imgW="87840" imgH="119520" progId="Equation.Ribbit">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74164" y="2427688"/>
                              <a:ext cx="173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8" name="对象 7"/>
                <p:cNvGraphicFramePr>
                  <a:graphicFrameLocks noChangeAspect="1"/>
                </p:cNvGraphicFramePr>
                <p:nvPr>
                  <p:extLst>
                    <p:ext uri="{D42A27DB-BD31-4B8C-83A1-F6EECF244321}">
                      <p14:modId xmlns:p14="http://schemas.microsoft.com/office/powerpoint/2010/main" val="821059108"/>
                    </p:ext>
                  </p:extLst>
                </p:nvPr>
              </p:nvGraphicFramePr>
              <p:xfrm>
                <a:off x="5646743" y="2404598"/>
                <a:ext cx="163513" cy="239713"/>
              </p:xfrm>
              <a:graphic>
                <a:graphicData uri="http://schemas.openxmlformats.org/presentationml/2006/ole">
                  <mc:AlternateContent>
                    <mc:Choice xmlns:v="urn:schemas-microsoft-com:vml" Requires="v">
                      <p:oleObj spid="_x0000_s5133" name="Formula" r:id="rId17" imgW="82800" imgH="120960" progId="Equation.Ribbit">
                        <p:embed/>
                      </p:oleObj>
                    </mc:Choice>
                    <mc:Fallback>
                      <p:oleObj name="Formula" r:id="rId17" imgW="82800" imgH="120960" progId="Equation.Ribbit">
                        <p:embed/>
                        <p:pic>
                          <p:nvPicPr>
                            <p:cNvPr id="0" name=""/>
                            <p:cNvPicPr/>
                            <p:nvPr/>
                          </p:nvPicPr>
                          <p:blipFill>
                            <a:blip r:embed="rId18"/>
                            <a:stretch>
                              <a:fillRect/>
                            </a:stretch>
                          </p:blipFill>
                          <p:spPr>
                            <a:xfrm>
                              <a:off x="5646743" y="2404598"/>
                              <a:ext cx="163513" cy="239713"/>
                            </a:xfrm>
                            <a:prstGeom prst="rect">
                              <a:avLst/>
                            </a:prstGeom>
                          </p:spPr>
                        </p:pic>
                      </p:oleObj>
                    </mc:Fallback>
                  </mc:AlternateContent>
                </a:graphicData>
              </a:graphic>
            </p:graphicFrame>
          </mc:Choice>
          <mc:Fallback xmlns="">
            <p:graphicFrame>
              <p:nvGraphicFramePr>
                <p:cNvPr id="8" name="对象 7"/>
                <p:cNvGraphicFramePr>
                  <a:graphicFrameLocks noChangeAspect="1"/>
                </p:cNvGraphicFramePr>
                <p:nvPr>
                  <p:extLst>
                    <p:ext uri="{D42A27DB-BD31-4B8C-83A1-F6EECF244321}">
                      <p14:modId xmlns:p14="http://schemas.microsoft.com/office/powerpoint/2010/main" val="821059108"/>
                    </p:ext>
                  </p:extLst>
                </p:nvPr>
              </p:nvGraphicFramePr>
              <p:xfrm>
                <a:off x="5646743" y="2404598"/>
                <a:ext cx="163513" cy="239713"/>
              </p:xfrm>
              <a:graphic>
                <a:graphicData uri="http://schemas.openxmlformats.org/presentationml/2006/ole">
                  <mc:AlternateContent>
                    <mc:Choice xmlns:v="urn:schemas-microsoft-com:vml" Requires="v">
                      <p:oleObj spid="_x0000_s4013" name="Formula" r:id="rId19" imgW="82800" imgH="120960" progId="Equation.Ribbit">
                        <p:embed/>
                      </p:oleObj>
                    </mc:Choice>
                    <mc:Fallback>
                      <p:oleObj name="Formula" r:id="rId19" imgW="82800" imgH="120960" progId="Equation.Ribbit">
                        <p:embed/>
                        <p:pic>
                          <p:nvPicPr>
                            <p:cNvPr id="0" name=""/>
                            <p:cNvPicPr/>
                            <p:nvPr/>
                          </p:nvPicPr>
                          <p:blipFill>
                            <a:blip r:embed="rId20"/>
                            <a:stretch>
                              <a:fillRect/>
                            </a:stretch>
                          </p:blipFill>
                          <p:spPr>
                            <a:xfrm>
                              <a:off x="5646743" y="2404598"/>
                              <a:ext cx="163513" cy="239713"/>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9" name="对象 8"/>
                <p:cNvGraphicFramePr>
                  <a:graphicFrameLocks noChangeAspect="1"/>
                </p:cNvGraphicFramePr>
                <p:nvPr>
                  <p:extLst>
                    <p:ext uri="{D42A27DB-BD31-4B8C-83A1-F6EECF244321}">
                      <p14:modId xmlns:p14="http://schemas.microsoft.com/office/powerpoint/2010/main" val="1313924337"/>
                    </p:ext>
                  </p:extLst>
                </p:nvPr>
              </p:nvGraphicFramePr>
              <p:xfrm>
                <a:off x="6289888" y="2409003"/>
                <a:ext cx="173037" cy="236537"/>
              </p:xfrm>
              <a:graphic>
                <a:graphicData uri="http://schemas.openxmlformats.org/presentationml/2006/ole">
                  <mc:AlternateContent>
                    <mc:Choice xmlns:v="urn:schemas-microsoft-com:vml" Requires="v">
                      <p:oleObj spid="_x0000_s5134" name="Formula" r:id="rId21" imgW="87840" imgH="119520" progId="Equation.Ribbit">
                        <p:embed/>
                      </p:oleObj>
                    </mc:Choice>
                    <mc:Fallback>
                      <p:oleObj name="Formula" r:id="rId21" imgW="87840" imgH="119520" progId="Equation.Ribbit">
                        <p:embed/>
                        <p:pic>
                          <p:nvPicPr>
                            <p:cNvPr id="0" name=""/>
                            <p:cNvPicPr>
                              <a:picLocks noChangeAspect="1" noChangeArrowheads="1"/>
                            </p:cNvPicPr>
                            <p:nvPr/>
                          </p:nvPicPr>
                          <p:blipFill>
                            <a:blip r:embed="rId16">
                              <a:extLst>
                                <a:ext uri="{28A0092B-C50C-407E-A947-70E740481C1C}">
                                  <a14:useLocalDpi val="0"/>
                                </a:ext>
                              </a:extLst>
                            </a:blip>
                            <a:srcRect/>
                            <a:stretch>
                              <a:fillRect/>
                            </a:stretch>
                          </p:blipFill>
                          <p:spPr bwMode="auto">
                            <a:xfrm>
                              <a:off x="6289888" y="2409003"/>
                              <a:ext cx="173037" cy="23653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pic>
                      </p:oleObj>
                    </mc:Fallback>
                  </mc:AlternateContent>
                </a:graphicData>
              </a:graphic>
            </p:graphicFrame>
          </mc:Choice>
          <mc:Fallback xmlns="">
            <p:graphicFrame>
              <p:nvGraphicFramePr>
                <p:cNvPr id="9" name="对象 8"/>
                <p:cNvGraphicFramePr>
                  <a:graphicFrameLocks noChangeAspect="1"/>
                </p:cNvGraphicFramePr>
                <p:nvPr>
                  <p:extLst>
                    <p:ext uri="{D42A27DB-BD31-4B8C-83A1-F6EECF244321}">
                      <p14:modId xmlns:p14="http://schemas.microsoft.com/office/powerpoint/2010/main" val="1313924337"/>
                    </p:ext>
                  </p:extLst>
                </p:nvPr>
              </p:nvGraphicFramePr>
              <p:xfrm>
                <a:off x="6289888" y="2409003"/>
                <a:ext cx="173037" cy="236537"/>
              </p:xfrm>
              <a:graphic>
                <a:graphicData uri="http://schemas.openxmlformats.org/presentationml/2006/ole">
                  <mc:AlternateContent>
                    <mc:Choice xmlns:v="urn:schemas-microsoft-com:vml" Requires="v">
                      <p:oleObj spid="_x0000_s4014" name="Formula" r:id="rId22" imgW="87840" imgH="119520" progId="Equation.Ribbit">
                        <p:embed/>
                      </p:oleObj>
                    </mc:Choice>
                    <mc:Fallback>
                      <p:oleObj name="Formula" r:id="rId22" imgW="87840" imgH="119520" progId="Equation.Ribbit">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89888" y="2409003"/>
                              <a:ext cx="173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Fallback>
        </mc:AlternateContent>
        <p:pic>
          <p:nvPicPr>
            <p:cNvPr id="32778" name="Picture 1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93727" y="2768386"/>
              <a:ext cx="830261" cy="289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graphicFrame>
              <p:nvGraphicFramePr>
                <p:cNvPr id="10" name="对象 9"/>
                <p:cNvGraphicFramePr>
                  <a:graphicFrameLocks noChangeAspect="1"/>
                </p:cNvGraphicFramePr>
                <p:nvPr>
                  <p:extLst>
                    <p:ext uri="{D42A27DB-BD31-4B8C-83A1-F6EECF244321}">
                      <p14:modId xmlns:p14="http://schemas.microsoft.com/office/powerpoint/2010/main" val="3270395277"/>
                    </p:ext>
                  </p:extLst>
                </p:nvPr>
              </p:nvGraphicFramePr>
              <p:xfrm>
                <a:off x="2716861" y="2808609"/>
                <a:ext cx="195261" cy="239751"/>
              </p:xfrm>
              <a:graphic>
                <a:graphicData uri="http://schemas.openxmlformats.org/presentationml/2006/ole">
                  <mc:AlternateContent>
                    <mc:Choice xmlns:v="urn:schemas-microsoft-com:vml" Requires="v">
                      <p:oleObj spid="_x0000_s5135" name="Formula" r:id="rId24" imgW="127080" imgH="155160" progId="Equation.Ribbit">
                        <p:embed/>
                      </p:oleObj>
                    </mc:Choice>
                    <mc:Fallback>
                      <p:oleObj name="Formula" r:id="rId24" imgW="127080" imgH="155160" progId="Equation.Ribbit">
                        <p:embed/>
                        <p:pic>
                          <p:nvPicPr>
                            <p:cNvPr id="0" name=""/>
                            <p:cNvPicPr/>
                            <p:nvPr/>
                          </p:nvPicPr>
                          <p:blipFill>
                            <a:blip r:embed="rId6"/>
                            <a:stretch>
                              <a:fillRect/>
                            </a:stretch>
                          </p:blipFill>
                          <p:spPr>
                            <a:xfrm>
                              <a:off x="2716861" y="2808609"/>
                              <a:ext cx="195261" cy="239751"/>
                            </a:xfrm>
                            <a:prstGeom prst="rect">
                              <a:avLst/>
                            </a:prstGeom>
                          </p:spPr>
                        </p:pic>
                      </p:oleObj>
                    </mc:Fallback>
                  </mc:AlternateContent>
                </a:graphicData>
              </a:graphic>
            </p:graphicFrame>
          </mc:Choice>
          <mc:Fallback xmlns="">
            <p:graphicFrame>
              <p:nvGraphicFramePr>
                <p:cNvPr id="10" name="对象 9"/>
                <p:cNvGraphicFramePr>
                  <a:graphicFrameLocks noChangeAspect="1"/>
                </p:cNvGraphicFramePr>
                <p:nvPr>
                  <p:extLst>
                    <p:ext uri="{D42A27DB-BD31-4B8C-83A1-F6EECF244321}">
                      <p14:modId xmlns:p14="http://schemas.microsoft.com/office/powerpoint/2010/main" val="3270395277"/>
                    </p:ext>
                  </p:extLst>
                </p:nvPr>
              </p:nvGraphicFramePr>
              <p:xfrm>
                <a:off x="2716861" y="2808609"/>
                <a:ext cx="195261" cy="239751"/>
              </p:xfrm>
              <a:graphic>
                <a:graphicData uri="http://schemas.openxmlformats.org/presentationml/2006/ole">
                  <mc:AlternateContent>
                    <mc:Choice xmlns:v="urn:schemas-microsoft-com:vml" Requires="v">
                      <p:oleObj spid="_x0000_s4015" name="Formula" r:id="rId25" imgW="127080" imgH="155160" progId="Equation.Ribbit">
                        <p:embed/>
                      </p:oleObj>
                    </mc:Choice>
                    <mc:Fallback>
                      <p:oleObj name="Formula" r:id="rId25" imgW="127080" imgH="155160" progId="Equation.Ribbit">
                        <p:embed/>
                        <p:pic>
                          <p:nvPicPr>
                            <p:cNvPr id="0" name=""/>
                            <p:cNvPicPr/>
                            <p:nvPr/>
                          </p:nvPicPr>
                          <p:blipFill>
                            <a:blip r:embed="rId26"/>
                            <a:stretch>
                              <a:fillRect/>
                            </a:stretch>
                          </p:blipFill>
                          <p:spPr>
                            <a:xfrm>
                              <a:off x="2716861" y="2808609"/>
                              <a:ext cx="195261" cy="239751"/>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11" name="对象 10"/>
                <p:cNvGraphicFramePr>
                  <a:graphicFrameLocks noChangeAspect="1"/>
                </p:cNvGraphicFramePr>
                <p:nvPr>
                  <p:extLst>
                    <p:ext uri="{D42A27DB-BD31-4B8C-83A1-F6EECF244321}">
                      <p14:modId xmlns:p14="http://schemas.microsoft.com/office/powerpoint/2010/main" val="2795572496"/>
                    </p:ext>
                  </p:extLst>
                </p:nvPr>
              </p:nvGraphicFramePr>
              <p:xfrm>
                <a:off x="4217533" y="2868549"/>
                <a:ext cx="127000" cy="228828"/>
              </p:xfrm>
              <a:graphic>
                <a:graphicData uri="http://schemas.openxmlformats.org/presentationml/2006/ole">
                  <mc:AlternateContent>
                    <mc:Choice xmlns:v="urn:schemas-microsoft-com:vml" Requires="v">
                      <p:oleObj spid="_x0000_s5136" name="Formula" r:id="rId27" imgW="88920" imgH="160200" progId="Equation.Ribbit">
                        <p:embed/>
                      </p:oleObj>
                    </mc:Choice>
                    <mc:Fallback>
                      <p:oleObj name="Formula" r:id="rId27" imgW="88920" imgH="160200" progId="Equation.Ribbit">
                        <p:embed/>
                        <p:pic>
                          <p:nvPicPr>
                            <p:cNvPr id="0" name=""/>
                            <p:cNvPicPr/>
                            <p:nvPr/>
                          </p:nvPicPr>
                          <p:blipFill>
                            <a:blip r:embed="rId12"/>
                            <a:stretch>
                              <a:fillRect/>
                            </a:stretch>
                          </p:blipFill>
                          <p:spPr>
                            <a:xfrm>
                              <a:off x="4217533" y="2868549"/>
                              <a:ext cx="127000" cy="228828"/>
                            </a:xfrm>
                            <a:prstGeom prst="rect">
                              <a:avLst/>
                            </a:prstGeom>
                          </p:spPr>
                        </p:pic>
                      </p:oleObj>
                    </mc:Fallback>
                  </mc:AlternateContent>
                </a:graphicData>
              </a:graphic>
            </p:graphicFrame>
          </mc:Choice>
          <mc:Fallback xmlns="">
            <p:graphicFrame>
              <p:nvGraphicFramePr>
                <p:cNvPr id="11" name="对象 10"/>
                <p:cNvGraphicFramePr>
                  <a:graphicFrameLocks noChangeAspect="1"/>
                </p:cNvGraphicFramePr>
                <p:nvPr>
                  <p:extLst>
                    <p:ext uri="{D42A27DB-BD31-4B8C-83A1-F6EECF244321}">
                      <p14:modId xmlns:p14="http://schemas.microsoft.com/office/powerpoint/2010/main" val="2795572496"/>
                    </p:ext>
                  </p:extLst>
                </p:nvPr>
              </p:nvGraphicFramePr>
              <p:xfrm>
                <a:off x="4217533" y="2868549"/>
                <a:ext cx="127000" cy="228828"/>
              </p:xfrm>
              <a:graphic>
                <a:graphicData uri="http://schemas.openxmlformats.org/presentationml/2006/ole">
                  <mc:AlternateContent>
                    <mc:Choice xmlns:v="urn:schemas-microsoft-com:vml" Requires="v">
                      <p:oleObj spid="_x0000_s4016" name="Formula" r:id="rId28" imgW="88920" imgH="160200" progId="Equation.Ribbit">
                        <p:embed/>
                      </p:oleObj>
                    </mc:Choice>
                    <mc:Fallback>
                      <p:oleObj name="Formula" r:id="rId28" imgW="88920" imgH="160200" progId="Equation.Ribbit">
                        <p:embed/>
                        <p:pic>
                          <p:nvPicPr>
                            <p:cNvPr id="0" name=""/>
                            <p:cNvPicPr/>
                            <p:nvPr/>
                          </p:nvPicPr>
                          <p:blipFill>
                            <a:blip r:embed="rId29"/>
                            <a:stretch>
                              <a:fillRect/>
                            </a:stretch>
                          </p:blipFill>
                          <p:spPr>
                            <a:xfrm>
                              <a:off x="4217533" y="2868549"/>
                              <a:ext cx="127000" cy="228828"/>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12" name="对象 11"/>
                <p:cNvGraphicFramePr>
                  <a:graphicFrameLocks noChangeAspect="1"/>
                </p:cNvGraphicFramePr>
                <p:nvPr>
                  <p:extLst>
                    <p:ext uri="{D42A27DB-BD31-4B8C-83A1-F6EECF244321}">
                      <p14:modId xmlns:p14="http://schemas.microsoft.com/office/powerpoint/2010/main" val="4290604950"/>
                    </p:ext>
                  </p:extLst>
                </p:nvPr>
              </p:nvGraphicFramePr>
              <p:xfrm>
                <a:off x="4717756" y="2887663"/>
                <a:ext cx="173037" cy="236537"/>
              </p:xfrm>
              <a:graphic>
                <a:graphicData uri="http://schemas.openxmlformats.org/presentationml/2006/ole">
                  <mc:AlternateContent>
                    <mc:Choice xmlns:v="urn:schemas-microsoft-com:vml" Requires="v">
                      <p:oleObj spid="_x0000_s5137" name="Formula" r:id="rId30" imgW="87840" imgH="119520" progId="Equation.Ribbit">
                        <p:embed/>
                      </p:oleObj>
                    </mc:Choice>
                    <mc:Fallback>
                      <p:oleObj name="Formula" r:id="rId30" imgW="87840" imgH="119520" progId="Equation.Ribbit">
                        <p:embed/>
                        <p:pic>
                          <p:nvPicPr>
                            <p:cNvPr id="0" name=""/>
                            <p:cNvPicPr>
                              <a:picLocks noChangeAspect="1" noChangeArrowheads="1"/>
                            </p:cNvPicPr>
                            <p:nvPr/>
                          </p:nvPicPr>
                          <p:blipFill>
                            <a:blip r:embed="rId16">
                              <a:extLst>
                                <a:ext uri="{28A0092B-C50C-407E-A947-70E740481C1C}">
                                  <a14:useLocalDpi val="0"/>
                                </a:ext>
                              </a:extLst>
                            </a:blip>
                            <a:srcRect/>
                            <a:stretch>
                              <a:fillRect/>
                            </a:stretch>
                          </p:blipFill>
                          <p:spPr bwMode="auto">
                            <a:xfrm>
                              <a:off x="4717756" y="2887663"/>
                              <a:ext cx="173037" cy="23653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pic>
                      </p:oleObj>
                    </mc:Fallback>
                  </mc:AlternateContent>
                </a:graphicData>
              </a:graphic>
            </p:graphicFrame>
          </mc:Choice>
          <mc:Fallback xmlns="">
            <p:graphicFrame>
              <p:nvGraphicFramePr>
                <p:cNvPr id="12" name="对象 11"/>
                <p:cNvGraphicFramePr>
                  <a:graphicFrameLocks noChangeAspect="1"/>
                </p:cNvGraphicFramePr>
                <p:nvPr>
                  <p:extLst>
                    <p:ext uri="{D42A27DB-BD31-4B8C-83A1-F6EECF244321}">
                      <p14:modId xmlns:p14="http://schemas.microsoft.com/office/powerpoint/2010/main" val="4290604950"/>
                    </p:ext>
                  </p:extLst>
                </p:nvPr>
              </p:nvGraphicFramePr>
              <p:xfrm>
                <a:off x="4717756" y="2887663"/>
                <a:ext cx="173037" cy="236537"/>
              </p:xfrm>
              <a:graphic>
                <a:graphicData uri="http://schemas.openxmlformats.org/presentationml/2006/ole">
                  <mc:AlternateContent>
                    <mc:Choice xmlns:v="urn:schemas-microsoft-com:vml" Requires="v">
                      <p:oleObj spid="_x0000_s4017" name="Formula" r:id="rId31" imgW="87840" imgH="119520" progId="Equation.Ribbit">
                        <p:embed/>
                      </p:oleObj>
                    </mc:Choice>
                    <mc:Fallback>
                      <p:oleObj name="Formula" r:id="rId31" imgW="87840" imgH="119520" progId="Equation.Ribbit">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17756" y="2887663"/>
                              <a:ext cx="173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Fallback>
        </mc:AlternateContent>
      </p:grpSp>
    </p:spTree>
    <p:extLst>
      <p:ext uri="{BB962C8B-B14F-4D97-AF65-F5344CB8AC3E}">
        <p14:creationId xmlns:p14="http://schemas.microsoft.com/office/powerpoint/2010/main" val="1706474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90600" y="1264138"/>
            <a:ext cx="9982200" cy="1283529"/>
          </a:xfrm>
        </p:spPr>
        <p:txBody>
          <a:bodyPr>
            <a:noAutofit/>
          </a:bodyPr>
          <a:lstStyle/>
          <a:p>
            <a:pPr marL="0" indent="0">
              <a:buNone/>
            </a:pPr>
            <a:r>
              <a:rPr lang="zh-CN" altLang="en-US" sz="2200" kern="1200" dirty="0">
                <a:solidFill>
                  <a:schemeClr val="tx1"/>
                </a:solidFill>
                <a:latin typeface="微软雅黑" panose="020B0503020204020204" pitchFamily="34" charset="-122"/>
                <a:ea typeface="微软雅黑" panose="020B0503020204020204" pitchFamily="34" charset="-122"/>
              </a:rPr>
              <a:t>期望输出与真实标记的差别称为偏差，即</a:t>
            </a:r>
            <a:endParaRPr lang="en-US" altLang="zh-CN" sz="2200" kern="1200" dirty="0">
              <a:solidFill>
                <a:schemeClr val="tx1"/>
              </a:solidFill>
              <a:latin typeface="微软雅黑" panose="020B0503020204020204" pitchFamily="34" charset="-122"/>
              <a:ea typeface="微软雅黑" panose="020B0503020204020204" pitchFamily="34" charset="-122"/>
            </a:endParaRPr>
          </a:p>
          <a:p>
            <a:pPr marL="0" indent="0">
              <a:buNone/>
            </a:pPr>
            <a:r>
              <a:rPr lang="zh-CN" altLang="en-US" sz="2200" kern="1200" dirty="0">
                <a:solidFill>
                  <a:schemeClr val="tx1"/>
                </a:solidFill>
                <a:latin typeface="微软雅黑" panose="020B0503020204020204" pitchFamily="34" charset="-122"/>
                <a:ea typeface="微软雅黑" panose="020B0503020204020204" pitchFamily="34" charset="-122"/>
              </a:rPr>
              <a:t>为便与讨论，假定噪声期望为</a:t>
            </a:r>
            <a:r>
              <a:rPr lang="en-US" altLang="zh-CN" sz="2200" kern="1200" dirty="0">
                <a:solidFill>
                  <a:schemeClr val="tx1"/>
                </a:solidFill>
                <a:latin typeface="微软雅黑" panose="020B0503020204020204" pitchFamily="34" charset="-122"/>
                <a:ea typeface="微软雅黑" panose="020B0503020204020204" pitchFamily="34" charset="-122"/>
              </a:rPr>
              <a:t>0</a:t>
            </a:r>
            <a:r>
              <a:rPr lang="zh-CN" altLang="en-US" sz="2200" kern="1200" dirty="0">
                <a:solidFill>
                  <a:schemeClr val="tx1"/>
                </a:solidFill>
                <a:latin typeface="微软雅黑" panose="020B0503020204020204" pitchFamily="34" charset="-122"/>
                <a:ea typeface="微软雅黑" panose="020B0503020204020204" pitchFamily="34" charset="-122"/>
              </a:rPr>
              <a:t>，也即                        </a:t>
            </a:r>
            <a:r>
              <a:rPr lang="en-US" altLang="zh-CN" sz="2200" kern="1200" dirty="0">
                <a:solidFill>
                  <a:schemeClr val="tx1"/>
                </a:solidFill>
                <a:latin typeface="微软雅黑" panose="020B0503020204020204" pitchFamily="34" charset="-122"/>
                <a:ea typeface="微软雅黑" panose="020B0503020204020204" pitchFamily="34" charset="-122"/>
              </a:rPr>
              <a:t>, </a:t>
            </a:r>
            <a:r>
              <a:rPr lang="zh-CN" altLang="en-US" sz="2200" kern="1200" dirty="0">
                <a:solidFill>
                  <a:schemeClr val="tx1"/>
                </a:solidFill>
                <a:latin typeface="微软雅黑" panose="020B0503020204020204" pitchFamily="34" charset="-122"/>
                <a:ea typeface="微软雅黑" panose="020B0503020204020204" pitchFamily="34" charset="-122"/>
              </a:rPr>
              <a:t>对泛化误差分解</a:t>
            </a:r>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1295659"/>
            <a:ext cx="2815738" cy="456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904999"/>
            <a:ext cx="1757036" cy="26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0108" y="2700067"/>
            <a:ext cx="7614584" cy="3160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p:cNvSpPr>
            <a:spLocks noGrp="1"/>
          </p:cNvSpPr>
          <p:nvPr>
            <p:ph type="title"/>
          </p:nvPr>
        </p:nvSpPr>
        <p:spPr>
          <a:xfrm>
            <a:off x="990600" y="0"/>
            <a:ext cx="7886700" cy="777874"/>
          </a:xfrm>
        </p:spPr>
        <p:txBody>
          <a:bodyPr>
            <a:normAutofit/>
          </a:bodyPr>
          <a:lstStyle/>
          <a:p>
            <a:r>
              <a:rPr lang="zh-CN" altLang="en-US" dirty="0">
                <a:solidFill>
                  <a:schemeClr val="tx1"/>
                </a:solidFill>
                <a:latin typeface="微软雅黑" panose="020B0503020204020204" pitchFamily="34" charset="-122"/>
                <a:ea typeface="微软雅黑" panose="020B0503020204020204" pitchFamily="34" charset="-122"/>
              </a:rPr>
              <a:t>偏差与方差</a:t>
            </a:r>
          </a:p>
        </p:txBody>
      </p:sp>
    </p:spTree>
    <p:extLst>
      <p:ext uri="{BB962C8B-B14F-4D97-AF65-F5344CB8AC3E}">
        <p14:creationId xmlns:p14="http://schemas.microsoft.com/office/powerpoint/2010/main" val="1582573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00835" y="3398730"/>
            <a:ext cx="8616950" cy="2392470"/>
          </a:xfrm>
        </p:spPr>
        <p:txBody>
          <a:bodyPr>
            <a:normAutofit fontScale="77500" lnSpcReduction="20000"/>
          </a:bodyPr>
          <a:lstStyle/>
          <a:p>
            <a:pPr marL="0" indent="0">
              <a:buNone/>
            </a:pPr>
            <a:r>
              <a:rPr lang="zh-CN" altLang="en-US" sz="2600" kern="1200" dirty="0">
                <a:solidFill>
                  <a:schemeClr val="tx1"/>
                </a:solidFill>
                <a:latin typeface="微软雅黑" panose="020B0503020204020204" pitchFamily="34" charset="-122"/>
                <a:ea typeface="微软雅黑" panose="020B0503020204020204" pitchFamily="34" charset="-122"/>
              </a:rPr>
              <a:t>又由假设中噪声期望为</a:t>
            </a:r>
            <a:r>
              <a:rPr lang="en-US" altLang="zh-CN" sz="2600" kern="1200" dirty="0">
                <a:solidFill>
                  <a:schemeClr val="tx1"/>
                </a:solidFill>
                <a:latin typeface="微软雅黑" panose="020B0503020204020204" pitchFamily="34" charset="-122"/>
                <a:ea typeface="微软雅黑" panose="020B0503020204020204" pitchFamily="34" charset="-122"/>
              </a:rPr>
              <a:t>0</a:t>
            </a:r>
            <a:r>
              <a:rPr lang="zh-CN" altLang="en-US" sz="2600" kern="1200" dirty="0">
                <a:solidFill>
                  <a:schemeClr val="tx1"/>
                </a:solidFill>
                <a:latin typeface="微软雅黑" panose="020B0503020204020204" pitchFamily="34" charset="-122"/>
                <a:ea typeface="微软雅黑" panose="020B0503020204020204" pitchFamily="34" charset="-122"/>
              </a:rPr>
              <a:t>，可得</a:t>
            </a:r>
            <a:endParaRPr lang="en-US" altLang="zh-CN" sz="2600" kern="1200" dirty="0">
              <a:solidFill>
                <a:schemeClr val="tx1"/>
              </a:solidFill>
              <a:latin typeface="微软雅黑" panose="020B0503020204020204" pitchFamily="34" charset="-122"/>
              <a:ea typeface="微软雅黑" panose="020B0503020204020204" pitchFamily="34" charset="-122"/>
            </a:endParaRPr>
          </a:p>
          <a:p>
            <a:pPr marL="0" indent="0">
              <a:buNone/>
            </a:pPr>
            <a:endParaRPr lang="en-US" altLang="zh-CN" sz="2600" kern="1200" dirty="0">
              <a:solidFill>
                <a:schemeClr val="tx1"/>
              </a:solidFill>
              <a:latin typeface="微软雅黑" panose="020B0503020204020204" pitchFamily="34" charset="-122"/>
              <a:ea typeface="微软雅黑" panose="020B0503020204020204" pitchFamily="34" charset="-122"/>
            </a:endParaRPr>
          </a:p>
          <a:p>
            <a:pPr marL="0" indent="0">
              <a:buNone/>
            </a:pPr>
            <a:endParaRPr lang="en-US" altLang="zh-CN" sz="2600" kern="1200" dirty="0">
              <a:solidFill>
                <a:schemeClr val="tx1"/>
              </a:solidFill>
              <a:latin typeface="微软雅黑" panose="020B0503020204020204" pitchFamily="34" charset="-122"/>
              <a:ea typeface="微软雅黑" panose="020B0503020204020204" pitchFamily="34" charset="-122"/>
            </a:endParaRPr>
          </a:p>
          <a:p>
            <a:pPr marL="0" indent="0">
              <a:buNone/>
            </a:pPr>
            <a:r>
              <a:rPr lang="zh-CN" altLang="en-US" sz="2600" kern="1200" dirty="0">
                <a:solidFill>
                  <a:schemeClr val="tx1"/>
                </a:solidFill>
                <a:latin typeface="微软雅黑" panose="020B0503020204020204" pitchFamily="34" charset="-122"/>
                <a:ea typeface="微软雅黑" panose="020B0503020204020204" pitchFamily="34" charset="-122"/>
              </a:rPr>
              <a:t>于是：</a:t>
            </a:r>
            <a:r>
              <a:rPr lang="en-US" altLang="zh-CN" sz="2600" kern="1200" dirty="0">
                <a:solidFill>
                  <a:schemeClr val="tx1"/>
                </a:solidFill>
                <a:latin typeface="微软雅黑" panose="020B0503020204020204" pitchFamily="34" charset="-122"/>
                <a:ea typeface="微软雅黑" panose="020B0503020204020204" pitchFamily="34" charset="-122"/>
              </a:rPr>
              <a:t>                                         </a:t>
            </a:r>
          </a:p>
          <a:p>
            <a:pPr marL="0" indent="0">
              <a:buNone/>
            </a:pPr>
            <a:r>
              <a:rPr lang="zh-CN" altLang="en-US" sz="2600" kern="1200" dirty="0">
                <a:solidFill>
                  <a:schemeClr val="tx1"/>
                </a:solidFill>
                <a:latin typeface="微软雅黑" panose="020B0503020204020204" pitchFamily="34" charset="-122"/>
                <a:ea typeface="微软雅黑" panose="020B0503020204020204" pitchFamily="34" charset="-122"/>
              </a:rPr>
              <a:t>也即泛化误差可分解为偏差、方差与噪声之和。</a:t>
            </a:r>
            <a:endParaRPr lang="en-US" altLang="zh-CN" sz="2600" kern="1200" dirty="0">
              <a:solidFill>
                <a:schemeClr val="tx1"/>
              </a:solidFill>
              <a:latin typeface="微软雅黑" panose="020B0503020204020204" pitchFamily="34" charset="-122"/>
              <a:ea typeface="微软雅黑" panose="020B0503020204020204" pitchFamily="34" charset="-122"/>
            </a:endParaRPr>
          </a:p>
          <a:p>
            <a:pPr marL="0" indent="0">
              <a:buNone/>
            </a:pPr>
            <a:endParaRPr lang="en-US" altLang="zh-CN" dirty="0"/>
          </a:p>
          <a:p>
            <a:pPr marL="0" indent="0">
              <a:buNone/>
            </a:pPr>
            <a:endParaRPr lang="en-US" altLang="zh-CN" dirty="0"/>
          </a:p>
        </p:txBody>
      </p:sp>
      <p:pic>
        <p:nvPicPr>
          <p:cNvPr id="348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4439" y="3870622"/>
            <a:ext cx="6543121" cy="43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4703244"/>
            <a:ext cx="4188260" cy="344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9302" y="1371399"/>
            <a:ext cx="6992945" cy="163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p:cNvSpPr>
            <a:spLocks noGrp="1"/>
          </p:cNvSpPr>
          <p:nvPr>
            <p:ph type="title"/>
          </p:nvPr>
        </p:nvSpPr>
        <p:spPr>
          <a:xfrm>
            <a:off x="914400" y="40255"/>
            <a:ext cx="7886700" cy="777874"/>
          </a:xfrm>
        </p:spPr>
        <p:txBody>
          <a:bodyPr>
            <a:normAutofit/>
          </a:bodyPr>
          <a:lstStyle/>
          <a:p>
            <a:r>
              <a:rPr lang="zh-CN" altLang="en-US" dirty="0">
                <a:solidFill>
                  <a:schemeClr val="tx1"/>
                </a:solidFill>
                <a:latin typeface="微软雅黑" panose="020B0503020204020204" pitchFamily="34" charset="-122"/>
                <a:ea typeface="微软雅黑" panose="020B0503020204020204" pitchFamily="34" charset="-122"/>
              </a:rPr>
              <a:t>偏差与方差</a:t>
            </a:r>
          </a:p>
        </p:txBody>
      </p:sp>
    </p:spTree>
    <p:extLst>
      <p:ext uri="{BB962C8B-B14F-4D97-AF65-F5344CB8AC3E}">
        <p14:creationId xmlns:p14="http://schemas.microsoft.com/office/powerpoint/2010/main" val="1759351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4400" y="1295400"/>
            <a:ext cx="9973733" cy="4652436"/>
          </a:xfrm>
        </p:spPr>
        <p:txBody>
          <a:bodyPr>
            <a:normAutofit/>
          </a:bodyPr>
          <a:lstStyle/>
          <a:p>
            <a:pPr lvl="1"/>
            <a:r>
              <a:rPr lang="zh-CN" altLang="en-US" sz="2200" b="1" kern="1200" dirty="0">
                <a:solidFill>
                  <a:srgbClr val="0070C0"/>
                </a:solidFill>
                <a:latin typeface="微软雅黑" panose="020B0503020204020204" pitchFamily="34" charset="-122"/>
                <a:ea typeface="微软雅黑" panose="020B0503020204020204" pitchFamily="34" charset="-122"/>
                <a:cs typeface="+mn-cs"/>
              </a:rPr>
              <a:t>偏差</a:t>
            </a:r>
            <a:r>
              <a:rPr lang="zh-CN" altLang="en-US" sz="2200" kern="1200" dirty="0">
                <a:solidFill>
                  <a:schemeClr val="tx1"/>
                </a:solidFill>
                <a:latin typeface="微软雅黑" panose="020B0503020204020204" pitchFamily="34" charset="-122"/>
                <a:ea typeface="微软雅黑" panose="020B0503020204020204" pitchFamily="34" charset="-122"/>
                <a:cs typeface="+mn-cs"/>
              </a:rPr>
              <a:t>度量了学习算法期望预测与真实结果的偏离程度；即刻画了学习算法本身的拟合能力；</a:t>
            </a:r>
            <a:endParaRPr lang="en-US" altLang="zh-CN" sz="2200" kern="1200" dirty="0">
              <a:solidFill>
                <a:schemeClr val="tx1"/>
              </a:solidFill>
              <a:latin typeface="微软雅黑" panose="020B0503020204020204" pitchFamily="34" charset="-122"/>
              <a:ea typeface="微软雅黑" panose="020B0503020204020204" pitchFamily="34" charset="-122"/>
              <a:cs typeface="+mn-cs"/>
            </a:endParaRPr>
          </a:p>
          <a:p>
            <a:pPr lvl="1"/>
            <a:r>
              <a:rPr lang="zh-CN" altLang="en-US" sz="2200" b="1" kern="1200" dirty="0">
                <a:solidFill>
                  <a:srgbClr val="0070C0"/>
                </a:solidFill>
                <a:latin typeface="微软雅黑" panose="020B0503020204020204" pitchFamily="34" charset="-122"/>
                <a:ea typeface="微软雅黑" panose="020B0503020204020204" pitchFamily="34" charset="-122"/>
                <a:cs typeface="+mn-cs"/>
              </a:rPr>
              <a:t>方差</a:t>
            </a:r>
            <a:r>
              <a:rPr lang="zh-CN" altLang="en-US" sz="2200" kern="1200" dirty="0">
                <a:solidFill>
                  <a:schemeClr val="tx1"/>
                </a:solidFill>
                <a:latin typeface="微软雅黑" panose="020B0503020204020204" pitchFamily="34" charset="-122"/>
                <a:ea typeface="微软雅黑" panose="020B0503020204020204" pitchFamily="34" charset="-122"/>
                <a:cs typeface="+mn-cs"/>
              </a:rPr>
              <a:t>度量了同样大小训练集的变动所导致的学习性能的变化；即刻画了数据扰动所造成的影响；</a:t>
            </a:r>
            <a:endParaRPr lang="en-US" altLang="zh-CN" sz="2200" kern="1200" dirty="0">
              <a:solidFill>
                <a:schemeClr val="tx1"/>
              </a:solidFill>
              <a:latin typeface="微软雅黑" panose="020B0503020204020204" pitchFamily="34" charset="-122"/>
              <a:ea typeface="微软雅黑" panose="020B0503020204020204" pitchFamily="34" charset="-122"/>
              <a:cs typeface="+mn-cs"/>
            </a:endParaRPr>
          </a:p>
          <a:p>
            <a:pPr lvl="1"/>
            <a:r>
              <a:rPr lang="zh-CN" altLang="en-US" sz="2200" b="1" kern="1200" dirty="0">
                <a:solidFill>
                  <a:srgbClr val="0070C0"/>
                </a:solidFill>
                <a:latin typeface="微软雅黑" panose="020B0503020204020204" pitchFamily="34" charset="-122"/>
                <a:ea typeface="微软雅黑" panose="020B0503020204020204" pitchFamily="34" charset="-122"/>
                <a:cs typeface="+mn-cs"/>
              </a:rPr>
              <a:t>噪声</a:t>
            </a:r>
            <a:r>
              <a:rPr lang="zh-CN" altLang="en-US" sz="2200" kern="1200" dirty="0">
                <a:solidFill>
                  <a:schemeClr val="tx1"/>
                </a:solidFill>
                <a:latin typeface="微软雅黑" panose="020B0503020204020204" pitchFamily="34" charset="-122"/>
                <a:ea typeface="微软雅黑" panose="020B0503020204020204" pitchFamily="34" charset="-122"/>
                <a:cs typeface="+mn-cs"/>
              </a:rPr>
              <a:t>表达了在当前任务上任何学习算法所能达到的期望泛化误差的下界；即刻画了学习问题本身的难度。</a:t>
            </a:r>
            <a:endParaRPr lang="en-US" altLang="zh-CN" sz="2200" kern="1200" dirty="0">
              <a:solidFill>
                <a:schemeClr val="tx1"/>
              </a:solidFill>
              <a:latin typeface="微软雅黑" panose="020B0503020204020204" pitchFamily="34" charset="-122"/>
              <a:ea typeface="微软雅黑" panose="020B0503020204020204" pitchFamily="34" charset="-122"/>
              <a:cs typeface="+mn-cs"/>
            </a:endParaRPr>
          </a:p>
          <a:p>
            <a:pPr marL="0" indent="0">
              <a:buNone/>
            </a:pPr>
            <a:endParaRPr lang="en-US" altLang="zh-CN" sz="2200" kern="1200" dirty="0">
              <a:solidFill>
                <a:schemeClr val="tx1"/>
              </a:solidFill>
              <a:latin typeface="微软雅黑" panose="020B0503020204020204" pitchFamily="34" charset="-122"/>
              <a:ea typeface="微软雅黑" panose="020B0503020204020204" pitchFamily="34" charset="-122"/>
            </a:endParaRPr>
          </a:p>
          <a:p>
            <a:pPr marL="457200" lvl="1" indent="0">
              <a:buNone/>
            </a:pPr>
            <a:r>
              <a:rPr lang="zh-CN" altLang="en-US" sz="2200" kern="1200" dirty="0">
                <a:solidFill>
                  <a:schemeClr val="tx1"/>
                </a:solidFill>
                <a:latin typeface="微软雅黑" panose="020B0503020204020204" pitchFamily="34" charset="-122"/>
                <a:ea typeface="微软雅黑" panose="020B0503020204020204" pitchFamily="34" charset="-122"/>
                <a:cs typeface="+mn-cs"/>
              </a:rPr>
              <a:t>泛化性能是由学习算法的能力、数据的充分性以及学习任务本身的难度所共同决定的。给定学习任务为了取得好的泛化性能，需要使偏差小</a:t>
            </a:r>
            <a:r>
              <a:rPr lang="en-US" altLang="zh-CN" sz="2200" kern="1200" dirty="0">
                <a:solidFill>
                  <a:schemeClr val="tx1"/>
                </a:solidFill>
                <a:latin typeface="微软雅黑" panose="020B0503020204020204" pitchFamily="34" charset="-122"/>
                <a:ea typeface="微软雅黑" panose="020B0503020204020204" pitchFamily="34" charset="-122"/>
                <a:cs typeface="+mn-cs"/>
              </a:rPr>
              <a:t>(</a:t>
            </a:r>
            <a:r>
              <a:rPr lang="zh-CN" altLang="en-US" sz="2200" kern="1200" dirty="0">
                <a:solidFill>
                  <a:schemeClr val="tx1"/>
                </a:solidFill>
                <a:latin typeface="微软雅黑" panose="020B0503020204020204" pitchFamily="34" charset="-122"/>
                <a:ea typeface="微软雅黑" panose="020B0503020204020204" pitchFamily="34" charset="-122"/>
                <a:cs typeface="+mn-cs"/>
              </a:rPr>
              <a:t>充分拟合数据</a:t>
            </a:r>
            <a:r>
              <a:rPr lang="en-US" altLang="zh-CN" sz="2200" kern="1200" dirty="0">
                <a:solidFill>
                  <a:schemeClr val="tx1"/>
                </a:solidFill>
                <a:latin typeface="微软雅黑" panose="020B0503020204020204" pitchFamily="34" charset="-122"/>
                <a:ea typeface="微软雅黑" panose="020B0503020204020204" pitchFamily="34" charset="-122"/>
                <a:cs typeface="+mn-cs"/>
              </a:rPr>
              <a:t>)</a:t>
            </a:r>
            <a:r>
              <a:rPr lang="zh-CN" altLang="en-US" sz="2200" kern="1200" dirty="0">
                <a:solidFill>
                  <a:schemeClr val="tx1"/>
                </a:solidFill>
                <a:latin typeface="微软雅黑" panose="020B0503020204020204" pitchFamily="34" charset="-122"/>
                <a:ea typeface="微软雅黑" panose="020B0503020204020204" pitchFamily="34" charset="-122"/>
                <a:cs typeface="+mn-cs"/>
              </a:rPr>
              <a:t>而且方差较小</a:t>
            </a:r>
            <a:r>
              <a:rPr lang="en-US" altLang="zh-CN" sz="2200" kern="1200" dirty="0">
                <a:solidFill>
                  <a:schemeClr val="tx1"/>
                </a:solidFill>
                <a:latin typeface="微软雅黑" panose="020B0503020204020204" pitchFamily="34" charset="-122"/>
                <a:ea typeface="微软雅黑" panose="020B0503020204020204" pitchFamily="34" charset="-122"/>
                <a:cs typeface="+mn-cs"/>
              </a:rPr>
              <a:t>(</a:t>
            </a:r>
            <a:r>
              <a:rPr lang="zh-CN" altLang="en-US" sz="2200" kern="1200" dirty="0">
                <a:solidFill>
                  <a:schemeClr val="tx1"/>
                </a:solidFill>
                <a:latin typeface="微软雅黑" panose="020B0503020204020204" pitchFamily="34" charset="-122"/>
                <a:ea typeface="微软雅黑" panose="020B0503020204020204" pitchFamily="34" charset="-122"/>
                <a:cs typeface="+mn-cs"/>
              </a:rPr>
              <a:t>减少数据扰动产生的影响</a:t>
            </a:r>
            <a:r>
              <a:rPr lang="en-US" altLang="zh-CN" sz="2200" kern="1200" dirty="0">
                <a:solidFill>
                  <a:schemeClr val="tx1"/>
                </a:solidFill>
                <a:latin typeface="微软雅黑" panose="020B0503020204020204" pitchFamily="34" charset="-122"/>
                <a:ea typeface="微软雅黑" panose="020B0503020204020204" pitchFamily="34" charset="-122"/>
                <a:cs typeface="+mn-cs"/>
              </a:rPr>
              <a:t>)</a:t>
            </a:r>
            <a:r>
              <a:rPr lang="zh-CN" altLang="en-US" sz="2200" kern="1200" dirty="0">
                <a:solidFill>
                  <a:schemeClr val="tx1"/>
                </a:solidFill>
                <a:latin typeface="微软雅黑" panose="020B0503020204020204" pitchFamily="34" charset="-122"/>
                <a:ea typeface="微软雅黑" panose="020B0503020204020204" pitchFamily="34" charset="-122"/>
                <a:cs typeface="+mn-cs"/>
              </a:rPr>
              <a:t>。</a:t>
            </a:r>
            <a:endParaRPr lang="en-US" altLang="zh-CN" sz="2200" kern="1200" dirty="0">
              <a:solidFill>
                <a:schemeClr val="tx1"/>
              </a:solidFill>
              <a:latin typeface="微软雅黑" panose="020B0503020204020204" pitchFamily="34" charset="-122"/>
              <a:ea typeface="微软雅黑" panose="020B0503020204020204" pitchFamily="34" charset="-122"/>
              <a:cs typeface="+mn-cs"/>
            </a:endParaRPr>
          </a:p>
        </p:txBody>
      </p:sp>
      <p:sp>
        <p:nvSpPr>
          <p:cNvPr id="6" name="标题 1"/>
          <p:cNvSpPr>
            <a:spLocks noGrp="1"/>
          </p:cNvSpPr>
          <p:nvPr>
            <p:ph type="title"/>
          </p:nvPr>
        </p:nvSpPr>
        <p:spPr>
          <a:xfrm>
            <a:off x="914400" y="0"/>
            <a:ext cx="7886700" cy="777874"/>
          </a:xfrm>
        </p:spPr>
        <p:txBody>
          <a:bodyPr>
            <a:normAutofit/>
          </a:bodyPr>
          <a:lstStyle/>
          <a:p>
            <a:r>
              <a:rPr lang="zh-CN" altLang="en-US" dirty="0">
                <a:solidFill>
                  <a:schemeClr val="tx1"/>
                </a:solidFill>
                <a:latin typeface="微软雅黑" panose="020B0503020204020204" pitchFamily="34" charset="-122"/>
                <a:ea typeface="微软雅黑" panose="020B0503020204020204" pitchFamily="34" charset="-122"/>
              </a:rPr>
              <a:t>偏差与方差</a:t>
            </a:r>
          </a:p>
        </p:txBody>
      </p:sp>
    </p:spTree>
    <p:extLst>
      <p:ext uri="{BB962C8B-B14F-4D97-AF65-F5344CB8AC3E}">
        <p14:creationId xmlns:p14="http://schemas.microsoft.com/office/powerpoint/2010/main" val="8996655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180433"/>
            <a:ext cx="9525000" cy="1257967"/>
          </a:xfrm>
        </p:spPr>
        <p:txBody>
          <a:bodyPr>
            <a:normAutofit/>
          </a:bodyPr>
          <a:lstStyle/>
          <a:p>
            <a:pPr marL="325800" lvl="1" indent="0" eaLnBrk="1" hangingPunct="1">
              <a:lnSpc>
                <a:spcPct val="90000"/>
              </a:lnSpc>
              <a:spcBef>
                <a:spcPts val="500"/>
              </a:spcBef>
              <a:buSzPct val="80000"/>
              <a:buNone/>
            </a:pPr>
            <a:r>
              <a:rPr lang="zh-CN" altLang="en-US" sz="2200" kern="1200" dirty="0">
                <a:solidFill>
                  <a:schemeClr val="tx1"/>
                </a:solidFill>
                <a:latin typeface="微软雅黑" panose="020B0503020204020204" pitchFamily="34" charset="-122"/>
                <a:ea typeface="微软雅黑" panose="020B0503020204020204" pitchFamily="34" charset="-122"/>
                <a:cs typeface="+mn-cs"/>
              </a:rPr>
              <a:t>一般来说，偏差与方差是有冲突的，称为偏差</a:t>
            </a:r>
            <a:r>
              <a:rPr lang="en-US" altLang="zh-CN" sz="2200" kern="1200" dirty="0">
                <a:solidFill>
                  <a:schemeClr val="tx1"/>
                </a:solidFill>
                <a:latin typeface="微软雅黑" panose="020B0503020204020204" pitchFamily="34" charset="-122"/>
                <a:ea typeface="微软雅黑" panose="020B0503020204020204" pitchFamily="34" charset="-122"/>
                <a:cs typeface="+mn-cs"/>
              </a:rPr>
              <a:t>-</a:t>
            </a:r>
            <a:r>
              <a:rPr lang="zh-CN" altLang="en-US" sz="2200" kern="1200" dirty="0">
                <a:solidFill>
                  <a:schemeClr val="tx1"/>
                </a:solidFill>
                <a:latin typeface="微软雅黑" panose="020B0503020204020204" pitchFamily="34" charset="-122"/>
                <a:ea typeface="微软雅黑" panose="020B0503020204020204" pitchFamily="34" charset="-122"/>
                <a:cs typeface="+mn-cs"/>
              </a:rPr>
              <a:t>方差窘境。</a:t>
            </a:r>
            <a:endParaRPr lang="en-US" altLang="zh-CN" sz="2200" kern="1200" dirty="0">
              <a:solidFill>
                <a:schemeClr val="tx1"/>
              </a:solidFill>
              <a:latin typeface="微软雅黑" panose="020B0503020204020204" pitchFamily="34" charset="-122"/>
              <a:ea typeface="微软雅黑" panose="020B0503020204020204" pitchFamily="34" charset="-122"/>
              <a:cs typeface="+mn-cs"/>
            </a:endParaRPr>
          </a:p>
          <a:p>
            <a:pPr marL="325800" lvl="1" indent="0" eaLnBrk="1" hangingPunct="1">
              <a:lnSpc>
                <a:spcPct val="90000"/>
              </a:lnSpc>
              <a:spcBef>
                <a:spcPts val="500"/>
              </a:spcBef>
              <a:buSzPct val="80000"/>
              <a:buNone/>
            </a:pPr>
            <a:r>
              <a:rPr lang="zh-CN" altLang="en-US" sz="2200" kern="1200" dirty="0">
                <a:solidFill>
                  <a:schemeClr val="tx1"/>
                </a:solidFill>
                <a:latin typeface="微软雅黑" panose="020B0503020204020204" pitchFamily="34" charset="-122"/>
                <a:ea typeface="微软雅黑" panose="020B0503020204020204" pitchFamily="34" charset="-122"/>
                <a:cs typeface="+mn-cs"/>
              </a:rPr>
              <a:t>如右图所示，假如我们能控制算法的训练程度：</a:t>
            </a:r>
            <a:endParaRPr lang="en-US" altLang="zh-CN" sz="2200" kern="1200" dirty="0">
              <a:solidFill>
                <a:schemeClr val="tx1"/>
              </a:solidFill>
              <a:latin typeface="微软雅黑" panose="020B0503020204020204" pitchFamily="34" charset="-122"/>
              <a:ea typeface="微软雅黑" panose="020B0503020204020204" pitchFamily="34" charset="-122"/>
              <a:cs typeface="+mn-cs"/>
            </a:endParaRPr>
          </a:p>
        </p:txBody>
      </p:sp>
      <p:sp>
        <p:nvSpPr>
          <p:cNvPr id="4" name="内容占位符 2"/>
          <p:cNvSpPr txBox="1">
            <a:spLocks/>
          </p:cNvSpPr>
          <p:nvPr/>
        </p:nvSpPr>
        <p:spPr>
          <a:xfrm>
            <a:off x="1195627" y="2209800"/>
            <a:ext cx="5509973" cy="3886200"/>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10000"/>
              </a:lnSpc>
            </a:pPr>
            <a:r>
              <a:rPr lang="zh-CN" altLang="en-US" sz="2200" dirty="0">
                <a:latin typeface="微软雅黑" panose="020B0503020204020204" pitchFamily="34" charset="-122"/>
                <a:ea typeface="微软雅黑" panose="020B0503020204020204" pitchFamily="34" charset="-122"/>
              </a:rPr>
              <a:t>在训练不足时，学习器拟合能力不强，训练数据的扰动不足以使学习器的拟合能力产生显著变化，此时偏差主导泛化错误率；</a:t>
            </a:r>
            <a:endParaRPr lang="en-US" altLang="zh-CN" sz="2200" dirty="0">
              <a:latin typeface="微软雅黑" panose="020B0503020204020204" pitchFamily="34" charset="-122"/>
              <a:ea typeface="微软雅黑" panose="020B0503020204020204" pitchFamily="34" charset="-122"/>
            </a:endParaRPr>
          </a:p>
          <a:p>
            <a:pPr lvl="1">
              <a:lnSpc>
                <a:spcPct val="110000"/>
              </a:lnSpc>
            </a:pPr>
            <a:r>
              <a:rPr lang="zh-CN" altLang="en-US" sz="2200" dirty="0">
                <a:latin typeface="微软雅黑" panose="020B0503020204020204" pitchFamily="34" charset="-122"/>
                <a:ea typeface="微软雅黑" panose="020B0503020204020204" pitchFamily="34" charset="-122"/>
              </a:rPr>
              <a:t>随着训练程度加深，学习器拟合能力逐渐增强，方差逐渐主导泛化错误率；</a:t>
            </a:r>
            <a:endParaRPr lang="en-US" altLang="zh-CN" sz="2200" dirty="0">
              <a:latin typeface="微软雅黑" panose="020B0503020204020204" pitchFamily="34" charset="-122"/>
              <a:ea typeface="微软雅黑" panose="020B0503020204020204" pitchFamily="34" charset="-122"/>
            </a:endParaRPr>
          </a:p>
          <a:p>
            <a:pPr lvl="1">
              <a:lnSpc>
                <a:spcPct val="110000"/>
              </a:lnSpc>
            </a:pPr>
            <a:r>
              <a:rPr lang="zh-CN" altLang="en-US" sz="2200" dirty="0">
                <a:latin typeface="微软雅黑" panose="020B0503020204020204" pitchFamily="34" charset="-122"/>
                <a:ea typeface="微软雅黑" panose="020B0503020204020204" pitchFamily="34" charset="-122"/>
              </a:rPr>
              <a:t>训练充足后，学习器的拟合能力非常强，训练数据的轻微扰动都会导致学习器的显著变化，若训练数据自身非全局特性被学到则会发生过拟合。</a:t>
            </a:r>
            <a:endParaRPr lang="en-US" altLang="zh-CN" sz="2200" dirty="0">
              <a:latin typeface="微软雅黑" panose="020B0503020204020204" pitchFamily="34" charset="-122"/>
              <a:ea typeface="微软雅黑" panose="020B0503020204020204" pitchFamily="34" charset="-122"/>
            </a:endParaRPr>
          </a:p>
        </p:txBody>
      </p:sp>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6478" y="2327115"/>
            <a:ext cx="4223249" cy="3110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a:spLocks noGrp="1"/>
          </p:cNvSpPr>
          <p:nvPr>
            <p:ph type="title"/>
          </p:nvPr>
        </p:nvSpPr>
        <p:spPr>
          <a:xfrm>
            <a:off x="914400" y="0"/>
            <a:ext cx="7886700" cy="777874"/>
          </a:xfrm>
        </p:spPr>
        <p:txBody>
          <a:bodyPr>
            <a:normAutofit/>
          </a:bodyPr>
          <a:lstStyle/>
          <a:p>
            <a:r>
              <a:rPr lang="zh-CN" altLang="en-US" dirty="0">
                <a:solidFill>
                  <a:schemeClr val="tx1"/>
                </a:solidFill>
                <a:latin typeface="微软雅黑" panose="020B0503020204020204" pitchFamily="34" charset="-122"/>
                <a:ea typeface="微软雅黑" panose="020B0503020204020204" pitchFamily="34" charset="-122"/>
              </a:rPr>
              <a:t>偏差与方差</a:t>
            </a:r>
          </a:p>
        </p:txBody>
      </p:sp>
    </p:spTree>
    <p:extLst>
      <p:ext uri="{BB962C8B-B14F-4D97-AF65-F5344CB8AC3E}">
        <p14:creationId xmlns:p14="http://schemas.microsoft.com/office/powerpoint/2010/main" val="90525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152400"/>
            <a:ext cx="7772400" cy="470898"/>
          </a:xfrm>
        </p:spPr>
        <p:txBody>
          <a:bodyPr/>
          <a:lstStyle/>
          <a:p>
            <a:r>
              <a:rPr lang="zh-CN" altLang="en-US" dirty="0"/>
              <a:t>目录</a:t>
            </a:r>
            <a:endParaRPr lang="zh-CN" altLang="en-US" dirty="0">
              <a:solidFill>
                <a:schemeClr val="tx1"/>
              </a:solidFill>
            </a:endParaRPr>
          </a:p>
        </p:txBody>
      </p:sp>
      <p:sp>
        <p:nvSpPr>
          <p:cNvPr id="6" name="内容占位符 2"/>
          <p:cNvSpPr>
            <a:spLocks noGrp="1"/>
          </p:cNvSpPr>
          <p:nvPr>
            <p:ph idx="4294967295"/>
          </p:nvPr>
        </p:nvSpPr>
        <p:spPr>
          <a:xfrm>
            <a:off x="922867" y="1047750"/>
            <a:ext cx="8686800" cy="4762500"/>
          </a:xfrm>
          <a:prstGeom prst="rect">
            <a:avLst/>
          </a:prstGeom>
        </p:spPr>
        <p:txBody>
          <a:bodyPr/>
          <a:lstStyle/>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经验误差与过拟合</a:t>
            </a:r>
            <a:endParaRPr lang="en-US" altLang="zh-CN" sz="2400" b="1" dirty="0">
              <a:solidFill>
                <a:schemeClr val="bg2"/>
              </a:solidFill>
            </a:endParaRP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评估方法</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性能度量</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比较检验</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偏差与方差</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tx1"/>
                </a:solidFill>
              </a:rPr>
              <a:t>阅读材料</a:t>
            </a:r>
          </a:p>
        </p:txBody>
      </p:sp>
    </p:spTree>
    <p:extLst>
      <p:ext uri="{BB962C8B-B14F-4D97-AF65-F5344CB8AC3E}">
        <p14:creationId xmlns:p14="http://schemas.microsoft.com/office/powerpoint/2010/main" val="94263259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0"/>
            <a:ext cx="7886700" cy="777874"/>
          </a:xfrm>
        </p:spPr>
        <p:txBody>
          <a:bodyPr/>
          <a:lstStyle/>
          <a:p>
            <a:r>
              <a:rPr lang="zh-CN" altLang="en-US" b="0" dirty="0">
                <a:solidFill>
                  <a:schemeClr val="tx1"/>
                </a:solidFill>
                <a:latin typeface="微软雅黑" panose="020B0503020204020204" pitchFamily="34" charset="-122"/>
                <a:ea typeface="微软雅黑" panose="020B0503020204020204" pitchFamily="34" charset="-122"/>
              </a:rPr>
              <a:t>阅读材料</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995891" y="1295400"/>
            <a:ext cx="10129309" cy="4495800"/>
          </a:xfrm>
        </p:spPr>
        <p:txBody>
          <a:bodyPr>
            <a:noAutofit/>
          </a:bodyPr>
          <a:lstStyle/>
          <a:p>
            <a:pPr marL="342900" indent="-342900">
              <a:lnSpc>
                <a:spcPct val="120000"/>
              </a:lnSpc>
            </a:pPr>
            <a:r>
              <a:rPr lang="zh-CN" altLang="en-US" sz="2200" kern="1200" dirty="0">
                <a:solidFill>
                  <a:schemeClr val="tx1"/>
                </a:solidFill>
                <a:latin typeface="微软雅黑" panose="020B0503020204020204" pitchFamily="34" charset="-122"/>
                <a:ea typeface="微软雅黑" panose="020B0503020204020204" pitchFamily="34" charset="-122"/>
              </a:rPr>
              <a:t>自助采样法在机器学习中有重要用途</a:t>
            </a:r>
            <a:r>
              <a:rPr lang="en-US" altLang="zh-CN" sz="2200" kern="1200" dirty="0">
                <a:solidFill>
                  <a:schemeClr val="tx1"/>
                </a:solidFill>
                <a:latin typeface="微软雅黑" panose="020B0503020204020204" pitchFamily="34" charset="-122"/>
                <a:ea typeface="微软雅黑" panose="020B0503020204020204" pitchFamily="34" charset="-122"/>
              </a:rPr>
              <a:t>,[Efron and Tibshirani, 1993]</a:t>
            </a:r>
            <a:r>
              <a:rPr lang="zh-CN" altLang="en-US" sz="2200" kern="1200" dirty="0">
                <a:solidFill>
                  <a:schemeClr val="tx1"/>
                </a:solidFill>
                <a:latin typeface="微软雅黑" panose="020B0503020204020204" pitchFamily="34" charset="-122"/>
                <a:ea typeface="微软雅黑" panose="020B0503020204020204" pitchFamily="34" charset="-122"/>
              </a:rPr>
              <a:t>对此有详细讨论。</a:t>
            </a:r>
            <a:endParaRPr lang="en-US" altLang="zh-CN" sz="2200" kern="1200" dirty="0">
              <a:solidFill>
                <a:schemeClr val="tx1"/>
              </a:solidFill>
              <a:latin typeface="微软雅黑" panose="020B0503020204020204" pitchFamily="34" charset="-122"/>
              <a:ea typeface="微软雅黑" panose="020B0503020204020204" pitchFamily="34" charset="-122"/>
            </a:endParaRPr>
          </a:p>
          <a:p>
            <a:pPr marL="342900" indent="-342900">
              <a:lnSpc>
                <a:spcPct val="120000"/>
              </a:lnSpc>
            </a:pPr>
            <a:r>
              <a:rPr lang="en-US" altLang="zh-CN" sz="2200" kern="1200" dirty="0">
                <a:solidFill>
                  <a:schemeClr val="tx1"/>
                </a:solidFill>
                <a:latin typeface="微软雅黑" panose="020B0503020204020204" pitchFamily="34" charset="-122"/>
                <a:ea typeface="微软雅黑" panose="020B0503020204020204" pitchFamily="34" charset="-122"/>
              </a:rPr>
              <a:t>ROC</a:t>
            </a:r>
            <a:r>
              <a:rPr lang="zh-CN" altLang="en-US" sz="2200" kern="1200" dirty="0">
                <a:solidFill>
                  <a:schemeClr val="tx1"/>
                </a:solidFill>
                <a:latin typeface="微软雅黑" panose="020B0503020204020204" pitchFamily="34" charset="-122"/>
                <a:ea typeface="微软雅黑" panose="020B0503020204020204" pitchFamily="34" charset="-122"/>
              </a:rPr>
              <a:t>曲线在二十世纪八十年代后期被引入机器学习</a:t>
            </a:r>
            <a:r>
              <a:rPr lang="en-US" altLang="zh-CN" sz="2200" kern="1200" dirty="0">
                <a:solidFill>
                  <a:schemeClr val="tx1"/>
                </a:solidFill>
                <a:latin typeface="微软雅黑" panose="020B0503020204020204" pitchFamily="34" charset="-122"/>
                <a:ea typeface="微软雅黑" panose="020B0503020204020204" pitchFamily="34" charset="-122"/>
              </a:rPr>
              <a:t>[Spackman, 1989],AUC</a:t>
            </a:r>
            <a:r>
              <a:rPr lang="zh-CN" altLang="en-US" sz="2200" kern="1200" dirty="0">
                <a:solidFill>
                  <a:schemeClr val="tx1"/>
                </a:solidFill>
                <a:latin typeface="微软雅黑" panose="020B0503020204020204" pitchFamily="34" charset="-122"/>
                <a:ea typeface="微软雅黑" panose="020B0503020204020204" pitchFamily="34" charset="-122"/>
              </a:rPr>
              <a:t>则是从九十年代中期起在机器学习领域广为使用</a:t>
            </a:r>
            <a:r>
              <a:rPr lang="en-US" altLang="zh-CN" sz="2200" kern="1200" dirty="0">
                <a:solidFill>
                  <a:schemeClr val="tx1"/>
                </a:solidFill>
                <a:latin typeface="微软雅黑" panose="020B0503020204020204" pitchFamily="34" charset="-122"/>
                <a:ea typeface="微软雅黑" panose="020B0503020204020204" pitchFamily="34" charset="-122"/>
              </a:rPr>
              <a:t>[Bradley,1997].[Hand and Till,2001]</a:t>
            </a:r>
            <a:r>
              <a:rPr lang="zh-CN" altLang="en-US" sz="2200" kern="1200" dirty="0">
                <a:solidFill>
                  <a:schemeClr val="tx1"/>
                </a:solidFill>
                <a:latin typeface="微软雅黑" panose="020B0503020204020204" pitchFamily="34" charset="-122"/>
                <a:ea typeface="微软雅黑" panose="020B0503020204020204" pitchFamily="34" charset="-122"/>
              </a:rPr>
              <a:t>将</a:t>
            </a:r>
            <a:r>
              <a:rPr lang="en-US" altLang="zh-CN" sz="2200" kern="1200" dirty="0">
                <a:solidFill>
                  <a:schemeClr val="tx1"/>
                </a:solidFill>
                <a:latin typeface="微软雅黑" panose="020B0503020204020204" pitchFamily="34" charset="-122"/>
                <a:ea typeface="微软雅黑" panose="020B0503020204020204" pitchFamily="34" charset="-122"/>
              </a:rPr>
              <a:t>ROC</a:t>
            </a:r>
            <a:r>
              <a:rPr lang="zh-CN" altLang="en-US" sz="2200" kern="1200" dirty="0">
                <a:solidFill>
                  <a:schemeClr val="tx1"/>
                </a:solidFill>
                <a:latin typeface="微软雅黑" panose="020B0503020204020204" pitchFamily="34" charset="-122"/>
                <a:ea typeface="微软雅黑" panose="020B0503020204020204" pitchFamily="34" charset="-122"/>
              </a:rPr>
              <a:t>曲线从二分类任务推广到多分类任务</a:t>
            </a:r>
            <a:r>
              <a:rPr lang="en-US" altLang="zh-CN" sz="2200" kern="1200" dirty="0">
                <a:solidFill>
                  <a:schemeClr val="tx1"/>
                </a:solidFill>
                <a:latin typeface="微软雅黑" panose="020B0503020204020204" pitchFamily="34" charset="-122"/>
                <a:ea typeface="微软雅黑" panose="020B0503020204020204" pitchFamily="34" charset="-122"/>
              </a:rPr>
              <a:t>.[Fawcett,2006]</a:t>
            </a:r>
            <a:r>
              <a:rPr lang="zh-CN" altLang="en-US" sz="2200" kern="1200" dirty="0">
                <a:solidFill>
                  <a:schemeClr val="tx1"/>
                </a:solidFill>
                <a:latin typeface="微软雅黑" panose="020B0503020204020204" pitchFamily="34" charset="-122"/>
                <a:ea typeface="微软雅黑" panose="020B0503020204020204" pitchFamily="34" charset="-122"/>
              </a:rPr>
              <a:t>综述了</a:t>
            </a:r>
            <a:r>
              <a:rPr lang="en-US" altLang="zh-CN" sz="2200" kern="1200" dirty="0">
                <a:solidFill>
                  <a:schemeClr val="tx1"/>
                </a:solidFill>
                <a:latin typeface="微软雅黑" panose="020B0503020204020204" pitchFamily="34" charset="-122"/>
                <a:ea typeface="微软雅黑" panose="020B0503020204020204" pitchFamily="34" charset="-122"/>
              </a:rPr>
              <a:t>ROC</a:t>
            </a:r>
            <a:r>
              <a:rPr lang="zh-CN" altLang="en-US" sz="2200" kern="1200" dirty="0">
                <a:solidFill>
                  <a:schemeClr val="tx1"/>
                </a:solidFill>
                <a:latin typeface="微软雅黑" panose="020B0503020204020204" pitchFamily="34" charset="-122"/>
                <a:ea typeface="微软雅黑" panose="020B0503020204020204" pitchFamily="34" charset="-122"/>
              </a:rPr>
              <a:t>曲线的用途</a:t>
            </a:r>
            <a:r>
              <a:rPr lang="en-US" altLang="zh-CN" sz="2200" kern="1200" dirty="0">
                <a:solidFill>
                  <a:schemeClr val="tx1"/>
                </a:solidFill>
                <a:latin typeface="微软雅黑" panose="020B0503020204020204" pitchFamily="34" charset="-122"/>
                <a:ea typeface="微软雅黑" panose="020B0503020204020204" pitchFamily="34" charset="-122"/>
              </a:rPr>
              <a:t>.</a:t>
            </a:r>
          </a:p>
          <a:p>
            <a:pPr marL="342900" indent="-342900">
              <a:lnSpc>
                <a:spcPct val="120000"/>
              </a:lnSpc>
            </a:pPr>
            <a:r>
              <a:rPr lang="en-US" altLang="zh-CN" sz="2200" kern="1200" dirty="0">
                <a:solidFill>
                  <a:schemeClr val="tx1"/>
                </a:solidFill>
                <a:latin typeface="微软雅黑" panose="020B0503020204020204" pitchFamily="34" charset="-122"/>
                <a:ea typeface="微软雅黑" panose="020B0503020204020204" pitchFamily="34" charset="-122"/>
              </a:rPr>
              <a:t>[Drummond and Holte,2006]</a:t>
            </a:r>
            <a:r>
              <a:rPr lang="zh-CN" altLang="en-US" sz="2200" kern="1200" dirty="0">
                <a:solidFill>
                  <a:schemeClr val="tx1"/>
                </a:solidFill>
                <a:latin typeface="微软雅黑" panose="020B0503020204020204" pitchFamily="34" charset="-122"/>
                <a:ea typeface="微软雅黑" panose="020B0503020204020204" pitchFamily="34" charset="-122"/>
              </a:rPr>
              <a:t>发明了代价曲线</a:t>
            </a:r>
            <a:r>
              <a:rPr lang="en-US" altLang="zh-CN" sz="2200" kern="1200" dirty="0">
                <a:solidFill>
                  <a:schemeClr val="tx1"/>
                </a:solidFill>
                <a:latin typeface="微软雅黑" panose="020B0503020204020204" pitchFamily="34" charset="-122"/>
                <a:ea typeface="微软雅黑" panose="020B0503020204020204" pitchFamily="34" charset="-122"/>
              </a:rPr>
              <a:t>.</a:t>
            </a:r>
            <a:r>
              <a:rPr lang="zh-CN" altLang="en-US" sz="2200" kern="1200" dirty="0">
                <a:solidFill>
                  <a:schemeClr val="tx1"/>
                </a:solidFill>
                <a:latin typeface="微软雅黑" panose="020B0503020204020204" pitchFamily="34" charset="-122"/>
                <a:ea typeface="微软雅黑" panose="020B0503020204020204" pitchFamily="34" charset="-122"/>
              </a:rPr>
              <a:t>代价敏感学习</a:t>
            </a:r>
            <a:r>
              <a:rPr lang="en-US" altLang="zh-CN" sz="2200" kern="1200" dirty="0">
                <a:solidFill>
                  <a:schemeClr val="tx1"/>
                </a:solidFill>
                <a:latin typeface="微软雅黑" panose="020B0503020204020204" pitchFamily="34" charset="-122"/>
                <a:ea typeface="微软雅黑" panose="020B0503020204020204" pitchFamily="34" charset="-122"/>
              </a:rPr>
              <a:t>[Elkan,2001;Zhou and Liu,2006]</a:t>
            </a:r>
            <a:r>
              <a:rPr lang="zh-CN" altLang="en-US" sz="2200" kern="1200" dirty="0">
                <a:solidFill>
                  <a:schemeClr val="tx1"/>
                </a:solidFill>
                <a:latin typeface="微软雅黑" panose="020B0503020204020204" pitchFamily="34" charset="-122"/>
                <a:ea typeface="微软雅黑" panose="020B0503020204020204" pitchFamily="34" charset="-122"/>
              </a:rPr>
              <a:t>专门研究非均等代价下的学习。</a:t>
            </a:r>
            <a:r>
              <a:rPr lang="en-US" altLang="zh-CN" sz="2200" dirty="0">
                <a:latin typeface="微软雅黑" panose="020B0503020204020204" pitchFamily="34" charset="-122"/>
                <a:ea typeface="微软雅黑" panose="020B0503020204020204" pitchFamily="34" charset="-122"/>
              </a:rPr>
              <a:t/>
            </a:r>
            <a:br>
              <a:rPr lang="en-US" altLang="zh-CN" sz="2200" dirty="0">
                <a:latin typeface="微软雅黑" panose="020B0503020204020204" pitchFamily="34" charset="-122"/>
                <a:ea typeface="微软雅黑" panose="020B0503020204020204" pitchFamily="34" charset="-122"/>
              </a:rPr>
            </a:br>
            <a:r>
              <a:rPr lang="en-US" altLang="zh-CN" sz="2200" dirty="0">
                <a:latin typeface="微软雅黑" panose="020B0503020204020204" pitchFamily="34" charset="-122"/>
                <a:ea typeface="微软雅黑" panose="020B0503020204020204" pitchFamily="34" charset="-122"/>
              </a:rPr>
              <a:t/>
            </a:r>
            <a:br>
              <a:rPr lang="en-US" altLang="zh-CN" sz="2200" dirty="0">
                <a:latin typeface="微软雅黑" panose="020B0503020204020204" pitchFamily="34" charset="-122"/>
                <a:ea typeface="微软雅黑" panose="020B0503020204020204" pitchFamily="34" charset="-122"/>
              </a:rPr>
            </a:br>
            <a:r>
              <a:rPr lang="en-US" altLang="zh-CN" sz="2200" dirty="0">
                <a:latin typeface="微软雅黑" panose="020B0503020204020204" pitchFamily="34" charset="-122"/>
                <a:ea typeface="微软雅黑" panose="020B0503020204020204" pitchFamily="34" charset="-122"/>
              </a:rPr>
              <a:t/>
            </a:r>
            <a:br>
              <a:rPr lang="en-US" altLang="zh-CN" sz="2200" dirty="0">
                <a:latin typeface="微软雅黑" panose="020B0503020204020204" pitchFamily="34" charset="-122"/>
                <a:ea typeface="微软雅黑" panose="020B0503020204020204" pitchFamily="34" charset="-122"/>
              </a:rPr>
            </a:br>
            <a:endParaRPr lang="zh-CN" altLang="en-US"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4150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4400" y="1447800"/>
            <a:ext cx="10287000" cy="5181600"/>
          </a:xfrm>
        </p:spPr>
        <p:txBody>
          <a:bodyPr>
            <a:normAutofit/>
          </a:bodyPr>
          <a:lstStyle/>
          <a:p>
            <a:pPr>
              <a:lnSpc>
                <a:spcPct val="110000"/>
              </a:lnSpc>
            </a:pPr>
            <a:r>
              <a:rPr lang="en-US" altLang="zh-CN" sz="2200" kern="1200" dirty="0">
                <a:solidFill>
                  <a:schemeClr val="tx1"/>
                </a:solidFill>
                <a:latin typeface="微软雅黑" panose="020B0503020204020204" pitchFamily="34" charset="-122"/>
                <a:ea typeface="微软雅黑" panose="020B0503020204020204" pitchFamily="34" charset="-122"/>
              </a:rPr>
              <a:t>[Dietterich,1998]</a:t>
            </a:r>
            <a:r>
              <a:rPr lang="zh-CN" altLang="en-US" sz="2200" kern="1200" dirty="0">
                <a:solidFill>
                  <a:schemeClr val="tx1"/>
                </a:solidFill>
                <a:latin typeface="微软雅黑" panose="020B0503020204020204" pitchFamily="34" charset="-122"/>
                <a:ea typeface="微软雅黑" panose="020B0503020204020204" pitchFamily="34" charset="-122"/>
              </a:rPr>
              <a:t>指出了常规</a:t>
            </a:r>
            <a:r>
              <a:rPr lang="en-US" altLang="zh-CN" sz="2200" kern="1200" dirty="0">
                <a:solidFill>
                  <a:schemeClr val="tx1"/>
                </a:solidFill>
                <a:latin typeface="微软雅黑" panose="020B0503020204020204" pitchFamily="34" charset="-122"/>
                <a:ea typeface="微软雅黑" panose="020B0503020204020204" pitchFamily="34" charset="-122"/>
              </a:rPr>
              <a:t>k</a:t>
            </a:r>
            <a:r>
              <a:rPr lang="zh-CN" altLang="en-US" sz="2200" kern="1200" dirty="0">
                <a:solidFill>
                  <a:schemeClr val="tx1"/>
                </a:solidFill>
                <a:latin typeface="微软雅黑" panose="020B0503020204020204" pitchFamily="34" charset="-122"/>
                <a:ea typeface="微软雅黑" panose="020B0503020204020204" pitchFamily="34" charset="-122"/>
              </a:rPr>
              <a:t>折交叉验证法存在的风险</a:t>
            </a:r>
            <a:r>
              <a:rPr lang="en-US" altLang="zh-CN" sz="2200" kern="1200" dirty="0">
                <a:solidFill>
                  <a:schemeClr val="tx1"/>
                </a:solidFill>
                <a:latin typeface="微软雅黑" panose="020B0503020204020204" pitchFamily="34" charset="-122"/>
                <a:ea typeface="微软雅黑" panose="020B0503020204020204" pitchFamily="34" charset="-122"/>
              </a:rPr>
              <a:t>,</a:t>
            </a:r>
            <a:r>
              <a:rPr lang="zh-CN" altLang="en-US" sz="2200" kern="1200" dirty="0">
                <a:solidFill>
                  <a:schemeClr val="tx1"/>
                </a:solidFill>
                <a:latin typeface="微软雅黑" panose="020B0503020204020204" pitchFamily="34" charset="-122"/>
                <a:ea typeface="微软雅黑" panose="020B0503020204020204" pitchFamily="34" charset="-122"/>
              </a:rPr>
              <a:t>并提出了</a:t>
            </a:r>
            <a:r>
              <a:rPr lang="en-US" altLang="zh-CN" sz="2200" kern="1200" dirty="0">
                <a:solidFill>
                  <a:schemeClr val="tx1"/>
                </a:solidFill>
                <a:latin typeface="微软雅黑" panose="020B0503020204020204" pitchFamily="34" charset="-122"/>
                <a:ea typeface="微软雅黑" panose="020B0503020204020204" pitchFamily="34" charset="-122"/>
              </a:rPr>
              <a:t>5*2</a:t>
            </a:r>
            <a:r>
              <a:rPr lang="zh-CN" altLang="en-US" sz="2200" kern="1200" dirty="0">
                <a:solidFill>
                  <a:schemeClr val="tx1"/>
                </a:solidFill>
                <a:latin typeface="微软雅黑" panose="020B0503020204020204" pitchFamily="34" charset="-122"/>
                <a:ea typeface="微软雅黑" panose="020B0503020204020204" pitchFamily="34" charset="-122"/>
              </a:rPr>
              <a:t>折交叉验证法</a:t>
            </a:r>
            <a:r>
              <a:rPr lang="en-US" altLang="zh-CN" sz="2200" kern="1200" dirty="0">
                <a:solidFill>
                  <a:schemeClr val="tx1"/>
                </a:solidFill>
                <a:latin typeface="微软雅黑" panose="020B0503020204020204" pitchFamily="34" charset="-122"/>
                <a:ea typeface="微软雅黑" panose="020B0503020204020204" pitchFamily="34" charset="-122"/>
              </a:rPr>
              <a:t>.[</a:t>
            </a:r>
            <a:r>
              <a:rPr lang="en-US" altLang="zh-CN" sz="2200" kern="1200" dirty="0" err="1">
                <a:solidFill>
                  <a:schemeClr val="tx1"/>
                </a:solidFill>
                <a:latin typeface="微软雅黑" panose="020B0503020204020204" pitchFamily="34" charset="-122"/>
                <a:ea typeface="微软雅黑" panose="020B0503020204020204" pitchFamily="34" charset="-122"/>
              </a:rPr>
              <a:t>Demsar</a:t>
            </a:r>
            <a:r>
              <a:rPr lang="en-US" altLang="zh-CN" sz="2200" kern="1200" dirty="0">
                <a:solidFill>
                  <a:schemeClr val="tx1"/>
                </a:solidFill>
                <a:latin typeface="微软雅黑" panose="020B0503020204020204" pitchFamily="34" charset="-122"/>
                <a:ea typeface="微软雅黑" panose="020B0503020204020204" pitchFamily="34" charset="-122"/>
              </a:rPr>
              <a:t>, 2006]</a:t>
            </a:r>
            <a:r>
              <a:rPr lang="zh-CN" altLang="en-US" sz="2200" kern="1200" dirty="0">
                <a:solidFill>
                  <a:schemeClr val="tx1"/>
                </a:solidFill>
                <a:latin typeface="微软雅黑" panose="020B0503020204020204" pitchFamily="34" charset="-122"/>
                <a:ea typeface="微软雅黑" panose="020B0503020204020204" pitchFamily="34" charset="-122"/>
              </a:rPr>
              <a:t>讨论了对多个算法进行比较检验的方法</a:t>
            </a:r>
            <a:r>
              <a:rPr lang="en-US" altLang="zh-CN" sz="2200" kern="1200" dirty="0">
                <a:solidFill>
                  <a:schemeClr val="tx1"/>
                </a:solidFill>
                <a:latin typeface="微软雅黑" panose="020B0503020204020204" pitchFamily="34" charset="-122"/>
                <a:ea typeface="微软雅黑" panose="020B0503020204020204" pitchFamily="34" charset="-122"/>
              </a:rPr>
              <a:t>.</a:t>
            </a:r>
            <a:br>
              <a:rPr lang="en-US" altLang="zh-CN" sz="2200" kern="1200" dirty="0">
                <a:solidFill>
                  <a:schemeClr val="tx1"/>
                </a:solidFill>
                <a:latin typeface="微软雅黑" panose="020B0503020204020204" pitchFamily="34" charset="-122"/>
                <a:ea typeface="微软雅黑" panose="020B0503020204020204" pitchFamily="34" charset="-122"/>
              </a:rPr>
            </a:br>
            <a:endParaRPr lang="en-US" altLang="zh-CN" sz="2200" kern="1200" dirty="0">
              <a:solidFill>
                <a:schemeClr val="tx1"/>
              </a:solidFill>
              <a:latin typeface="微软雅黑" panose="020B0503020204020204" pitchFamily="34" charset="-122"/>
              <a:ea typeface="微软雅黑" panose="020B0503020204020204" pitchFamily="34" charset="-122"/>
            </a:endParaRPr>
          </a:p>
          <a:p>
            <a:pPr>
              <a:lnSpc>
                <a:spcPct val="110000"/>
              </a:lnSpc>
            </a:pPr>
            <a:r>
              <a:rPr lang="en-US" altLang="zh-CN" sz="2200" kern="1200" dirty="0">
                <a:solidFill>
                  <a:schemeClr val="tx1"/>
                </a:solidFill>
                <a:latin typeface="微软雅黑" panose="020B0503020204020204" pitchFamily="34" charset="-122"/>
                <a:ea typeface="微软雅黑" panose="020B0503020204020204" pitchFamily="34" charset="-122"/>
              </a:rPr>
              <a:t>[Geman et al.,1992]</a:t>
            </a:r>
            <a:r>
              <a:rPr lang="zh-CN" altLang="en-US" sz="2200" kern="1200" dirty="0">
                <a:solidFill>
                  <a:schemeClr val="tx1"/>
                </a:solidFill>
                <a:latin typeface="微软雅黑" panose="020B0503020204020204" pitchFamily="34" charset="-122"/>
                <a:ea typeface="微软雅黑" panose="020B0503020204020204" pitchFamily="34" charset="-122"/>
              </a:rPr>
              <a:t>针对回归任务给出了偏差</a:t>
            </a:r>
            <a:r>
              <a:rPr lang="en-US" altLang="zh-CN" sz="2200" kern="1200" dirty="0">
                <a:solidFill>
                  <a:schemeClr val="tx1"/>
                </a:solidFill>
                <a:latin typeface="微软雅黑" panose="020B0503020204020204" pitchFamily="34" charset="-122"/>
                <a:ea typeface="微软雅黑" panose="020B0503020204020204" pitchFamily="34" charset="-122"/>
              </a:rPr>
              <a:t>-</a:t>
            </a:r>
            <a:r>
              <a:rPr lang="zh-CN" altLang="en-US" sz="2200" kern="1200" dirty="0">
                <a:solidFill>
                  <a:schemeClr val="tx1"/>
                </a:solidFill>
                <a:latin typeface="微软雅黑" panose="020B0503020204020204" pitchFamily="34" charset="-122"/>
                <a:ea typeface="微软雅黑" panose="020B0503020204020204" pitchFamily="34" charset="-122"/>
              </a:rPr>
              <a:t>方差</a:t>
            </a:r>
            <a:r>
              <a:rPr lang="en-US" altLang="zh-CN" sz="2200" kern="1200" dirty="0">
                <a:solidFill>
                  <a:schemeClr val="tx1"/>
                </a:solidFill>
                <a:latin typeface="微软雅黑" panose="020B0503020204020204" pitchFamily="34" charset="-122"/>
                <a:ea typeface="微软雅黑" panose="020B0503020204020204" pitchFamily="34" charset="-122"/>
              </a:rPr>
              <a:t>-</a:t>
            </a:r>
            <a:r>
              <a:rPr lang="zh-CN" altLang="en-US" sz="2200" kern="1200" dirty="0">
                <a:solidFill>
                  <a:schemeClr val="tx1"/>
                </a:solidFill>
                <a:latin typeface="微软雅黑" panose="020B0503020204020204" pitchFamily="34" charset="-122"/>
                <a:ea typeface="微软雅黑" panose="020B0503020204020204" pitchFamily="34" charset="-122"/>
              </a:rPr>
              <a:t>协方差分解，后来被简称为偏差</a:t>
            </a:r>
            <a:r>
              <a:rPr lang="en-US" altLang="zh-CN" sz="2200" kern="1200" dirty="0">
                <a:solidFill>
                  <a:schemeClr val="tx1"/>
                </a:solidFill>
                <a:latin typeface="微软雅黑" panose="020B0503020204020204" pitchFamily="34" charset="-122"/>
                <a:ea typeface="微软雅黑" panose="020B0503020204020204" pitchFamily="34" charset="-122"/>
              </a:rPr>
              <a:t>-</a:t>
            </a:r>
            <a:r>
              <a:rPr lang="zh-CN" altLang="en-US" sz="2200" kern="1200" dirty="0">
                <a:solidFill>
                  <a:schemeClr val="tx1"/>
                </a:solidFill>
                <a:latin typeface="微软雅黑" panose="020B0503020204020204" pitchFamily="34" charset="-122"/>
                <a:ea typeface="微软雅黑" panose="020B0503020204020204" pitchFamily="34" charset="-122"/>
              </a:rPr>
              <a:t>方差分解。但仅基于均方误差的回归任务中推导，对分类任务，由于</a:t>
            </a:r>
            <a:r>
              <a:rPr lang="en-US" altLang="zh-CN" sz="2200" kern="1200" dirty="0">
                <a:solidFill>
                  <a:schemeClr val="tx1"/>
                </a:solidFill>
                <a:latin typeface="微软雅黑" panose="020B0503020204020204" pitchFamily="34" charset="-122"/>
                <a:ea typeface="微软雅黑" panose="020B0503020204020204" pitchFamily="34" charset="-122"/>
              </a:rPr>
              <a:t>0/1</a:t>
            </a:r>
            <a:r>
              <a:rPr lang="zh-CN" altLang="en-US" sz="2200" kern="1200" dirty="0">
                <a:solidFill>
                  <a:schemeClr val="tx1"/>
                </a:solidFill>
                <a:latin typeface="微软雅黑" panose="020B0503020204020204" pitchFamily="34" charset="-122"/>
                <a:ea typeface="微软雅黑" panose="020B0503020204020204" pitchFamily="34" charset="-122"/>
              </a:rPr>
              <a:t>损失函数的跳变性</a:t>
            </a:r>
            <a:r>
              <a:rPr lang="en-US" altLang="zh-CN" sz="2200" kern="1200" dirty="0">
                <a:solidFill>
                  <a:schemeClr val="tx1"/>
                </a:solidFill>
                <a:latin typeface="微软雅黑" panose="020B0503020204020204" pitchFamily="34" charset="-122"/>
                <a:ea typeface="微软雅黑" panose="020B0503020204020204" pitchFamily="34" charset="-122"/>
              </a:rPr>
              <a:t>,</a:t>
            </a:r>
            <a:r>
              <a:rPr lang="zh-CN" altLang="en-US" sz="2200" kern="1200" dirty="0">
                <a:solidFill>
                  <a:schemeClr val="tx1"/>
                </a:solidFill>
                <a:latin typeface="微软雅黑" panose="020B0503020204020204" pitchFamily="34" charset="-122"/>
                <a:ea typeface="微软雅黑" panose="020B0503020204020204" pitchFamily="34" charset="-122"/>
              </a:rPr>
              <a:t>理论上推导出偏差</a:t>
            </a:r>
            <a:r>
              <a:rPr lang="en-US" altLang="zh-CN" sz="2200" kern="1200" dirty="0">
                <a:solidFill>
                  <a:schemeClr val="tx1"/>
                </a:solidFill>
                <a:latin typeface="微软雅黑" panose="020B0503020204020204" pitchFamily="34" charset="-122"/>
                <a:ea typeface="微软雅黑" panose="020B0503020204020204" pitchFamily="34" charset="-122"/>
              </a:rPr>
              <a:t>-</a:t>
            </a:r>
            <a:r>
              <a:rPr lang="zh-CN" altLang="en-US" sz="2200" kern="1200" dirty="0">
                <a:solidFill>
                  <a:schemeClr val="tx1"/>
                </a:solidFill>
                <a:latin typeface="微软雅黑" panose="020B0503020204020204" pitchFamily="34" charset="-122"/>
                <a:ea typeface="微软雅黑" panose="020B0503020204020204" pitchFamily="34" charset="-122"/>
              </a:rPr>
              <a:t>方差分解很困难。已有多种方法可通过试验队偏差和方差进行估计</a:t>
            </a:r>
            <a:r>
              <a:rPr lang="en-US" altLang="zh-CN" sz="2200" kern="1200" dirty="0">
                <a:solidFill>
                  <a:schemeClr val="tx1"/>
                </a:solidFill>
                <a:latin typeface="微软雅黑" panose="020B0503020204020204" pitchFamily="34" charset="-122"/>
                <a:ea typeface="微软雅黑" panose="020B0503020204020204" pitchFamily="34" charset="-122"/>
              </a:rPr>
              <a:t>[Kong and Dietterich,1995;Kohavi and Wolpert,</a:t>
            </a:r>
            <a:br>
              <a:rPr lang="en-US" altLang="zh-CN" sz="2200" kern="1200" dirty="0">
                <a:solidFill>
                  <a:schemeClr val="tx1"/>
                </a:solidFill>
                <a:latin typeface="微软雅黑" panose="020B0503020204020204" pitchFamily="34" charset="-122"/>
                <a:ea typeface="微软雅黑" panose="020B0503020204020204" pitchFamily="34" charset="-122"/>
              </a:rPr>
            </a:br>
            <a:r>
              <a:rPr lang="en-US" altLang="zh-CN" sz="2200" kern="1200" dirty="0">
                <a:solidFill>
                  <a:schemeClr val="tx1"/>
                </a:solidFill>
                <a:latin typeface="微软雅黑" panose="020B0503020204020204" pitchFamily="34" charset="-122"/>
                <a:ea typeface="微软雅黑" panose="020B0503020204020204" pitchFamily="34" charset="-122"/>
              </a:rPr>
              <a:t>1996; Breiman,1996;Friedman,1997;Domingos,2000].</a:t>
            </a:r>
            <a:r>
              <a:rPr lang="en-US" altLang="zh-CN" dirty="0">
                <a:latin typeface="+mn-ea"/>
                <a:ea typeface="+mn-ea"/>
              </a:rPr>
              <a:t/>
            </a:r>
            <a:br>
              <a:rPr lang="en-US" altLang="zh-CN" dirty="0">
                <a:latin typeface="+mn-ea"/>
                <a:ea typeface="+mn-ea"/>
              </a:rPr>
            </a:br>
            <a:endParaRPr lang="zh-CN" altLang="en-US" dirty="0">
              <a:latin typeface="+mn-ea"/>
              <a:ea typeface="+mn-ea"/>
            </a:endParaRPr>
          </a:p>
        </p:txBody>
      </p:sp>
      <p:sp>
        <p:nvSpPr>
          <p:cNvPr id="6" name="标题 1"/>
          <p:cNvSpPr>
            <a:spLocks noGrp="1"/>
          </p:cNvSpPr>
          <p:nvPr>
            <p:ph type="title"/>
          </p:nvPr>
        </p:nvSpPr>
        <p:spPr>
          <a:xfrm>
            <a:off x="914400" y="0"/>
            <a:ext cx="7886700" cy="777874"/>
          </a:xfrm>
        </p:spPr>
        <p:txBody>
          <a:bodyPr/>
          <a:lstStyle/>
          <a:p>
            <a:r>
              <a:rPr lang="zh-CN" altLang="en-US" b="0" dirty="0">
                <a:solidFill>
                  <a:schemeClr val="tx1"/>
                </a:solidFill>
                <a:latin typeface="微软雅黑" panose="020B0503020204020204" pitchFamily="34" charset="-122"/>
                <a:ea typeface="微软雅黑" panose="020B0503020204020204" pitchFamily="34" charset="-122"/>
              </a:rPr>
              <a:t>阅读材料</a:t>
            </a:r>
            <a:endParaRPr lang="zh-CN" altLang="en-US"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8619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57400" y="467380"/>
            <a:ext cx="8077200" cy="523220"/>
          </a:xfrm>
          <a:prstGeom prst="rect">
            <a:avLst/>
          </a:prstGeom>
        </p:spPr>
        <p:txBody>
          <a:bodyPr wrap="square" anchor="ctr">
            <a:spAutoFit/>
          </a:bodyPr>
          <a:lstStyle/>
          <a:p>
            <a:pPr algn="ctr">
              <a:buNone/>
            </a:pPr>
            <a:r>
              <a:rPr lang="zh-CN" altLang="en-US" b="1">
                <a:latin typeface="微软雅黑" panose="020B0503020204020204" pitchFamily="34" charset="-122"/>
                <a:ea typeface="微软雅黑" panose="020B0503020204020204" pitchFamily="34" charset="-122"/>
              </a:rPr>
              <a:t>北京交通大学本科</a:t>
            </a:r>
            <a:r>
              <a:rPr lang="en-US" altLang="zh-CN" b="1">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机器学习</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课程组成员</a:t>
            </a:r>
          </a:p>
        </p:txBody>
      </p:sp>
      <p:sp>
        <p:nvSpPr>
          <p:cNvPr id="6" name="矩形 5">
            <a:extLst>
              <a:ext uri="{FF2B5EF4-FFF2-40B4-BE49-F238E27FC236}">
                <a16:creationId xmlns="" xmlns:a16="http://schemas.microsoft.com/office/drawing/2014/main" id="{5ED7D0B5-32A2-49D8-A6C2-A17DCB2CD645}"/>
              </a:ext>
            </a:extLst>
          </p:cNvPr>
          <p:cNvSpPr/>
          <p:nvPr/>
        </p:nvSpPr>
        <p:spPr>
          <a:xfrm>
            <a:off x="1828800" y="1828800"/>
            <a:ext cx="11760200" cy="2351991"/>
          </a:xfrm>
          <a:prstGeom prst="rect">
            <a:avLst/>
          </a:prstGeom>
        </p:spPr>
        <p:txBody>
          <a:bodyPr wrap="square">
            <a:spAutoFit/>
          </a:bodyPr>
          <a:lstStyle/>
          <a:p>
            <a:pPr marL="0" lvl="2" eaLnBrk="0" hangingPunct="0">
              <a:lnSpc>
                <a:spcPct val="125000"/>
              </a:lnSpc>
              <a:spcBef>
                <a:spcPts val="0"/>
              </a:spcBef>
              <a:spcAft>
                <a:spcPts val="0"/>
              </a:spcAft>
              <a:buClr>
                <a:srgbClr val="7030A0"/>
              </a:buClr>
              <a:buSzTx/>
              <a:buNone/>
            </a:pPr>
            <a:r>
              <a:rPr lang="zh-CN" altLang="en-US" sz="2400" b="1" kern="0" dirty="0">
                <a:latin typeface="+mn-lt"/>
                <a:ea typeface="楷体" panose="02010609060101010101" pitchFamily="49" charset="-122"/>
                <a:cs typeface="Times New Roman" panose="02020603050405020304" pitchFamily="18" charset="0"/>
              </a:rPr>
              <a:t>景丽萍</a:t>
            </a:r>
            <a:r>
              <a:rPr lang="zh-CN" altLang="en-US" sz="2400" kern="0" dirty="0">
                <a:latin typeface="+mn-lt"/>
                <a:ea typeface="楷体" panose="02010609060101010101" pitchFamily="49" charset="-122"/>
                <a:cs typeface="Times New Roman" panose="02020603050405020304" pitchFamily="18" charset="0"/>
              </a:rPr>
              <a:t>：</a:t>
            </a:r>
            <a:r>
              <a:rPr lang="en-US" altLang="zh-CN" sz="2400" kern="0" dirty="0">
                <a:cs typeface="Arial" panose="020B0604020202020204" pitchFamily="34" charset="0"/>
                <a:hlinkClick r:id="rId3"/>
              </a:rPr>
              <a:t>lpjing@bjtu.edu.cn</a:t>
            </a:r>
            <a:r>
              <a:rPr lang="zh-CN" altLang="en-US" sz="2400" kern="0" dirty="0">
                <a:cs typeface="Arial" panose="020B0604020202020204" pitchFamily="34" charset="0"/>
              </a:rPr>
              <a:t>，     </a:t>
            </a:r>
            <a:r>
              <a:rPr lang="en-US" altLang="zh-CN" sz="2400" kern="0" dirty="0">
                <a:cs typeface="Arial" panose="020B0604020202020204" pitchFamily="34" charset="0"/>
                <a:hlinkClick r:id="rId4"/>
              </a:rPr>
              <a:t>http://faculty.bjtu.edu.cn/8249/</a:t>
            </a:r>
            <a:endParaRPr lang="en-US" altLang="zh-CN" sz="2400" kern="0" dirty="0">
              <a:cs typeface="Arial" panose="020B0604020202020204" pitchFamily="34" charset="0"/>
            </a:endParaRPr>
          </a:p>
          <a:p>
            <a:pPr marL="0" lvl="2" eaLnBrk="0" fontAlgn="auto" hangingPunct="0">
              <a:lnSpc>
                <a:spcPct val="125000"/>
              </a:lnSpc>
              <a:spcBef>
                <a:spcPts val="0"/>
              </a:spcBef>
              <a:spcAft>
                <a:spcPts val="0"/>
              </a:spcAft>
              <a:buClr>
                <a:srgbClr val="7030A0"/>
              </a:buClr>
              <a:buSzTx/>
              <a:buNone/>
              <a:defRPr/>
            </a:pPr>
            <a:r>
              <a:rPr lang="zh-CN" altLang="en-US" sz="2400" b="1" kern="0" dirty="0">
                <a:ea typeface="楷体" panose="02010609060101010101" pitchFamily="49" charset="-122"/>
                <a:cs typeface="Times New Roman" panose="02020603050405020304" pitchFamily="18" charset="0"/>
              </a:rPr>
              <a:t>万怀宇</a:t>
            </a:r>
            <a:r>
              <a:rPr lang="zh-CN" altLang="en-US" sz="2400" kern="0" dirty="0">
                <a:ea typeface="楷体" panose="02010609060101010101" pitchFamily="49" charset="-122"/>
                <a:cs typeface="Times New Roman" panose="02020603050405020304" pitchFamily="18" charset="0"/>
              </a:rPr>
              <a:t>：</a:t>
            </a:r>
            <a:r>
              <a:rPr lang="en-US" altLang="zh-CN" sz="2400" kern="0" dirty="0">
                <a:ea typeface="楷体" panose="02010609060101010101" pitchFamily="49" charset="-122"/>
                <a:cs typeface="Times New Roman" panose="02020603050405020304" pitchFamily="18" charset="0"/>
                <a:hlinkClick r:id="rId5"/>
              </a:rPr>
              <a:t>hywan@bjtu.edu.cn</a:t>
            </a:r>
            <a:r>
              <a:rPr lang="zh-CN" altLang="en-US" sz="2400" kern="0" dirty="0">
                <a:ea typeface="楷体" panose="02010609060101010101" pitchFamily="49" charset="-122"/>
                <a:cs typeface="Times New Roman" panose="02020603050405020304" pitchFamily="18" charset="0"/>
              </a:rPr>
              <a:t>，   </a:t>
            </a:r>
            <a:r>
              <a:rPr lang="en-US" altLang="zh-CN" sz="2400" kern="0" dirty="0">
                <a:ea typeface="楷体" panose="02010609060101010101" pitchFamily="49" charset="-122"/>
                <a:cs typeface="Times New Roman" panose="02020603050405020304" pitchFamily="18" charset="0"/>
                <a:hlinkClick r:id="rId6"/>
              </a:rPr>
              <a:t>http://faculty.bjtu.edu.cn/8793/</a:t>
            </a:r>
            <a:endParaRPr lang="en-US" altLang="zh-CN" sz="2400" kern="0" dirty="0">
              <a:ea typeface="楷体" panose="02010609060101010101" pitchFamily="49" charset="-122"/>
              <a:cs typeface="Times New Roman" panose="02020603050405020304" pitchFamily="18" charset="0"/>
            </a:endParaRPr>
          </a:p>
          <a:p>
            <a:pPr marL="0" lvl="2" eaLnBrk="0" fontAlgn="auto" hangingPunct="0">
              <a:lnSpc>
                <a:spcPct val="125000"/>
              </a:lnSpc>
              <a:spcBef>
                <a:spcPts val="0"/>
              </a:spcBef>
              <a:spcAft>
                <a:spcPts val="0"/>
              </a:spcAft>
              <a:buClr>
                <a:srgbClr val="7030A0"/>
              </a:buClr>
              <a:buSzTx/>
              <a:buNone/>
              <a:defRPr/>
            </a:pPr>
            <a:r>
              <a:rPr lang="zh-CN" altLang="en-US" sz="2400" b="1" kern="0" dirty="0">
                <a:latin typeface="+mn-lt"/>
                <a:ea typeface="楷体" panose="02010609060101010101" pitchFamily="49" charset="-122"/>
                <a:cs typeface="Times New Roman" panose="02020603050405020304" pitchFamily="18" charset="0"/>
              </a:rPr>
              <a:t>桑基韬</a:t>
            </a:r>
            <a:r>
              <a:rPr lang="zh-CN" altLang="en-US" sz="2400" b="1" kern="0" dirty="0">
                <a:ea typeface="楷体" panose="02010609060101010101" pitchFamily="49" charset="-122"/>
                <a:cs typeface="Arial" panose="020B0604020202020204" pitchFamily="34" charset="0"/>
              </a:rPr>
              <a:t>：</a:t>
            </a:r>
            <a:r>
              <a:rPr lang="en-US" altLang="zh-CN" sz="2400" kern="0" dirty="0">
                <a:ea typeface="楷体" panose="02010609060101010101" pitchFamily="49" charset="-122"/>
                <a:cs typeface="Arial" panose="020B0604020202020204" pitchFamily="34" charset="0"/>
                <a:hlinkClick r:id="rId7"/>
              </a:rPr>
              <a:t>jtsang@bjtu.edu.cn</a:t>
            </a:r>
            <a:r>
              <a:rPr lang="zh-CN" altLang="en-US" sz="2400" kern="0" dirty="0">
                <a:ea typeface="楷体" panose="02010609060101010101" pitchFamily="49" charset="-122"/>
                <a:cs typeface="Arial" panose="020B0604020202020204" pitchFamily="34" charset="0"/>
              </a:rPr>
              <a:t>，    </a:t>
            </a:r>
            <a:r>
              <a:rPr lang="en-US" altLang="zh-CN" sz="2400" kern="0" dirty="0">
                <a:ea typeface="楷体" panose="02010609060101010101" pitchFamily="49" charset="-122"/>
                <a:cs typeface="Arial" panose="020B0604020202020204" pitchFamily="34" charset="0"/>
                <a:hlinkClick r:id="rId8"/>
              </a:rPr>
              <a:t>http://faculty.bjtu.edu.cn/9129/</a:t>
            </a:r>
            <a:endParaRPr lang="en-US" altLang="zh-CN" sz="2400" b="1" kern="0" dirty="0">
              <a:ea typeface="楷体" panose="02010609060101010101" pitchFamily="49" charset="-122"/>
              <a:cs typeface="Arial" panose="020B0604020202020204" pitchFamily="34" charset="0"/>
            </a:endParaRPr>
          </a:p>
          <a:p>
            <a:pPr marL="0" lvl="2" eaLnBrk="0" hangingPunct="0">
              <a:lnSpc>
                <a:spcPct val="125000"/>
              </a:lnSpc>
              <a:spcBef>
                <a:spcPts val="0"/>
              </a:spcBef>
              <a:spcAft>
                <a:spcPts val="0"/>
              </a:spcAft>
              <a:buClr>
                <a:srgbClr val="7030A0"/>
              </a:buClr>
              <a:buSzTx/>
              <a:buNone/>
            </a:pPr>
            <a:r>
              <a:rPr lang="zh-CN" altLang="en-US" sz="2400" b="1" kern="0" dirty="0">
                <a:ea typeface="楷体" panose="02010609060101010101" pitchFamily="49" charset="-122"/>
                <a:cs typeface="Arial" panose="020B0604020202020204" pitchFamily="34" charset="0"/>
              </a:rPr>
              <a:t>王    晶</a:t>
            </a:r>
            <a:r>
              <a:rPr lang="zh-CN" altLang="en-US" sz="2400" kern="0" dirty="0">
                <a:ea typeface="楷体" panose="02010609060101010101" pitchFamily="49" charset="-122"/>
                <a:cs typeface="Arial" panose="020B0604020202020204" pitchFamily="34" charset="0"/>
              </a:rPr>
              <a:t>：</a:t>
            </a:r>
            <a:r>
              <a:rPr lang="en-US" altLang="zh-CN" sz="2400" kern="0" dirty="0">
                <a:ea typeface="楷体" panose="02010609060101010101" pitchFamily="49" charset="-122"/>
                <a:cs typeface="Arial" panose="020B0604020202020204" pitchFamily="34" charset="0"/>
                <a:hlinkClick r:id="rId9"/>
              </a:rPr>
              <a:t>wj@bjtu.edu.cn</a:t>
            </a:r>
            <a:r>
              <a:rPr lang="zh-CN" altLang="en-US" sz="2400" kern="0" dirty="0">
                <a:ea typeface="楷体" panose="02010609060101010101" pitchFamily="49" charset="-122"/>
                <a:cs typeface="Arial" panose="020B0604020202020204" pitchFamily="34" charset="0"/>
              </a:rPr>
              <a:t>，          </a:t>
            </a:r>
            <a:r>
              <a:rPr lang="en-US" altLang="zh-CN" sz="2400" kern="0" dirty="0">
                <a:ea typeface="楷体" panose="02010609060101010101" pitchFamily="49" charset="-122"/>
                <a:cs typeface="Arial" panose="020B0604020202020204" pitchFamily="34" charset="0"/>
                <a:hlinkClick r:id="rId10"/>
              </a:rPr>
              <a:t>http://faculty.bjtu.edu.cn/9167/</a:t>
            </a:r>
            <a:endParaRPr lang="en-US" altLang="zh-CN" sz="2400" kern="0" dirty="0">
              <a:ea typeface="楷体" panose="02010609060101010101" pitchFamily="49" charset="-122"/>
              <a:cs typeface="Arial" panose="020B0604020202020204" pitchFamily="34" charset="0"/>
            </a:endParaRPr>
          </a:p>
          <a:p>
            <a:pPr marL="0" lvl="2" eaLnBrk="0" hangingPunct="0">
              <a:lnSpc>
                <a:spcPct val="125000"/>
              </a:lnSpc>
              <a:spcBef>
                <a:spcPts val="0"/>
              </a:spcBef>
              <a:spcAft>
                <a:spcPts val="0"/>
              </a:spcAft>
              <a:buClr>
                <a:srgbClr val="7030A0"/>
              </a:buClr>
              <a:buSzTx/>
              <a:buNone/>
            </a:pPr>
            <a:r>
              <a:rPr lang="zh-CN" altLang="en-US" sz="2400" b="1" kern="0" dirty="0">
                <a:latin typeface="+mn-lt"/>
                <a:ea typeface="楷体" panose="02010609060101010101" pitchFamily="49" charset="-122"/>
                <a:cs typeface="Times New Roman" panose="02020603050405020304" pitchFamily="18" charset="0"/>
              </a:rPr>
              <a:t>李晓龙</a:t>
            </a:r>
            <a:r>
              <a:rPr lang="zh-CN" altLang="en-US" sz="2400" kern="0" dirty="0">
                <a:ea typeface="楷体" panose="02010609060101010101" pitchFamily="49" charset="-122"/>
                <a:cs typeface="Arial" panose="020B0604020202020204" pitchFamily="34" charset="0"/>
              </a:rPr>
              <a:t>：</a:t>
            </a:r>
            <a:r>
              <a:rPr lang="en-US" altLang="zh-CN" sz="2400" kern="0" dirty="0">
                <a:ea typeface="楷体" panose="02010609060101010101" pitchFamily="49" charset="-122"/>
                <a:cs typeface="Arial" panose="020B0604020202020204" pitchFamily="34" charset="0"/>
                <a:hlinkClick r:id="rId9"/>
              </a:rPr>
              <a:t>lixl@bjtu.edu.cn</a:t>
            </a:r>
            <a:r>
              <a:rPr lang="zh-CN" altLang="en-US" sz="2400" kern="0" dirty="0">
                <a:ea typeface="楷体" panose="02010609060101010101" pitchFamily="49" charset="-122"/>
                <a:cs typeface="Arial" panose="020B0604020202020204" pitchFamily="34" charset="0"/>
              </a:rPr>
              <a:t>，          </a:t>
            </a:r>
            <a:r>
              <a:rPr lang="en-US" altLang="zh-CN" sz="2400" kern="0" dirty="0">
                <a:ea typeface="楷体" panose="02010609060101010101" pitchFamily="49" charset="-122"/>
                <a:cs typeface="Arial" panose="020B0604020202020204" pitchFamily="34" charset="0"/>
                <a:hlinkClick r:id="rId11"/>
              </a:rPr>
              <a:t>http://faculty.bjtu.edu.cn/9089/</a:t>
            </a:r>
            <a:endParaRPr lang="en-US" altLang="zh-CN" sz="2400" kern="0" dirty="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434157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1330325" y="994039"/>
            <a:ext cx="9525000" cy="2206361"/>
          </a:xfrm>
        </p:spPr>
        <p:txBody>
          <a:bodyPr>
            <a:normAutofit/>
          </a:bodyPr>
          <a:lstStyle/>
          <a:p>
            <a:pPr>
              <a:buClr>
                <a:srgbClr val="7030A0"/>
              </a:buClr>
            </a:pPr>
            <a:r>
              <a:rPr lang="zh-CN" altLang="en-US" sz="2200" b="1" kern="1200" dirty="0">
                <a:solidFill>
                  <a:srgbClr val="7030A0"/>
                </a:solidFill>
                <a:latin typeface="微软雅黑" panose="020B0503020204020204" pitchFamily="34" charset="-122"/>
                <a:ea typeface="微软雅黑" panose="020B0503020204020204" pitchFamily="34" charset="-122"/>
              </a:rPr>
              <a:t>过拟合（</a:t>
            </a:r>
            <a:r>
              <a:rPr lang="en-US" altLang="zh-CN" sz="2200" b="1" kern="1200" dirty="0" err="1">
                <a:solidFill>
                  <a:srgbClr val="7030A0"/>
                </a:solidFill>
                <a:latin typeface="微软雅黑" panose="020B0503020204020204" pitchFamily="34" charset="-122"/>
                <a:ea typeface="微软雅黑" panose="020B0503020204020204" pitchFamily="34" charset="-122"/>
              </a:rPr>
              <a:t>Overfitting</a:t>
            </a:r>
            <a:r>
              <a:rPr lang="zh-CN" altLang="en-US" sz="2200" b="1" kern="1200" dirty="0">
                <a:solidFill>
                  <a:srgbClr val="7030A0"/>
                </a:solidFill>
                <a:latin typeface="微软雅黑" panose="020B0503020204020204" pitchFamily="34" charset="-122"/>
                <a:ea typeface="微软雅黑" panose="020B0503020204020204" pitchFamily="34" charset="-122"/>
              </a:rPr>
              <a:t>）</a:t>
            </a:r>
            <a:r>
              <a:rPr lang="en-US" altLang="zh-CN" sz="2200" b="1" kern="1200" dirty="0">
                <a:solidFill>
                  <a:srgbClr val="7030A0"/>
                </a:solidFill>
                <a:latin typeface="微软雅黑" panose="020B0503020204020204" pitchFamily="34" charset="-122"/>
                <a:ea typeface="微软雅黑" panose="020B0503020204020204" pitchFamily="34" charset="-122"/>
              </a:rPr>
              <a:t>:</a:t>
            </a:r>
          </a:p>
          <a:p>
            <a:pPr marL="0" indent="0">
              <a:lnSpc>
                <a:spcPct val="100000"/>
              </a:lnSpc>
              <a:spcBef>
                <a:spcPts val="0"/>
              </a:spcBef>
              <a:spcAft>
                <a:spcPts val="0"/>
              </a:spcAft>
              <a:buNone/>
            </a:pPr>
            <a:r>
              <a:rPr lang="en-US" altLang="zh-CN" sz="2200" kern="1200" dirty="0">
                <a:solidFill>
                  <a:schemeClr val="tx1"/>
                </a:solidFill>
                <a:latin typeface="微软雅黑" panose="020B0503020204020204" pitchFamily="34" charset="-122"/>
                <a:ea typeface="微软雅黑" panose="020B0503020204020204" pitchFamily="34" charset="-122"/>
              </a:rPr>
              <a:t>           </a:t>
            </a:r>
            <a:r>
              <a:rPr lang="zh-CN" altLang="en-US" sz="2200" kern="1200" dirty="0">
                <a:solidFill>
                  <a:schemeClr val="tx1"/>
                </a:solidFill>
                <a:latin typeface="微软雅黑" panose="020B0503020204020204" pitchFamily="34" charset="-122"/>
                <a:ea typeface="微软雅黑" panose="020B0503020204020204" pitchFamily="34" charset="-122"/>
              </a:rPr>
              <a:t>学习器把训练样本学习得“太好”，将训练样本本身的特点</a:t>
            </a:r>
            <a:r>
              <a:rPr lang="en-US" altLang="zh-CN" sz="2200" kern="1200" dirty="0">
                <a:solidFill>
                  <a:schemeClr val="tx1"/>
                </a:solidFill>
                <a:latin typeface="微软雅黑" panose="020B0503020204020204" pitchFamily="34" charset="-122"/>
                <a:ea typeface="微软雅黑" panose="020B0503020204020204" pitchFamily="34" charset="-122"/>
              </a:rPr>
              <a:t>	</a:t>
            </a:r>
          </a:p>
          <a:p>
            <a:pPr marL="0" indent="0">
              <a:lnSpc>
                <a:spcPct val="100000"/>
              </a:lnSpc>
              <a:spcBef>
                <a:spcPts val="0"/>
              </a:spcBef>
              <a:spcAft>
                <a:spcPts val="0"/>
              </a:spcAft>
              <a:buNone/>
            </a:pPr>
            <a:r>
              <a:rPr lang="en-US" altLang="zh-CN" sz="2200" kern="1200" dirty="0">
                <a:solidFill>
                  <a:schemeClr val="tx1"/>
                </a:solidFill>
                <a:latin typeface="微软雅黑" panose="020B0503020204020204" pitchFamily="34" charset="-122"/>
                <a:ea typeface="微软雅黑" panose="020B0503020204020204" pitchFamily="34" charset="-122"/>
              </a:rPr>
              <a:t>           </a:t>
            </a:r>
            <a:r>
              <a:rPr lang="zh-CN" altLang="en-US" sz="2200" kern="1200" dirty="0">
                <a:solidFill>
                  <a:schemeClr val="tx1"/>
                </a:solidFill>
                <a:latin typeface="微软雅黑" panose="020B0503020204020204" pitchFamily="34" charset="-122"/>
                <a:ea typeface="微软雅黑" panose="020B0503020204020204" pitchFamily="34" charset="-122"/>
              </a:rPr>
              <a:t>当做所有样本的一般性质，导致泛化性能下降。</a:t>
            </a:r>
            <a:endParaRPr lang="en-US" altLang="zh-CN" sz="2200" kern="1200" dirty="0">
              <a:solidFill>
                <a:schemeClr val="tx1"/>
              </a:solidFill>
              <a:latin typeface="微软雅黑" panose="020B0503020204020204" pitchFamily="34" charset="-122"/>
              <a:ea typeface="微软雅黑" panose="020B0503020204020204" pitchFamily="34" charset="-122"/>
            </a:endParaRPr>
          </a:p>
          <a:p>
            <a:pPr>
              <a:buClr>
                <a:srgbClr val="7030A0"/>
              </a:buClr>
            </a:pPr>
            <a:r>
              <a:rPr lang="zh-CN" altLang="en-US" sz="2200" b="1" dirty="0">
                <a:solidFill>
                  <a:srgbClr val="7030A0"/>
                </a:solidFill>
                <a:latin typeface="微软雅黑" panose="020B0503020204020204" pitchFamily="34" charset="-122"/>
                <a:ea typeface="微软雅黑" panose="020B0503020204020204" pitchFamily="34" charset="-122"/>
              </a:rPr>
              <a:t>欠拟合（</a:t>
            </a:r>
            <a:r>
              <a:rPr lang="en-US" altLang="zh-CN" sz="2200" b="1" dirty="0" err="1">
                <a:solidFill>
                  <a:srgbClr val="7030A0"/>
                </a:solidFill>
                <a:latin typeface="微软雅黑" panose="020B0503020204020204" pitchFamily="34" charset="-122"/>
                <a:ea typeface="微软雅黑" panose="020B0503020204020204" pitchFamily="34" charset="-122"/>
              </a:rPr>
              <a:t>Underfitting</a:t>
            </a:r>
            <a:r>
              <a:rPr lang="zh-CN" altLang="en-US" sz="2200" b="1" dirty="0">
                <a:solidFill>
                  <a:srgbClr val="7030A0"/>
                </a:solidFill>
                <a:latin typeface="微软雅黑" panose="020B0503020204020204" pitchFamily="34" charset="-122"/>
                <a:ea typeface="微软雅黑" panose="020B0503020204020204" pitchFamily="34" charset="-122"/>
              </a:rPr>
              <a:t>）：</a:t>
            </a:r>
            <a:endParaRPr lang="en-US" altLang="zh-CN" sz="2200" b="1" dirty="0">
              <a:solidFill>
                <a:srgbClr val="7030A0"/>
              </a:solidFill>
              <a:latin typeface="微软雅黑" panose="020B0503020204020204" pitchFamily="34" charset="-122"/>
              <a:ea typeface="微软雅黑" panose="020B0503020204020204" pitchFamily="34" charset="-122"/>
            </a:endParaRPr>
          </a:p>
          <a:p>
            <a:pPr marL="325800" lvl="1" indent="0">
              <a:spcBef>
                <a:spcPts val="0"/>
              </a:spcBef>
              <a:buNone/>
            </a:pPr>
            <a:r>
              <a:rPr lang="en-US" altLang="zh-CN" sz="2200" dirty="0">
                <a:latin typeface="+mn-ea"/>
                <a:ea typeface="+mn-ea"/>
              </a:rPr>
              <a:t>	</a:t>
            </a:r>
            <a:r>
              <a:rPr lang="zh-CN" altLang="en-US" sz="2200" kern="1200" dirty="0">
                <a:solidFill>
                  <a:schemeClr val="tx1"/>
                </a:solidFill>
                <a:latin typeface="微软雅黑" panose="020B0503020204020204" pitchFamily="34" charset="-122"/>
                <a:ea typeface="微软雅黑" panose="020B0503020204020204" pitchFamily="34" charset="-122"/>
                <a:cs typeface="+mn-cs"/>
              </a:rPr>
              <a:t>对训练样本的一般性质尚未学好</a:t>
            </a:r>
            <a:endParaRPr lang="en-US" altLang="zh-CN" sz="2200" kern="1200" dirty="0">
              <a:solidFill>
                <a:schemeClr val="tx1"/>
              </a:solidFill>
              <a:latin typeface="微软雅黑" panose="020B0503020204020204" pitchFamily="34" charset="-122"/>
              <a:ea typeface="微软雅黑" panose="020B0503020204020204" pitchFamily="34" charset="-122"/>
              <a:cs typeface="+mn-cs"/>
            </a:endParaRPr>
          </a:p>
        </p:txBody>
      </p:sp>
      <p:sp>
        <p:nvSpPr>
          <p:cNvPr id="6" name="标题 1"/>
          <p:cNvSpPr txBox="1">
            <a:spLocks/>
          </p:cNvSpPr>
          <p:nvPr/>
        </p:nvSpPr>
        <p:spPr bwMode="auto">
          <a:xfrm>
            <a:off x="990600" y="-145520"/>
            <a:ext cx="7886700" cy="777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normAutofit/>
          </a:bodyPr>
          <a:lstStyle>
            <a:lvl1pPr algn="l" rtl="0" eaLnBrk="0" fontAlgn="base" hangingPunct="0">
              <a:lnSpc>
                <a:spcPct val="85000"/>
              </a:lnSpc>
              <a:spcBef>
                <a:spcPct val="0"/>
              </a:spcBef>
              <a:spcAft>
                <a:spcPct val="0"/>
              </a:spcAft>
              <a:defRPr sz="3600" b="1" baseline="0">
                <a:solidFill>
                  <a:schemeClr val="accent1"/>
                </a:solidFill>
                <a:latin typeface="Verdana" panose="020B0604030504040204" pitchFamily="34" charset="0"/>
                <a:ea typeface="幼圆" panose="02010509060101010101" pitchFamily="49" charset="-122"/>
                <a:cs typeface="+mj-cs"/>
              </a:defRPr>
            </a:lvl1pPr>
            <a:lvl2pPr algn="l" rtl="0" eaLnBrk="0" fontAlgn="base" hangingPunct="0">
              <a:lnSpc>
                <a:spcPct val="85000"/>
              </a:lnSpc>
              <a:spcBef>
                <a:spcPct val="0"/>
              </a:spcBef>
              <a:spcAft>
                <a:spcPct val="0"/>
              </a:spcAft>
              <a:defRPr sz="2400" b="1">
                <a:solidFill>
                  <a:schemeClr val="accent1"/>
                </a:solidFill>
                <a:latin typeface="Arial" pitchFamily="34" charset="0"/>
              </a:defRPr>
            </a:lvl2pPr>
            <a:lvl3pPr algn="l" rtl="0" eaLnBrk="0" fontAlgn="base" hangingPunct="0">
              <a:lnSpc>
                <a:spcPct val="85000"/>
              </a:lnSpc>
              <a:spcBef>
                <a:spcPct val="0"/>
              </a:spcBef>
              <a:spcAft>
                <a:spcPct val="0"/>
              </a:spcAft>
              <a:defRPr sz="2400" b="1">
                <a:solidFill>
                  <a:schemeClr val="accent1"/>
                </a:solidFill>
                <a:latin typeface="Arial" pitchFamily="34" charset="0"/>
              </a:defRPr>
            </a:lvl3pPr>
            <a:lvl4pPr algn="l" rtl="0" eaLnBrk="0" fontAlgn="base" hangingPunct="0">
              <a:lnSpc>
                <a:spcPct val="85000"/>
              </a:lnSpc>
              <a:spcBef>
                <a:spcPct val="0"/>
              </a:spcBef>
              <a:spcAft>
                <a:spcPct val="0"/>
              </a:spcAft>
              <a:defRPr sz="2400" b="1">
                <a:solidFill>
                  <a:schemeClr val="accent1"/>
                </a:solidFill>
                <a:latin typeface="Arial" pitchFamily="34" charset="0"/>
              </a:defRPr>
            </a:lvl4pPr>
            <a:lvl5pPr algn="l" rtl="0" eaLnBrk="0" fontAlgn="base" hangingPunct="0">
              <a:lnSpc>
                <a:spcPct val="85000"/>
              </a:lnSpc>
              <a:spcBef>
                <a:spcPct val="0"/>
              </a:spcBef>
              <a:spcAft>
                <a:spcPct val="0"/>
              </a:spcAft>
              <a:defRPr sz="2400" b="1">
                <a:solidFill>
                  <a:schemeClr val="accent1"/>
                </a:solidFill>
                <a:latin typeface="Arial" pitchFamily="34" charset="0"/>
              </a:defRPr>
            </a:lvl5pPr>
            <a:lvl6pPr marL="457200" algn="l" rtl="0" fontAlgn="base">
              <a:lnSpc>
                <a:spcPct val="85000"/>
              </a:lnSpc>
              <a:spcBef>
                <a:spcPct val="0"/>
              </a:spcBef>
              <a:spcAft>
                <a:spcPct val="0"/>
              </a:spcAft>
              <a:defRPr sz="2400" b="1">
                <a:solidFill>
                  <a:schemeClr val="accent1"/>
                </a:solidFill>
                <a:latin typeface="Arial" pitchFamily="34" charset="0"/>
              </a:defRPr>
            </a:lvl6pPr>
            <a:lvl7pPr marL="914400" algn="l" rtl="0" fontAlgn="base">
              <a:lnSpc>
                <a:spcPct val="85000"/>
              </a:lnSpc>
              <a:spcBef>
                <a:spcPct val="0"/>
              </a:spcBef>
              <a:spcAft>
                <a:spcPct val="0"/>
              </a:spcAft>
              <a:defRPr sz="2400" b="1">
                <a:solidFill>
                  <a:schemeClr val="accent1"/>
                </a:solidFill>
                <a:latin typeface="Arial" pitchFamily="34" charset="0"/>
              </a:defRPr>
            </a:lvl7pPr>
            <a:lvl8pPr marL="1371600" algn="l" rtl="0" fontAlgn="base">
              <a:lnSpc>
                <a:spcPct val="85000"/>
              </a:lnSpc>
              <a:spcBef>
                <a:spcPct val="0"/>
              </a:spcBef>
              <a:spcAft>
                <a:spcPct val="0"/>
              </a:spcAft>
              <a:defRPr sz="2400" b="1">
                <a:solidFill>
                  <a:schemeClr val="accent1"/>
                </a:solidFill>
                <a:latin typeface="Arial" pitchFamily="34" charset="0"/>
              </a:defRPr>
            </a:lvl8pPr>
            <a:lvl9pPr marL="1828800" algn="l" rtl="0" fontAlgn="base">
              <a:lnSpc>
                <a:spcPct val="85000"/>
              </a:lnSpc>
              <a:spcBef>
                <a:spcPct val="0"/>
              </a:spcBef>
              <a:spcAft>
                <a:spcPct val="0"/>
              </a:spcAft>
              <a:defRPr sz="2400" b="1">
                <a:solidFill>
                  <a:schemeClr val="accent1"/>
                </a:solidFill>
                <a:latin typeface="Arial" pitchFamily="34" charset="0"/>
              </a:defRPr>
            </a:lvl9pPr>
          </a:lstStyle>
          <a:p>
            <a:pPr>
              <a:buClrTx/>
              <a:buSzTx/>
              <a:buFontTx/>
              <a:buNone/>
            </a:pPr>
            <a:r>
              <a:rPr lang="zh-CN" altLang="en-US" b="0" kern="0" dirty="0">
                <a:solidFill>
                  <a:schemeClr val="tx1"/>
                </a:solidFill>
                <a:latin typeface="微软雅黑" panose="020B0503020204020204" pitchFamily="34" charset="-122"/>
                <a:ea typeface="微软雅黑" panose="020B0503020204020204" pitchFamily="34" charset="-122"/>
              </a:rPr>
              <a:t>过拟合与欠拟合</a:t>
            </a:r>
          </a:p>
        </p:txBody>
      </p:sp>
      <p:pic>
        <p:nvPicPr>
          <p:cNvPr id="9" name="Picture 7">
            <a:extLst>
              <a:ext uri="{FF2B5EF4-FFF2-40B4-BE49-F238E27FC236}">
                <a16:creationId xmlns="" xmlns:a16="http://schemas.microsoft.com/office/drawing/2014/main" id="{EE00C87F-F38A-4520-A8D7-7390E5B07ED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0325" y="3000116"/>
            <a:ext cx="9178925" cy="3400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523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1049867" y="965199"/>
            <a:ext cx="8616950" cy="3035301"/>
          </a:xfrm>
        </p:spPr>
        <p:txBody>
          <a:bodyPr>
            <a:normAutofit lnSpcReduction="10000"/>
          </a:bodyPr>
          <a:lstStyle/>
          <a:p>
            <a:pPr marL="0">
              <a:lnSpc>
                <a:spcPct val="110000"/>
              </a:lnSpc>
              <a:spcBef>
                <a:spcPts val="0"/>
              </a:spcBef>
              <a:spcAft>
                <a:spcPts val="0"/>
              </a:spcAft>
              <a:buClr>
                <a:srgbClr val="7030A0"/>
              </a:buClr>
            </a:pPr>
            <a:r>
              <a:rPr lang="zh-CN" altLang="en-US" sz="2200" b="1" dirty="0">
                <a:solidFill>
                  <a:srgbClr val="7030A0"/>
                </a:solidFill>
                <a:latin typeface="微软雅黑" panose="020B0503020204020204" pitchFamily="34" charset="-122"/>
                <a:ea typeface="微软雅黑" panose="020B0503020204020204" pitchFamily="34" charset="-122"/>
              </a:rPr>
              <a:t>欠拟合（</a:t>
            </a:r>
            <a:r>
              <a:rPr lang="en-US" altLang="zh-CN" sz="2200" b="1" dirty="0" err="1">
                <a:solidFill>
                  <a:srgbClr val="7030A0"/>
                </a:solidFill>
                <a:latin typeface="微软雅黑" panose="020B0503020204020204" pitchFamily="34" charset="-122"/>
                <a:ea typeface="微软雅黑" panose="020B0503020204020204" pitchFamily="34" charset="-122"/>
              </a:rPr>
              <a:t>Underfitting</a:t>
            </a:r>
            <a:r>
              <a:rPr lang="zh-CN" altLang="en-US" sz="2200" b="1" dirty="0">
                <a:solidFill>
                  <a:srgbClr val="7030A0"/>
                </a:solidFill>
                <a:latin typeface="微软雅黑" panose="020B0503020204020204" pitchFamily="34" charset="-122"/>
                <a:ea typeface="微软雅黑" panose="020B0503020204020204" pitchFamily="34" charset="-122"/>
              </a:rPr>
              <a:t>）：</a:t>
            </a:r>
            <a:endParaRPr lang="en-US" altLang="zh-CN" sz="2200" b="1" dirty="0">
              <a:solidFill>
                <a:srgbClr val="7030A0"/>
              </a:solidFill>
              <a:latin typeface="微软雅黑" panose="020B0503020204020204" pitchFamily="34" charset="-122"/>
              <a:ea typeface="微软雅黑" panose="020B0503020204020204" pitchFamily="34" charset="-122"/>
            </a:endParaRPr>
          </a:p>
          <a:p>
            <a:pPr marL="0" lvl="1" indent="0">
              <a:lnSpc>
                <a:spcPct val="110000"/>
              </a:lnSpc>
              <a:spcBef>
                <a:spcPts val="0"/>
              </a:spcBef>
              <a:spcAft>
                <a:spcPts val="0"/>
              </a:spcAft>
              <a:buNone/>
            </a:pPr>
            <a:r>
              <a:rPr lang="en-US" altLang="zh-CN" sz="2200" dirty="0">
                <a:latin typeface="+mn-ea"/>
                <a:ea typeface="+mn-ea"/>
              </a:rPr>
              <a:t>	</a:t>
            </a:r>
            <a:r>
              <a:rPr lang="zh-CN" altLang="en-US" sz="2200" kern="1200" dirty="0">
                <a:solidFill>
                  <a:schemeClr val="tx1"/>
                </a:solidFill>
                <a:latin typeface="微软雅黑" panose="020B0503020204020204" pitchFamily="34" charset="-122"/>
                <a:ea typeface="微软雅黑" panose="020B0503020204020204" pitchFamily="34" charset="-122"/>
                <a:cs typeface="+mn-cs"/>
              </a:rPr>
              <a:t>对训练样本的一般性质尚未学好</a:t>
            </a:r>
            <a:endParaRPr lang="en-US" altLang="zh-CN" sz="2200" kern="1200" dirty="0">
              <a:solidFill>
                <a:schemeClr val="tx1"/>
              </a:solidFill>
              <a:latin typeface="微软雅黑" panose="020B0503020204020204" pitchFamily="34" charset="-122"/>
              <a:ea typeface="微软雅黑" panose="020B0503020204020204" pitchFamily="34" charset="-122"/>
              <a:cs typeface="+mn-cs"/>
            </a:endParaRPr>
          </a:p>
          <a:p>
            <a:pPr marL="914400" lvl="4">
              <a:lnSpc>
                <a:spcPct val="110000"/>
              </a:lnSpc>
              <a:spcBef>
                <a:spcPts val="600"/>
              </a:spcBef>
              <a:spcAft>
                <a:spcPts val="0"/>
              </a:spcAft>
              <a:buClr>
                <a:srgbClr val="008080"/>
              </a:buClr>
              <a:buFont typeface="Wingdings" panose="05000000000000000000" pitchFamily="2" charset="2"/>
              <a:buChar char="Ø"/>
            </a:pPr>
            <a:r>
              <a:rPr lang="zh-CN" altLang="en-US" sz="2200" kern="1200" dirty="0">
                <a:solidFill>
                  <a:srgbClr val="008080"/>
                </a:solidFill>
                <a:latin typeface="微软雅黑" panose="020B0503020204020204" pitchFamily="34" charset="-122"/>
                <a:ea typeface="微软雅黑" panose="020B0503020204020204" pitchFamily="34" charset="-122"/>
                <a:cs typeface="+mn-cs"/>
              </a:rPr>
              <a:t>加入更多的特征或因素</a:t>
            </a:r>
            <a:endParaRPr lang="en-US" altLang="zh-CN" sz="2200" kern="1200" dirty="0">
              <a:solidFill>
                <a:srgbClr val="008080"/>
              </a:solidFill>
              <a:latin typeface="微软雅黑" panose="020B0503020204020204" pitchFamily="34" charset="-122"/>
              <a:ea typeface="微软雅黑" panose="020B0503020204020204" pitchFamily="34" charset="-122"/>
              <a:cs typeface="+mn-cs"/>
            </a:endParaRPr>
          </a:p>
          <a:p>
            <a:pPr marL="914400" lvl="4">
              <a:lnSpc>
                <a:spcPct val="110000"/>
              </a:lnSpc>
              <a:spcBef>
                <a:spcPts val="600"/>
              </a:spcBef>
              <a:spcAft>
                <a:spcPts val="0"/>
              </a:spcAft>
              <a:buClr>
                <a:srgbClr val="008080"/>
              </a:buClr>
              <a:buFont typeface="Wingdings" panose="05000000000000000000" pitchFamily="2" charset="2"/>
              <a:buChar char="Ø"/>
            </a:pPr>
            <a:r>
              <a:rPr lang="zh-CN" altLang="en-US" sz="2200" kern="1200" dirty="0">
                <a:solidFill>
                  <a:srgbClr val="008080"/>
                </a:solidFill>
                <a:latin typeface="微软雅黑" panose="020B0503020204020204" pitchFamily="34" charset="-122"/>
                <a:ea typeface="微软雅黑" panose="020B0503020204020204" pitchFamily="34" charset="-122"/>
                <a:cs typeface="+mn-cs"/>
              </a:rPr>
              <a:t>试试更复杂的模型</a:t>
            </a:r>
            <a:endParaRPr lang="en-US" altLang="zh-CN" sz="2200" kern="1200" dirty="0">
              <a:solidFill>
                <a:srgbClr val="008080"/>
              </a:solidFill>
              <a:latin typeface="微软雅黑" panose="020B0503020204020204" pitchFamily="34" charset="-122"/>
              <a:ea typeface="微软雅黑" panose="020B0503020204020204" pitchFamily="34" charset="-122"/>
              <a:cs typeface="+mn-cs"/>
            </a:endParaRPr>
          </a:p>
          <a:p>
            <a:pPr marL="1485900" lvl="5" indent="-342900">
              <a:lnSpc>
                <a:spcPct val="110000"/>
              </a:lnSpc>
              <a:spcBef>
                <a:spcPts val="600"/>
              </a:spcBef>
              <a:spcAft>
                <a:spcPts val="0"/>
              </a:spcAft>
              <a:buClr>
                <a:srgbClr val="008080"/>
              </a:buClr>
              <a:buFont typeface="Wingdings" panose="05000000000000000000" pitchFamily="2" charset="2"/>
              <a:buChar char="n"/>
            </a:pPr>
            <a:r>
              <a:rPr lang="zh-CN" altLang="en-US" sz="2200" kern="1200" dirty="0">
                <a:solidFill>
                  <a:schemeClr val="tx1"/>
                </a:solidFill>
                <a:latin typeface="微软雅黑" panose="020B0503020204020204" pitchFamily="34" charset="-122"/>
                <a:ea typeface="微软雅黑" panose="020B0503020204020204" pitchFamily="34" charset="-122"/>
                <a:cs typeface="+mn-cs"/>
              </a:rPr>
              <a:t>决策树：拓展分支</a:t>
            </a:r>
            <a:endParaRPr lang="en-US" altLang="zh-CN" sz="2200" kern="1200" dirty="0">
              <a:solidFill>
                <a:schemeClr val="tx1"/>
              </a:solidFill>
              <a:latin typeface="微软雅黑" panose="020B0503020204020204" pitchFamily="34" charset="-122"/>
              <a:ea typeface="微软雅黑" panose="020B0503020204020204" pitchFamily="34" charset="-122"/>
              <a:cs typeface="+mn-cs"/>
            </a:endParaRPr>
          </a:p>
          <a:p>
            <a:pPr marL="1485900" lvl="5" indent="-342900">
              <a:lnSpc>
                <a:spcPct val="110000"/>
              </a:lnSpc>
              <a:spcBef>
                <a:spcPts val="600"/>
              </a:spcBef>
              <a:spcAft>
                <a:spcPts val="0"/>
              </a:spcAft>
              <a:buClr>
                <a:srgbClr val="008080"/>
              </a:buClr>
              <a:buFont typeface="Wingdings" panose="05000000000000000000" pitchFamily="2" charset="2"/>
              <a:buChar char="n"/>
            </a:pPr>
            <a:r>
              <a:rPr lang="zh-CN" altLang="en-US" sz="2200" kern="1200" dirty="0">
                <a:solidFill>
                  <a:schemeClr val="tx1"/>
                </a:solidFill>
                <a:latin typeface="微软雅黑" panose="020B0503020204020204" pitchFamily="34" charset="-122"/>
                <a:ea typeface="微软雅黑" panose="020B0503020204020204" pitchFamily="34" charset="-122"/>
                <a:cs typeface="+mn-cs"/>
              </a:rPr>
              <a:t>神经网络：增加训练轮数</a:t>
            </a:r>
            <a:endParaRPr lang="en-US" altLang="zh-CN" sz="2200" kern="1200" dirty="0">
              <a:solidFill>
                <a:schemeClr val="tx1"/>
              </a:solidFill>
              <a:latin typeface="微软雅黑" panose="020B0503020204020204" pitchFamily="34" charset="-122"/>
              <a:ea typeface="微软雅黑" panose="020B0503020204020204" pitchFamily="34" charset="-122"/>
              <a:cs typeface="+mn-cs"/>
            </a:endParaRPr>
          </a:p>
          <a:p>
            <a:pPr marL="914400" lvl="4">
              <a:lnSpc>
                <a:spcPct val="110000"/>
              </a:lnSpc>
              <a:spcBef>
                <a:spcPts val="600"/>
              </a:spcBef>
              <a:spcAft>
                <a:spcPts val="0"/>
              </a:spcAft>
              <a:buClr>
                <a:srgbClr val="008080"/>
              </a:buClr>
              <a:buFont typeface="Wingdings" panose="05000000000000000000" pitchFamily="2" charset="2"/>
              <a:buChar char="Ø"/>
            </a:pPr>
            <a:r>
              <a:rPr lang="zh-CN" altLang="en-US" sz="2200" kern="1200" dirty="0">
                <a:solidFill>
                  <a:srgbClr val="008080"/>
                </a:solidFill>
                <a:latin typeface="微软雅黑" panose="020B0503020204020204" pitchFamily="34" charset="-122"/>
                <a:ea typeface="微软雅黑" panose="020B0503020204020204" pitchFamily="34" charset="-122"/>
              </a:rPr>
              <a:t>增加数据可能没什么用</a:t>
            </a:r>
            <a:endParaRPr lang="en-US" altLang="zh-CN" sz="2200" kern="1200" dirty="0">
              <a:solidFill>
                <a:srgbClr val="008080"/>
              </a:solidFill>
              <a:latin typeface="微软雅黑" panose="020B0503020204020204" pitchFamily="34" charset="-122"/>
              <a:ea typeface="微软雅黑" panose="020B0503020204020204" pitchFamily="34" charset="-122"/>
            </a:endParaRPr>
          </a:p>
          <a:p>
            <a:pPr marL="914400" lvl="4">
              <a:lnSpc>
                <a:spcPct val="110000"/>
              </a:lnSpc>
              <a:spcBef>
                <a:spcPts val="600"/>
              </a:spcBef>
              <a:spcAft>
                <a:spcPts val="0"/>
              </a:spcAft>
              <a:buClr>
                <a:srgbClr val="008080"/>
              </a:buClr>
              <a:buFont typeface="Wingdings" panose="05000000000000000000" pitchFamily="2" charset="2"/>
              <a:buChar char="Ø"/>
            </a:pPr>
            <a:endParaRPr lang="zh-CN" altLang="en-US" sz="2200" kern="1200" dirty="0">
              <a:solidFill>
                <a:srgbClr val="008080"/>
              </a:solidFill>
              <a:latin typeface="微软雅黑" panose="020B0503020204020204" pitchFamily="34" charset="-122"/>
              <a:ea typeface="微软雅黑" panose="020B0503020204020204" pitchFamily="34" charset="-122"/>
              <a:cs typeface="+mn-cs"/>
            </a:endParaRPr>
          </a:p>
          <a:p>
            <a:pPr lvl="1">
              <a:lnSpc>
                <a:spcPct val="110000"/>
              </a:lnSpc>
            </a:pPr>
            <a:endParaRPr lang="en-US" altLang="zh-CN" sz="2400" dirty="0">
              <a:latin typeface="+mn-ea"/>
              <a:ea typeface="+mn-ea"/>
            </a:endParaRPr>
          </a:p>
        </p:txBody>
      </p:sp>
      <p:sp>
        <p:nvSpPr>
          <p:cNvPr id="2" name="文本框 1">
            <a:extLst>
              <a:ext uri="{FF2B5EF4-FFF2-40B4-BE49-F238E27FC236}">
                <a16:creationId xmlns="" xmlns:a16="http://schemas.microsoft.com/office/drawing/2014/main" id="{EB842A88-C51A-4628-A9D9-BFAEE8BAFAE9}"/>
              </a:ext>
            </a:extLst>
          </p:cNvPr>
          <p:cNvSpPr txBox="1"/>
          <p:nvPr/>
        </p:nvSpPr>
        <p:spPr>
          <a:xfrm>
            <a:off x="6781800" y="850899"/>
            <a:ext cx="1905000" cy="430887"/>
          </a:xfrm>
          <a:prstGeom prst="rect">
            <a:avLst/>
          </a:prstGeom>
          <a:solidFill>
            <a:schemeClr val="tx1">
              <a:lumMod val="50000"/>
            </a:schemeClr>
          </a:solidFill>
        </p:spPr>
        <p:txBody>
          <a:bodyPr wrap="square" rtlCol="0">
            <a:spAutoFit/>
          </a:bodyPr>
          <a:lstStyle/>
          <a:p>
            <a:pPr>
              <a:buNone/>
            </a:pPr>
            <a:r>
              <a:rPr lang="zh-CN" altLang="en-US" sz="2200" dirty="0">
                <a:solidFill>
                  <a:schemeClr val="bg1"/>
                </a:solidFill>
                <a:latin typeface="微软雅黑" panose="020B0503020204020204" pitchFamily="34" charset="-122"/>
                <a:ea typeface="微软雅黑" panose="020B0503020204020204" pitchFamily="34" charset="-122"/>
              </a:rPr>
              <a:t>重新设计模型</a:t>
            </a:r>
          </a:p>
        </p:txBody>
      </p:sp>
      <p:sp>
        <p:nvSpPr>
          <p:cNvPr id="5" name="标题 1">
            <a:extLst>
              <a:ext uri="{FF2B5EF4-FFF2-40B4-BE49-F238E27FC236}">
                <a16:creationId xmlns="" xmlns:a16="http://schemas.microsoft.com/office/drawing/2014/main" id="{9681A46E-AF08-499C-AB35-B9B2CD07602F}"/>
              </a:ext>
            </a:extLst>
          </p:cNvPr>
          <p:cNvSpPr txBox="1">
            <a:spLocks/>
          </p:cNvSpPr>
          <p:nvPr/>
        </p:nvSpPr>
        <p:spPr bwMode="auto">
          <a:xfrm>
            <a:off x="945375" y="-152400"/>
            <a:ext cx="7886700" cy="777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normAutofit/>
          </a:bodyPr>
          <a:lstStyle>
            <a:lvl1pPr algn="l" rtl="0" eaLnBrk="0" fontAlgn="base" hangingPunct="0">
              <a:lnSpc>
                <a:spcPct val="85000"/>
              </a:lnSpc>
              <a:spcBef>
                <a:spcPct val="0"/>
              </a:spcBef>
              <a:spcAft>
                <a:spcPct val="0"/>
              </a:spcAft>
              <a:defRPr sz="3600" b="1" baseline="0">
                <a:solidFill>
                  <a:schemeClr val="accent1"/>
                </a:solidFill>
                <a:latin typeface="Verdana" panose="020B0604030504040204" pitchFamily="34" charset="0"/>
                <a:ea typeface="幼圆" panose="02010509060101010101" pitchFamily="49" charset="-122"/>
                <a:cs typeface="+mj-cs"/>
              </a:defRPr>
            </a:lvl1pPr>
            <a:lvl2pPr algn="l" rtl="0" eaLnBrk="0" fontAlgn="base" hangingPunct="0">
              <a:lnSpc>
                <a:spcPct val="85000"/>
              </a:lnSpc>
              <a:spcBef>
                <a:spcPct val="0"/>
              </a:spcBef>
              <a:spcAft>
                <a:spcPct val="0"/>
              </a:spcAft>
              <a:defRPr sz="2400" b="1">
                <a:solidFill>
                  <a:schemeClr val="accent1"/>
                </a:solidFill>
                <a:latin typeface="Arial" pitchFamily="34" charset="0"/>
              </a:defRPr>
            </a:lvl2pPr>
            <a:lvl3pPr algn="l" rtl="0" eaLnBrk="0" fontAlgn="base" hangingPunct="0">
              <a:lnSpc>
                <a:spcPct val="85000"/>
              </a:lnSpc>
              <a:spcBef>
                <a:spcPct val="0"/>
              </a:spcBef>
              <a:spcAft>
                <a:spcPct val="0"/>
              </a:spcAft>
              <a:defRPr sz="2400" b="1">
                <a:solidFill>
                  <a:schemeClr val="accent1"/>
                </a:solidFill>
                <a:latin typeface="Arial" pitchFamily="34" charset="0"/>
              </a:defRPr>
            </a:lvl3pPr>
            <a:lvl4pPr algn="l" rtl="0" eaLnBrk="0" fontAlgn="base" hangingPunct="0">
              <a:lnSpc>
                <a:spcPct val="85000"/>
              </a:lnSpc>
              <a:spcBef>
                <a:spcPct val="0"/>
              </a:spcBef>
              <a:spcAft>
                <a:spcPct val="0"/>
              </a:spcAft>
              <a:defRPr sz="2400" b="1">
                <a:solidFill>
                  <a:schemeClr val="accent1"/>
                </a:solidFill>
                <a:latin typeface="Arial" pitchFamily="34" charset="0"/>
              </a:defRPr>
            </a:lvl4pPr>
            <a:lvl5pPr algn="l" rtl="0" eaLnBrk="0" fontAlgn="base" hangingPunct="0">
              <a:lnSpc>
                <a:spcPct val="85000"/>
              </a:lnSpc>
              <a:spcBef>
                <a:spcPct val="0"/>
              </a:spcBef>
              <a:spcAft>
                <a:spcPct val="0"/>
              </a:spcAft>
              <a:defRPr sz="2400" b="1">
                <a:solidFill>
                  <a:schemeClr val="accent1"/>
                </a:solidFill>
                <a:latin typeface="Arial" pitchFamily="34" charset="0"/>
              </a:defRPr>
            </a:lvl5pPr>
            <a:lvl6pPr marL="457200" algn="l" rtl="0" fontAlgn="base">
              <a:lnSpc>
                <a:spcPct val="85000"/>
              </a:lnSpc>
              <a:spcBef>
                <a:spcPct val="0"/>
              </a:spcBef>
              <a:spcAft>
                <a:spcPct val="0"/>
              </a:spcAft>
              <a:defRPr sz="2400" b="1">
                <a:solidFill>
                  <a:schemeClr val="accent1"/>
                </a:solidFill>
                <a:latin typeface="Arial" pitchFamily="34" charset="0"/>
              </a:defRPr>
            </a:lvl6pPr>
            <a:lvl7pPr marL="914400" algn="l" rtl="0" fontAlgn="base">
              <a:lnSpc>
                <a:spcPct val="85000"/>
              </a:lnSpc>
              <a:spcBef>
                <a:spcPct val="0"/>
              </a:spcBef>
              <a:spcAft>
                <a:spcPct val="0"/>
              </a:spcAft>
              <a:defRPr sz="2400" b="1">
                <a:solidFill>
                  <a:schemeClr val="accent1"/>
                </a:solidFill>
                <a:latin typeface="Arial" pitchFamily="34" charset="0"/>
              </a:defRPr>
            </a:lvl7pPr>
            <a:lvl8pPr marL="1371600" algn="l" rtl="0" fontAlgn="base">
              <a:lnSpc>
                <a:spcPct val="85000"/>
              </a:lnSpc>
              <a:spcBef>
                <a:spcPct val="0"/>
              </a:spcBef>
              <a:spcAft>
                <a:spcPct val="0"/>
              </a:spcAft>
              <a:defRPr sz="2400" b="1">
                <a:solidFill>
                  <a:schemeClr val="accent1"/>
                </a:solidFill>
                <a:latin typeface="Arial" pitchFamily="34" charset="0"/>
              </a:defRPr>
            </a:lvl8pPr>
            <a:lvl9pPr marL="1828800" algn="l" rtl="0" fontAlgn="base">
              <a:lnSpc>
                <a:spcPct val="85000"/>
              </a:lnSpc>
              <a:spcBef>
                <a:spcPct val="0"/>
              </a:spcBef>
              <a:spcAft>
                <a:spcPct val="0"/>
              </a:spcAft>
              <a:defRPr sz="2400" b="1">
                <a:solidFill>
                  <a:schemeClr val="accent1"/>
                </a:solidFill>
                <a:latin typeface="Arial" pitchFamily="34" charset="0"/>
              </a:defRPr>
            </a:lvl9pPr>
          </a:lstStyle>
          <a:p>
            <a:pPr>
              <a:buClrTx/>
              <a:buSzTx/>
              <a:buFontTx/>
              <a:buNone/>
            </a:pPr>
            <a:r>
              <a:rPr lang="zh-CN" altLang="en-US" b="0" kern="0" dirty="0">
                <a:solidFill>
                  <a:schemeClr val="tx1"/>
                </a:solidFill>
                <a:latin typeface="微软雅黑" panose="020B0503020204020204" pitchFamily="34" charset="-122"/>
                <a:ea typeface="微软雅黑" panose="020B0503020204020204" pitchFamily="34" charset="-122"/>
              </a:rPr>
              <a:t>过拟合与欠拟合</a:t>
            </a:r>
          </a:p>
        </p:txBody>
      </p:sp>
      <p:grpSp>
        <p:nvGrpSpPr>
          <p:cNvPr id="4" name="组合 3">
            <a:extLst>
              <a:ext uri="{FF2B5EF4-FFF2-40B4-BE49-F238E27FC236}">
                <a16:creationId xmlns="" xmlns:a16="http://schemas.microsoft.com/office/drawing/2014/main" id="{3CC4F153-1809-4DFD-8258-FFFA98DD6587}"/>
              </a:ext>
            </a:extLst>
          </p:cNvPr>
          <p:cNvGrpSpPr/>
          <p:nvPr/>
        </p:nvGrpSpPr>
        <p:grpSpPr>
          <a:xfrm>
            <a:off x="756476" y="3810000"/>
            <a:ext cx="5550480" cy="2438400"/>
            <a:chOff x="424004" y="4191000"/>
            <a:chExt cx="5238732" cy="2133600"/>
          </a:xfrm>
        </p:grpSpPr>
        <p:pic>
          <p:nvPicPr>
            <p:cNvPr id="9" name="Picture 2">
              <a:extLst>
                <a:ext uri="{FF2B5EF4-FFF2-40B4-BE49-F238E27FC236}">
                  <a16:creationId xmlns="" xmlns:a16="http://schemas.microsoft.com/office/drawing/2014/main" id="{674AE927-600B-4ABA-854E-9596F0F259EA}"/>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27" t="2366" r="74287" b="15437"/>
            <a:stretch/>
          </p:blipFill>
          <p:spPr bwMode="auto">
            <a:xfrm>
              <a:off x="533400" y="4419600"/>
              <a:ext cx="865154" cy="1768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a:extLst>
                <a:ext uri="{FF2B5EF4-FFF2-40B4-BE49-F238E27FC236}">
                  <a16:creationId xmlns="" xmlns:a16="http://schemas.microsoft.com/office/drawing/2014/main" id="{BE03A679-745A-4844-B4BB-30FDF72EEEB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8842" t="41098" r="2722" b="15438"/>
            <a:stretch/>
          </p:blipFill>
          <p:spPr bwMode="auto">
            <a:xfrm>
              <a:off x="2386136" y="4687623"/>
              <a:ext cx="3276600" cy="1471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箭头: 右 10">
              <a:extLst>
                <a:ext uri="{FF2B5EF4-FFF2-40B4-BE49-F238E27FC236}">
                  <a16:creationId xmlns="" xmlns:a16="http://schemas.microsoft.com/office/drawing/2014/main" id="{FBF78919-50F7-4AD7-BB1B-B33CDC65667D}"/>
                </a:ext>
              </a:extLst>
            </p:cNvPr>
            <p:cNvSpPr/>
            <p:nvPr/>
          </p:nvSpPr>
          <p:spPr bwMode="auto">
            <a:xfrm>
              <a:off x="1600200" y="5156862"/>
              <a:ext cx="762000" cy="533400"/>
            </a:xfrm>
            <a:prstGeom prs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90513" indent="-290513"/>
              <a:endParaRPr lang="zh-CN" altLang="en-US"/>
            </a:p>
          </p:txBody>
        </p:sp>
        <p:sp>
          <p:nvSpPr>
            <p:cNvPr id="3" name="矩形 2">
              <a:extLst>
                <a:ext uri="{FF2B5EF4-FFF2-40B4-BE49-F238E27FC236}">
                  <a16:creationId xmlns="" xmlns:a16="http://schemas.microsoft.com/office/drawing/2014/main" id="{97E808C3-A151-405E-92BE-60AB5E11A470}"/>
                </a:ext>
              </a:extLst>
            </p:cNvPr>
            <p:cNvSpPr/>
            <p:nvPr/>
          </p:nvSpPr>
          <p:spPr bwMode="auto">
            <a:xfrm>
              <a:off x="424004" y="4191000"/>
              <a:ext cx="5214796" cy="2133600"/>
            </a:xfrm>
            <a:prstGeom prst="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90513" indent="-290513"/>
              <a:endParaRPr lang="zh-CN" altLang="en-US"/>
            </a:p>
          </p:txBody>
        </p:sp>
      </p:grpSp>
      <p:sp>
        <p:nvSpPr>
          <p:cNvPr id="12" name="文本框 11">
            <a:extLst>
              <a:ext uri="{FF2B5EF4-FFF2-40B4-BE49-F238E27FC236}">
                <a16:creationId xmlns="" xmlns:a16="http://schemas.microsoft.com/office/drawing/2014/main" id="{60B41000-680E-4F7A-B932-79B8EB03AF08}"/>
              </a:ext>
            </a:extLst>
          </p:cNvPr>
          <p:cNvSpPr txBox="1"/>
          <p:nvPr/>
        </p:nvSpPr>
        <p:spPr>
          <a:xfrm>
            <a:off x="2159883" y="4000500"/>
            <a:ext cx="3902250" cy="430887"/>
          </a:xfrm>
          <a:prstGeom prst="rect">
            <a:avLst/>
          </a:prstGeom>
          <a:noFill/>
        </p:spPr>
        <p:txBody>
          <a:bodyPr wrap="square" rtlCol="0">
            <a:spAutoFit/>
          </a:bodyPr>
          <a:lstStyle/>
          <a:p>
            <a:pPr>
              <a:buNone/>
            </a:pPr>
            <a:r>
              <a:rPr lang="zh-CN" altLang="en-US" sz="2200" dirty="0"/>
              <a:t>考虑形状、大小、质感等因素</a:t>
            </a:r>
          </a:p>
        </p:txBody>
      </p:sp>
      <p:pic>
        <p:nvPicPr>
          <p:cNvPr id="13" name="Picture 7">
            <a:extLst>
              <a:ext uri="{FF2B5EF4-FFF2-40B4-BE49-F238E27FC236}">
                <a16:creationId xmlns="" xmlns:a16="http://schemas.microsoft.com/office/drawing/2014/main" id="{02C68AFA-197F-489E-8B1A-0052DC2FED5F}"/>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9138" b="23810"/>
          <a:stretch/>
        </p:blipFill>
        <p:spPr bwMode="auto">
          <a:xfrm>
            <a:off x="7253251" y="3810000"/>
            <a:ext cx="4182273" cy="23653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209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47" presetClass="entr" presetSubtype="0" fill="hold"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fade">
                                      <p:cBhvr>
                                        <p:cTn id="32" dur="1000"/>
                                        <p:tgtEl>
                                          <p:spTgt spid="7">
                                            <p:txEl>
                                              <p:pRg st="4" end="4"/>
                                            </p:txEl>
                                          </p:spTgt>
                                        </p:tgtEl>
                                      </p:cBhvr>
                                    </p:animEffect>
                                    <p:anim calcmode="lin" valueType="num">
                                      <p:cBhvr>
                                        <p:cTn id="3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Effect transition="in" filter="fade">
                                      <p:cBhvr>
                                        <p:cTn id="37" dur="1000"/>
                                        <p:tgtEl>
                                          <p:spTgt spid="7">
                                            <p:txEl>
                                              <p:pRg st="5" end="5"/>
                                            </p:txEl>
                                          </p:spTgt>
                                        </p:tgtEl>
                                      </p:cBhvr>
                                    </p:animEffect>
                                    <p:anim calcmode="lin" valueType="num">
                                      <p:cBhvr>
                                        <p:cTn id="38"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720726" y="916633"/>
            <a:ext cx="8616950" cy="5334000"/>
          </a:xfrm>
        </p:spPr>
        <p:txBody>
          <a:bodyPr>
            <a:normAutofit/>
          </a:bodyPr>
          <a:lstStyle/>
          <a:p>
            <a:pPr marL="0">
              <a:lnSpc>
                <a:spcPct val="110000"/>
              </a:lnSpc>
              <a:spcBef>
                <a:spcPts val="0"/>
              </a:spcBef>
              <a:spcAft>
                <a:spcPts val="0"/>
              </a:spcAft>
              <a:buClr>
                <a:srgbClr val="7030A0"/>
              </a:buClr>
            </a:pPr>
            <a:r>
              <a:rPr lang="zh-CN" altLang="en-US" sz="2200" b="1" kern="1200" dirty="0">
                <a:solidFill>
                  <a:srgbClr val="7030A0"/>
                </a:solidFill>
                <a:latin typeface="微软雅黑" panose="020B0503020204020204" pitchFamily="34" charset="-122"/>
                <a:ea typeface="微软雅黑" panose="020B0503020204020204" pitchFamily="34" charset="-122"/>
              </a:rPr>
              <a:t>过拟合（</a:t>
            </a:r>
            <a:r>
              <a:rPr lang="en-US" altLang="zh-CN" sz="2200" b="1" kern="1200" dirty="0" err="1">
                <a:solidFill>
                  <a:srgbClr val="7030A0"/>
                </a:solidFill>
                <a:latin typeface="微软雅黑" panose="020B0503020204020204" pitchFamily="34" charset="-122"/>
                <a:ea typeface="微软雅黑" panose="020B0503020204020204" pitchFamily="34" charset="-122"/>
              </a:rPr>
              <a:t>Overfitting</a:t>
            </a:r>
            <a:r>
              <a:rPr lang="zh-CN" altLang="en-US" sz="2200" b="1" kern="1200" dirty="0">
                <a:solidFill>
                  <a:srgbClr val="7030A0"/>
                </a:solidFill>
                <a:latin typeface="微软雅黑" panose="020B0503020204020204" pitchFamily="34" charset="-122"/>
                <a:ea typeface="微软雅黑" panose="020B0503020204020204" pitchFamily="34" charset="-122"/>
              </a:rPr>
              <a:t>）</a:t>
            </a:r>
            <a:r>
              <a:rPr lang="en-US" altLang="zh-CN" sz="2200" b="1" kern="1200" dirty="0">
                <a:solidFill>
                  <a:srgbClr val="7030A0"/>
                </a:solidFill>
                <a:latin typeface="微软雅黑" panose="020B0503020204020204" pitchFamily="34" charset="-122"/>
                <a:ea typeface="微软雅黑" panose="020B0503020204020204" pitchFamily="34" charset="-122"/>
              </a:rPr>
              <a:t>:</a:t>
            </a:r>
          </a:p>
          <a:p>
            <a:pPr marL="0" indent="0">
              <a:lnSpc>
                <a:spcPct val="110000"/>
              </a:lnSpc>
              <a:spcBef>
                <a:spcPts val="0"/>
              </a:spcBef>
              <a:spcAft>
                <a:spcPts val="0"/>
              </a:spcAft>
              <a:buNone/>
            </a:pPr>
            <a:r>
              <a:rPr lang="en-US" altLang="zh-CN" sz="2200" kern="1200" dirty="0">
                <a:solidFill>
                  <a:schemeClr val="tx1"/>
                </a:solidFill>
                <a:latin typeface="微软雅黑" panose="020B0503020204020204" pitchFamily="34" charset="-122"/>
                <a:ea typeface="微软雅黑" panose="020B0503020204020204" pitchFamily="34" charset="-122"/>
              </a:rPr>
              <a:t>	</a:t>
            </a:r>
            <a:r>
              <a:rPr lang="zh-CN" altLang="en-US" sz="2200" kern="1200" dirty="0">
                <a:solidFill>
                  <a:schemeClr val="tx1"/>
                </a:solidFill>
                <a:latin typeface="微软雅黑" panose="020B0503020204020204" pitchFamily="34" charset="-122"/>
                <a:ea typeface="微软雅黑" panose="020B0503020204020204" pitchFamily="34" charset="-122"/>
              </a:rPr>
              <a:t>学习器把训练样本学习得“太好”，将训练样本本身的特点</a:t>
            </a:r>
            <a:r>
              <a:rPr lang="en-US" altLang="zh-CN" sz="2200" kern="1200" dirty="0">
                <a:solidFill>
                  <a:schemeClr val="tx1"/>
                </a:solidFill>
                <a:latin typeface="微软雅黑" panose="020B0503020204020204" pitchFamily="34" charset="-122"/>
                <a:ea typeface="微软雅黑" panose="020B0503020204020204" pitchFamily="34" charset="-122"/>
              </a:rPr>
              <a:t>	</a:t>
            </a:r>
            <a:r>
              <a:rPr lang="zh-CN" altLang="en-US" sz="2200" kern="1200" dirty="0">
                <a:solidFill>
                  <a:schemeClr val="tx1"/>
                </a:solidFill>
                <a:latin typeface="微软雅黑" panose="020B0503020204020204" pitchFamily="34" charset="-122"/>
                <a:ea typeface="微软雅黑" panose="020B0503020204020204" pitchFamily="34" charset="-122"/>
              </a:rPr>
              <a:t>当做所有样本的一般性质，导致泛化性能下降。</a:t>
            </a:r>
            <a:endParaRPr lang="en-US" altLang="zh-CN" sz="2200" kern="1200" dirty="0">
              <a:solidFill>
                <a:schemeClr val="tx1"/>
              </a:solidFill>
              <a:latin typeface="微软雅黑" panose="020B0503020204020204" pitchFamily="34" charset="-122"/>
              <a:ea typeface="微软雅黑" panose="020B0503020204020204" pitchFamily="34" charset="-122"/>
            </a:endParaRPr>
          </a:p>
          <a:p>
            <a:pPr marL="914400" lvl="4">
              <a:lnSpc>
                <a:spcPct val="110000"/>
              </a:lnSpc>
              <a:spcBef>
                <a:spcPts val="600"/>
              </a:spcBef>
              <a:spcAft>
                <a:spcPts val="0"/>
              </a:spcAft>
              <a:buClr>
                <a:srgbClr val="008080"/>
              </a:buClr>
              <a:buFont typeface="Wingdings" panose="05000000000000000000" pitchFamily="2" charset="2"/>
              <a:buChar char="Ø"/>
            </a:pPr>
            <a:r>
              <a:rPr lang="zh-CN" altLang="en-US" sz="2200" kern="1200" dirty="0">
                <a:solidFill>
                  <a:srgbClr val="008080"/>
                </a:solidFill>
                <a:latin typeface="微软雅黑" panose="020B0503020204020204" pitchFamily="34" charset="-122"/>
                <a:ea typeface="微软雅黑" panose="020B0503020204020204" pitchFamily="34" charset="-122"/>
                <a:cs typeface="+mn-cs"/>
              </a:rPr>
              <a:t>增加更多的数据</a:t>
            </a:r>
            <a:endParaRPr lang="en-US" altLang="zh-CN" sz="2200" kern="1200" dirty="0">
              <a:solidFill>
                <a:srgbClr val="008080"/>
              </a:solidFill>
              <a:latin typeface="微软雅黑" panose="020B0503020204020204" pitchFamily="34" charset="-122"/>
              <a:ea typeface="微软雅黑" panose="020B0503020204020204" pitchFamily="34" charset="-122"/>
              <a:cs typeface="+mn-cs"/>
            </a:endParaRPr>
          </a:p>
          <a:p>
            <a:pPr marL="1240200" lvl="6">
              <a:lnSpc>
                <a:spcPct val="110000"/>
              </a:lnSpc>
              <a:spcBef>
                <a:spcPts val="600"/>
              </a:spcBef>
              <a:spcAft>
                <a:spcPts val="0"/>
              </a:spcAft>
              <a:buClr>
                <a:srgbClr val="008080"/>
              </a:buClr>
            </a:pPr>
            <a:r>
              <a:rPr lang="zh-CN" altLang="en-US" sz="2200" kern="1200" dirty="0">
                <a:solidFill>
                  <a:schemeClr val="tx1"/>
                </a:solidFill>
                <a:latin typeface="微软雅黑" panose="020B0503020204020204" pitchFamily="34" charset="-122"/>
                <a:ea typeface="微软雅黑" panose="020B0503020204020204" pitchFamily="34" charset="-122"/>
                <a:cs typeface="+mn-cs"/>
              </a:rPr>
              <a:t>有效，但可能不是很实际</a:t>
            </a:r>
            <a:endParaRPr lang="en-US" altLang="zh-CN" sz="2200" kern="1200" dirty="0">
              <a:solidFill>
                <a:schemeClr val="tx1"/>
              </a:solidFill>
              <a:latin typeface="微软雅黑" panose="020B0503020204020204" pitchFamily="34" charset="-122"/>
              <a:ea typeface="微软雅黑" panose="020B0503020204020204" pitchFamily="34" charset="-122"/>
              <a:cs typeface="+mn-cs"/>
            </a:endParaRPr>
          </a:p>
          <a:p>
            <a:pPr marL="914400" lvl="4">
              <a:lnSpc>
                <a:spcPct val="110000"/>
              </a:lnSpc>
              <a:spcBef>
                <a:spcPts val="600"/>
              </a:spcBef>
              <a:spcAft>
                <a:spcPts val="0"/>
              </a:spcAft>
              <a:buClr>
                <a:srgbClr val="008080"/>
              </a:buClr>
              <a:buFont typeface="Wingdings" panose="05000000000000000000" pitchFamily="2" charset="2"/>
              <a:buChar char="Ø"/>
            </a:pPr>
            <a:r>
              <a:rPr lang="zh-CN" altLang="en-US" sz="2200" kern="1200" dirty="0">
                <a:solidFill>
                  <a:srgbClr val="008080"/>
                </a:solidFill>
                <a:latin typeface="微软雅黑" panose="020B0503020204020204" pitchFamily="34" charset="-122"/>
                <a:ea typeface="微软雅黑" panose="020B0503020204020204" pitchFamily="34" charset="-122"/>
                <a:cs typeface="+mn-cs"/>
              </a:rPr>
              <a:t>优化目标加正则项（</a:t>
            </a:r>
            <a:r>
              <a:rPr lang="en-US" altLang="zh-CN" sz="2200" kern="1200" dirty="0">
                <a:solidFill>
                  <a:srgbClr val="008080"/>
                </a:solidFill>
                <a:latin typeface="微软雅黑" panose="020B0503020204020204" pitchFamily="34" charset="-122"/>
                <a:ea typeface="微软雅黑" panose="020B0503020204020204" pitchFamily="34" charset="-122"/>
                <a:cs typeface="+mn-cs"/>
              </a:rPr>
              <a:t>Regularization</a:t>
            </a:r>
            <a:r>
              <a:rPr lang="zh-CN" altLang="en-US" sz="2200" kern="1200" dirty="0">
                <a:solidFill>
                  <a:srgbClr val="008080"/>
                </a:solidFill>
                <a:latin typeface="微软雅黑" panose="020B0503020204020204" pitchFamily="34" charset="-122"/>
                <a:ea typeface="微软雅黑" panose="020B0503020204020204" pitchFamily="34" charset="-122"/>
                <a:cs typeface="+mn-cs"/>
              </a:rPr>
              <a:t>）</a:t>
            </a:r>
          </a:p>
          <a:p>
            <a:pPr lvl="1">
              <a:lnSpc>
                <a:spcPct val="110000"/>
              </a:lnSpc>
            </a:pPr>
            <a:endParaRPr lang="en-US" altLang="zh-CN" sz="2400" dirty="0">
              <a:latin typeface="+mn-ea"/>
              <a:ea typeface="+mn-ea"/>
            </a:endParaRPr>
          </a:p>
        </p:txBody>
      </p:sp>
      <p:sp>
        <p:nvSpPr>
          <p:cNvPr id="5" name="标题 1">
            <a:extLst>
              <a:ext uri="{FF2B5EF4-FFF2-40B4-BE49-F238E27FC236}">
                <a16:creationId xmlns="" xmlns:a16="http://schemas.microsoft.com/office/drawing/2014/main" id="{9681A46E-AF08-499C-AB35-B9B2CD07602F}"/>
              </a:ext>
            </a:extLst>
          </p:cNvPr>
          <p:cNvSpPr txBox="1">
            <a:spLocks/>
          </p:cNvSpPr>
          <p:nvPr/>
        </p:nvSpPr>
        <p:spPr bwMode="auto">
          <a:xfrm>
            <a:off x="914400" y="-159807"/>
            <a:ext cx="7886700" cy="777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normAutofit/>
          </a:bodyPr>
          <a:lstStyle>
            <a:lvl1pPr algn="l" rtl="0" eaLnBrk="0" fontAlgn="base" hangingPunct="0">
              <a:lnSpc>
                <a:spcPct val="85000"/>
              </a:lnSpc>
              <a:spcBef>
                <a:spcPct val="0"/>
              </a:spcBef>
              <a:spcAft>
                <a:spcPct val="0"/>
              </a:spcAft>
              <a:defRPr sz="3600" b="1" baseline="0">
                <a:solidFill>
                  <a:schemeClr val="accent1"/>
                </a:solidFill>
                <a:latin typeface="Verdana" panose="020B0604030504040204" pitchFamily="34" charset="0"/>
                <a:ea typeface="幼圆" panose="02010509060101010101" pitchFamily="49" charset="-122"/>
                <a:cs typeface="+mj-cs"/>
              </a:defRPr>
            </a:lvl1pPr>
            <a:lvl2pPr algn="l" rtl="0" eaLnBrk="0" fontAlgn="base" hangingPunct="0">
              <a:lnSpc>
                <a:spcPct val="85000"/>
              </a:lnSpc>
              <a:spcBef>
                <a:spcPct val="0"/>
              </a:spcBef>
              <a:spcAft>
                <a:spcPct val="0"/>
              </a:spcAft>
              <a:defRPr sz="2400" b="1">
                <a:solidFill>
                  <a:schemeClr val="accent1"/>
                </a:solidFill>
                <a:latin typeface="Arial" pitchFamily="34" charset="0"/>
              </a:defRPr>
            </a:lvl2pPr>
            <a:lvl3pPr algn="l" rtl="0" eaLnBrk="0" fontAlgn="base" hangingPunct="0">
              <a:lnSpc>
                <a:spcPct val="85000"/>
              </a:lnSpc>
              <a:spcBef>
                <a:spcPct val="0"/>
              </a:spcBef>
              <a:spcAft>
                <a:spcPct val="0"/>
              </a:spcAft>
              <a:defRPr sz="2400" b="1">
                <a:solidFill>
                  <a:schemeClr val="accent1"/>
                </a:solidFill>
                <a:latin typeface="Arial" pitchFamily="34" charset="0"/>
              </a:defRPr>
            </a:lvl3pPr>
            <a:lvl4pPr algn="l" rtl="0" eaLnBrk="0" fontAlgn="base" hangingPunct="0">
              <a:lnSpc>
                <a:spcPct val="85000"/>
              </a:lnSpc>
              <a:spcBef>
                <a:spcPct val="0"/>
              </a:spcBef>
              <a:spcAft>
                <a:spcPct val="0"/>
              </a:spcAft>
              <a:defRPr sz="2400" b="1">
                <a:solidFill>
                  <a:schemeClr val="accent1"/>
                </a:solidFill>
                <a:latin typeface="Arial" pitchFamily="34" charset="0"/>
              </a:defRPr>
            </a:lvl4pPr>
            <a:lvl5pPr algn="l" rtl="0" eaLnBrk="0" fontAlgn="base" hangingPunct="0">
              <a:lnSpc>
                <a:spcPct val="85000"/>
              </a:lnSpc>
              <a:spcBef>
                <a:spcPct val="0"/>
              </a:spcBef>
              <a:spcAft>
                <a:spcPct val="0"/>
              </a:spcAft>
              <a:defRPr sz="2400" b="1">
                <a:solidFill>
                  <a:schemeClr val="accent1"/>
                </a:solidFill>
                <a:latin typeface="Arial" pitchFamily="34" charset="0"/>
              </a:defRPr>
            </a:lvl5pPr>
            <a:lvl6pPr marL="457200" algn="l" rtl="0" fontAlgn="base">
              <a:lnSpc>
                <a:spcPct val="85000"/>
              </a:lnSpc>
              <a:spcBef>
                <a:spcPct val="0"/>
              </a:spcBef>
              <a:spcAft>
                <a:spcPct val="0"/>
              </a:spcAft>
              <a:defRPr sz="2400" b="1">
                <a:solidFill>
                  <a:schemeClr val="accent1"/>
                </a:solidFill>
                <a:latin typeface="Arial" pitchFamily="34" charset="0"/>
              </a:defRPr>
            </a:lvl6pPr>
            <a:lvl7pPr marL="914400" algn="l" rtl="0" fontAlgn="base">
              <a:lnSpc>
                <a:spcPct val="85000"/>
              </a:lnSpc>
              <a:spcBef>
                <a:spcPct val="0"/>
              </a:spcBef>
              <a:spcAft>
                <a:spcPct val="0"/>
              </a:spcAft>
              <a:defRPr sz="2400" b="1">
                <a:solidFill>
                  <a:schemeClr val="accent1"/>
                </a:solidFill>
                <a:latin typeface="Arial" pitchFamily="34" charset="0"/>
              </a:defRPr>
            </a:lvl7pPr>
            <a:lvl8pPr marL="1371600" algn="l" rtl="0" fontAlgn="base">
              <a:lnSpc>
                <a:spcPct val="85000"/>
              </a:lnSpc>
              <a:spcBef>
                <a:spcPct val="0"/>
              </a:spcBef>
              <a:spcAft>
                <a:spcPct val="0"/>
              </a:spcAft>
              <a:defRPr sz="2400" b="1">
                <a:solidFill>
                  <a:schemeClr val="accent1"/>
                </a:solidFill>
                <a:latin typeface="Arial" pitchFamily="34" charset="0"/>
              </a:defRPr>
            </a:lvl8pPr>
            <a:lvl9pPr marL="1828800" algn="l" rtl="0" fontAlgn="base">
              <a:lnSpc>
                <a:spcPct val="85000"/>
              </a:lnSpc>
              <a:spcBef>
                <a:spcPct val="0"/>
              </a:spcBef>
              <a:spcAft>
                <a:spcPct val="0"/>
              </a:spcAft>
              <a:defRPr sz="2400" b="1">
                <a:solidFill>
                  <a:schemeClr val="accent1"/>
                </a:solidFill>
                <a:latin typeface="Arial" pitchFamily="34" charset="0"/>
              </a:defRPr>
            </a:lvl9pPr>
          </a:lstStyle>
          <a:p>
            <a:pPr>
              <a:buClrTx/>
              <a:buSzTx/>
              <a:buFontTx/>
              <a:buNone/>
            </a:pPr>
            <a:r>
              <a:rPr lang="zh-CN" altLang="en-US" b="0" kern="0" dirty="0">
                <a:solidFill>
                  <a:schemeClr val="tx1"/>
                </a:solidFill>
                <a:latin typeface="微软雅黑" panose="020B0503020204020204" pitchFamily="34" charset="-122"/>
                <a:ea typeface="微软雅黑" panose="020B0503020204020204" pitchFamily="34" charset="-122"/>
              </a:rPr>
              <a:t>过拟合与欠拟合</a:t>
            </a:r>
          </a:p>
        </p:txBody>
      </p:sp>
      <p:pic>
        <p:nvPicPr>
          <p:cNvPr id="6" name="圖片 4">
            <a:extLst>
              <a:ext uri="{FF2B5EF4-FFF2-40B4-BE49-F238E27FC236}">
                <a16:creationId xmlns="" xmlns:a16="http://schemas.microsoft.com/office/drawing/2014/main" id="{1884A9DE-C6E0-4D79-AA9B-AA28990B98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3429000"/>
            <a:ext cx="4206139" cy="2775623"/>
          </a:xfrm>
          <a:prstGeom prst="rect">
            <a:avLst/>
          </a:prstGeom>
        </p:spPr>
      </p:pic>
      <p:pic>
        <p:nvPicPr>
          <p:cNvPr id="8" name="圖片 5">
            <a:extLst>
              <a:ext uri="{FF2B5EF4-FFF2-40B4-BE49-F238E27FC236}">
                <a16:creationId xmlns="" xmlns:a16="http://schemas.microsoft.com/office/drawing/2014/main" id="{11307E80-2DB8-4A6F-A5B5-C898B530CE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0237" y="3332939"/>
            <a:ext cx="4308730" cy="2843324"/>
          </a:xfrm>
          <a:prstGeom prst="rect">
            <a:avLst/>
          </a:prstGeom>
        </p:spPr>
      </p:pic>
      <p:sp>
        <p:nvSpPr>
          <p:cNvPr id="9" name="文字方塊 6">
            <a:extLst>
              <a:ext uri="{FF2B5EF4-FFF2-40B4-BE49-F238E27FC236}">
                <a16:creationId xmlns="" xmlns:a16="http://schemas.microsoft.com/office/drawing/2014/main" id="{EA44E57D-B40D-47CF-9334-9832BC9BACA5}"/>
              </a:ext>
            </a:extLst>
          </p:cNvPr>
          <p:cNvSpPr txBox="1"/>
          <p:nvPr/>
        </p:nvSpPr>
        <p:spPr>
          <a:xfrm>
            <a:off x="2287334" y="6019801"/>
            <a:ext cx="2014537" cy="461665"/>
          </a:xfrm>
          <a:prstGeom prst="rect">
            <a:avLst/>
          </a:prstGeom>
          <a:noFill/>
        </p:spPr>
        <p:txBody>
          <a:bodyPr wrap="square" rtlCol="0">
            <a:spAutoFit/>
          </a:bodyPr>
          <a:lstStyle/>
          <a:p>
            <a:pPr algn="ctr">
              <a:buNone/>
            </a:pPr>
            <a:r>
              <a:rPr lang="en-US" altLang="zh-TW" sz="2400" dirty="0"/>
              <a:t>10 examples</a:t>
            </a:r>
            <a:endParaRPr lang="zh-TW" altLang="en-US" sz="2400" dirty="0"/>
          </a:p>
        </p:txBody>
      </p:sp>
      <p:sp>
        <p:nvSpPr>
          <p:cNvPr id="10" name="文字方塊 7">
            <a:extLst>
              <a:ext uri="{FF2B5EF4-FFF2-40B4-BE49-F238E27FC236}">
                <a16:creationId xmlns="" xmlns:a16="http://schemas.microsoft.com/office/drawing/2014/main" id="{589B9B16-ED0C-4A2A-8D19-AC721E03ADB7}"/>
              </a:ext>
            </a:extLst>
          </p:cNvPr>
          <p:cNvSpPr txBox="1"/>
          <p:nvPr/>
        </p:nvSpPr>
        <p:spPr>
          <a:xfrm>
            <a:off x="7550850" y="6019801"/>
            <a:ext cx="2388373" cy="461665"/>
          </a:xfrm>
          <a:prstGeom prst="rect">
            <a:avLst/>
          </a:prstGeom>
          <a:noFill/>
        </p:spPr>
        <p:txBody>
          <a:bodyPr wrap="square" rtlCol="0">
            <a:spAutoFit/>
          </a:bodyPr>
          <a:lstStyle/>
          <a:p>
            <a:pPr algn="ctr">
              <a:buNone/>
            </a:pPr>
            <a:r>
              <a:rPr lang="en-US" altLang="zh-TW" sz="2400" dirty="0"/>
              <a:t>100 examples</a:t>
            </a:r>
            <a:endParaRPr lang="zh-TW" altLang="en-US" sz="2400" dirty="0"/>
          </a:p>
        </p:txBody>
      </p:sp>
    </p:spTree>
    <p:extLst>
      <p:ext uri="{BB962C8B-B14F-4D97-AF65-F5344CB8AC3E}">
        <p14:creationId xmlns:p14="http://schemas.microsoft.com/office/powerpoint/2010/main" val="298652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圖片 7">
            <a:extLst>
              <a:ext uri="{FF2B5EF4-FFF2-40B4-BE49-F238E27FC236}">
                <a16:creationId xmlns="" xmlns:a16="http://schemas.microsoft.com/office/drawing/2014/main" id="{7E96803C-4AC6-4CF5-A37A-F5EAB3E28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7" y="789482"/>
            <a:ext cx="4320039" cy="2908332"/>
          </a:xfrm>
          <a:prstGeom prst="rect">
            <a:avLst/>
          </a:prstGeom>
        </p:spPr>
      </p:pic>
      <mc:AlternateContent xmlns:mc="http://schemas.openxmlformats.org/markup-compatibility/2006" xmlns:a14="http://schemas.microsoft.com/office/drawing/2010/main">
        <mc:Choice Requires="a14">
          <p:sp>
            <p:nvSpPr>
              <p:cNvPr id="5" name="文字方塊 3">
                <a:extLst>
                  <a:ext uri="{FF2B5EF4-FFF2-40B4-BE49-F238E27FC236}">
                    <a16:creationId xmlns="" xmlns:a16="http://schemas.microsoft.com/office/drawing/2014/main" id="{36C1514B-22C2-49D2-B759-D857496570A9}"/>
                  </a:ext>
                </a:extLst>
              </p:cNvPr>
              <p:cNvSpPr txBox="1"/>
              <p:nvPr/>
            </p:nvSpPr>
            <p:spPr>
              <a:xfrm>
                <a:off x="1409765" y="868235"/>
                <a:ext cx="1905001"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None/>
                </a:pPr>
                <a:r>
                  <a:rPr lang="en-US" altLang="zh-TW" sz="2000" b="1" dirty="0"/>
                  <a:t>y = b + w </a:t>
                </a:r>
                <a14:m>
                  <m:oMath xmlns:m="http://schemas.openxmlformats.org/officeDocument/2006/math">
                    <m:r>
                      <a:rPr lang="en-US" altLang="zh-TW" sz="2000" b="1" i="1">
                        <a:latin typeface="Cambria Math" panose="02040503050406030204" pitchFamily="18" charset="0"/>
                        <a:ea typeface="Cambria Math" panose="02040503050406030204" pitchFamily="18" charset="0"/>
                      </a:rPr>
                      <m:t>∙</m:t>
                    </m:r>
                  </m:oMath>
                </a14:m>
                <a:r>
                  <a:rPr lang="en-US" altLang="zh-TW" sz="2000" b="1" dirty="0"/>
                  <a:t> </a:t>
                </a:r>
                <a:r>
                  <a:rPr lang="en-US" altLang="zh-TW" sz="2000" b="1" dirty="0" err="1"/>
                  <a:t>x</a:t>
                </a:r>
                <a:r>
                  <a:rPr lang="en-US" altLang="zh-TW" sz="2000" b="1" baseline="-25000" dirty="0" err="1"/>
                  <a:t>cp</a:t>
                </a:r>
                <a:endParaRPr lang="zh-TW" altLang="en-US" sz="2000" b="1" baseline="30000" dirty="0"/>
              </a:p>
            </p:txBody>
          </p:sp>
        </mc:Choice>
        <mc:Fallback xmlns="">
          <p:sp>
            <p:nvSpPr>
              <p:cNvPr id="5" name="文字方塊 3">
                <a:extLst>
                  <a:ext uri="{FF2B5EF4-FFF2-40B4-BE49-F238E27FC236}">
                    <a16:creationId xmlns:a16="http://schemas.microsoft.com/office/drawing/2014/main" id="{36C1514B-22C2-49D2-B759-D857496570A9}"/>
                  </a:ext>
                </a:extLst>
              </p:cNvPr>
              <p:cNvSpPr txBox="1">
                <a:spLocks noRot="1" noChangeAspect="1" noMove="1" noResize="1" noEditPoints="1" noAdjustHandles="1" noChangeArrowheads="1" noChangeShapeType="1" noTextEdit="1"/>
              </p:cNvSpPr>
              <p:nvPr/>
            </p:nvSpPr>
            <p:spPr>
              <a:xfrm>
                <a:off x="1409765" y="868235"/>
                <a:ext cx="1905001" cy="400110"/>
              </a:xfrm>
              <a:prstGeom prst="rect">
                <a:avLst/>
              </a:prstGeom>
              <a:blipFill>
                <a:blip r:embed="rId4"/>
                <a:stretch>
                  <a:fillRect/>
                </a:stretch>
              </a:blipFill>
            </p:spPr>
            <p:txBody>
              <a:bodyPr/>
              <a:lstStyle/>
              <a:p>
                <a:r>
                  <a:rPr lang="zh-CN" altLang="en-US">
                    <a:noFill/>
                  </a:rPr>
                  <a:t> </a:t>
                </a:r>
              </a:p>
            </p:txBody>
          </p:sp>
        </mc:Fallback>
      </mc:AlternateContent>
      <p:pic>
        <p:nvPicPr>
          <p:cNvPr id="6" name="圖片 18">
            <a:extLst>
              <a:ext uri="{FF2B5EF4-FFF2-40B4-BE49-F238E27FC236}">
                <a16:creationId xmlns="" xmlns:a16="http://schemas.microsoft.com/office/drawing/2014/main" id="{581120CD-5067-40A9-AC46-F19F62F3CD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8601" y="762001"/>
            <a:ext cx="4320039" cy="2908331"/>
          </a:xfrm>
          <a:prstGeom prst="rect">
            <a:avLst/>
          </a:prstGeom>
        </p:spPr>
      </p:pic>
      <mc:AlternateContent xmlns:mc="http://schemas.openxmlformats.org/markup-compatibility/2006" xmlns:a14="http://schemas.microsoft.com/office/drawing/2010/main">
        <mc:Choice Requires="a14">
          <p:sp>
            <p:nvSpPr>
              <p:cNvPr id="7" name="文字方塊 12">
                <a:extLst>
                  <a:ext uri="{FF2B5EF4-FFF2-40B4-BE49-F238E27FC236}">
                    <a16:creationId xmlns="" xmlns:a16="http://schemas.microsoft.com/office/drawing/2014/main" id="{00385FAF-46E5-41CD-8951-47EEF95E5AE1}"/>
                  </a:ext>
                </a:extLst>
              </p:cNvPr>
              <p:cNvSpPr txBox="1"/>
              <p:nvPr/>
            </p:nvSpPr>
            <p:spPr>
              <a:xfrm>
                <a:off x="4864175" y="868235"/>
                <a:ext cx="3376161"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None/>
                </a:pPr>
                <a:r>
                  <a:rPr lang="en-US" altLang="zh-TW" sz="2000" b="1" dirty="0"/>
                  <a:t>y = b + w</a:t>
                </a:r>
                <a:r>
                  <a:rPr lang="en-US" altLang="zh-TW" sz="2000" b="1" baseline="-25000" dirty="0"/>
                  <a:t>1</a:t>
                </a:r>
                <a:r>
                  <a:rPr lang="en-US" altLang="zh-TW" sz="2000" b="1" dirty="0"/>
                  <a:t> </a:t>
                </a:r>
                <a14:m>
                  <m:oMath xmlns:m="http://schemas.openxmlformats.org/officeDocument/2006/math">
                    <m:r>
                      <a:rPr lang="en-US" altLang="zh-TW" sz="2000" b="1" i="1">
                        <a:latin typeface="Cambria Math" panose="02040503050406030204" pitchFamily="18" charset="0"/>
                        <a:ea typeface="Cambria Math" panose="02040503050406030204" pitchFamily="18" charset="0"/>
                      </a:rPr>
                      <m:t>∙</m:t>
                    </m:r>
                  </m:oMath>
                </a14:m>
                <a:r>
                  <a:rPr lang="en-US" altLang="zh-TW" sz="2000" b="1" dirty="0"/>
                  <a:t> x</a:t>
                </a:r>
                <a:r>
                  <a:rPr lang="en-US" altLang="zh-TW" sz="2000" b="1" baseline="-25000" dirty="0"/>
                  <a:t>cp </a:t>
                </a:r>
                <a:r>
                  <a:rPr lang="en-US" altLang="zh-TW" sz="2000" b="1" dirty="0"/>
                  <a:t>+ w</a:t>
                </a:r>
                <a:r>
                  <a:rPr lang="en-US" altLang="zh-TW" sz="2000" b="1" baseline="-25000" dirty="0"/>
                  <a:t>2</a:t>
                </a:r>
                <a:r>
                  <a:rPr lang="en-US" altLang="zh-TW" sz="2000" b="1" dirty="0"/>
                  <a:t> </a:t>
                </a:r>
                <a14:m>
                  <m:oMath xmlns:m="http://schemas.openxmlformats.org/officeDocument/2006/math">
                    <m:r>
                      <a:rPr lang="en-US" altLang="zh-TW" sz="2000" b="1" i="1">
                        <a:latin typeface="Cambria Math" panose="02040503050406030204" pitchFamily="18" charset="0"/>
                        <a:ea typeface="Cambria Math" panose="02040503050406030204" pitchFamily="18" charset="0"/>
                      </a:rPr>
                      <m:t>∙</m:t>
                    </m:r>
                  </m:oMath>
                </a14:m>
                <a:r>
                  <a:rPr lang="en-US" altLang="zh-TW" sz="2000" b="1" dirty="0"/>
                  <a:t> (</a:t>
                </a:r>
                <a:r>
                  <a:rPr lang="en-US" altLang="zh-TW" sz="2000" b="1" dirty="0" err="1"/>
                  <a:t>x</a:t>
                </a:r>
                <a:r>
                  <a:rPr lang="en-US" altLang="zh-TW" sz="2000" b="1" baseline="-25000" dirty="0" err="1"/>
                  <a:t>cp</a:t>
                </a:r>
                <a:r>
                  <a:rPr lang="en-US" altLang="zh-TW" sz="2000" b="1" dirty="0"/>
                  <a:t>)</a:t>
                </a:r>
                <a:r>
                  <a:rPr lang="en-US" altLang="zh-TW" sz="2000" b="1" baseline="30000" dirty="0"/>
                  <a:t>2</a:t>
                </a:r>
                <a:endParaRPr lang="zh-TW" altLang="en-US" sz="2000" b="1" baseline="30000" dirty="0"/>
              </a:p>
            </p:txBody>
          </p:sp>
        </mc:Choice>
        <mc:Fallback xmlns="">
          <p:sp>
            <p:nvSpPr>
              <p:cNvPr id="7" name="文字方塊 12">
                <a:extLst>
                  <a:ext uri="{FF2B5EF4-FFF2-40B4-BE49-F238E27FC236}">
                    <a16:creationId xmlns:a16="http://schemas.microsoft.com/office/drawing/2014/main" id="{00385FAF-46E5-41CD-8951-47EEF95E5AE1}"/>
                  </a:ext>
                </a:extLst>
              </p:cNvPr>
              <p:cNvSpPr txBox="1">
                <a:spLocks noRot="1" noChangeAspect="1" noMove="1" noResize="1" noEditPoints="1" noAdjustHandles="1" noChangeArrowheads="1" noChangeShapeType="1" noTextEdit="1"/>
              </p:cNvSpPr>
              <p:nvPr/>
            </p:nvSpPr>
            <p:spPr>
              <a:xfrm>
                <a:off x="4864175" y="868235"/>
                <a:ext cx="3376161" cy="400110"/>
              </a:xfrm>
              <a:prstGeom prst="rect">
                <a:avLst/>
              </a:prstGeom>
              <a:blipFill>
                <a:blip r:embed="rId6"/>
                <a:stretch>
                  <a:fillRect/>
                </a:stretch>
              </a:blipFill>
            </p:spPr>
            <p:txBody>
              <a:bodyPr/>
              <a:lstStyle/>
              <a:p>
                <a:r>
                  <a:rPr lang="zh-CN" altLang="en-US">
                    <a:noFill/>
                  </a:rPr>
                  <a:t> </a:t>
                </a:r>
              </a:p>
            </p:txBody>
          </p:sp>
        </mc:Fallback>
      </mc:AlternateContent>
      <p:pic>
        <p:nvPicPr>
          <p:cNvPr id="8" name="圖片 13">
            <a:extLst>
              <a:ext uri="{FF2B5EF4-FFF2-40B4-BE49-F238E27FC236}">
                <a16:creationId xmlns="" xmlns:a16="http://schemas.microsoft.com/office/drawing/2014/main" id="{E2230CB6-A44F-4FD4-9CF1-3573B7EABAA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62992" y="712267"/>
            <a:ext cx="4320041" cy="2908332"/>
          </a:xfrm>
          <a:prstGeom prst="rect">
            <a:avLst/>
          </a:prstGeom>
        </p:spPr>
      </p:pic>
      <mc:AlternateContent xmlns:mc="http://schemas.openxmlformats.org/markup-compatibility/2006" xmlns:a14="http://schemas.microsoft.com/office/drawing/2010/main">
        <mc:Choice Requires="a14">
          <p:sp>
            <p:nvSpPr>
              <p:cNvPr id="9" name="文字方塊 14">
                <a:extLst>
                  <a:ext uri="{FF2B5EF4-FFF2-40B4-BE49-F238E27FC236}">
                    <a16:creationId xmlns="" xmlns:a16="http://schemas.microsoft.com/office/drawing/2014/main" id="{2DC208EB-3E16-4F57-B00A-C3EBAA44B351}"/>
                  </a:ext>
                </a:extLst>
              </p:cNvPr>
              <p:cNvSpPr txBox="1"/>
              <p:nvPr/>
            </p:nvSpPr>
            <p:spPr>
              <a:xfrm>
                <a:off x="8708595" y="838200"/>
                <a:ext cx="3420473" cy="76944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None/>
                </a:pPr>
                <a:r>
                  <a:rPr lang="en-US" altLang="zh-TW" sz="2000" b="1" dirty="0"/>
                  <a:t>y = b + w</a:t>
                </a:r>
                <a:r>
                  <a:rPr lang="en-US" altLang="zh-TW" sz="2000" b="1" baseline="-25000" dirty="0"/>
                  <a:t>1</a:t>
                </a:r>
                <a:r>
                  <a:rPr lang="en-US" altLang="zh-TW" sz="2000" b="1" dirty="0"/>
                  <a:t> </a:t>
                </a:r>
                <a14:m>
                  <m:oMath xmlns:m="http://schemas.openxmlformats.org/officeDocument/2006/math">
                    <m:r>
                      <a:rPr lang="en-US" altLang="zh-TW" sz="2000" b="1" i="1">
                        <a:latin typeface="Cambria Math" panose="02040503050406030204" pitchFamily="18" charset="0"/>
                        <a:ea typeface="Cambria Math" panose="02040503050406030204" pitchFamily="18" charset="0"/>
                      </a:rPr>
                      <m:t>∙</m:t>
                    </m:r>
                  </m:oMath>
                </a14:m>
                <a:r>
                  <a:rPr lang="en-US" altLang="zh-TW" sz="2000" b="1" dirty="0"/>
                  <a:t> x</a:t>
                </a:r>
                <a:r>
                  <a:rPr lang="en-US" altLang="zh-TW" sz="2000" b="1" baseline="-25000" dirty="0"/>
                  <a:t>cp </a:t>
                </a:r>
                <a:r>
                  <a:rPr lang="en-US" altLang="zh-TW" sz="2000" b="1" dirty="0"/>
                  <a:t>+ w</a:t>
                </a:r>
                <a:r>
                  <a:rPr lang="en-US" altLang="zh-TW" sz="2000" b="1" baseline="-25000" dirty="0"/>
                  <a:t>2</a:t>
                </a:r>
                <a:r>
                  <a:rPr lang="en-US" altLang="zh-TW" sz="2000" b="1" dirty="0"/>
                  <a:t> </a:t>
                </a:r>
                <a14:m>
                  <m:oMath xmlns:m="http://schemas.openxmlformats.org/officeDocument/2006/math">
                    <m:r>
                      <a:rPr lang="en-US" altLang="zh-TW" sz="2000" b="1" i="1">
                        <a:latin typeface="Cambria Math" panose="02040503050406030204" pitchFamily="18" charset="0"/>
                        <a:ea typeface="Cambria Math" panose="02040503050406030204" pitchFamily="18" charset="0"/>
                      </a:rPr>
                      <m:t>∙</m:t>
                    </m:r>
                  </m:oMath>
                </a14:m>
                <a:r>
                  <a:rPr lang="en-US" altLang="zh-TW" sz="2000" b="1" dirty="0"/>
                  <a:t> (</a:t>
                </a:r>
                <a:r>
                  <a:rPr lang="en-US" altLang="zh-TW" sz="2000" b="1" dirty="0" err="1"/>
                  <a:t>x</a:t>
                </a:r>
                <a:r>
                  <a:rPr lang="en-US" altLang="zh-TW" sz="2000" b="1" baseline="-25000" dirty="0" err="1"/>
                  <a:t>cp</a:t>
                </a:r>
                <a:r>
                  <a:rPr lang="en-US" altLang="zh-TW" sz="2000" b="1" dirty="0"/>
                  <a:t>)</a:t>
                </a:r>
                <a:r>
                  <a:rPr lang="en-US" altLang="zh-TW" sz="2000" b="1" baseline="30000" dirty="0"/>
                  <a:t>2</a:t>
                </a:r>
              </a:p>
              <a:p>
                <a:pPr>
                  <a:buNone/>
                </a:pPr>
                <a:r>
                  <a:rPr lang="en-US" altLang="zh-TW" sz="2000" b="1" dirty="0"/>
                  <a:t>+ w</a:t>
                </a:r>
                <a:r>
                  <a:rPr lang="en-US" altLang="zh-TW" sz="2000" b="1" baseline="-25000" dirty="0"/>
                  <a:t>3</a:t>
                </a:r>
                <a:r>
                  <a:rPr lang="en-US" altLang="zh-TW" sz="2000" b="1" dirty="0"/>
                  <a:t> </a:t>
                </a:r>
                <a14:m>
                  <m:oMath xmlns:m="http://schemas.openxmlformats.org/officeDocument/2006/math">
                    <m:r>
                      <a:rPr lang="en-US" altLang="zh-TW" sz="2000" b="1" i="1">
                        <a:latin typeface="Cambria Math" panose="02040503050406030204" pitchFamily="18" charset="0"/>
                        <a:ea typeface="Cambria Math" panose="02040503050406030204" pitchFamily="18" charset="0"/>
                      </a:rPr>
                      <m:t>∙</m:t>
                    </m:r>
                  </m:oMath>
                </a14:m>
                <a:r>
                  <a:rPr lang="en-US" altLang="zh-TW" sz="2000" b="1" dirty="0"/>
                  <a:t> (</a:t>
                </a:r>
                <a:r>
                  <a:rPr lang="en-US" altLang="zh-TW" sz="2000" b="1" dirty="0" err="1"/>
                  <a:t>x</a:t>
                </a:r>
                <a:r>
                  <a:rPr lang="en-US" altLang="zh-TW" sz="2000" b="1" baseline="-25000" dirty="0" err="1"/>
                  <a:t>cp</a:t>
                </a:r>
                <a:r>
                  <a:rPr lang="en-US" altLang="zh-TW" sz="2000" b="1" dirty="0"/>
                  <a:t>)</a:t>
                </a:r>
                <a:r>
                  <a:rPr lang="en-US" altLang="zh-TW" sz="2000" b="1" baseline="30000" dirty="0"/>
                  <a:t>3</a:t>
                </a:r>
                <a:endParaRPr lang="zh-TW" altLang="en-US" sz="2000" b="1" baseline="30000" dirty="0"/>
              </a:p>
            </p:txBody>
          </p:sp>
        </mc:Choice>
        <mc:Fallback xmlns="">
          <p:sp>
            <p:nvSpPr>
              <p:cNvPr id="9" name="文字方塊 14">
                <a:extLst>
                  <a:ext uri="{FF2B5EF4-FFF2-40B4-BE49-F238E27FC236}">
                    <a16:creationId xmlns:a16="http://schemas.microsoft.com/office/drawing/2014/main" id="{2DC208EB-3E16-4F57-B00A-C3EBAA44B351}"/>
                  </a:ext>
                </a:extLst>
              </p:cNvPr>
              <p:cNvSpPr txBox="1">
                <a:spLocks noRot="1" noChangeAspect="1" noMove="1" noResize="1" noEditPoints="1" noAdjustHandles="1" noChangeArrowheads="1" noChangeShapeType="1" noTextEdit="1"/>
              </p:cNvSpPr>
              <p:nvPr/>
            </p:nvSpPr>
            <p:spPr>
              <a:xfrm>
                <a:off x="8708595" y="838200"/>
                <a:ext cx="3420473" cy="769441"/>
              </a:xfrm>
              <a:prstGeom prst="rect">
                <a:avLst/>
              </a:prstGeom>
              <a:blipFill>
                <a:blip r:embed="rId8"/>
                <a:stretch>
                  <a:fillRect/>
                </a:stretch>
              </a:blipFill>
            </p:spPr>
            <p:txBody>
              <a:bodyPr/>
              <a:lstStyle/>
              <a:p>
                <a:r>
                  <a:rPr lang="zh-CN" altLang="en-US">
                    <a:noFill/>
                  </a:rPr>
                  <a:t> </a:t>
                </a:r>
              </a:p>
            </p:txBody>
          </p:sp>
        </mc:Fallback>
      </mc:AlternateContent>
      <p:sp>
        <p:nvSpPr>
          <p:cNvPr id="11" name="标题 1">
            <a:extLst>
              <a:ext uri="{FF2B5EF4-FFF2-40B4-BE49-F238E27FC236}">
                <a16:creationId xmlns="" xmlns:a16="http://schemas.microsoft.com/office/drawing/2014/main" id="{29FFFC06-4324-453A-BD94-FECC053B1C6C}"/>
              </a:ext>
            </a:extLst>
          </p:cNvPr>
          <p:cNvSpPr txBox="1">
            <a:spLocks/>
          </p:cNvSpPr>
          <p:nvPr/>
        </p:nvSpPr>
        <p:spPr bwMode="auto">
          <a:xfrm>
            <a:off x="914400" y="-152400"/>
            <a:ext cx="7886700" cy="777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normAutofit/>
          </a:bodyPr>
          <a:lstStyle>
            <a:lvl1pPr algn="l" rtl="0" eaLnBrk="0" fontAlgn="base" hangingPunct="0">
              <a:lnSpc>
                <a:spcPct val="85000"/>
              </a:lnSpc>
              <a:spcBef>
                <a:spcPct val="0"/>
              </a:spcBef>
              <a:spcAft>
                <a:spcPct val="0"/>
              </a:spcAft>
              <a:defRPr sz="3600" b="1" baseline="0">
                <a:solidFill>
                  <a:schemeClr val="accent1"/>
                </a:solidFill>
                <a:latin typeface="Verdana" panose="020B0604030504040204" pitchFamily="34" charset="0"/>
                <a:ea typeface="幼圆" panose="02010509060101010101" pitchFamily="49" charset="-122"/>
                <a:cs typeface="+mj-cs"/>
              </a:defRPr>
            </a:lvl1pPr>
            <a:lvl2pPr algn="l" rtl="0" eaLnBrk="0" fontAlgn="base" hangingPunct="0">
              <a:lnSpc>
                <a:spcPct val="85000"/>
              </a:lnSpc>
              <a:spcBef>
                <a:spcPct val="0"/>
              </a:spcBef>
              <a:spcAft>
                <a:spcPct val="0"/>
              </a:spcAft>
              <a:defRPr sz="2400" b="1">
                <a:solidFill>
                  <a:schemeClr val="accent1"/>
                </a:solidFill>
                <a:latin typeface="Arial" pitchFamily="34" charset="0"/>
              </a:defRPr>
            </a:lvl2pPr>
            <a:lvl3pPr algn="l" rtl="0" eaLnBrk="0" fontAlgn="base" hangingPunct="0">
              <a:lnSpc>
                <a:spcPct val="85000"/>
              </a:lnSpc>
              <a:spcBef>
                <a:spcPct val="0"/>
              </a:spcBef>
              <a:spcAft>
                <a:spcPct val="0"/>
              </a:spcAft>
              <a:defRPr sz="2400" b="1">
                <a:solidFill>
                  <a:schemeClr val="accent1"/>
                </a:solidFill>
                <a:latin typeface="Arial" pitchFamily="34" charset="0"/>
              </a:defRPr>
            </a:lvl3pPr>
            <a:lvl4pPr algn="l" rtl="0" eaLnBrk="0" fontAlgn="base" hangingPunct="0">
              <a:lnSpc>
                <a:spcPct val="85000"/>
              </a:lnSpc>
              <a:spcBef>
                <a:spcPct val="0"/>
              </a:spcBef>
              <a:spcAft>
                <a:spcPct val="0"/>
              </a:spcAft>
              <a:defRPr sz="2400" b="1">
                <a:solidFill>
                  <a:schemeClr val="accent1"/>
                </a:solidFill>
                <a:latin typeface="Arial" pitchFamily="34" charset="0"/>
              </a:defRPr>
            </a:lvl4pPr>
            <a:lvl5pPr algn="l" rtl="0" eaLnBrk="0" fontAlgn="base" hangingPunct="0">
              <a:lnSpc>
                <a:spcPct val="85000"/>
              </a:lnSpc>
              <a:spcBef>
                <a:spcPct val="0"/>
              </a:spcBef>
              <a:spcAft>
                <a:spcPct val="0"/>
              </a:spcAft>
              <a:defRPr sz="2400" b="1">
                <a:solidFill>
                  <a:schemeClr val="accent1"/>
                </a:solidFill>
                <a:latin typeface="Arial" pitchFamily="34" charset="0"/>
              </a:defRPr>
            </a:lvl5pPr>
            <a:lvl6pPr marL="457200" algn="l" rtl="0" fontAlgn="base">
              <a:lnSpc>
                <a:spcPct val="85000"/>
              </a:lnSpc>
              <a:spcBef>
                <a:spcPct val="0"/>
              </a:spcBef>
              <a:spcAft>
                <a:spcPct val="0"/>
              </a:spcAft>
              <a:defRPr sz="2400" b="1">
                <a:solidFill>
                  <a:schemeClr val="accent1"/>
                </a:solidFill>
                <a:latin typeface="Arial" pitchFamily="34" charset="0"/>
              </a:defRPr>
            </a:lvl6pPr>
            <a:lvl7pPr marL="914400" algn="l" rtl="0" fontAlgn="base">
              <a:lnSpc>
                <a:spcPct val="85000"/>
              </a:lnSpc>
              <a:spcBef>
                <a:spcPct val="0"/>
              </a:spcBef>
              <a:spcAft>
                <a:spcPct val="0"/>
              </a:spcAft>
              <a:defRPr sz="2400" b="1">
                <a:solidFill>
                  <a:schemeClr val="accent1"/>
                </a:solidFill>
                <a:latin typeface="Arial" pitchFamily="34" charset="0"/>
              </a:defRPr>
            </a:lvl7pPr>
            <a:lvl8pPr marL="1371600" algn="l" rtl="0" fontAlgn="base">
              <a:lnSpc>
                <a:spcPct val="85000"/>
              </a:lnSpc>
              <a:spcBef>
                <a:spcPct val="0"/>
              </a:spcBef>
              <a:spcAft>
                <a:spcPct val="0"/>
              </a:spcAft>
              <a:defRPr sz="2400" b="1">
                <a:solidFill>
                  <a:schemeClr val="accent1"/>
                </a:solidFill>
                <a:latin typeface="Arial" pitchFamily="34" charset="0"/>
              </a:defRPr>
            </a:lvl8pPr>
            <a:lvl9pPr marL="1828800" algn="l" rtl="0" fontAlgn="base">
              <a:lnSpc>
                <a:spcPct val="85000"/>
              </a:lnSpc>
              <a:spcBef>
                <a:spcPct val="0"/>
              </a:spcBef>
              <a:spcAft>
                <a:spcPct val="0"/>
              </a:spcAft>
              <a:defRPr sz="2400" b="1">
                <a:solidFill>
                  <a:schemeClr val="accent1"/>
                </a:solidFill>
                <a:latin typeface="Arial" pitchFamily="34" charset="0"/>
              </a:defRPr>
            </a:lvl9pPr>
          </a:lstStyle>
          <a:p>
            <a:pPr>
              <a:buClrTx/>
              <a:buSzTx/>
              <a:buFontTx/>
              <a:buNone/>
            </a:pPr>
            <a:r>
              <a:rPr lang="zh-CN" altLang="en-US" b="0" kern="0" dirty="0">
                <a:solidFill>
                  <a:schemeClr val="tx1"/>
                </a:solidFill>
                <a:latin typeface="微软雅黑" panose="020B0503020204020204" pitchFamily="34" charset="-122"/>
                <a:ea typeface="微软雅黑" panose="020B0503020204020204" pitchFamily="34" charset="-122"/>
              </a:rPr>
              <a:t>过拟合与欠拟合</a:t>
            </a:r>
          </a:p>
        </p:txBody>
      </p:sp>
      <p:pic>
        <p:nvPicPr>
          <p:cNvPr id="12" name="圖片 15">
            <a:extLst>
              <a:ext uri="{FF2B5EF4-FFF2-40B4-BE49-F238E27FC236}">
                <a16:creationId xmlns="" xmlns:a16="http://schemas.microsoft.com/office/drawing/2014/main" id="{76FECA69-4185-4835-AE9C-0F35CE0FCB5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09765" y="3636465"/>
            <a:ext cx="4320041" cy="2908332"/>
          </a:xfrm>
          <a:prstGeom prst="rect">
            <a:avLst/>
          </a:prstGeom>
        </p:spPr>
      </p:pic>
      <mc:AlternateContent xmlns:mc="http://schemas.openxmlformats.org/markup-compatibility/2006" xmlns:a14="http://schemas.microsoft.com/office/drawing/2010/main">
        <mc:Choice Requires="a14">
          <p:sp>
            <p:nvSpPr>
              <p:cNvPr id="13" name="文字方塊 10">
                <a:extLst>
                  <a:ext uri="{FF2B5EF4-FFF2-40B4-BE49-F238E27FC236}">
                    <a16:creationId xmlns="" xmlns:a16="http://schemas.microsoft.com/office/drawing/2014/main" id="{1E3C0179-BD66-4EE9-9800-1516AF530561}"/>
                  </a:ext>
                </a:extLst>
              </p:cNvPr>
              <p:cNvSpPr txBox="1"/>
              <p:nvPr/>
            </p:nvSpPr>
            <p:spPr>
              <a:xfrm>
                <a:off x="1804440" y="3738027"/>
                <a:ext cx="3758160" cy="83715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None/>
                </a:pPr>
                <a:r>
                  <a:rPr lang="en-US" altLang="zh-TW" sz="2200" b="1" dirty="0"/>
                  <a:t>y = b + w</a:t>
                </a:r>
                <a:r>
                  <a:rPr lang="en-US" altLang="zh-TW" sz="2200" b="1" baseline="-25000" dirty="0"/>
                  <a:t>1</a:t>
                </a:r>
                <a:r>
                  <a:rPr lang="en-US" altLang="zh-TW" sz="2200" b="1" dirty="0"/>
                  <a:t> </a:t>
                </a:r>
                <a14:m>
                  <m:oMath xmlns:m="http://schemas.openxmlformats.org/officeDocument/2006/math">
                    <m:r>
                      <a:rPr lang="en-US" altLang="zh-TW" sz="2200" b="1" i="1">
                        <a:latin typeface="Cambria Math" panose="02040503050406030204" pitchFamily="18" charset="0"/>
                        <a:ea typeface="Cambria Math" panose="02040503050406030204" pitchFamily="18" charset="0"/>
                      </a:rPr>
                      <m:t>∙</m:t>
                    </m:r>
                  </m:oMath>
                </a14:m>
                <a:r>
                  <a:rPr lang="en-US" altLang="zh-TW" sz="2200" b="1" dirty="0"/>
                  <a:t> x</a:t>
                </a:r>
                <a:r>
                  <a:rPr lang="en-US" altLang="zh-TW" sz="2200" b="1" baseline="-25000" dirty="0"/>
                  <a:t>cp </a:t>
                </a:r>
                <a:r>
                  <a:rPr lang="en-US" altLang="zh-TW" sz="2200" b="1" dirty="0"/>
                  <a:t>+ w</a:t>
                </a:r>
                <a:r>
                  <a:rPr lang="en-US" altLang="zh-TW" sz="2200" b="1" baseline="-25000" dirty="0"/>
                  <a:t>2</a:t>
                </a:r>
                <a:r>
                  <a:rPr lang="en-US" altLang="zh-TW" sz="2200" b="1" dirty="0"/>
                  <a:t> </a:t>
                </a:r>
                <a14:m>
                  <m:oMath xmlns:m="http://schemas.openxmlformats.org/officeDocument/2006/math">
                    <m:r>
                      <a:rPr lang="en-US" altLang="zh-TW" sz="2200" b="1" i="1">
                        <a:latin typeface="Cambria Math" panose="02040503050406030204" pitchFamily="18" charset="0"/>
                        <a:ea typeface="Cambria Math" panose="02040503050406030204" pitchFamily="18" charset="0"/>
                      </a:rPr>
                      <m:t>∙</m:t>
                    </m:r>
                  </m:oMath>
                </a14:m>
                <a:r>
                  <a:rPr lang="en-US" altLang="zh-TW" sz="2200" b="1" dirty="0"/>
                  <a:t> (</a:t>
                </a:r>
                <a:r>
                  <a:rPr lang="en-US" altLang="zh-TW" sz="2200" b="1" dirty="0" err="1"/>
                  <a:t>x</a:t>
                </a:r>
                <a:r>
                  <a:rPr lang="en-US" altLang="zh-TW" sz="2200" b="1" baseline="-25000" dirty="0" err="1"/>
                  <a:t>cp</a:t>
                </a:r>
                <a:r>
                  <a:rPr lang="en-US" altLang="zh-TW" sz="2200" b="1" dirty="0"/>
                  <a:t>)</a:t>
                </a:r>
                <a:r>
                  <a:rPr lang="en-US" altLang="zh-TW" sz="2200" b="1" baseline="30000" dirty="0"/>
                  <a:t>2</a:t>
                </a:r>
              </a:p>
              <a:p>
                <a:pPr>
                  <a:buNone/>
                </a:pPr>
                <a:r>
                  <a:rPr lang="en-US" altLang="zh-TW" sz="2200" b="1" dirty="0"/>
                  <a:t>+ w</a:t>
                </a:r>
                <a:r>
                  <a:rPr lang="en-US" altLang="zh-TW" sz="2200" b="1" baseline="-25000" dirty="0"/>
                  <a:t>3</a:t>
                </a:r>
                <a:r>
                  <a:rPr lang="en-US" altLang="zh-TW" sz="2200" b="1" dirty="0"/>
                  <a:t> </a:t>
                </a:r>
                <a14:m>
                  <m:oMath xmlns:m="http://schemas.openxmlformats.org/officeDocument/2006/math">
                    <m:r>
                      <a:rPr lang="en-US" altLang="zh-TW" sz="2200" b="1" i="1">
                        <a:latin typeface="Cambria Math" panose="02040503050406030204" pitchFamily="18" charset="0"/>
                        <a:ea typeface="Cambria Math" panose="02040503050406030204" pitchFamily="18" charset="0"/>
                      </a:rPr>
                      <m:t>∙</m:t>
                    </m:r>
                  </m:oMath>
                </a14:m>
                <a:r>
                  <a:rPr lang="en-US" altLang="zh-TW" sz="2200" b="1" dirty="0"/>
                  <a:t> (</a:t>
                </a:r>
                <a:r>
                  <a:rPr lang="en-US" altLang="zh-TW" sz="2200" b="1" dirty="0" err="1"/>
                  <a:t>x</a:t>
                </a:r>
                <a:r>
                  <a:rPr lang="en-US" altLang="zh-TW" sz="2200" b="1" baseline="-25000" dirty="0" err="1"/>
                  <a:t>cp</a:t>
                </a:r>
                <a:r>
                  <a:rPr lang="en-US" altLang="zh-TW" sz="2200" b="1" dirty="0"/>
                  <a:t>)</a:t>
                </a:r>
                <a:r>
                  <a:rPr lang="en-US" altLang="zh-TW" sz="2200" b="1" baseline="30000" dirty="0"/>
                  <a:t>3 </a:t>
                </a:r>
                <a:r>
                  <a:rPr lang="en-US" altLang="zh-TW" sz="2200" b="1" dirty="0"/>
                  <a:t>+ w</a:t>
                </a:r>
                <a:r>
                  <a:rPr lang="en-US" altLang="zh-TW" sz="2200" b="1" baseline="-25000" dirty="0"/>
                  <a:t>4</a:t>
                </a:r>
                <a:r>
                  <a:rPr lang="en-US" altLang="zh-TW" sz="2200" b="1" dirty="0"/>
                  <a:t> </a:t>
                </a:r>
                <a14:m>
                  <m:oMath xmlns:m="http://schemas.openxmlformats.org/officeDocument/2006/math">
                    <m:r>
                      <a:rPr lang="en-US" altLang="zh-TW" sz="2200" b="1" i="1">
                        <a:latin typeface="Cambria Math" panose="02040503050406030204" pitchFamily="18" charset="0"/>
                        <a:ea typeface="Cambria Math" panose="02040503050406030204" pitchFamily="18" charset="0"/>
                      </a:rPr>
                      <m:t>∙</m:t>
                    </m:r>
                  </m:oMath>
                </a14:m>
                <a:r>
                  <a:rPr lang="en-US" altLang="zh-TW" sz="2200" b="1" dirty="0"/>
                  <a:t> (</a:t>
                </a:r>
                <a:r>
                  <a:rPr lang="en-US" altLang="zh-TW" sz="2200" b="1" dirty="0" err="1"/>
                  <a:t>x</a:t>
                </a:r>
                <a:r>
                  <a:rPr lang="en-US" altLang="zh-TW" sz="2200" b="1" baseline="-25000" dirty="0" err="1"/>
                  <a:t>cp</a:t>
                </a:r>
                <a:r>
                  <a:rPr lang="en-US" altLang="zh-TW" sz="2200" b="1" dirty="0"/>
                  <a:t>)</a:t>
                </a:r>
                <a:r>
                  <a:rPr lang="en-US" altLang="zh-TW" sz="2200" b="1" baseline="30000" dirty="0"/>
                  <a:t>4</a:t>
                </a:r>
                <a:endParaRPr lang="zh-TW" altLang="en-US" sz="2200" b="1" baseline="30000" dirty="0"/>
              </a:p>
            </p:txBody>
          </p:sp>
        </mc:Choice>
        <mc:Fallback xmlns="">
          <p:sp>
            <p:nvSpPr>
              <p:cNvPr id="13" name="文字方塊 10">
                <a:extLst>
                  <a:ext uri="{FF2B5EF4-FFF2-40B4-BE49-F238E27FC236}">
                    <a16:creationId xmlns:a16="http://schemas.microsoft.com/office/drawing/2014/main" id="{1E3C0179-BD66-4EE9-9800-1516AF530561}"/>
                  </a:ext>
                </a:extLst>
              </p:cNvPr>
              <p:cNvSpPr txBox="1">
                <a:spLocks noRot="1" noChangeAspect="1" noMove="1" noResize="1" noEditPoints="1" noAdjustHandles="1" noChangeArrowheads="1" noChangeShapeType="1" noTextEdit="1"/>
              </p:cNvSpPr>
              <p:nvPr/>
            </p:nvSpPr>
            <p:spPr>
              <a:xfrm>
                <a:off x="1804440" y="3738027"/>
                <a:ext cx="3758160" cy="837152"/>
              </a:xfrm>
              <a:prstGeom prst="rect">
                <a:avLst/>
              </a:prstGeom>
              <a:blipFill>
                <a:blip r:embed="rId10"/>
                <a:stretch>
                  <a:fillRect/>
                </a:stretch>
              </a:blipFill>
            </p:spPr>
            <p:txBody>
              <a:bodyPr/>
              <a:lstStyle/>
              <a:p>
                <a:r>
                  <a:rPr lang="zh-CN" altLang="en-US">
                    <a:noFill/>
                  </a:rPr>
                  <a:t> </a:t>
                </a:r>
              </a:p>
            </p:txBody>
          </p:sp>
        </mc:Fallback>
      </mc:AlternateContent>
      <p:pic>
        <p:nvPicPr>
          <p:cNvPr id="14" name="圖片 12">
            <a:extLst>
              <a:ext uri="{FF2B5EF4-FFF2-40B4-BE49-F238E27FC236}">
                <a16:creationId xmlns="" xmlns:a16="http://schemas.microsoft.com/office/drawing/2014/main" id="{C805BE32-87F0-40FB-B558-F37FBE77461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92755" y="3636464"/>
            <a:ext cx="4320042" cy="2908333"/>
          </a:xfrm>
          <a:prstGeom prst="rect">
            <a:avLst/>
          </a:prstGeom>
        </p:spPr>
      </p:pic>
      <mc:AlternateContent xmlns:mc="http://schemas.openxmlformats.org/markup-compatibility/2006" xmlns:a14="http://schemas.microsoft.com/office/drawing/2010/main">
        <mc:Choice Requires="a14">
          <p:sp>
            <p:nvSpPr>
              <p:cNvPr id="15" name="文字方塊 13">
                <a:extLst>
                  <a:ext uri="{FF2B5EF4-FFF2-40B4-BE49-F238E27FC236}">
                    <a16:creationId xmlns="" xmlns:a16="http://schemas.microsoft.com/office/drawing/2014/main" id="{C5C73FEC-286C-4AC2-8BBF-2AB22FD50FB2}"/>
                  </a:ext>
                </a:extLst>
              </p:cNvPr>
              <p:cNvSpPr txBox="1"/>
              <p:nvPr/>
            </p:nvSpPr>
            <p:spPr>
              <a:xfrm>
                <a:off x="7033666" y="3721563"/>
                <a:ext cx="3534867" cy="113877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None/>
                </a:pPr>
                <a:r>
                  <a:rPr lang="en-US" altLang="zh-TW" sz="2000" b="1" dirty="0"/>
                  <a:t>y = b + w</a:t>
                </a:r>
                <a:r>
                  <a:rPr lang="en-US" altLang="zh-TW" sz="2000" b="1" baseline="-25000" dirty="0"/>
                  <a:t>1</a:t>
                </a:r>
                <a:r>
                  <a:rPr lang="en-US" altLang="zh-TW" sz="2000" b="1" dirty="0"/>
                  <a:t> </a:t>
                </a:r>
                <a14:m>
                  <m:oMath xmlns:m="http://schemas.openxmlformats.org/officeDocument/2006/math">
                    <m:r>
                      <a:rPr lang="en-US" altLang="zh-TW" sz="2000" b="1" i="1">
                        <a:latin typeface="Cambria Math" panose="02040503050406030204" pitchFamily="18" charset="0"/>
                        <a:ea typeface="Cambria Math" panose="02040503050406030204" pitchFamily="18" charset="0"/>
                      </a:rPr>
                      <m:t>∙</m:t>
                    </m:r>
                  </m:oMath>
                </a14:m>
                <a:r>
                  <a:rPr lang="en-US" altLang="zh-TW" sz="2000" b="1" dirty="0"/>
                  <a:t> x</a:t>
                </a:r>
                <a:r>
                  <a:rPr lang="en-US" altLang="zh-TW" sz="2000" b="1" baseline="-25000" dirty="0"/>
                  <a:t>cp </a:t>
                </a:r>
                <a:r>
                  <a:rPr lang="en-US" altLang="zh-TW" sz="2000" b="1" dirty="0"/>
                  <a:t>+ w</a:t>
                </a:r>
                <a:r>
                  <a:rPr lang="en-US" altLang="zh-TW" sz="2000" b="1" baseline="-25000" dirty="0"/>
                  <a:t>2</a:t>
                </a:r>
                <a:r>
                  <a:rPr lang="en-US" altLang="zh-TW" sz="2000" b="1" dirty="0"/>
                  <a:t> </a:t>
                </a:r>
                <a14:m>
                  <m:oMath xmlns:m="http://schemas.openxmlformats.org/officeDocument/2006/math">
                    <m:r>
                      <a:rPr lang="en-US" altLang="zh-TW" sz="2000" b="1" i="1">
                        <a:latin typeface="Cambria Math" panose="02040503050406030204" pitchFamily="18" charset="0"/>
                        <a:ea typeface="Cambria Math" panose="02040503050406030204" pitchFamily="18" charset="0"/>
                      </a:rPr>
                      <m:t>∙</m:t>
                    </m:r>
                  </m:oMath>
                </a14:m>
                <a:r>
                  <a:rPr lang="en-US" altLang="zh-TW" sz="2000" b="1" dirty="0"/>
                  <a:t> (</a:t>
                </a:r>
                <a:r>
                  <a:rPr lang="en-US" altLang="zh-TW" sz="2000" b="1" dirty="0" err="1"/>
                  <a:t>x</a:t>
                </a:r>
                <a:r>
                  <a:rPr lang="en-US" altLang="zh-TW" sz="2000" b="1" baseline="-25000" dirty="0" err="1"/>
                  <a:t>cp</a:t>
                </a:r>
                <a:r>
                  <a:rPr lang="en-US" altLang="zh-TW" sz="2000" b="1" dirty="0"/>
                  <a:t>)</a:t>
                </a:r>
                <a:r>
                  <a:rPr lang="en-US" altLang="zh-TW" sz="2000" b="1" baseline="30000" dirty="0"/>
                  <a:t>2</a:t>
                </a:r>
              </a:p>
              <a:p>
                <a:pPr>
                  <a:buNone/>
                </a:pPr>
                <a:r>
                  <a:rPr lang="en-US" altLang="zh-TW" sz="2000" b="1" dirty="0"/>
                  <a:t>+ w</a:t>
                </a:r>
                <a:r>
                  <a:rPr lang="en-US" altLang="zh-TW" sz="2000" b="1" baseline="-25000" dirty="0"/>
                  <a:t>3</a:t>
                </a:r>
                <a:r>
                  <a:rPr lang="en-US" altLang="zh-TW" sz="2000" b="1" dirty="0"/>
                  <a:t> </a:t>
                </a:r>
                <a14:m>
                  <m:oMath xmlns:m="http://schemas.openxmlformats.org/officeDocument/2006/math">
                    <m:r>
                      <a:rPr lang="en-US" altLang="zh-TW" sz="2000" b="1" i="1">
                        <a:latin typeface="Cambria Math" panose="02040503050406030204" pitchFamily="18" charset="0"/>
                        <a:ea typeface="Cambria Math" panose="02040503050406030204" pitchFamily="18" charset="0"/>
                      </a:rPr>
                      <m:t>∙</m:t>
                    </m:r>
                  </m:oMath>
                </a14:m>
                <a:r>
                  <a:rPr lang="en-US" altLang="zh-TW" sz="2000" b="1" dirty="0"/>
                  <a:t> (</a:t>
                </a:r>
                <a:r>
                  <a:rPr lang="en-US" altLang="zh-TW" sz="2000" b="1" dirty="0" err="1"/>
                  <a:t>x</a:t>
                </a:r>
                <a:r>
                  <a:rPr lang="en-US" altLang="zh-TW" sz="2000" b="1" baseline="-25000" dirty="0" err="1"/>
                  <a:t>cp</a:t>
                </a:r>
                <a:r>
                  <a:rPr lang="en-US" altLang="zh-TW" sz="2000" b="1" dirty="0"/>
                  <a:t>)</a:t>
                </a:r>
                <a:r>
                  <a:rPr lang="en-US" altLang="zh-TW" sz="2000" b="1" baseline="30000" dirty="0"/>
                  <a:t>3 </a:t>
                </a:r>
                <a:r>
                  <a:rPr lang="en-US" altLang="zh-TW" sz="2000" b="1" dirty="0"/>
                  <a:t>+ w</a:t>
                </a:r>
                <a:r>
                  <a:rPr lang="en-US" altLang="zh-TW" sz="2000" b="1" baseline="-25000" dirty="0"/>
                  <a:t>4</a:t>
                </a:r>
                <a:r>
                  <a:rPr lang="en-US" altLang="zh-TW" sz="2000" b="1" dirty="0"/>
                  <a:t> </a:t>
                </a:r>
                <a14:m>
                  <m:oMath xmlns:m="http://schemas.openxmlformats.org/officeDocument/2006/math">
                    <m:r>
                      <a:rPr lang="en-US" altLang="zh-TW" sz="2000" b="1" i="1">
                        <a:latin typeface="Cambria Math" panose="02040503050406030204" pitchFamily="18" charset="0"/>
                        <a:ea typeface="Cambria Math" panose="02040503050406030204" pitchFamily="18" charset="0"/>
                      </a:rPr>
                      <m:t>∙</m:t>
                    </m:r>
                  </m:oMath>
                </a14:m>
                <a:r>
                  <a:rPr lang="en-US" altLang="zh-TW" sz="2000" b="1" dirty="0"/>
                  <a:t> (</a:t>
                </a:r>
                <a:r>
                  <a:rPr lang="en-US" altLang="zh-TW" sz="2000" b="1" dirty="0" err="1"/>
                  <a:t>x</a:t>
                </a:r>
                <a:r>
                  <a:rPr lang="en-US" altLang="zh-TW" sz="2000" b="1" baseline="-25000" dirty="0" err="1"/>
                  <a:t>cp</a:t>
                </a:r>
                <a:r>
                  <a:rPr lang="en-US" altLang="zh-TW" sz="2000" b="1" dirty="0"/>
                  <a:t>)</a:t>
                </a:r>
                <a:r>
                  <a:rPr lang="en-US" altLang="zh-TW" sz="2000" b="1" baseline="30000" dirty="0"/>
                  <a:t>4</a:t>
                </a:r>
              </a:p>
              <a:p>
                <a:pPr>
                  <a:buNone/>
                </a:pPr>
                <a:r>
                  <a:rPr lang="en-US" altLang="zh-TW" sz="2000" b="1" dirty="0"/>
                  <a:t>+ w</a:t>
                </a:r>
                <a:r>
                  <a:rPr lang="en-US" altLang="zh-TW" sz="2000" b="1" baseline="-25000" dirty="0"/>
                  <a:t>5</a:t>
                </a:r>
                <a:r>
                  <a:rPr lang="en-US" altLang="zh-TW" sz="2000" b="1" dirty="0"/>
                  <a:t> </a:t>
                </a:r>
                <a14:m>
                  <m:oMath xmlns:m="http://schemas.openxmlformats.org/officeDocument/2006/math">
                    <m:r>
                      <a:rPr lang="en-US" altLang="zh-TW" sz="2000" b="1" i="1">
                        <a:latin typeface="Cambria Math" panose="02040503050406030204" pitchFamily="18" charset="0"/>
                        <a:ea typeface="Cambria Math" panose="02040503050406030204" pitchFamily="18" charset="0"/>
                      </a:rPr>
                      <m:t>∙</m:t>
                    </m:r>
                  </m:oMath>
                </a14:m>
                <a:r>
                  <a:rPr lang="en-US" altLang="zh-TW" sz="2000" b="1" dirty="0"/>
                  <a:t> (</a:t>
                </a:r>
                <a:r>
                  <a:rPr lang="en-US" altLang="zh-TW" sz="2000" b="1" dirty="0" err="1"/>
                  <a:t>x</a:t>
                </a:r>
                <a:r>
                  <a:rPr lang="en-US" altLang="zh-TW" sz="2000" b="1" baseline="-25000" dirty="0" err="1"/>
                  <a:t>cp</a:t>
                </a:r>
                <a:r>
                  <a:rPr lang="en-US" altLang="zh-TW" sz="2000" b="1" dirty="0"/>
                  <a:t>)</a:t>
                </a:r>
                <a:r>
                  <a:rPr lang="en-US" altLang="zh-TW" sz="2000" b="1" baseline="30000" dirty="0"/>
                  <a:t>5</a:t>
                </a:r>
                <a:endParaRPr lang="zh-TW" altLang="en-US" sz="2000" b="1" baseline="30000" dirty="0"/>
              </a:p>
            </p:txBody>
          </p:sp>
        </mc:Choice>
        <mc:Fallback xmlns="">
          <p:sp>
            <p:nvSpPr>
              <p:cNvPr id="15" name="文字方塊 13">
                <a:extLst>
                  <a:ext uri="{FF2B5EF4-FFF2-40B4-BE49-F238E27FC236}">
                    <a16:creationId xmlns:a16="http://schemas.microsoft.com/office/drawing/2014/main" id="{C5C73FEC-286C-4AC2-8BBF-2AB22FD50FB2}"/>
                  </a:ext>
                </a:extLst>
              </p:cNvPr>
              <p:cNvSpPr txBox="1">
                <a:spLocks noRot="1" noChangeAspect="1" noMove="1" noResize="1" noEditPoints="1" noAdjustHandles="1" noChangeArrowheads="1" noChangeShapeType="1" noTextEdit="1"/>
              </p:cNvSpPr>
              <p:nvPr/>
            </p:nvSpPr>
            <p:spPr>
              <a:xfrm>
                <a:off x="7033666" y="3721563"/>
                <a:ext cx="3534867" cy="1138773"/>
              </a:xfrm>
              <a:prstGeom prst="rect">
                <a:avLst/>
              </a:prstGeom>
              <a:blipFill>
                <a:blip r:embed="rId1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08477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3" grpId="0" animBg="1"/>
      <p:bldP spid="15" grpId="0" animBg="1"/>
    </p:bldLst>
  </p:timing>
</p:sld>
</file>

<file path=ppt/theme/theme1.xml><?xml version="1.0" encoding="utf-8"?>
<a:theme xmlns:a="http://schemas.openxmlformats.org/drawingml/2006/main" name="McAfee PPT">
  <a:themeElements>
    <a:clrScheme name="自定义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cAfee PP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290513" marR="0" indent="-290513" algn="l" defTabSz="914400" rtl="0" eaLnBrk="1" fontAlgn="base" latinLnBrk="0" hangingPunct="1">
          <a:lnSpc>
            <a:spcPct val="100000"/>
          </a:lnSpc>
          <a:spcBef>
            <a:spcPct val="20000"/>
          </a:spcBef>
          <a:spcAft>
            <a:spcPct val="0"/>
          </a:spcAft>
          <a:buClr>
            <a:srgbClr val="D51203"/>
          </a:buClr>
          <a:buSzPct val="80000"/>
          <a:buFont typeface="Wingdings" pitchFamily="2" charset="2"/>
          <a:buChar char="n"/>
          <a:tabLst/>
          <a:defRPr kumimoji="0" sz="2800" b="0" i="0" u="none" strike="noStrike" cap="none" normalizeH="0" baseline="0" smtClean="0">
            <a:ln>
              <a:noFill/>
            </a:ln>
            <a:solidFill>
              <a:schemeClr val="tx1"/>
            </a:solidFill>
            <a:effectLst/>
            <a:latin typeface="Arial" pitchFamily="34" charset="0"/>
          </a:defRPr>
        </a:defPPr>
      </a:lstStyle>
    </a:spDef>
    <a:lnDef>
      <a:spPr bwMode="auto">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McAfee PPT 1">
        <a:dk1>
          <a:srgbClr val="333333"/>
        </a:dk1>
        <a:lt1>
          <a:srgbClr val="FFFFFF"/>
        </a:lt1>
        <a:dk2>
          <a:srgbClr val="000000"/>
        </a:dk2>
        <a:lt2>
          <a:srgbClr val="666666"/>
        </a:lt2>
        <a:accent1>
          <a:srgbClr val="B00C33"/>
        </a:accent1>
        <a:accent2>
          <a:srgbClr val="9AA49A"/>
        </a:accent2>
        <a:accent3>
          <a:srgbClr val="FFFFFF"/>
        </a:accent3>
        <a:accent4>
          <a:srgbClr val="2A2A2A"/>
        </a:accent4>
        <a:accent5>
          <a:srgbClr val="D4AAAD"/>
        </a:accent5>
        <a:accent6>
          <a:srgbClr val="8B948B"/>
        </a:accent6>
        <a:hlink>
          <a:srgbClr val="8496AB"/>
        </a:hlink>
        <a:folHlink>
          <a:srgbClr val="C6C3AB"/>
        </a:folHlink>
      </a:clrScheme>
      <a:clrMap bg1="lt1" tx1="dk1" bg2="lt2" tx2="dk2" accent1="accent1" accent2="accent2" accent3="accent3" accent4="accent4" accent5="accent5" accent6="accent6" hlink="hlink" folHlink="folHlink"/>
    </a:extraClrScheme>
    <a:extraClrScheme>
      <a:clrScheme name="McAfee PPT 2">
        <a:dk1>
          <a:srgbClr val="333333"/>
        </a:dk1>
        <a:lt1>
          <a:srgbClr val="FFFFFF"/>
        </a:lt1>
        <a:dk2>
          <a:srgbClr val="CCCCCC"/>
        </a:dk2>
        <a:lt2>
          <a:srgbClr val="666666"/>
        </a:lt2>
        <a:accent1>
          <a:srgbClr val="B00C33"/>
        </a:accent1>
        <a:accent2>
          <a:srgbClr val="9AA49A"/>
        </a:accent2>
        <a:accent3>
          <a:srgbClr val="FFFFFF"/>
        </a:accent3>
        <a:accent4>
          <a:srgbClr val="2A2A2A"/>
        </a:accent4>
        <a:accent5>
          <a:srgbClr val="D4AAAD"/>
        </a:accent5>
        <a:accent6>
          <a:srgbClr val="8B948B"/>
        </a:accent6>
        <a:hlink>
          <a:srgbClr val="8496AB"/>
        </a:hlink>
        <a:folHlink>
          <a:srgbClr val="C6C3AB"/>
        </a:folHlink>
      </a:clrScheme>
      <a:clrMap bg1="lt1" tx1="dk1" bg2="lt2" tx2="dk2" accent1="accent1" accent2="accent2" accent3="accent3" accent4="accent4" accent5="accent5" accent6="accent6" hlink="hlink" folHlink="folHlink"/>
    </a:extraClrScheme>
    <a:extraClrScheme>
      <a:clrScheme name="McAfee PPT 3">
        <a:dk1>
          <a:srgbClr val="333333"/>
        </a:dk1>
        <a:lt1>
          <a:srgbClr val="FFFFFF"/>
        </a:lt1>
        <a:dk2>
          <a:srgbClr val="CCCCCC"/>
        </a:dk2>
        <a:lt2>
          <a:srgbClr val="AC0C33"/>
        </a:lt2>
        <a:accent1>
          <a:srgbClr val="666666"/>
        </a:accent1>
        <a:accent2>
          <a:srgbClr val="8496AB"/>
        </a:accent2>
        <a:accent3>
          <a:srgbClr val="FFFFFF"/>
        </a:accent3>
        <a:accent4>
          <a:srgbClr val="2A2A2A"/>
        </a:accent4>
        <a:accent5>
          <a:srgbClr val="B8B8B8"/>
        </a:accent5>
        <a:accent6>
          <a:srgbClr val="77879B"/>
        </a:accent6>
        <a:hlink>
          <a:srgbClr val="C6C3AB"/>
        </a:hlink>
        <a:folHlink>
          <a:srgbClr val="9AA49A"/>
        </a:folHlink>
      </a:clrScheme>
      <a:clrMap bg1="lt1" tx1="dk1" bg2="lt2" tx2="dk2" accent1="accent1" accent2="accent2" accent3="accent3" accent4="accent4" accent5="accent5" accent6="accent6" hlink="hlink" folHlink="folHlink"/>
    </a:extraClrScheme>
    <a:extraClrScheme>
      <a:clrScheme name="McAfee PPT 4">
        <a:dk1>
          <a:srgbClr val="333333"/>
        </a:dk1>
        <a:lt1>
          <a:srgbClr val="FFFFFF"/>
        </a:lt1>
        <a:dk2>
          <a:srgbClr val="B00C33"/>
        </a:dk2>
        <a:lt2>
          <a:srgbClr val="CCCCCC"/>
        </a:lt2>
        <a:accent1>
          <a:srgbClr val="666666"/>
        </a:accent1>
        <a:accent2>
          <a:srgbClr val="8496AB"/>
        </a:accent2>
        <a:accent3>
          <a:srgbClr val="FFFFFF"/>
        </a:accent3>
        <a:accent4>
          <a:srgbClr val="2A2A2A"/>
        </a:accent4>
        <a:accent5>
          <a:srgbClr val="B8B8B8"/>
        </a:accent5>
        <a:accent6>
          <a:srgbClr val="77879B"/>
        </a:accent6>
        <a:hlink>
          <a:srgbClr val="C6C3AB"/>
        </a:hlink>
        <a:folHlink>
          <a:srgbClr val="9AA49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McAfee PPT">
  <a:themeElements>
    <a:clrScheme name="自定义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cAfee PP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290513" marR="0" indent="-290513" algn="l" defTabSz="914400" rtl="0" eaLnBrk="1" fontAlgn="base" latinLnBrk="0" hangingPunct="1">
          <a:lnSpc>
            <a:spcPct val="100000"/>
          </a:lnSpc>
          <a:spcBef>
            <a:spcPct val="20000"/>
          </a:spcBef>
          <a:spcAft>
            <a:spcPct val="0"/>
          </a:spcAft>
          <a:buClr>
            <a:srgbClr val="D51203"/>
          </a:buClr>
          <a:buSzPct val="80000"/>
          <a:buFont typeface="Wingdings" pitchFamily="2" charset="2"/>
          <a:buChar char="n"/>
          <a:tabLst/>
          <a:defRPr kumimoji="0" sz="2800" b="0" i="0" u="none" strike="noStrike" cap="none" normalizeH="0" baseline="0" smtClean="0">
            <a:ln>
              <a:noFill/>
            </a:ln>
            <a:solidFill>
              <a:schemeClr val="tx1"/>
            </a:solidFill>
            <a:effectLst/>
            <a:latin typeface="Arial" pitchFamily="34" charset="0"/>
          </a:defRPr>
        </a:defPPr>
      </a:lstStyle>
    </a:spDef>
    <a:lnDef>
      <a:spPr bwMode="auto">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McAfee PPT 1">
        <a:dk1>
          <a:srgbClr val="333333"/>
        </a:dk1>
        <a:lt1>
          <a:srgbClr val="FFFFFF"/>
        </a:lt1>
        <a:dk2>
          <a:srgbClr val="000000"/>
        </a:dk2>
        <a:lt2>
          <a:srgbClr val="666666"/>
        </a:lt2>
        <a:accent1>
          <a:srgbClr val="B00C33"/>
        </a:accent1>
        <a:accent2>
          <a:srgbClr val="9AA49A"/>
        </a:accent2>
        <a:accent3>
          <a:srgbClr val="FFFFFF"/>
        </a:accent3>
        <a:accent4>
          <a:srgbClr val="2A2A2A"/>
        </a:accent4>
        <a:accent5>
          <a:srgbClr val="D4AAAD"/>
        </a:accent5>
        <a:accent6>
          <a:srgbClr val="8B948B"/>
        </a:accent6>
        <a:hlink>
          <a:srgbClr val="8496AB"/>
        </a:hlink>
        <a:folHlink>
          <a:srgbClr val="C6C3AB"/>
        </a:folHlink>
      </a:clrScheme>
      <a:clrMap bg1="lt1" tx1="dk1" bg2="lt2" tx2="dk2" accent1="accent1" accent2="accent2" accent3="accent3" accent4="accent4" accent5="accent5" accent6="accent6" hlink="hlink" folHlink="folHlink"/>
    </a:extraClrScheme>
    <a:extraClrScheme>
      <a:clrScheme name="McAfee PPT 2">
        <a:dk1>
          <a:srgbClr val="333333"/>
        </a:dk1>
        <a:lt1>
          <a:srgbClr val="FFFFFF"/>
        </a:lt1>
        <a:dk2>
          <a:srgbClr val="CCCCCC"/>
        </a:dk2>
        <a:lt2>
          <a:srgbClr val="666666"/>
        </a:lt2>
        <a:accent1>
          <a:srgbClr val="B00C33"/>
        </a:accent1>
        <a:accent2>
          <a:srgbClr val="9AA49A"/>
        </a:accent2>
        <a:accent3>
          <a:srgbClr val="FFFFFF"/>
        </a:accent3>
        <a:accent4>
          <a:srgbClr val="2A2A2A"/>
        </a:accent4>
        <a:accent5>
          <a:srgbClr val="D4AAAD"/>
        </a:accent5>
        <a:accent6>
          <a:srgbClr val="8B948B"/>
        </a:accent6>
        <a:hlink>
          <a:srgbClr val="8496AB"/>
        </a:hlink>
        <a:folHlink>
          <a:srgbClr val="C6C3AB"/>
        </a:folHlink>
      </a:clrScheme>
      <a:clrMap bg1="lt1" tx1="dk1" bg2="lt2" tx2="dk2" accent1="accent1" accent2="accent2" accent3="accent3" accent4="accent4" accent5="accent5" accent6="accent6" hlink="hlink" folHlink="folHlink"/>
    </a:extraClrScheme>
    <a:extraClrScheme>
      <a:clrScheme name="McAfee PPT 3">
        <a:dk1>
          <a:srgbClr val="333333"/>
        </a:dk1>
        <a:lt1>
          <a:srgbClr val="FFFFFF"/>
        </a:lt1>
        <a:dk2>
          <a:srgbClr val="CCCCCC"/>
        </a:dk2>
        <a:lt2>
          <a:srgbClr val="AC0C33"/>
        </a:lt2>
        <a:accent1>
          <a:srgbClr val="666666"/>
        </a:accent1>
        <a:accent2>
          <a:srgbClr val="8496AB"/>
        </a:accent2>
        <a:accent3>
          <a:srgbClr val="FFFFFF"/>
        </a:accent3>
        <a:accent4>
          <a:srgbClr val="2A2A2A"/>
        </a:accent4>
        <a:accent5>
          <a:srgbClr val="B8B8B8"/>
        </a:accent5>
        <a:accent6>
          <a:srgbClr val="77879B"/>
        </a:accent6>
        <a:hlink>
          <a:srgbClr val="C6C3AB"/>
        </a:hlink>
        <a:folHlink>
          <a:srgbClr val="9AA49A"/>
        </a:folHlink>
      </a:clrScheme>
      <a:clrMap bg1="lt1" tx1="dk1" bg2="lt2" tx2="dk2" accent1="accent1" accent2="accent2" accent3="accent3" accent4="accent4" accent5="accent5" accent6="accent6" hlink="hlink" folHlink="folHlink"/>
    </a:extraClrScheme>
    <a:extraClrScheme>
      <a:clrScheme name="McAfee PPT 4">
        <a:dk1>
          <a:srgbClr val="333333"/>
        </a:dk1>
        <a:lt1>
          <a:srgbClr val="FFFFFF"/>
        </a:lt1>
        <a:dk2>
          <a:srgbClr val="B00C33"/>
        </a:dk2>
        <a:lt2>
          <a:srgbClr val="CCCCCC"/>
        </a:lt2>
        <a:accent1>
          <a:srgbClr val="666666"/>
        </a:accent1>
        <a:accent2>
          <a:srgbClr val="8496AB"/>
        </a:accent2>
        <a:accent3>
          <a:srgbClr val="FFFFFF"/>
        </a:accent3>
        <a:accent4>
          <a:srgbClr val="2A2A2A"/>
        </a:accent4>
        <a:accent5>
          <a:srgbClr val="B8B8B8"/>
        </a:accent5>
        <a:accent6>
          <a:srgbClr val="77879B"/>
        </a:accent6>
        <a:hlink>
          <a:srgbClr val="C6C3AB"/>
        </a:hlink>
        <a:folHlink>
          <a:srgbClr val="9AA49A"/>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Office 佈景主題">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22732</TotalTime>
  <Words>3702</Words>
  <Application>Microsoft Office PowerPoint</Application>
  <PresentationFormat>宽屏</PresentationFormat>
  <Paragraphs>468</Paragraphs>
  <Slides>58</Slides>
  <Notes>47</Notes>
  <HiddenSlides>2</HiddenSlides>
  <MMClips>0</MMClips>
  <ScaleCrop>false</ScaleCrop>
  <HeadingPairs>
    <vt:vector size="8" baseType="variant">
      <vt:variant>
        <vt:lpstr>已用的字体</vt:lpstr>
      </vt:variant>
      <vt:variant>
        <vt:i4>15</vt:i4>
      </vt:variant>
      <vt:variant>
        <vt:lpstr>主题</vt:lpstr>
      </vt:variant>
      <vt:variant>
        <vt:i4>4</vt:i4>
      </vt:variant>
      <vt:variant>
        <vt:lpstr>嵌入 OLE 服务器</vt:lpstr>
      </vt:variant>
      <vt:variant>
        <vt:i4>2</vt:i4>
      </vt:variant>
      <vt:variant>
        <vt:lpstr>幻灯片标题</vt:lpstr>
      </vt:variant>
      <vt:variant>
        <vt:i4>58</vt:i4>
      </vt:variant>
    </vt:vector>
  </HeadingPairs>
  <TitlesOfParts>
    <vt:vector size="79" baseType="lpstr">
      <vt:lpstr>新細明體</vt:lpstr>
      <vt:lpstr>等线</vt:lpstr>
      <vt:lpstr>等线 Light</vt:lpstr>
      <vt:lpstr>黑体</vt:lpstr>
      <vt:lpstr>楷体</vt:lpstr>
      <vt:lpstr>宋体</vt:lpstr>
      <vt:lpstr>微软雅黑</vt:lpstr>
      <vt:lpstr>幼圆</vt:lpstr>
      <vt:lpstr>Arial</vt:lpstr>
      <vt:lpstr>Calibri</vt:lpstr>
      <vt:lpstr>Calibri Light</vt:lpstr>
      <vt:lpstr>Cambria Math</vt:lpstr>
      <vt:lpstr>Times New Roman</vt:lpstr>
      <vt:lpstr>Verdana</vt:lpstr>
      <vt:lpstr>Wingdings</vt:lpstr>
      <vt:lpstr>McAfee PPT</vt:lpstr>
      <vt:lpstr>Office 佈景主題</vt:lpstr>
      <vt:lpstr>1_McAfee PPT</vt:lpstr>
      <vt:lpstr>1_Office 佈景主題</vt:lpstr>
      <vt:lpstr>方程式</vt:lpstr>
      <vt:lpstr>Formula</vt:lpstr>
      <vt:lpstr>PowerPoint 演示文稿</vt:lpstr>
      <vt:lpstr>Review：机器学习3个步骤</vt:lpstr>
      <vt:lpstr>目录</vt:lpstr>
      <vt:lpstr>误差</vt:lpstr>
      <vt:lpstr>PowerPoint 演示文稿</vt:lpstr>
      <vt:lpstr>PowerPoint 演示文稿</vt:lpstr>
      <vt:lpstr>PowerPoint 演示文稿</vt:lpstr>
      <vt:lpstr>PowerPoint 演示文稿</vt:lpstr>
      <vt:lpstr>PowerPoint 演示文稿</vt:lpstr>
      <vt:lpstr>PowerPoint 演示文稿</vt:lpstr>
      <vt:lpstr>目录</vt:lpstr>
      <vt:lpstr>评估方法</vt:lpstr>
      <vt:lpstr>评估方法</vt:lpstr>
      <vt:lpstr>评估方法</vt:lpstr>
      <vt:lpstr>评估方法</vt:lpstr>
      <vt:lpstr>评估方法</vt:lpstr>
      <vt:lpstr>调参与验证集</vt:lpstr>
      <vt:lpstr>调参与验证集</vt:lpstr>
      <vt:lpstr>举例：3-fold cross validation</vt:lpstr>
      <vt:lpstr>目录</vt:lpstr>
      <vt:lpstr>PowerPoint 演示文稿</vt:lpstr>
      <vt:lpstr>性能度量-预测任务</vt:lpstr>
      <vt:lpstr>PowerPoint 演示文稿</vt:lpstr>
      <vt:lpstr>性能度量</vt:lpstr>
      <vt:lpstr>性能度量-Confusion Matrix</vt:lpstr>
      <vt:lpstr>性能度量-P-R曲线</vt:lpstr>
      <vt:lpstr>性能度量</vt:lpstr>
      <vt:lpstr>性能度量-宏平均</vt:lpstr>
      <vt:lpstr>性能度量-微平均</vt:lpstr>
      <vt:lpstr>性能度量-ROC与AUC</vt:lpstr>
      <vt:lpstr>性能度量-ROC与AUC</vt:lpstr>
      <vt:lpstr>PowerPoint 演示文稿</vt:lpstr>
      <vt:lpstr>PowerPoint 演示文稿</vt:lpstr>
      <vt:lpstr>PowerPoint 演示文稿</vt:lpstr>
      <vt:lpstr>目录</vt:lpstr>
      <vt:lpstr>性能评估</vt:lpstr>
      <vt:lpstr>二项检验</vt:lpstr>
      <vt:lpstr>t检验</vt:lpstr>
      <vt:lpstr>交叉验证t检验</vt:lpstr>
      <vt:lpstr>交叉验证t检验</vt:lpstr>
      <vt:lpstr>5*2交叉验证法</vt:lpstr>
      <vt:lpstr>McNemar检验</vt:lpstr>
      <vt:lpstr>Friedman检验</vt:lpstr>
      <vt:lpstr>Friedman检验</vt:lpstr>
      <vt:lpstr>Nemenyi后续检验</vt:lpstr>
      <vt:lpstr>Friedman检验图</vt:lpstr>
      <vt:lpstr>目录</vt:lpstr>
      <vt:lpstr>偏差与方差</vt:lpstr>
      <vt:lpstr>PowerPoint 演示文稿</vt:lpstr>
      <vt:lpstr>偏差与方差</vt:lpstr>
      <vt:lpstr>偏差与方差</vt:lpstr>
      <vt:lpstr>偏差与方差</vt:lpstr>
      <vt:lpstr>偏差与方差</vt:lpstr>
      <vt:lpstr>偏差与方差</vt:lpstr>
      <vt:lpstr>目录</vt:lpstr>
      <vt:lpstr>阅读材料</vt:lpstr>
      <vt:lpstr>阅读材料</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VS80I</dc:title>
  <dc:creator>McAfee</dc:creator>
  <cp:lastModifiedBy>li xiaolong</cp:lastModifiedBy>
  <cp:revision>1442</cp:revision>
  <dcterms:created xsi:type="dcterms:W3CDTF">2003-09-23T15:45:00Z</dcterms:created>
  <dcterms:modified xsi:type="dcterms:W3CDTF">2020-09-15T16:17:01Z</dcterms:modified>
</cp:coreProperties>
</file>