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 id="2147483682" r:id="rId2"/>
  </p:sldMasterIdLst>
  <p:notesMasterIdLst>
    <p:notesMasterId r:id="rId53"/>
  </p:notesMasterIdLst>
  <p:handoutMasterIdLst>
    <p:handoutMasterId r:id="rId54"/>
  </p:handoutMasterIdLst>
  <p:sldIdLst>
    <p:sldId id="837" r:id="rId3"/>
    <p:sldId id="802" r:id="rId4"/>
    <p:sldId id="896" r:id="rId5"/>
    <p:sldId id="840" r:id="rId6"/>
    <p:sldId id="841" r:id="rId7"/>
    <p:sldId id="842" r:id="rId8"/>
    <p:sldId id="891" r:id="rId9"/>
    <p:sldId id="844" r:id="rId10"/>
    <p:sldId id="845" r:id="rId11"/>
    <p:sldId id="846" r:id="rId12"/>
    <p:sldId id="847" r:id="rId13"/>
    <p:sldId id="848" r:id="rId14"/>
    <p:sldId id="849" r:id="rId15"/>
    <p:sldId id="850" r:id="rId16"/>
    <p:sldId id="851" r:id="rId17"/>
    <p:sldId id="852" r:id="rId18"/>
    <p:sldId id="853" r:id="rId19"/>
    <p:sldId id="892" r:id="rId20"/>
    <p:sldId id="855" r:id="rId21"/>
    <p:sldId id="856" r:id="rId22"/>
    <p:sldId id="857" r:id="rId23"/>
    <p:sldId id="858" r:id="rId24"/>
    <p:sldId id="859" r:id="rId25"/>
    <p:sldId id="860" r:id="rId26"/>
    <p:sldId id="895" r:id="rId27"/>
    <p:sldId id="862" r:id="rId28"/>
    <p:sldId id="863" r:id="rId29"/>
    <p:sldId id="864" r:id="rId30"/>
    <p:sldId id="866" r:id="rId31"/>
    <p:sldId id="868" r:id="rId32"/>
    <p:sldId id="869" r:id="rId33"/>
    <p:sldId id="870" r:id="rId34"/>
    <p:sldId id="871" r:id="rId35"/>
    <p:sldId id="893" r:id="rId36"/>
    <p:sldId id="873" r:id="rId37"/>
    <p:sldId id="874" r:id="rId38"/>
    <p:sldId id="875" r:id="rId39"/>
    <p:sldId id="876" r:id="rId40"/>
    <p:sldId id="877" r:id="rId41"/>
    <p:sldId id="878" r:id="rId42"/>
    <p:sldId id="879" r:id="rId43"/>
    <p:sldId id="880" r:id="rId44"/>
    <p:sldId id="881" r:id="rId45"/>
    <p:sldId id="894" r:id="rId46"/>
    <p:sldId id="883" r:id="rId47"/>
    <p:sldId id="884" r:id="rId48"/>
    <p:sldId id="885" r:id="rId49"/>
    <p:sldId id="886" r:id="rId50"/>
    <p:sldId id="887" r:id="rId51"/>
    <p:sldId id="923" r:id="rId52"/>
  </p:sldIdLst>
  <p:sldSz cx="12192000" cy="6858000"/>
  <p:notesSz cx="6997700" cy="9271000"/>
  <p:defaultTextStyle>
    <a:defPPr>
      <a:defRPr lang="en-US"/>
    </a:defPPr>
    <a:lvl1pPr algn="l" rtl="0" fontAlgn="base">
      <a:spcBef>
        <a:spcPct val="20000"/>
      </a:spcBef>
      <a:spcAft>
        <a:spcPct val="0"/>
      </a:spcAft>
      <a:buClr>
        <a:srgbClr val="D51203"/>
      </a:buClr>
      <a:buSzPct val="80000"/>
      <a:buFont typeface="Wingdings" pitchFamily="2" charset="2"/>
      <a:buChar char="n"/>
      <a:defRPr sz="2800" kern="1200">
        <a:solidFill>
          <a:schemeClr val="tx1"/>
        </a:solidFill>
        <a:latin typeface="Arial" pitchFamily="34" charset="0"/>
        <a:ea typeface="+mn-ea"/>
        <a:cs typeface="+mn-cs"/>
      </a:defRPr>
    </a:lvl1pPr>
    <a:lvl2pPr marL="457200" algn="l" rtl="0" fontAlgn="base">
      <a:spcBef>
        <a:spcPct val="20000"/>
      </a:spcBef>
      <a:spcAft>
        <a:spcPct val="0"/>
      </a:spcAft>
      <a:buClr>
        <a:srgbClr val="D51203"/>
      </a:buClr>
      <a:buSzPct val="80000"/>
      <a:buFont typeface="Wingdings" pitchFamily="2" charset="2"/>
      <a:buChar char="n"/>
      <a:defRPr sz="2800" kern="1200">
        <a:solidFill>
          <a:schemeClr val="tx1"/>
        </a:solidFill>
        <a:latin typeface="Arial" pitchFamily="34" charset="0"/>
        <a:ea typeface="+mn-ea"/>
        <a:cs typeface="+mn-cs"/>
      </a:defRPr>
    </a:lvl2pPr>
    <a:lvl3pPr marL="914400" algn="l" rtl="0" fontAlgn="base">
      <a:spcBef>
        <a:spcPct val="20000"/>
      </a:spcBef>
      <a:spcAft>
        <a:spcPct val="0"/>
      </a:spcAft>
      <a:buClr>
        <a:srgbClr val="D51203"/>
      </a:buClr>
      <a:buSzPct val="80000"/>
      <a:buFont typeface="Wingdings" pitchFamily="2" charset="2"/>
      <a:buChar char="n"/>
      <a:defRPr sz="2800" kern="1200">
        <a:solidFill>
          <a:schemeClr val="tx1"/>
        </a:solidFill>
        <a:latin typeface="Arial" pitchFamily="34" charset="0"/>
        <a:ea typeface="+mn-ea"/>
        <a:cs typeface="+mn-cs"/>
      </a:defRPr>
    </a:lvl3pPr>
    <a:lvl4pPr marL="1371600" algn="l" rtl="0" fontAlgn="base">
      <a:spcBef>
        <a:spcPct val="20000"/>
      </a:spcBef>
      <a:spcAft>
        <a:spcPct val="0"/>
      </a:spcAft>
      <a:buClr>
        <a:srgbClr val="D51203"/>
      </a:buClr>
      <a:buSzPct val="80000"/>
      <a:buFont typeface="Wingdings" pitchFamily="2" charset="2"/>
      <a:buChar char="n"/>
      <a:defRPr sz="2800" kern="1200">
        <a:solidFill>
          <a:schemeClr val="tx1"/>
        </a:solidFill>
        <a:latin typeface="Arial" pitchFamily="34" charset="0"/>
        <a:ea typeface="+mn-ea"/>
        <a:cs typeface="+mn-cs"/>
      </a:defRPr>
    </a:lvl4pPr>
    <a:lvl5pPr marL="1828800" algn="l" rtl="0" fontAlgn="base">
      <a:spcBef>
        <a:spcPct val="20000"/>
      </a:spcBef>
      <a:spcAft>
        <a:spcPct val="0"/>
      </a:spcAft>
      <a:buClr>
        <a:srgbClr val="D51203"/>
      </a:buClr>
      <a:buSzPct val="80000"/>
      <a:buFont typeface="Wingdings" pitchFamily="2" charset="2"/>
      <a:buChar char="n"/>
      <a:defRPr sz="2800" kern="1200">
        <a:solidFill>
          <a:schemeClr val="tx1"/>
        </a:solidFill>
        <a:latin typeface="Arial" pitchFamily="34" charset="0"/>
        <a:ea typeface="+mn-ea"/>
        <a:cs typeface="+mn-cs"/>
      </a:defRPr>
    </a:lvl5pPr>
    <a:lvl6pPr marL="2286000" algn="l" defTabSz="914400" rtl="0" eaLnBrk="1" latinLnBrk="0" hangingPunct="1">
      <a:defRPr sz="2800" kern="1200">
        <a:solidFill>
          <a:schemeClr val="tx1"/>
        </a:solidFill>
        <a:latin typeface="Arial" pitchFamily="34" charset="0"/>
        <a:ea typeface="+mn-ea"/>
        <a:cs typeface="+mn-cs"/>
      </a:defRPr>
    </a:lvl6pPr>
    <a:lvl7pPr marL="2743200" algn="l" defTabSz="914400" rtl="0" eaLnBrk="1" latinLnBrk="0" hangingPunct="1">
      <a:defRPr sz="2800" kern="1200">
        <a:solidFill>
          <a:schemeClr val="tx1"/>
        </a:solidFill>
        <a:latin typeface="Arial" pitchFamily="34" charset="0"/>
        <a:ea typeface="+mn-ea"/>
        <a:cs typeface="+mn-cs"/>
      </a:defRPr>
    </a:lvl7pPr>
    <a:lvl8pPr marL="3200400" algn="l" defTabSz="914400" rtl="0" eaLnBrk="1" latinLnBrk="0" hangingPunct="1">
      <a:defRPr sz="2800" kern="1200">
        <a:solidFill>
          <a:schemeClr val="tx1"/>
        </a:solidFill>
        <a:latin typeface="Arial" pitchFamily="34" charset="0"/>
        <a:ea typeface="+mn-ea"/>
        <a:cs typeface="+mn-cs"/>
      </a:defRPr>
    </a:lvl8pPr>
    <a:lvl9pPr marL="3657600" algn="l" defTabSz="914400" rtl="0" eaLnBrk="1" latinLnBrk="0" hangingPunct="1">
      <a:defRPr sz="28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0505"/>
    <a:srgbClr val="FFC000"/>
    <a:srgbClr val="FF0000"/>
    <a:srgbClr val="000000"/>
    <a:srgbClr val="4FD1FF"/>
    <a:srgbClr val="A3D8FF"/>
    <a:srgbClr val="800000"/>
    <a:srgbClr val="9AC2FE"/>
    <a:srgbClr val="BAE18F"/>
    <a:srgbClr val="004D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63" autoAdjust="0"/>
    <p:restoredTop sz="82233" autoAdjust="0"/>
  </p:normalViewPr>
  <p:slideViewPr>
    <p:cSldViewPr>
      <p:cViewPr varScale="1">
        <p:scale>
          <a:sx n="54" d="100"/>
          <a:sy n="54" d="100"/>
        </p:scale>
        <p:origin x="894" y="75"/>
      </p:cViewPr>
      <p:guideLst>
        <p:guide orient="horz" pos="2160"/>
        <p:guide pos="3840"/>
      </p:guideLst>
    </p:cSldViewPr>
  </p:slideViewPr>
  <p:outlineViewPr>
    <p:cViewPr>
      <p:scale>
        <a:sx n="33" d="100"/>
        <a:sy n="33" d="100"/>
      </p:scale>
      <p:origin x="0" y="13530"/>
    </p:cViewPr>
  </p:outlineViewPr>
  <p:notesTextViewPr>
    <p:cViewPr>
      <p:scale>
        <a:sx n="100" d="100"/>
        <a:sy n="100" d="100"/>
      </p:scale>
      <p:origin x="0" y="0"/>
    </p:cViewPr>
  </p:notesTextViewPr>
  <p:sorterViewPr>
    <p:cViewPr>
      <p:scale>
        <a:sx n="66" d="100"/>
        <a:sy n="66" d="100"/>
      </p:scale>
      <p:origin x="0" y="1926"/>
    </p:cViewPr>
  </p:sorterViewPr>
  <p:notesViewPr>
    <p:cSldViewPr>
      <p:cViewPr varScale="1">
        <p:scale>
          <a:sx n="64" d="100"/>
          <a:sy n="64" d="100"/>
        </p:scale>
        <p:origin x="308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3.wmf"/><Relationship Id="rId1" Type="http://schemas.openxmlformats.org/officeDocument/2006/relationships/image" Target="../media/image7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6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61.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79.wmf"/><Relationship Id="rId7" Type="http://schemas.openxmlformats.org/officeDocument/2006/relationships/image" Target="../media/image47.wmf"/><Relationship Id="rId12" Type="http://schemas.openxmlformats.org/officeDocument/2006/relationships/image" Target="../media/image86.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2.wmf"/><Relationship Id="rId11" Type="http://schemas.openxmlformats.org/officeDocument/2006/relationships/image" Target="../media/image85.wmf"/><Relationship Id="rId5" Type="http://schemas.openxmlformats.org/officeDocument/2006/relationships/image" Target="../media/image81.wmf"/><Relationship Id="rId10" Type="http://schemas.openxmlformats.org/officeDocument/2006/relationships/image" Target="../media/image84.wmf"/><Relationship Id="rId4" Type="http://schemas.openxmlformats.org/officeDocument/2006/relationships/image" Target="../media/image80.wmf"/><Relationship Id="rId9" Type="http://schemas.openxmlformats.org/officeDocument/2006/relationships/image" Target="../media/image8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5" Type="http://schemas.openxmlformats.org/officeDocument/2006/relationships/image" Target="../media/image84.wmf"/><Relationship Id="rId4" Type="http://schemas.openxmlformats.org/officeDocument/2006/relationships/image" Target="../media/image9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4" Type="http://schemas.openxmlformats.org/officeDocument/2006/relationships/image" Target="../media/image94.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image" Target="../media/image97.wmf"/><Relationship Id="rId7" Type="http://schemas.openxmlformats.org/officeDocument/2006/relationships/image" Target="../media/image100.wmf"/><Relationship Id="rId12" Type="http://schemas.openxmlformats.org/officeDocument/2006/relationships/image" Target="../media/image104.wmf"/><Relationship Id="rId2" Type="http://schemas.openxmlformats.org/officeDocument/2006/relationships/image" Target="../media/image54.wmf"/><Relationship Id="rId1" Type="http://schemas.openxmlformats.org/officeDocument/2006/relationships/image" Target="../media/image96.wmf"/><Relationship Id="rId6" Type="http://schemas.openxmlformats.org/officeDocument/2006/relationships/image" Target="../media/image99.wmf"/><Relationship Id="rId11" Type="http://schemas.openxmlformats.org/officeDocument/2006/relationships/image" Target="../media/image103.wmf"/><Relationship Id="rId5" Type="http://schemas.openxmlformats.org/officeDocument/2006/relationships/image" Target="../media/image98.wmf"/><Relationship Id="rId10" Type="http://schemas.openxmlformats.org/officeDocument/2006/relationships/image" Target="../media/image47.wmf"/><Relationship Id="rId4" Type="http://schemas.openxmlformats.org/officeDocument/2006/relationships/image" Target="../media/image17.wmf"/><Relationship Id="rId9" Type="http://schemas.openxmlformats.org/officeDocument/2006/relationships/image" Target="../media/image10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107.wmf"/><Relationship Id="rId7" Type="http://schemas.openxmlformats.org/officeDocument/2006/relationships/image" Target="../media/image104.wmf"/><Relationship Id="rId2" Type="http://schemas.openxmlformats.org/officeDocument/2006/relationships/image" Target="../media/image106.wmf"/><Relationship Id="rId1" Type="http://schemas.openxmlformats.org/officeDocument/2006/relationships/image" Target="../media/image105.wmf"/><Relationship Id="rId6" Type="http://schemas.openxmlformats.org/officeDocument/2006/relationships/image" Target="../media/image108.wmf"/><Relationship Id="rId5" Type="http://schemas.openxmlformats.org/officeDocument/2006/relationships/image" Target="../media/image17.wmf"/><Relationship Id="rId4" Type="http://schemas.openxmlformats.org/officeDocument/2006/relationships/image" Target="../media/image9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9.wmf"/><Relationship Id="rId7" Type="http://schemas.openxmlformats.org/officeDocument/2006/relationships/image" Target="../media/image112.wmf"/><Relationship Id="rId2" Type="http://schemas.openxmlformats.org/officeDocument/2006/relationships/image" Target="../media/image96.wmf"/><Relationship Id="rId1" Type="http://schemas.openxmlformats.org/officeDocument/2006/relationships/image" Target="../media/image54.wmf"/><Relationship Id="rId6" Type="http://schemas.openxmlformats.org/officeDocument/2006/relationships/image" Target="../media/image111.wmf"/><Relationship Id="rId5" Type="http://schemas.openxmlformats.org/officeDocument/2006/relationships/image" Target="../media/image23.wmf"/><Relationship Id="rId4" Type="http://schemas.openxmlformats.org/officeDocument/2006/relationships/image" Target="../media/image110.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image" Target="../media/image116.wmf"/><Relationship Id="rId7" Type="http://schemas.openxmlformats.org/officeDocument/2006/relationships/image" Target="../media/image120.wmf"/><Relationship Id="rId12" Type="http://schemas.openxmlformats.org/officeDocument/2006/relationships/image" Target="../media/image54.wmf"/><Relationship Id="rId2" Type="http://schemas.openxmlformats.org/officeDocument/2006/relationships/image" Target="../media/image115.wmf"/><Relationship Id="rId1" Type="http://schemas.openxmlformats.org/officeDocument/2006/relationships/image" Target="../media/image114.wmf"/><Relationship Id="rId6" Type="http://schemas.openxmlformats.org/officeDocument/2006/relationships/image" Target="../media/image119.wmf"/><Relationship Id="rId11" Type="http://schemas.openxmlformats.org/officeDocument/2006/relationships/image" Target="../media/image123.wmf"/><Relationship Id="rId5" Type="http://schemas.openxmlformats.org/officeDocument/2006/relationships/image" Target="../media/image118.wmf"/><Relationship Id="rId10" Type="http://schemas.openxmlformats.org/officeDocument/2006/relationships/image" Target="../media/image96.wmf"/><Relationship Id="rId4" Type="http://schemas.openxmlformats.org/officeDocument/2006/relationships/image" Target="../media/image117.wmf"/><Relationship Id="rId9" Type="http://schemas.openxmlformats.org/officeDocument/2006/relationships/image" Target="../media/image12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12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 Id="rId6" Type="http://schemas.openxmlformats.org/officeDocument/2006/relationships/image" Target="../media/image133.wmf"/><Relationship Id="rId5" Type="http://schemas.openxmlformats.org/officeDocument/2006/relationships/image" Target="../media/image132.wmf"/><Relationship Id="rId4" Type="http://schemas.openxmlformats.org/officeDocument/2006/relationships/image" Target="../media/image131.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23.wmf"/><Relationship Id="rId4"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image" Target="../media/image37.wmf"/><Relationship Id="rId3" Type="http://schemas.openxmlformats.org/officeDocument/2006/relationships/image" Target="../media/image27.wmf"/><Relationship Id="rId7" Type="http://schemas.openxmlformats.org/officeDocument/2006/relationships/image" Target="../media/image31.wmf"/><Relationship Id="rId12" Type="http://schemas.openxmlformats.org/officeDocument/2006/relationships/image" Target="../media/image36.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11" Type="http://schemas.openxmlformats.org/officeDocument/2006/relationships/image" Target="../media/image35.wmf"/><Relationship Id="rId5" Type="http://schemas.openxmlformats.org/officeDocument/2006/relationships/image" Target="../media/image29.wmf"/><Relationship Id="rId15" Type="http://schemas.openxmlformats.org/officeDocument/2006/relationships/image" Target="../media/image39.wmf"/><Relationship Id="rId10" Type="http://schemas.openxmlformats.org/officeDocument/2006/relationships/image" Target="../media/image34.wmf"/><Relationship Id="rId4" Type="http://schemas.openxmlformats.org/officeDocument/2006/relationships/image" Target="../media/image28.wmf"/><Relationship Id="rId9" Type="http://schemas.openxmlformats.org/officeDocument/2006/relationships/image" Target="../media/image33.wmf"/><Relationship Id="rId14" Type="http://schemas.openxmlformats.org/officeDocument/2006/relationships/image" Target="../media/image3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5" Type="http://schemas.openxmlformats.org/officeDocument/2006/relationships/image" Target="../media/image44.wmf"/><Relationship Id="rId4" Type="http://schemas.openxmlformats.org/officeDocument/2006/relationships/image" Target="../media/image4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5" Type="http://schemas.openxmlformats.org/officeDocument/2006/relationships/image" Target="../media/image48.wmf"/><Relationship Id="rId4"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1.wmf"/><Relationship Id="rId7" Type="http://schemas.openxmlformats.org/officeDocument/2006/relationships/image" Target="../media/image47.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prstTxWarp prst="textNoShape">
              <a:avLst/>
            </a:prstTxWarp>
          </a:bodyPr>
          <a:lstStyle>
            <a:lvl1pPr defTabSz="930275">
              <a:spcBef>
                <a:spcPct val="0"/>
              </a:spcBef>
              <a:buClrTx/>
              <a:buSzTx/>
              <a:buFontTx/>
              <a:buNone/>
              <a:defRPr sz="1200" smtClean="0"/>
            </a:lvl1pPr>
          </a:lstStyle>
          <a:p>
            <a:pPr>
              <a:defRPr/>
            </a:pPr>
            <a:endParaRPr lang="en-US" altLang="zh-CN"/>
          </a:p>
        </p:txBody>
      </p:sp>
      <p:sp>
        <p:nvSpPr>
          <p:cNvPr id="265219" name="Rectangle 3"/>
          <p:cNvSpPr>
            <a:spLocks noGrp="1" noChangeArrowheads="1"/>
          </p:cNvSpPr>
          <p:nvPr>
            <p:ph type="dt" sz="quarter"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prstTxWarp prst="textNoShape">
              <a:avLst/>
            </a:prstTxWarp>
          </a:bodyPr>
          <a:lstStyle>
            <a:lvl1pPr algn="r" defTabSz="930275">
              <a:spcBef>
                <a:spcPct val="0"/>
              </a:spcBef>
              <a:buClrTx/>
              <a:buSzTx/>
              <a:buFontTx/>
              <a:buNone/>
              <a:defRPr sz="1200" smtClean="0"/>
            </a:lvl1pPr>
          </a:lstStyle>
          <a:p>
            <a:pPr>
              <a:defRPr/>
            </a:pPr>
            <a:endParaRPr lang="en-US" altLang="zh-CN"/>
          </a:p>
        </p:txBody>
      </p:sp>
      <p:sp>
        <p:nvSpPr>
          <p:cNvPr id="265220" name="Rectangle 4"/>
          <p:cNvSpPr>
            <a:spLocks noGrp="1" noChangeArrowheads="1"/>
          </p:cNvSpPr>
          <p:nvPr>
            <p:ph type="ftr" sz="quarter" idx="2"/>
          </p:nvPr>
        </p:nvSpPr>
        <p:spPr bwMode="auto">
          <a:xfrm>
            <a:off x="0" y="88058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b" anchorCtr="0" compatLnSpc="1">
            <a:prstTxWarp prst="textNoShape">
              <a:avLst/>
            </a:prstTxWarp>
          </a:bodyPr>
          <a:lstStyle>
            <a:lvl1pPr defTabSz="930275">
              <a:spcBef>
                <a:spcPct val="0"/>
              </a:spcBef>
              <a:buClrTx/>
              <a:buSzTx/>
              <a:buFontTx/>
              <a:buNone/>
              <a:defRPr sz="1200" smtClean="0"/>
            </a:lvl1pPr>
          </a:lstStyle>
          <a:p>
            <a:pPr>
              <a:defRPr/>
            </a:pPr>
            <a:endParaRPr lang="en-US" altLang="zh-CN"/>
          </a:p>
        </p:txBody>
      </p:sp>
      <p:sp>
        <p:nvSpPr>
          <p:cNvPr id="265221" name="Rectangle 5"/>
          <p:cNvSpPr>
            <a:spLocks noGrp="1" noChangeArrowheads="1"/>
          </p:cNvSpPr>
          <p:nvPr>
            <p:ph type="sldNum" sz="quarter" idx="3"/>
          </p:nvPr>
        </p:nvSpPr>
        <p:spPr bwMode="auto">
          <a:xfrm>
            <a:off x="3963988" y="88058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b" anchorCtr="0" compatLnSpc="1">
            <a:prstTxWarp prst="textNoShape">
              <a:avLst/>
            </a:prstTxWarp>
          </a:bodyPr>
          <a:lstStyle>
            <a:lvl1pPr algn="r" defTabSz="930275">
              <a:spcBef>
                <a:spcPct val="0"/>
              </a:spcBef>
              <a:buClrTx/>
              <a:buSzTx/>
              <a:buFontTx/>
              <a:buNone/>
              <a:defRPr sz="1200" smtClean="0"/>
            </a:lvl1pPr>
          </a:lstStyle>
          <a:p>
            <a:pPr>
              <a:defRPr/>
            </a:pPr>
            <a:fld id="{55874152-45B2-4726-A54F-327D23AF2B8A}" type="slidenum">
              <a:rPr lang="zh-CN" altLang="en-US"/>
              <a:pPr>
                <a:defRPr/>
              </a:pPr>
              <a:t>‹#›</a:t>
            </a:fld>
            <a:endParaRPr lang="en-US" altLang="zh-CN"/>
          </a:p>
        </p:txBody>
      </p:sp>
    </p:spTree>
    <p:extLst>
      <p:ext uri="{BB962C8B-B14F-4D97-AF65-F5344CB8AC3E}">
        <p14:creationId xmlns:p14="http://schemas.microsoft.com/office/powerpoint/2010/main" val="20073572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prstTxWarp prst="textNoShape">
              <a:avLst/>
            </a:prstTxWarp>
          </a:bodyPr>
          <a:lstStyle>
            <a:lvl1pPr defTabSz="930275">
              <a:spcBef>
                <a:spcPct val="0"/>
              </a:spcBef>
              <a:buClrTx/>
              <a:buSzTx/>
              <a:buFontTx/>
              <a:buNone/>
              <a:defRPr sz="1200" smtClean="0"/>
            </a:lvl1pPr>
          </a:lstStyle>
          <a:p>
            <a:pPr>
              <a:defRPr/>
            </a:pPr>
            <a:endParaRPr lang="en-US" altLang="zh-CN"/>
          </a:p>
        </p:txBody>
      </p:sp>
      <p:sp>
        <p:nvSpPr>
          <p:cNvPr id="4099" name="Rectangle 3"/>
          <p:cNvSpPr>
            <a:spLocks noGrp="1" noChangeArrowheads="1"/>
          </p:cNvSpPr>
          <p:nvPr>
            <p:ph type="dt"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prstTxWarp prst="textNoShape">
              <a:avLst/>
            </a:prstTxWarp>
          </a:bodyPr>
          <a:lstStyle>
            <a:lvl1pPr algn="r" defTabSz="930275">
              <a:spcBef>
                <a:spcPct val="0"/>
              </a:spcBef>
              <a:buClrTx/>
              <a:buSzTx/>
              <a:buFontTx/>
              <a:buNone/>
              <a:defRPr sz="1200" smtClean="0"/>
            </a:lvl1pPr>
          </a:lstStyle>
          <a:p>
            <a:pPr>
              <a:defRPr/>
            </a:pPr>
            <a:endParaRPr lang="en-US" altLang="zh-CN"/>
          </a:p>
        </p:txBody>
      </p:sp>
      <p:sp>
        <p:nvSpPr>
          <p:cNvPr id="7172" name="Rectangle 4"/>
          <p:cNvSpPr>
            <a:spLocks noGrp="1" noRot="1" noChangeAspect="1" noChangeArrowheads="1" noTextEdit="1"/>
          </p:cNvSpPr>
          <p:nvPr>
            <p:ph type="sldImg" idx="2"/>
          </p:nvPr>
        </p:nvSpPr>
        <p:spPr bwMode="auto">
          <a:xfrm>
            <a:off x="409575" y="695325"/>
            <a:ext cx="6178550" cy="34766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700088" y="4403725"/>
            <a:ext cx="5597525"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88058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b" anchorCtr="0" compatLnSpc="1">
            <a:prstTxWarp prst="textNoShape">
              <a:avLst/>
            </a:prstTxWarp>
          </a:bodyPr>
          <a:lstStyle>
            <a:lvl1pPr defTabSz="930275">
              <a:spcBef>
                <a:spcPct val="0"/>
              </a:spcBef>
              <a:buClrTx/>
              <a:buSzTx/>
              <a:buFontTx/>
              <a:buNone/>
              <a:defRPr sz="1200" smtClean="0"/>
            </a:lvl1pPr>
          </a:lstStyle>
          <a:p>
            <a:pPr>
              <a:defRPr/>
            </a:pPr>
            <a:endParaRPr lang="en-US" altLang="zh-CN"/>
          </a:p>
        </p:txBody>
      </p:sp>
      <p:sp>
        <p:nvSpPr>
          <p:cNvPr id="4103" name="Rectangle 7"/>
          <p:cNvSpPr>
            <a:spLocks noGrp="1" noChangeArrowheads="1"/>
          </p:cNvSpPr>
          <p:nvPr>
            <p:ph type="sldNum" sz="quarter" idx="5"/>
          </p:nvPr>
        </p:nvSpPr>
        <p:spPr bwMode="auto">
          <a:xfrm>
            <a:off x="3963988" y="88058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b" anchorCtr="0" compatLnSpc="1">
            <a:prstTxWarp prst="textNoShape">
              <a:avLst/>
            </a:prstTxWarp>
          </a:bodyPr>
          <a:lstStyle>
            <a:lvl1pPr algn="r" defTabSz="930275">
              <a:spcBef>
                <a:spcPct val="0"/>
              </a:spcBef>
              <a:buClrTx/>
              <a:buSzTx/>
              <a:buFontTx/>
              <a:buNone/>
              <a:defRPr sz="1200" smtClean="0"/>
            </a:lvl1pPr>
          </a:lstStyle>
          <a:p>
            <a:pPr>
              <a:defRPr/>
            </a:pPr>
            <a:fld id="{F71F6432-638A-4DD0-83D2-6A59D23289A9}" type="slidenum">
              <a:rPr lang="zh-CN" altLang="en-US"/>
              <a:pPr>
                <a:defRPr/>
              </a:pPr>
              <a:t>‹#›</a:t>
            </a:fld>
            <a:endParaRPr lang="en-US" altLang="zh-CN"/>
          </a:p>
        </p:txBody>
      </p:sp>
    </p:spTree>
    <p:extLst>
      <p:ext uri="{BB962C8B-B14F-4D97-AF65-F5344CB8AC3E}">
        <p14:creationId xmlns:p14="http://schemas.microsoft.com/office/powerpoint/2010/main" val="16010671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1</a:t>
            </a:fld>
            <a:endParaRPr lang="en-US" altLang="zh-CN" dirty="0"/>
          </a:p>
        </p:txBody>
      </p:sp>
    </p:spTree>
    <p:extLst>
      <p:ext uri="{BB962C8B-B14F-4D97-AF65-F5344CB8AC3E}">
        <p14:creationId xmlns:p14="http://schemas.microsoft.com/office/powerpoint/2010/main" val="2434845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71F6432-638A-4DD0-83D2-6A59D23289A9}" type="slidenum">
              <a:rPr lang="zh-CN" altLang="en-US" smtClean="0"/>
              <a:pPr>
                <a:defRPr/>
              </a:pPr>
              <a:t>16</a:t>
            </a:fld>
            <a:endParaRPr lang="en-US" altLang="zh-CN"/>
          </a:p>
        </p:txBody>
      </p:sp>
    </p:spTree>
    <p:extLst>
      <p:ext uri="{BB962C8B-B14F-4D97-AF65-F5344CB8AC3E}">
        <p14:creationId xmlns:p14="http://schemas.microsoft.com/office/powerpoint/2010/main" val="3679428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71F6432-638A-4DD0-83D2-6A59D23289A9}" type="slidenum">
              <a:rPr lang="zh-CN" altLang="en-US" smtClean="0"/>
              <a:pPr>
                <a:defRPr/>
              </a:pPr>
              <a:t>17</a:t>
            </a:fld>
            <a:endParaRPr lang="en-US" altLang="zh-CN"/>
          </a:p>
        </p:txBody>
      </p:sp>
    </p:spTree>
    <p:extLst>
      <p:ext uri="{BB962C8B-B14F-4D97-AF65-F5344CB8AC3E}">
        <p14:creationId xmlns:p14="http://schemas.microsoft.com/office/powerpoint/2010/main" val="3935294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18</a:t>
            </a:fld>
            <a:endParaRPr lang="en-US" altLang="zh-CN" dirty="0"/>
          </a:p>
        </p:txBody>
      </p:sp>
    </p:spTree>
    <p:extLst>
      <p:ext uri="{BB962C8B-B14F-4D97-AF65-F5344CB8AC3E}">
        <p14:creationId xmlns:p14="http://schemas.microsoft.com/office/powerpoint/2010/main" val="1274335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34</a:t>
            </a:fld>
            <a:endParaRPr lang="en-US" altLang="zh-CN" dirty="0"/>
          </a:p>
        </p:txBody>
      </p:sp>
    </p:spTree>
    <p:extLst>
      <p:ext uri="{BB962C8B-B14F-4D97-AF65-F5344CB8AC3E}">
        <p14:creationId xmlns:p14="http://schemas.microsoft.com/office/powerpoint/2010/main" val="1274335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35</a:t>
            </a:fld>
            <a:endParaRPr lang="en-US" altLang="zh-CN"/>
          </a:p>
        </p:txBody>
      </p:sp>
    </p:spTree>
    <p:extLst>
      <p:ext uri="{BB962C8B-B14F-4D97-AF65-F5344CB8AC3E}">
        <p14:creationId xmlns:p14="http://schemas.microsoft.com/office/powerpoint/2010/main" val="390864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71F6432-638A-4DD0-83D2-6A59D23289A9}" type="slidenum">
              <a:rPr lang="zh-CN" altLang="en-US" smtClean="0"/>
              <a:pPr>
                <a:defRPr/>
              </a:pPr>
              <a:t>36</a:t>
            </a:fld>
            <a:endParaRPr lang="en-US" altLang="zh-CN"/>
          </a:p>
        </p:txBody>
      </p:sp>
    </p:spTree>
    <p:extLst>
      <p:ext uri="{BB962C8B-B14F-4D97-AF65-F5344CB8AC3E}">
        <p14:creationId xmlns:p14="http://schemas.microsoft.com/office/powerpoint/2010/main" val="1647212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71F6432-638A-4DD0-83D2-6A59D23289A9}" type="slidenum">
              <a:rPr lang="zh-CN" altLang="en-US" smtClean="0"/>
              <a:pPr>
                <a:defRPr/>
              </a:pPr>
              <a:t>43</a:t>
            </a:fld>
            <a:endParaRPr lang="en-US" altLang="zh-CN"/>
          </a:p>
        </p:txBody>
      </p:sp>
    </p:spTree>
    <p:extLst>
      <p:ext uri="{BB962C8B-B14F-4D97-AF65-F5344CB8AC3E}">
        <p14:creationId xmlns:p14="http://schemas.microsoft.com/office/powerpoint/2010/main" val="2456424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44</a:t>
            </a:fld>
            <a:endParaRPr lang="en-US" altLang="zh-CN" dirty="0"/>
          </a:p>
        </p:txBody>
      </p:sp>
    </p:spTree>
    <p:extLst>
      <p:ext uri="{BB962C8B-B14F-4D97-AF65-F5344CB8AC3E}">
        <p14:creationId xmlns:p14="http://schemas.microsoft.com/office/powerpoint/2010/main" val="1274335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F71F6432-638A-4DD0-83D2-6A59D23289A9}"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30275" rtl="0" eaLnBrk="1" fontAlgn="base" latinLnBrk="0" hangingPunct="1">
                <a:lnSpc>
                  <a:spcPct val="100000"/>
                </a:lnSpc>
                <a:spcBef>
                  <a:spcPct val="0"/>
                </a:spcBef>
                <a:spcAft>
                  <a:spcPct val="0"/>
                </a:spcAft>
                <a:buClrTx/>
                <a:buSzTx/>
                <a:buFontTx/>
                <a:buNone/>
                <a:tabLst/>
                <a:defRPr/>
              </a:pPr>
              <a:t>50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41708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2</a:t>
            </a:fld>
            <a:endParaRPr lang="en-US" altLang="zh-CN" dirty="0"/>
          </a:p>
        </p:txBody>
      </p:sp>
    </p:spTree>
    <p:extLst>
      <p:ext uri="{BB962C8B-B14F-4D97-AF65-F5344CB8AC3E}">
        <p14:creationId xmlns:p14="http://schemas.microsoft.com/office/powerpoint/2010/main" val="1274335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3</a:t>
            </a:fld>
            <a:endParaRPr lang="en-US" altLang="zh-CN" dirty="0"/>
          </a:p>
        </p:txBody>
      </p:sp>
    </p:spTree>
    <p:extLst>
      <p:ext uri="{BB962C8B-B14F-4D97-AF65-F5344CB8AC3E}">
        <p14:creationId xmlns:p14="http://schemas.microsoft.com/office/powerpoint/2010/main" val="1005173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7</a:t>
            </a:fld>
            <a:endParaRPr lang="en-US" altLang="zh-CN" dirty="0"/>
          </a:p>
        </p:txBody>
      </p:sp>
    </p:spTree>
    <p:extLst>
      <p:ext uri="{BB962C8B-B14F-4D97-AF65-F5344CB8AC3E}">
        <p14:creationId xmlns:p14="http://schemas.microsoft.com/office/powerpoint/2010/main" val="1274335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71F6432-638A-4DD0-83D2-6A59D23289A9}" type="slidenum">
              <a:rPr lang="zh-CN" altLang="en-US" smtClean="0"/>
              <a:pPr>
                <a:defRPr/>
              </a:pPr>
              <a:t>8</a:t>
            </a:fld>
            <a:endParaRPr lang="en-US" altLang="zh-CN"/>
          </a:p>
        </p:txBody>
      </p:sp>
    </p:spTree>
    <p:extLst>
      <p:ext uri="{BB962C8B-B14F-4D97-AF65-F5344CB8AC3E}">
        <p14:creationId xmlns:p14="http://schemas.microsoft.com/office/powerpoint/2010/main" val="3828709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71F6432-638A-4DD0-83D2-6A59D23289A9}" type="slidenum">
              <a:rPr lang="zh-CN" altLang="en-US" smtClean="0"/>
              <a:pPr>
                <a:defRPr/>
              </a:pPr>
              <a:t>9</a:t>
            </a:fld>
            <a:endParaRPr lang="en-US" altLang="zh-CN"/>
          </a:p>
        </p:txBody>
      </p:sp>
    </p:spTree>
    <p:extLst>
      <p:ext uri="{BB962C8B-B14F-4D97-AF65-F5344CB8AC3E}">
        <p14:creationId xmlns:p14="http://schemas.microsoft.com/office/powerpoint/2010/main" val="2627868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71F6432-638A-4DD0-83D2-6A59D23289A9}" type="slidenum">
              <a:rPr lang="zh-CN" altLang="en-US" smtClean="0"/>
              <a:pPr>
                <a:defRPr/>
              </a:pPr>
              <a:t>10</a:t>
            </a:fld>
            <a:endParaRPr lang="en-US" altLang="zh-CN"/>
          </a:p>
        </p:txBody>
      </p:sp>
    </p:spTree>
    <p:extLst>
      <p:ext uri="{BB962C8B-B14F-4D97-AF65-F5344CB8AC3E}">
        <p14:creationId xmlns:p14="http://schemas.microsoft.com/office/powerpoint/2010/main" val="1937941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13</a:t>
            </a:fld>
            <a:endParaRPr lang="en-US" altLang="zh-CN"/>
          </a:p>
        </p:txBody>
      </p:sp>
    </p:spTree>
    <p:extLst>
      <p:ext uri="{BB962C8B-B14F-4D97-AF65-F5344CB8AC3E}">
        <p14:creationId xmlns:p14="http://schemas.microsoft.com/office/powerpoint/2010/main" val="1261965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71F6432-638A-4DD0-83D2-6A59D23289A9}" type="slidenum">
              <a:rPr lang="zh-CN" altLang="en-US" smtClean="0"/>
              <a:pPr>
                <a:defRPr/>
              </a:pPr>
              <a:t>15</a:t>
            </a:fld>
            <a:endParaRPr lang="en-US" altLang="zh-CN"/>
          </a:p>
        </p:txBody>
      </p:sp>
    </p:spTree>
    <p:extLst>
      <p:ext uri="{BB962C8B-B14F-4D97-AF65-F5344CB8AC3E}">
        <p14:creationId xmlns:p14="http://schemas.microsoft.com/office/powerpoint/2010/main" val="169413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hyperlink" Target="mailto:wudan@bjtu.edu.cn" TargetMode="External"/><Relationship Id="rId3" Type="http://schemas.openxmlformats.org/officeDocument/2006/relationships/hyperlink" Target="mailto:jianyu@bjtu.edu.cn" TargetMode="External"/><Relationship Id="rId7" Type="http://schemas.openxmlformats.org/officeDocument/2006/relationships/hyperlink" Target="mailto:hlli@bjtu.edu.cn" TargetMode="External"/><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hyperlink" Target="mailto:hfhuang@bjtu.edu.cn" TargetMode="External"/><Relationship Id="rId5" Type="http://schemas.openxmlformats.org/officeDocument/2006/relationships/hyperlink" Target="mailto:lxtian@bjtu.edu.cn" TargetMode="External"/><Relationship Id="rId10" Type="http://schemas.openxmlformats.org/officeDocument/2006/relationships/hyperlink" Target="mailto:wj@bjtu.edu.cn" TargetMode="External"/><Relationship Id="rId4" Type="http://schemas.openxmlformats.org/officeDocument/2006/relationships/hyperlink" Target="mailto:lpjing@bjtu.edu.cn" TargetMode="External"/><Relationship Id="rId9" Type="http://schemas.openxmlformats.org/officeDocument/2006/relationships/hyperlink" Target="mailto:hywan@bjtu.edu.cn"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21329E3-16AC-4D97-ACA2-B93528FADE9D}"/>
              </a:ext>
            </a:extLst>
          </p:cNvPr>
          <p:cNvSpPr>
            <a:spLocks noGrp="1"/>
          </p:cNvSpPr>
          <p:nvPr>
            <p:ph type="ctrTitle"/>
          </p:nvPr>
        </p:nvSpPr>
        <p:spPr>
          <a:xfrm>
            <a:off x="1524000" y="1122363"/>
            <a:ext cx="9144000" cy="1620837"/>
          </a:xfrm>
        </p:spPr>
        <p:txBody>
          <a:bodyPr anchor="b"/>
          <a:lstStyle>
            <a:lvl1pPr algn="ctr">
              <a:defRPr sz="5400" b="1">
                <a:solidFill>
                  <a:srgbClr val="0070C0"/>
                </a:solidFill>
              </a:defRPr>
            </a:lvl1pPr>
          </a:lstStyle>
          <a:p>
            <a:r>
              <a:rPr lang="zh-CN" altLang="en-US" dirty="0"/>
              <a:t>单击此处编辑母版标题样式</a:t>
            </a:r>
            <a:endParaRPr lang="en-US" dirty="0"/>
          </a:p>
        </p:txBody>
      </p:sp>
      <p:sp>
        <p:nvSpPr>
          <p:cNvPr id="9" name="Subtitle 2">
            <a:extLst>
              <a:ext uri="{FF2B5EF4-FFF2-40B4-BE49-F238E27FC236}">
                <a16:creationId xmlns:a16="http://schemas.microsoft.com/office/drawing/2014/main" id="{10643F02-87F2-4AC7-86D4-94467A56FA43}"/>
              </a:ext>
            </a:extLst>
          </p:cNvPr>
          <p:cNvSpPr>
            <a:spLocks noGrp="1"/>
          </p:cNvSpPr>
          <p:nvPr>
            <p:ph type="subTitle" idx="1"/>
          </p:nvPr>
        </p:nvSpPr>
        <p:spPr>
          <a:xfrm>
            <a:off x="1454149" y="3467100"/>
            <a:ext cx="9144000" cy="6096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pic>
        <p:nvPicPr>
          <p:cNvPr id="10" name="图片 9">
            <a:extLst>
              <a:ext uri="{FF2B5EF4-FFF2-40B4-BE49-F238E27FC236}">
                <a16:creationId xmlns:a16="http://schemas.microsoft.com/office/drawing/2014/main" id="{971900C5-6E39-40C6-A2ED-9794A3BE259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582160"/>
            <a:ext cx="12192000" cy="2275840"/>
          </a:xfrm>
          <a:prstGeom prst="rect">
            <a:avLst/>
          </a:prstGeom>
          <a:ln>
            <a:noFill/>
          </a:ln>
          <a:effectLst>
            <a:softEdge rad="112500"/>
          </a:effectLst>
        </p:spPr>
      </p:pic>
      <p:pic>
        <p:nvPicPr>
          <p:cNvPr id="11" name="Picture 10">
            <a:extLst>
              <a:ext uri="{FF2B5EF4-FFF2-40B4-BE49-F238E27FC236}">
                <a16:creationId xmlns:a16="http://schemas.microsoft.com/office/drawing/2014/main" id="{EBFC1FBB-1D37-44F5-A1FF-50973C72806C}"/>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
            <a:ext cx="150632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0360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4232247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2876862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2811242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2527252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3538163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3151838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1983956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pic>
        <p:nvPicPr>
          <p:cNvPr id="12" name="Picture 2" descr="https://timgsa.baidu.com/timg?image&amp;quality=80&amp;size=b9999_10000&amp;sec=1589392467066&amp;di=858448bcac33b053afe05c80d7f9cab3&amp;imgtype=0&amp;src=http%3A%2F%2F5b0988e595225.cdn.sohucs.com%2Fimages%2F20180612%2F550cbc8547804dfb9c7d80fb69cee600.jpeg">
            <a:extLst>
              <a:ext uri="{FF2B5EF4-FFF2-40B4-BE49-F238E27FC236}">
                <a16:creationId xmlns:a16="http://schemas.microsoft.com/office/drawing/2014/main" id="{B9A6C44C-B792-4AA0-873C-5C7E310A038D}"/>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2272" b="4546"/>
          <a:stretch/>
        </p:blipFill>
        <p:spPr bwMode="auto">
          <a:xfrm>
            <a:off x="0" y="3875809"/>
            <a:ext cx="12192000" cy="298219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0" name="标题 9"/>
          <p:cNvSpPr>
            <a:spLocks noGrp="1"/>
          </p:cNvSpPr>
          <p:nvPr>
            <p:ph type="title"/>
          </p:nvPr>
        </p:nvSpPr>
        <p:spPr>
          <a:xfrm>
            <a:off x="838200" y="457200"/>
            <a:ext cx="10515600" cy="639772"/>
          </a:xfrm>
        </p:spPr>
        <p:txBody>
          <a:bodyPr/>
          <a:lstStyle>
            <a:lvl1pPr algn="ctr">
              <a:defRPr b="0">
                <a:latin typeface="微软雅黑" panose="020B0503020204020204" pitchFamily="34" charset="-122"/>
                <a:ea typeface="微软雅黑" panose="020B0503020204020204" pitchFamily="34" charset="-122"/>
              </a:defRPr>
            </a:lvl1pPr>
          </a:lstStyle>
          <a:p>
            <a:r>
              <a:rPr lang="zh-CN" altLang="en-US" dirty="0"/>
              <a:t>北京交通大学“机器学习”课程组</a:t>
            </a:r>
          </a:p>
        </p:txBody>
      </p:sp>
      <p:sp>
        <p:nvSpPr>
          <p:cNvPr id="13" name="矩形 12">
            <a:extLst>
              <a:ext uri="{FF2B5EF4-FFF2-40B4-BE49-F238E27FC236}">
                <a16:creationId xmlns:a16="http://schemas.microsoft.com/office/drawing/2014/main" id="{200E101D-EAAD-4086-8E7F-AEFE03FFB7EF}"/>
              </a:ext>
            </a:extLst>
          </p:cNvPr>
          <p:cNvSpPr/>
          <p:nvPr userDrawn="1"/>
        </p:nvSpPr>
        <p:spPr>
          <a:xfrm>
            <a:off x="1562100" y="1600200"/>
            <a:ext cx="4876800" cy="1938992"/>
          </a:xfrm>
          <a:prstGeom prst="rect">
            <a:avLst/>
          </a:prstGeom>
        </p:spPr>
        <p:txBody>
          <a:bodyPr wrap="square">
            <a:spAutoFit/>
          </a:bodyPr>
          <a:lstStyle/>
          <a:p>
            <a:pPr marL="0" lvl="2" eaLnBrk="0" hangingPunct="0">
              <a:lnSpc>
                <a:spcPct val="125000"/>
              </a:lnSpc>
              <a:buClr>
                <a:srgbClr val="7030A0"/>
              </a:buClr>
              <a:buFont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于    剑</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3"/>
              </a:rPr>
              <a:t>jianyu@bjtu.edu.cn</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kern="0" dirty="0">
              <a:latin typeface="Times New Roman" panose="02020603050405020304" pitchFamily="18" charset="0"/>
              <a:ea typeface="楷体" panose="02010609060101010101" pitchFamily="49" charset="-122"/>
              <a:cs typeface="Times New Roman" panose="02020603050405020304" pitchFamily="18" charset="0"/>
            </a:endParaRPr>
          </a:p>
          <a:p>
            <a:pPr marL="0" lvl="2" eaLnBrk="0" hangingPunct="0">
              <a:lnSpc>
                <a:spcPct val="125000"/>
              </a:lnSpc>
              <a:spcBef>
                <a:spcPts val="0"/>
              </a:spcBef>
              <a:spcAft>
                <a:spcPts val="0"/>
              </a:spcAft>
              <a:buClr>
                <a:srgbClr val="7030A0"/>
              </a:buClr>
              <a:buSzTx/>
              <a:buFont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景丽萍</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4"/>
              </a:rPr>
              <a:t>lpjing@bjtu.edu.cn</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kern="0" dirty="0">
              <a:latin typeface="Times New Roman" panose="02020603050405020304" pitchFamily="18" charset="0"/>
              <a:ea typeface="楷体" panose="02010609060101010101" pitchFamily="49" charset="-122"/>
              <a:cs typeface="Times New Roman" panose="02020603050405020304" pitchFamily="18" charset="0"/>
            </a:endParaRPr>
          </a:p>
          <a:p>
            <a:pPr marL="0" lvl="2" eaLnBrk="0" hangingPunct="0">
              <a:lnSpc>
                <a:spcPct val="125000"/>
              </a:lnSpc>
              <a:spcBef>
                <a:spcPts val="0"/>
              </a:spcBef>
              <a:spcAft>
                <a:spcPts val="0"/>
              </a:spcAft>
              <a:buClr>
                <a:srgbClr val="7030A0"/>
              </a:buClr>
              <a:buSzTx/>
              <a:buFont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田丽霞</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5"/>
              </a:rPr>
              <a:t>lxtian@bjtu.edu.cn</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rPr>
              <a:t>;</a:t>
            </a:r>
          </a:p>
          <a:p>
            <a:pPr marL="0" lvl="2" eaLnBrk="0" hangingPunct="0">
              <a:lnSpc>
                <a:spcPct val="125000"/>
              </a:lnSpc>
              <a:spcBef>
                <a:spcPts val="0"/>
              </a:spcBef>
              <a:spcAft>
                <a:spcPts val="0"/>
              </a:spcAft>
              <a:buClr>
                <a:srgbClr val="7030A0"/>
              </a:buClr>
              <a:buSzTx/>
              <a:buFont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黄惠芳</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6"/>
              </a:rPr>
              <a:t>hfhuang@bjtu.edu.cn</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kern="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矩形 13">
            <a:extLst>
              <a:ext uri="{FF2B5EF4-FFF2-40B4-BE49-F238E27FC236}">
                <a16:creationId xmlns:a16="http://schemas.microsoft.com/office/drawing/2014/main" id="{BF26A67C-B839-42EA-AFCF-86419D5BFF47}"/>
              </a:ext>
            </a:extLst>
          </p:cNvPr>
          <p:cNvSpPr/>
          <p:nvPr userDrawn="1"/>
        </p:nvSpPr>
        <p:spPr>
          <a:xfrm>
            <a:off x="6229350" y="1600200"/>
            <a:ext cx="4229100" cy="1938992"/>
          </a:xfrm>
          <a:prstGeom prst="rect">
            <a:avLst/>
          </a:prstGeom>
        </p:spPr>
        <p:txBody>
          <a:bodyPr wrap="square">
            <a:spAutoFit/>
          </a:bodyPr>
          <a:lstStyle/>
          <a:p>
            <a:pPr marL="0" lvl="2" eaLnBrk="0" hangingPunct="0">
              <a:lnSpc>
                <a:spcPct val="125000"/>
              </a:lnSpc>
              <a:spcBef>
                <a:spcPts val="0"/>
              </a:spcBef>
              <a:spcAft>
                <a:spcPts val="0"/>
              </a:spcAft>
              <a:buClr>
                <a:srgbClr val="7030A0"/>
              </a:buClr>
              <a:buSzTx/>
              <a:buFont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李晓龙</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7"/>
              </a:rPr>
              <a:t>hlli@bjtu.edu.cn</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kern="0" dirty="0">
              <a:latin typeface="Times New Roman" panose="02020603050405020304" pitchFamily="18" charset="0"/>
              <a:ea typeface="楷体" panose="02010609060101010101" pitchFamily="49" charset="-122"/>
              <a:cs typeface="Times New Roman" panose="02020603050405020304" pitchFamily="18" charset="0"/>
            </a:endParaRPr>
          </a:p>
          <a:p>
            <a:pPr marL="0" lvl="2" eaLnBrk="0" hangingPunct="0">
              <a:lnSpc>
                <a:spcPct val="125000"/>
              </a:lnSpc>
              <a:spcBef>
                <a:spcPts val="0"/>
              </a:spcBef>
              <a:spcAft>
                <a:spcPts val="0"/>
              </a:spcAft>
              <a:buClr>
                <a:srgbClr val="7030A0"/>
              </a:buClr>
              <a:buSzTx/>
              <a:buFont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吴    丹</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8"/>
              </a:rPr>
              <a:t>wudan@bjtu.edu.cn</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kern="0" dirty="0">
              <a:latin typeface="Times New Roman" panose="02020603050405020304" pitchFamily="18" charset="0"/>
              <a:ea typeface="楷体" panose="02010609060101010101" pitchFamily="49" charset="-122"/>
              <a:cs typeface="Times New Roman" panose="02020603050405020304" pitchFamily="18" charset="0"/>
            </a:endParaRPr>
          </a:p>
          <a:p>
            <a:pPr marL="0" lvl="2" eaLnBrk="0" hangingPunct="0">
              <a:lnSpc>
                <a:spcPct val="125000"/>
              </a:lnSpc>
              <a:spcBef>
                <a:spcPts val="0"/>
              </a:spcBef>
              <a:spcAft>
                <a:spcPts val="0"/>
              </a:spcAft>
              <a:buClr>
                <a:srgbClr val="7030A0"/>
              </a:buClr>
              <a:buSzTx/>
              <a:buFont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万怀宇</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9"/>
              </a:rPr>
              <a:t>hywan@bjtu.edu.cn</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rPr>
              <a:t>;</a:t>
            </a:r>
          </a:p>
          <a:p>
            <a:pPr marL="0" lvl="2" eaLnBrk="0" hangingPunct="0">
              <a:lnSpc>
                <a:spcPct val="125000"/>
              </a:lnSpc>
              <a:spcBef>
                <a:spcPts val="0"/>
              </a:spcBef>
              <a:spcAft>
                <a:spcPts val="0"/>
              </a:spcAft>
              <a:buClr>
                <a:srgbClr val="7030A0"/>
              </a:buClr>
              <a:buSzTx/>
              <a:buFont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王    晶</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10"/>
              </a:rPr>
              <a:t>wj@bjtu.edu.cn</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2201746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36CBFFE-0349-44AD-928F-EE3C18A319BA}"/>
              </a:ext>
            </a:extLst>
          </p:cNvPr>
          <p:cNvSpPr>
            <a:spLocks noGrp="1"/>
          </p:cNvSpPr>
          <p:nvPr>
            <p:ph type="ctrTitle"/>
          </p:nvPr>
        </p:nvSpPr>
        <p:spPr>
          <a:xfrm>
            <a:off x="1524000" y="1122363"/>
            <a:ext cx="9144000" cy="1620837"/>
          </a:xfrm>
        </p:spPr>
        <p:txBody>
          <a:bodyPr anchor="b"/>
          <a:lstStyle>
            <a:lvl1pPr algn="ctr">
              <a:defRPr sz="5400" b="1">
                <a:solidFill>
                  <a:srgbClr val="0070C0"/>
                </a:solidFill>
              </a:defRPr>
            </a:lvl1pPr>
          </a:lstStyle>
          <a:p>
            <a:r>
              <a:rPr lang="zh-CN" altLang="en-US" dirty="0"/>
              <a:t>单击此处编辑母版标题样式</a:t>
            </a:r>
            <a:endParaRPr lang="en-US" dirty="0"/>
          </a:p>
        </p:txBody>
      </p:sp>
      <p:sp>
        <p:nvSpPr>
          <p:cNvPr id="13" name="Subtitle 2">
            <a:extLst>
              <a:ext uri="{FF2B5EF4-FFF2-40B4-BE49-F238E27FC236}">
                <a16:creationId xmlns:a16="http://schemas.microsoft.com/office/drawing/2014/main" id="{5BCA2C3D-8A72-4CB2-8548-2156CC44CA08}"/>
              </a:ext>
            </a:extLst>
          </p:cNvPr>
          <p:cNvSpPr>
            <a:spLocks noGrp="1"/>
          </p:cNvSpPr>
          <p:nvPr>
            <p:ph type="subTitle" idx="1"/>
          </p:nvPr>
        </p:nvSpPr>
        <p:spPr>
          <a:xfrm>
            <a:off x="1454149" y="3467100"/>
            <a:ext cx="9144000" cy="6096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pic>
        <p:nvPicPr>
          <p:cNvPr id="14" name="图片 13">
            <a:extLst>
              <a:ext uri="{FF2B5EF4-FFF2-40B4-BE49-F238E27FC236}">
                <a16:creationId xmlns:a16="http://schemas.microsoft.com/office/drawing/2014/main" id="{CDDCD3D3-2D57-438F-B547-33BD2BC197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582160"/>
            <a:ext cx="12192000" cy="2275840"/>
          </a:xfrm>
          <a:prstGeom prst="rect">
            <a:avLst/>
          </a:prstGeom>
          <a:ln>
            <a:noFill/>
          </a:ln>
          <a:effectLst>
            <a:softEdge rad="112500"/>
          </a:effectLst>
        </p:spPr>
      </p:pic>
      <p:pic>
        <p:nvPicPr>
          <p:cNvPr id="15" name="Picture 10">
            <a:extLst>
              <a:ext uri="{FF2B5EF4-FFF2-40B4-BE49-F238E27FC236}">
                <a16:creationId xmlns:a16="http://schemas.microsoft.com/office/drawing/2014/main" id="{7EE08E38-2F10-4BF1-A9E1-18BA815B9019}"/>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
            <a:ext cx="150632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6745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8176" y="180000"/>
            <a:ext cx="10464800" cy="470898"/>
          </a:xfrm>
          <a:prstGeom prst="rect">
            <a:avLst/>
          </a:prstGeom>
        </p:spPr>
        <p:txBody>
          <a:bodyPr/>
          <a:lstStyle/>
          <a:p>
            <a:r>
              <a:rPr lang="zh-CN" altLang="en-US" dirty="0"/>
              <a:t>单击此处编辑母版标题样式</a:t>
            </a:r>
          </a:p>
        </p:txBody>
      </p:sp>
    </p:spTree>
    <p:extLst>
      <p:ext uri="{BB962C8B-B14F-4D97-AF65-F5344CB8AC3E}">
        <p14:creationId xmlns:p14="http://schemas.microsoft.com/office/powerpoint/2010/main" val="933681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47133" y="42864"/>
            <a:ext cx="105156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347133" y="1158537"/>
            <a:ext cx="11489267" cy="4930775"/>
          </a:xfrm>
          <a:prstGeom prst="rect">
            <a:avLst/>
          </a:prstGeom>
        </p:spPr>
        <p:txBody>
          <a:bodyPr tIns="46800"/>
          <a:lstStyle>
            <a:lvl1pPr marL="228600" indent="-360000" algn="l">
              <a:buClr>
                <a:schemeClr val="accent1"/>
              </a:buClr>
              <a:buSzPct val="100000"/>
              <a:buFont typeface="Wingdings" panose="05000000000000000000" pitchFamily="2" charset="2"/>
              <a:buChar char="p"/>
              <a:defRPr lang="zh-CN" altLang="en-US" dirty="0" smtClean="0"/>
            </a:lvl1pPr>
            <a:lvl2pPr marL="685800" indent="-360000">
              <a:buClr>
                <a:schemeClr val="accent1"/>
              </a:buClr>
              <a:buFont typeface="Wingdings" panose="05000000000000000000" pitchFamily="2" charset="2"/>
              <a:buChar char="l"/>
              <a:defRPr sz="2000"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sz="1800"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5pPr>
            <a:lvl6pPr marL="2286000" indent="0">
              <a:buClr>
                <a:schemeClr val="tx2"/>
              </a:buClr>
              <a:buFont typeface="Arial" panose="020B0604020202020204" pitchFamily="34" charset="0"/>
              <a:buNone/>
              <a:defRPr/>
            </a:lvl6pPr>
            <a:lvl7pPr marL="2743200" indent="0">
              <a:buNone/>
              <a:defRPr/>
            </a:lvl7pPr>
            <a:lvl8pPr marL="3200400" indent="0">
              <a:buNone/>
              <a:defRPr/>
            </a:lvl8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dirty="0"/>
          </a:p>
        </p:txBody>
      </p:sp>
    </p:spTree>
    <p:extLst>
      <p:ext uri="{BB962C8B-B14F-4D97-AF65-F5344CB8AC3E}">
        <p14:creationId xmlns:p14="http://schemas.microsoft.com/office/powerpoint/2010/main" val="31651482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cSld name="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347134" y="50800"/>
            <a:ext cx="9592733" cy="787400"/>
          </a:xfrm>
          <a:prstGeom prst="rect">
            <a:avLst/>
          </a:prstGeo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347133" y="1149013"/>
            <a:ext cx="11506200" cy="457200"/>
          </a:xfrm>
          <a:prstGeom prst="rect">
            <a:avLst/>
          </a:prstGeo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a:t>单击此处编辑母版文本样式</a:t>
            </a:r>
          </a:p>
        </p:txBody>
      </p:sp>
      <p:sp>
        <p:nvSpPr>
          <p:cNvPr id="9" name="内容占位符 8"/>
          <p:cNvSpPr>
            <a:spLocks noGrp="1"/>
          </p:cNvSpPr>
          <p:nvPr>
            <p:ph sz="quarter" idx="14"/>
          </p:nvPr>
        </p:nvSpPr>
        <p:spPr>
          <a:xfrm>
            <a:off x="347133" y="1720513"/>
            <a:ext cx="11506200" cy="4343400"/>
          </a:xfrm>
          <a:prstGeom prst="rect">
            <a:avLst/>
          </a:prstGeo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3413049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20837"/>
          </a:xfrm>
        </p:spPr>
        <p:txBody>
          <a:bodyPr anchor="b"/>
          <a:lstStyle>
            <a:lvl1pPr algn="ctr">
              <a:defRPr sz="5400" b="1">
                <a:solidFill>
                  <a:srgbClr val="0070C0"/>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54149" y="3467100"/>
            <a:ext cx="9144000" cy="6096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pic>
        <p:nvPicPr>
          <p:cNvPr id="7" name="图片 6">
            <a:extLst>
              <a:ext uri="{FF2B5EF4-FFF2-40B4-BE49-F238E27FC236}">
                <a16:creationId xmlns:a16="http://schemas.microsoft.com/office/drawing/2014/main" id="{83F3920A-DE62-4E44-A61D-9EB55B1B43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582160"/>
            <a:ext cx="12192000" cy="2275840"/>
          </a:xfrm>
          <a:prstGeom prst="rect">
            <a:avLst/>
          </a:prstGeom>
          <a:ln>
            <a:noFill/>
          </a:ln>
          <a:effectLst>
            <a:softEdge rad="112500"/>
          </a:effectLst>
        </p:spPr>
      </p:pic>
      <p:pic>
        <p:nvPicPr>
          <p:cNvPr id="8" name="Picture 10">
            <a:extLst>
              <a:ext uri="{FF2B5EF4-FFF2-40B4-BE49-F238E27FC236}">
                <a16:creationId xmlns:a16="http://schemas.microsoft.com/office/drawing/2014/main" id="{DFF82E2D-1730-4B20-A96A-C015733DEFB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
            <a:ext cx="150632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243421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05278" y="6479593"/>
            <a:ext cx="2743200" cy="365125"/>
          </a:xfrm>
          <a:prstGeom prst="rect">
            <a:avLst/>
          </a:prstGeom>
        </p:spPr>
        <p:txBody>
          <a:bodyPr/>
          <a:lstStyle/>
          <a:p>
            <a:fld id="{C764DE79-268F-4C1A-8933-263129D2AF90}" type="datetimeFigureOut">
              <a:rPr lang="en-US" dirty="0"/>
              <a:t>8/6/2020</a:t>
            </a:fld>
            <a:endParaRPr lang="en-US" dirty="0"/>
          </a:p>
        </p:txBody>
      </p:sp>
      <p:sp>
        <p:nvSpPr>
          <p:cNvPr id="5" name="Footer Placeholder 4"/>
          <p:cNvSpPr>
            <a:spLocks noGrp="1"/>
          </p:cNvSpPr>
          <p:nvPr>
            <p:ph type="ftr" sz="quarter" idx="11"/>
          </p:nvPr>
        </p:nvSpPr>
        <p:spPr>
          <a:xfrm>
            <a:off x="3962400" y="5712619"/>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9358660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A9F32184-2681-485D-970D-1199D595FB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582160"/>
            <a:ext cx="12192000" cy="2275840"/>
          </a:xfrm>
          <a:prstGeom prst="rect">
            <a:avLst/>
          </a:prstGeom>
          <a:ln>
            <a:noFill/>
          </a:ln>
          <a:effectLst>
            <a:softEdge rad="112500"/>
          </a:effectLst>
        </p:spPr>
      </p:pic>
      <p:sp>
        <p:nvSpPr>
          <p:cNvPr id="9" name="Title 1">
            <a:extLst>
              <a:ext uri="{FF2B5EF4-FFF2-40B4-BE49-F238E27FC236}">
                <a16:creationId xmlns:a16="http://schemas.microsoft.com/office/drawing/2014/main" id="{3A1F65B3-A330-4CE8-AE55-C8099547ABB2}"/>
              </a:ext>
            </a:extLst>
          </p:cNvPr>
          <p:cNvSpPr>
            <a:spLocks noGrp="1"/>
          </p:cNvSpPr>
          <p:nvPr>
            <p:ph type="ctrTitle"/>
          </p:nvPr>
        </p:nvSpPr>
        <p:spPr>
          <a:xfrm>
            <a:off x="1524000" y="1122363"/>
            <a:ext cx="9144000" cy="1620837"/>
          </a:xfrm>
        </p:spPr>
        <p:txBody>
          <a:bodyPr anchor="b"/>
          <a:lstStyle>
            <a:lvl1pPr algn="ctr">
              <a:defRPr sz="5400" b="1">
                <a:solidFill>
                  <a:srgbClr val="0070C0"/>
                </a:solidFill>
              </a:defRPr>
            </a:lvl1pPr>
          </a:lstStyle>
          <a:p>
            <a:r>
              <a:rPr lang="zh-CN" altLang="en-US" dirty="0"/>
              <a:t>单击此处编辑母版标题样式</a:t>
            </a:r>
            <a:endParaRPr lang="en-US" dirty="0"/>
          </a:p>
        </p:txBody>
      </p:sp>
      <p:sp>
        <p:nvSpPr>
          <p:cNvPr id="10" name="Subtitle 2">
            <a:extLst>
              <a:ext uri="{FF2B5EF4-FFF2-40B4-BE49-F238E27FC236}">
                <a16:creationId xmlns:a16="http://schemas.microsoft.com/office/drawing/2014/main" id="{69D4F308-4E47-46CB-B779-BF0DFA114D0F}"/>
              </a:ext>
            </a:extLst>
          </p:cNvPr>
          <p:cNvSpPr>
            <a:spLocks noGrp="1"/>
          </p:cNvSpPr>
          <p:nvPr>
            <p:ph type="subTitle" idx="1"/>
          </p:nvPr>
        </p:nvSpPr>
        <p:spPr>
          <a:xfrm>
            <a:off x="1454149" y="3467100"/>
            <a:ext cx="9144000" cy="6096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pic>
        <p:nvPicPr>
          <p:cNvPr id="12" name="Picture 10">
            <a:extLst>
              <a:ext uri="{FF2B5EF4-FFF2-40B4-BE49-F238E27FC236}">
                <a16:creationId xmlns:a16="http://schemas.microsoft.com/office/drawing/2014/main" id="{D2689865-E0C5-49DD-866C-E8622DAC7F85}"/>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
            <a:ext cx="150632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1415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7679010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itle Placeholder 1">
            <a:extLst>
              <a:ext uri="{FF2B5EF4-FFF2-40B4-BE49-F238E27FC236}">
                <a16:creationId xmlns:a16="http://schemas.microsoft.com/office/drawing/2014/main" id="{D82A26B6-C0D3-42BB-8C59-A3AB330D30D4}"/>
              </a:ext>
            </a:extLst>
          </p:cNvPr>
          <p:cNvSpPr>
            <a:spLocks noGrp="1"/>
          </p:cNvSpPr>
          <p:nvPr>
            <p:ph type="title"/>
          </p:nvPr>
        </p:nvSpPr>
        <p:spPr>
          <a:xfrm>
            <a:off x="838200" y="40617"/>
            <a:ext cx="10515600" cy="639772"/>
          </a:xfrm>
          <a:prstGeom prst="rect">
            <a:avLst/>
          </a:prstGeom>
        </p:spPr>
        <p:txBody>
          <a:bodyPr vert="horz" lIns="91440" tIns="45720" rIns="91440" bIns="45720" rtlCol="0" anchor="ctr">
            <a:noAutofit/>
          </a:bodyPr>
          <a:lstStyle/>
          <a:p>
            <a:r>
              <a:rPr lang="zh-CN" altLang="en-US" dirty="0"/>
              <a:t>单击此处编辑母版标题样式</a:t>
            </a:r>
            <a:endParaRPr lang="en-US" dirty="0"/>
          </a:p>
        </p:txBody>
      </p:sp>
      <p:sp>
        <p:nvSpPr>
          <p:cNvPr id="20" name="Text Placeholder 2">
            <a:extLst>
              <a:ext uri="{FF2B5EF4-FFF2-40B4-BE49-F238E27FC236}">
                <a16:creationId xmlns:a16="http://schemas.microsoft.com/office/drawing/2014/main" id="{366CA4E9-E50C-49F5-90E6-E52167B3FF62}"/>
              </a:ext>
            </a:extLst>
          </p:cNvPr>
          <p:cNvSpPr>
            <a:spLocks noGrp="1"/>
          </p:cNvSpPr>
          <p:nvPr>
            <p:ph type="body" idx="1"/>
          </p:nvPr>
        </p:nvSpPr>
        <p:spPr>
          <a:xfrm>
            <a:off x="838200" y="1295400"/>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21" name="TextBox 2">
            <a:extLst>
              <a:ext uri="{FF2B5EF4-FFF2-40B4-BE49-F238E27FC236}">
                <a16:creationId xmlns:a16="http://schemas.microsoft.com/office/drawing/2014/main" id="{7A60A538-5F36-48F8-9243-448AC2A67836}"/>
              </a:ext>
            </a:extLst>
          </p:cNvPr>
          <p:cNvSpPr txBox="1"/>
          <p:nvPr userDrawn="1"/>
        </p:nvSpPr>
        <p:spPr>
          <a:xfrm>
            <a:off x="8116403" y="6536941"/>
            <a:ext cx="3846997" cy="307777"/>
          </a:xfrm>
          <a:prstGeom prst="rect">
            <a:avLst/>
          </a:prstGeom>
          <a:noFill/>
        </p:spPr>
        <p:txBody>
          <a:bodyPr wrap="square" rtlCol="0" anchor="ctr">
            <a:spAutoFit/>
          </a:bodyPr>
          <a:lstStyle/>
          <a:p>
            <a:pPr marL="0" marR="0" indent="0" algn="r" defTabSz="914400" rtl="0" eaLnBrk="1" fontAlgn="base" latinLnBrk="0" hangingPunct="1">
              <a:lnSpc>
                <a:spcPct val="100000"/>
              </a:lnSpc>
              <a:spcBef>
                <a:spcPct val="20000"/>
              </a:spcBef>
              <a:spcAft>
                <a:spcPct val="0"/>
              </a:spcAft>
              <a:buClr>
                <a:srgbClr val="D51203"/>
              </a:buClr>
              <a:buSzPct val="80000"/>
              <a:buFont typeface="Wingdings" panose="05000000000000000000" pitchFamily="2" charset="2"/>
              <a:buNone/>
              <a:defRPr/>
            </a:pPr>
            <a:r>
              <a:rPr kumimoji="0" lang="zh-CN" altLang="en-US" sz="1400" b="1" i="0" u="none" strike="noStrike" cap="none" normalizeH="0" baseline="0" dirty="0">
                <a:ln>
                  <a:noFill/>
                </a:ln>
                <a:solidFill>
                  <a:srgbClr val="0B0759"/>
                </a:solidFill>
                <a:effectLst/>
                <a:latin typeface="+mj-ea"/>
                <a:ea typeface="+mj-ea"/>
              </a:rPr>
              <a:t>北京交通大学</a:t>
            </a:r>
            <a:r>
              <a:rPr kumimoji="0" lang="en-US" altLang="zh-CN" sz="1400" b="1" i="0" u="none" strike="noStrike" cap="none" normalizeH="0" baseline="0" dirty="0">
                <a:ln>
                  <a:noFill/>
                </a:ln>
                <a:solidFill>
                  <a:srgbClr val="0B0759"/>
                </a:solidFill>
                <a:effectLst/>
                <a:latin typeface="+mj-ea"/>
                <a:ea typeface="+mj-ea"/>
              </a:rPr>
              <a:t>《</a:t>
            </a:r>
            <a:r>
              <a:rPr kumimoji="0" lang="zh-CN" altLang="en-US" sz="1400" b="1" i="0" u="none" strike="noStrike" cap="none" normalizeH="0" baseline="0" dirty="0">
                <a:ln>
                  <a:noFill/>
                </a:ln>
                <a:solidFill>
                  <a:srgbClr val="0B0759"/>
                </a:solidFill>
                <a:effectLst/>
                <a:latin typeface="+mj-ea"/>
                <a:ea typeface="+mj-ea"/>
              </a:rPr>
              <a:t>机器学习</a:t>
            </a:r>
            <a:r>
              <a:rPr kumimoji="0" lang="en-US" altLang="zh-CN" sz="1400" b="1" i="0" u="none" strike="noStrike" cap="none" normalizeH="0" baseline="0" dirty="0">
                <a:ln>
                  <a:noFill/>
                </a:ln>
                <a:solidFill>
                  <a:srgbClr val="0B0759"/>
                </a:solidFill>
                <a:effectLst/>
                <a:latin typeface="+mj-ea"/>
                <a:ea typeface="+mj-ea"/>
              </a:rPr>
              <a:t>》</a:t>
            </a:r>
            <a:r>
              <a:rPr kumimoji="0" lang="zh-CN" altLang="en-US" sz="1400" b="1" i="0" u="none" strike="noStrike" cap="none" normalizeH="0" baseline="0" dirty="0">
                <a:ln>
                  <a:noFill/>
                </a:ln>
                <a:solidFill>
                  <a:srgbClr val="0B0759"/>
                </a:solidFill>
                <a:effectLst/>
                <a:latin typeface="+mj-ea"/>
                <a:ea typeface="+mj-ea"/>
              </a:rPr>
              <a:t>课程组</a:t>
            </a:r>
            <a:endParaRPr lang="zh-CN" altLang="en-US" sz="1400" b="1" dirty="0">
              <a:solidFill>
                <a:srgbClr val="0B0759"/>
              </a:solidFill>
              <a:latin typeface="+mj-ea"/>
              <a:ea typeface="+mj-ea"/>
            </a:endParaRPr>
          </a:p>
        </p:txBody>
      </p:sp>
      <p:sp>
        <p:nvSpPr>
          <p:cNvPr id="22" name="TextBox 2">
            <a:extLst>
              <a:ext uri="{FF2B5EF4-FFF2-40B4-BE49-F238E27FC236}">
                <a16:creationId xmlns:a16="http://schemas.microsoft.com/office/drawing/2014/main" id="{1877B432-0953-43CA-9B6E-A94D19D2B038}"/>
              </a:ext>
            </a:extLst>
          </p:cNvPr>
          <p:cNvSpPr txBox="1"/>
          <p:nvPr userDrawn="1"/>
        </p:nvSpPr>
        <p:spPr>
          <a:xfrm>
            <a:off x="5529678" y="6550224"/>
            <a:ext cx="1132644" cy="307777"/>
          </a:xfrm>
          <a:prstGeom prst="rect">
            <a:avLst/>
          </a:prstGeom>
          <a:noFill/>
        </p:spPr>
        <p:txBody>
          <a:bodyPr wrap="square" rtlCol="0" anchor="ctr">
            <a:spAutoFit/>
          </a:bodyPr>
          <a:lstStyle/>
          <a:p>
            <a:pPr marL="0" marR="0" indent="0" algn="ctr" defTabSz="914400" rtl="0" eaLnBrk="1" fontAlgn="base" latinLnBrk="0" hangingPunct="1">
              <a:lnSpc>
                <a:spcPct val="100000"/>
              </a:lnSpc>
              <a:spcBef>
                <a:spcPct val="20000"/>
              </a:spcBef>
              <a:spcAft>
                <a:spcPct val="0"/>
              </a:spcAft>
              <a:buClr>
                <a:srgbClr val="D51203"/>
              </a:buClr>
              <a:buSzPct val="80000"/>
              <a:buFont typeface="Wingdings" panose="05000000000000000000" pitchFamily="2" charset="2"/>
              <a:buNone/>
              <a:defRPr/>
            </a:pPr>
            <a:fld id="{B942947D-5E9E-48CD-BC64-1B8D2D672C35}" type="slidenum">
              <a:rPr lang="zh-CN" altLang="en-US" sz="1400" b="1" smtClean="0">
                <a:solidFill>
                  <a:srgbClr val="0B0759"/>
                </a:solidFill>
                <a:latin typeface="+mn-ea"/>
                <a:ea typeface="+mn-ea"/>
              </a:rPr>
              <a:pPr marL="0" marR="0" indent="0" algn="ctr" defTabSz="914400" rtl="0" eaLnBrk="1" fontAlgn="base" latinLnBrk="0" hangingPunct="1">
                <a:lnSpc>
                  <a:spcPct val="100000"/>
                </a:lnSpc>
                <a:spcBef>
                  <a:spcPct val="20000"/>
                </a:spcBef>
                <a:spcAft>
                  <a:spcPct val="0"/>
                </a:spcAft>
                <a:buClr>
                  <a:srgbClr val="D51203"/>
                </a:buClr>
                <a:buSzPct val="80000"/>
                <a:buFont typeface="Wingdings" panose="05000000000000000000" pitchFamily="2" charset="2"/>
                <a:buNone/>
                <a:defRPr/>
              </a:pPr>
              <a:t>‹#›</a:t>
            </a:fld>
            <a:r>
              <a:rPr lang="en-US" altLang="zh-CN" sz="1400" b="1" dirty="0">
                <a:solidFill>
                  <a:srgbClr val="0B0759"/>
                </a:solidFill>
                <a:latin typeface="+mn-ea"/>
                <a:ea typeface="+mn-ea"/>
              </a:rPr>
              <a:t>/50</a:t>
            </a:r>
            <a:endParaRPr lang="zh-CN" altLang="en-US" sz="1400" b="1" dirty="0">
              <a:solidFill>
                <a:srgbClr val="0B0759"/>
              </a:solidFill>
              <a:latin typeface="+mn-ea"/>
              <a:ea typeface="+mn-ea"/>
            </a:endParaRPr>
          </a:p>
        </p:txBody>
      </p:sp>
      <p:pic>
        <p:nvPicPr>
          <p:cNvPr id="23" name="Picture 10">
            <a:extLst>
              <a:ext uri="{FF2B5EF4-FFF2-40B4-BE49-F238E27FC236}">
                <a16:creationId xmlns:a16="http://schemas.microsoft.com/office/drawing/2014/main" id="{460242AF-6699-44E7-8B66-C1CB6E6CC46A}"/>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69516" y="40616"/>
            <a:ext cx="692484" cy="648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4" name="直接连接符 23">
            <a:extLst>
              <a:ext uri="{FF2B5EF4-FFF2-40B4-BE49-F238E27FC236}">
                <a16:creationId xmlns:a16="http://schemas.microsoft.com/office/drawing/2014/main" id="{83DDAE02-B614-42F4-B2B9-DC08F4344812}"/>
              </a:ext>
            </a:extLst>
          </p:cNvPr>
          <p:cNvCxnSpPr/>
          <p:nvPr userDrawn="1"/>
        </p:nvCxnSpPr>
        <p:spPr>
          <a:xfrm>
            <a:off x="0" y="753611"/>
            <a:ext cx="12192000" cy="0"/>
          </a:xfrm>
          <a:prstGeom prst="line">
            <a:avLst/>
          </a:prstGeom>
          <a:ln w="25400" cap="flat">
            <a:gradFill flip="none" rotWithShape="1">
              <a:gsLst>
                <a:gs pos="46000">
                  <a:schemeClr val="bg2"/>
                </a:gs>
                <a:gs pos="15000">
                  <a:srgbClr val="0070C0"/>
                </a:gs>
                <a:gs pos="86000">
                  <a:srgbClr val="0070C0"/>
                </a:gs>
              </a:gsLst>
              <a:path path="circle">
                <a:fillToRect l="100000" t="100000"/>
              </a:path>
              <a:tileRect r="-100000" b="-100000"/>
            </a:gradFill>
            <a:headEnd w="lg" len="med"/>
            <a:tailEnd w="sm" len="med"/>
          </a:ln>
          <a:effectLst>
            <a:glow rad="63500">
              <a:schemeClr val="accent3">
                <a:satMod val="175000"/>
                <a:alpha val="40000"/>
              </a:schemeClr>
            </a:glow>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D956CB7-1832-4BF5-B5D5-B9E161A0DD95}"/>
              </a:ext>
            </a:extLst>
          </p:cNvPr>
          <p:cNvCxnSpPr/>
          <p:nvPr userDrawn="1"/>
        </p:nvCxnSpPr>
        <p:spPr>
          <a:xfrm>
            <a:off x="0" y="6477000"/>
            <a:ext cx="12192000" cy="0"/>
          </a:xfrm>
          <a:prstGeom prst="line">
            <a:avLst/>
          </a:prstGeom>
          <a:ln w="25400" cap="flat">
            <a:gradFill flip="none" rotWithShape="1">
              <a:gsLst>
                <a:gs pos="46000">
                  <a:schemeClr val="bg2"/>
                </a:gs>
                <a:gs pos="15000">
                  <a:srgbClr val="0070C0"/>
                </a:gs>
                <a:gs pos="86000">
                  <a:srgbClr val="0070C0"/>
                </a:gs>
              </a:gsLst>
              <a:path path="circle">
                <a:fillToRect l="100000" t="100000"/>
              </a:path>
              <a:tileRect r="-100000" b="-100000"/>
            </a:gradFill>
            <a:headEnd w="lg" len="med"/>
            <a:tailEnd w="sm" len="med"/>
          </a:ln>
          <a:effectLst>
            <a:glow rad="63500">
              <a:schemeClr val="accent3">
                <a:satMod val="175000"/>
                <a:alpha val="40000"/>
              </a:schemeClr>
            </a:glow>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7" r:id="rId1"/>
    <p:sldLayoutId id="2147483679" r:id="rId2"/>
    <p:sldLayoutId id="2147483666" r:id="rId3"/>
    <p:sldLayoutId id="2147483680" r:id="rId4"/>
    <p:sldLayoutId id="2147483681" r:id="rId5"/>
  </p:sldLayoutIdLst>
  <p:hf hdr="0" ftr="0" dt="0"/>
  <p:txStyles>
    <p:titleStyle>
      <a:lvl1pPr algn="l" rtl="0" eaLnBrk="0" fontAlgn="base" hangingPunct="0">
        <a:lnSpc>
          <a:spcPct val="85000"/>
        </a:lnSpc>
        <a:spcBef>
          <a:spcPct val="0"/>
        </a:spcBef>
        <a:spcAft>
          <a:spcPct val="0"/>
        </a:spcAft>
        <a:defRPr sz="3600" b="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lnSpc>
          <a:spcPct val="85000"/>
        </a:lnSpc>
        <a:spcBef>
          <a:spcPct val="0"/>
        </a:spcBef>
        <a:spcAft>
          <a:spcPct val="0"/>
        </a:spcAft>
        <a:defRPr sz="2400" b="1">
          <a:solidFill>
            <a:schemeClr val="accent1"/>
          </a:solidFill>
          <a:latin typeface="Arial" pitchFamily="34" charset="0"/>
        </a:defRPr>
      </a:lvl2pPr>
      <a:lvl3pPr algn="l" rtl="0" eaLnBrk="0" fontAlgn="base" hangingPunct="0">
        <a:lnSpc>
          <a:spcPct val="85000"/>
        </a:lnSpc>
        <a:spcBef>
          <a:spcPct val="0"/>
        </a:spcBef>
        <a:spcAft>
          <a:spcPct val="0"/>
        </a:spcAft>
        <a:defRPr sz="2400" b="1">
          <a:solidFill>
            <a:schemeClr val="accent1"/>
          </a:solidFill>
          <a:latin typeface="Arial" pitchFamily="34" charset="0"/>
        </a:defRPr>
      </a:lvl3pPr>
      <a:lvl4pPr algn="l" rtl="0" eaLnBrk="0" fontAlgn="base" hangingPunct="0">
        <a:lnSpc>
          <a:spcPct val="85000"/>
        </a:lnSpc>
        <a:spcBef>
          <a:spcPct val="0"/>
        </a:spcBef>
        <a:spcAft>
          <a:spcPct val="0"/>
        </a:spcAft>
        <a:defRPr sz="2400" b="1">
          <a:solidFill>
            <a:schemeClr val="accent1"/>
          </a:solidFill>
          <a:latin typeface="Arial" pitchFamily="34" charset="0"/>
        </a:defRPr>
      </a:lvl4pPr>
      <a:lvl5pPr algn="l" rtl="0" eaLnBrk="0" fontAlgn="base" hangingPunct="0">
        <a:lnSpc>
          <a:spcPct val="85000"/>
        </a:lnSpc>
        <a:spcBef>
          <a:spcPct val="0"/>
        </a:spcBef>
        <a:spcAft>
          <a:spcPct val="0"/>
        </a:spcAft>
        <a:defRPr sz="2400" b="1">
          <a:solidFill>
            <a:schemeClr val="accent1"/>
          </a:solidFill>
          <a:latin typeface="Arial" pitchFamily="34" charset="0"/>
        </a:defRPr>
      </a:lvl5pPr>
      <a:lvl6pPr marL="457200" algn="l" rtl="0" fontAlgn="base">
        <a:lnSpc>
          <a:spcPct val="85000"/>
        </a:lnSpc>
        <a:spcBef>
          <a:spcPct val="0"/>
        </a:spcBef>
        <a:spcAft>
          <a:spcPct val="0"/>
        </a:spcAft>
        <a:defRPr sz="2400" b="1">
          <a:solidFill>
            <a:schemeClr val="accent1"/>
          </a:solidFill>
          <a:latin typeface="Arial" pitchFamily="34" charset="0"/>
        </a:defRPr>
      </a:lvl6pPr>
      <a:lvl7pPr marL="914400" algn="l" rtl="0" fontAlgn="base">
        <a:lnSpc>
          <a:spcPct val="85000"/>
        </a:lnSpc>
        <a:spcBef>
          <a:spcPct val="0"/>
        </a:spcBef>
        <a:spcAft>
          <a:spcPct val="0"/>
        </a:spcAft>
        <a:defRPr sz="2400" b="1">
          <a:solidFill>
            <a:schemeClr val="accent1"/>
          </a:solidFill>
          <a:latin typeface="Arial" pitchFamily="34" charset="0"/>
        </a:defRPr>
      </a:lvl7pPr>
      <a:lvl8pPr marL="1371600" algn="l" rtl="0" fontAlgn="base">
        <a:lnSpc>
          <a:spcPct val="85000"/>
        </a:lnSpc>
        <a:spcBef>
          <a:spcPct val="0"/>
        </a:spcBef>
        <a:spcAft>
          <a:spcPct val="0"/>
        </a:spcAft>
        <a:defRPr sz="2400" b="1">
          <a:solidFill>
            <a:schemeClr val="accent1"/>
          </a:solidFill>
          <a:latin typeface="Arial" pitchFamily="34" charset="0"/>
        </a:defRPr>
      </a:lvl8pPr>
      <a:lvl9pPr marL="1828800" algn="l" rtl="0" fontAlgn="base">
        <a:lnSpc>
          <a:spcPct val="85000"/>
        </a:lnSpc>
        <a:spcBef>
          <a:spcPct val="0"/>
        </a:spcBef>
        <a:spcAft>
          <a:spcPct val="0"/>
        </a:spcAft>
        <a:defRPr sz="2400" b="1">
          <a:solidFill>
            <a:schemeClr val="accent1"/>
          </a:solidFill>
          <a:latin typeface="Arial" pitchFamily="34" charset="0"/>
        </a:defRPr>
      </a:lvl9pPr>
    </p:titleStyle>
    <p:bodyStyle>
      <a:lvl1pPr marL="292100" indent="-292100" algn="l" rtl="0" eaLnBrk="0" fontAlgn="base" hangingPunct="0">
        <a:lnSpc>
          <a:spcPct val="95000"/>
        </a:lnSpc>
        <a:spcBef>
          <a:spcPct val="60000"/>
        </a:spcBef>
        <a:spcAft>
          <a:spcPct val="15000"/>
        </a:spcAft>
        <a:buClr>
          <a:srgbClr val="999999"/>
        </a:buClr>
        <a:buSzPct val="80000"/>
        <a:buFont typeface="Arial" pitchFamily="34" charset="0"/>
        <a:buChar char="►"/>
        <a:defRPr sz="2400">
          <a:solidFill>
            <a:schemeClr val="accent1"/>
          </a:solidFill>
          <a:latin typeface="+mn-lt"/>
          <a:ea typeface="+mn-ea"/>
          <a:cs typeface="+mn-cs"/>
        </a:defRPr>
      </a:lvl1pPr>
      <a:lvl2pPr marL="685800" indent="-279400" algn="l" rtl="0" eaLnBrk="0" fontAlgn="base" hangingPunct="0">
        <a:lnSpc>
          <a:spcPct val="95000"/>
        </a:lnSpc>
        <a:spcBef>
          <a:spcPct val="30000"/>
        </a:spcBef>
        <a:spcAft>
          <a:spcPct val="0"/>
        </a:spcAft>
        <a:buClr>
          <a:srgbClr val="999999"/>
        </a:buClr>
        <a:buFont typeface="Arial" pitchFamily="34" charset="0"/>
        <a:buChar char="●"/>
        <a:defRPr sz="2000">
          <a:solidFill>
            <a:schemeClr val="accent1"/>
          </a:solidFill>
          <a:latin typeface="+mn-lt"/>
        </a:defRPr>
      </a:lvl2pPr>
      <a:lvl3pPr marL="1023938" indent="-223838" algn="l" rtl="0" eaLnBrk="0" fontAlgn="base" hangingPunct="0">
        <a:lnSpc>
          <a:spcPct val="95000"/>
        </a:lnSpc>
        <a:spcBef>
          <a:spcPct val="40000"/>
        </a:spcBef>
        <a:spcAft>
          <a:spcPct val="0"/>
        </a:spcAft>
        <a:buClr>
          <a:srgbClr val="999999"/>
        </a:buClr>
        <a:buFont typeface="Arial" pitchFamily="34" charset="0"/>
        <a:buChar char="○"/>
        <a:defRPr>
          <a:solidFill>
            <a:schemeClr val="accent1"/>
          </a:solidFill>
          <a:latin typeface="+mn-lt"/>
        </a:defRPr>
      </a:lvl3pPr>
      <a:lvl4pPr marL="1371600" indent="-233363" algn="l" rtl="0" eaLnBrk="0" fontAlgn="base" hangingPunct="0">
        <a:lnSpc>
          <a:spcPct val="95000"/>
        </a:lnSpc>
        <a:spcBef>
          <a:spcPct val="50000"/>
        </a:spcBef>
        <a:spcAft>
          <a:spcPct val="0"/>
        </a:spcAft>
        <a:buClr>
          <a:srgbClr val="999999"/>
        </a:buClr>
        <a:buSzPct val="120000"/>
        <a:buFont typeface="Arial" pitchFamily="34" charset="0"/>
        <a:buChar char="+"/>
        <a:defRPr sz="1600">
          <a:solidFill>
            <a:schemeClr val="accent1"/>
          </a:solidFill>
          <a:latin typeface="+mn-lt"/>
        </a:defRPr>
      </a:lvl4pPr>
      <a:lvl5pPr marL="1709738" indent="-223838" algn="l" rtl="0" eaLnBrk="0" fontAlgn="base" hangingPunct="0">
        <a:lnSpc>
          <a:spcPct val="95000"/>
        </a:lnSpc>
        <a:spcBef>
          <a:spcPct val="50000"/>
        </a:spcBef>
        <a:spcAft>
          <a:spcPct val="0"/>
        </a:spcAft>
        <a:buClr>
          <a:srgbClr val="999999"/>
        </a:buClr>
        <a:buFont typeface="Arial" pitchFamily="34" charset="0"/>
        <a:buChar char="–"/>
        <a:defRPr sz="1600">
          <a:solidFill>
            <a:schemeClr val="accent1"/>
          </a:solidFill>
          <a:latin typeface="+mn-lt"/>
        </a:defRPr>
      </a:lvl5pPr>
      <a:lvl6pPr marL="21669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6pPr>
      <a:lvl7pPr marL="26241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7pPr>
      <a:lvl8pPr marL="30813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8pPr>
      <a:lvl9pPr marL="35385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0617"/>
            <a:ext cx="10515600" cy="639772"/>
          </a:xfrm>
          <a:prstGeom prst="rect">
            <a:avLst/>
          </a:prstGeom>
        </p:spPr>
        <p:txBody>
          <a:bodyPr vert="horz" lIns="91440" tIns="45720" rIns="91440" bIns="45720" rtlCol="0" anchor="ctr">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295400"/>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TextBox 2">
            <a:extLst>
              <a:ext uri="{FF2B5EF4-FFF2-40B4-BE49-F238E27FC236}">
                <a16:creationId xmlns:a16="http://schemas.microsoft.com/office/drawing/2014/main" id="{0FF08776-AA40-4670-865D-D16F4CD20C8F}"/>
              </a:ext>
            </a:extLst>
          </p:cNvPr>
          <p:cNvSpPr txBox="1"/>
          <p:nvPr userDrawn="1"/>
        </p:nvSpPr>
        <p:spPr>
          <a:xfrm>
            <a:off x="8116403" y="6536941"/>
            <a:ext cx="3846997" cy="307777"/>
          </a:xfrm>
          <a:prstGeom prst="rect">
            <a:avLst/>
          </a:prstGeom>
          <a:noFill/>
        </p:spPr>
        <p:txBody>
          <a:bodyPr wrap="square" rtlCol="0" anchor="ctr">
            <a:spAutoFit/>
          </a:bodyPr>
          <a:lstStyle/>
          <a:p>
            <a:pPr marL="0" marR="0" indent="0" algn="r" defTabSz="914400" rtl="0" eaLnBrk="1" fontAlgn="base" latinLnBrk="0" hangingPunct="1">
              <a:lnSpc>
                <a:spcPct val="100000"/>
              </a:lnSpc>
              <a:spcBef>
                <a:spcPct val="20000"/>
              </a:spcBef>
              <a:spcAft>
                <a:spcPct val="0"/>
              </a:spcAft>
              <a:buClr>
                <a:srgbClr val="D51203"/>
              </a:buClr>
              <a:buSzPct val="80000"/>
              <a:buFont typeface="Wingdings" panose="05000000000000000000" pitchFamily="2" charset="2"/>
              <a:buNone/>
              <a:defRPr/>
            </a:pPr>
            <a:r>
              <a:rPr kumimoji="0" lang="zh-CN" altLang="en-US" sz="1400" b="1" i="0" u="none" strike="noStrike" cap="none" normalizeH="0" baseline="0" dirty="0">
                <a:ln>
                  <a:noFill/>
                </a:ln>
                <a:solidFill>
                  <a:srgbClr val="0B0759"/>
                </a:solidFill>
                <a:effectLst/>
                <a:latin typeface="+mj-ea"/>
                <a:ea typeface="+mj-ea"/>
              </a:rPr>
              <a:t>北京交通大学</a:t>
            </a:r>
            <a:r>
              <a:rPr kumimoji="0" lang="en-US" altLang="zh-CN" sz="1400" b="1" i="0" u="none" strike="noStrike" cap="none" normalizeH="0" baseline="0" dirty="0">
                <a:ln>
                  <a:noFill/>
                </a:ln>
                <a:solidFill>
                  <a:srgbClr val="0B0759"/>
                </a:solidFill>
                <a:effectLst/>
                <a:latin typeface="+mj-ea"/>
                <a:ea typeface="+mj-ea"/>
              </a:rPr>
              <a:t>《</a:t>
            </a:r>
            <a:r>
              <a:rPr kumimoji="0" lang="zh-CN" altLang="en-US" sz="1400" b="1" i="0" u="none" strike="noStrike" cap="none" normalizeH="0" baseline="0" dirty="0">
                <a:ln>
                  <a:noFill/>
                </a:ln>
                <a:solidFill>
                  <a:srgbClr val="0B0759"/>
                </a:solidFill>
                <a:effectLst/>
                <a:latin typeface="+mj-ea"/>
                <a:ea typeface="+mj-ea"/>
              </a:rPr>
              <a:t>机器学习</a:t>
            </a:r>
            <a:r>
              <a:rPr kumimoji="0" lang="en-US" altLang="zh-CN" sz="1400" b="1" i="0" u="none" strike="noStrike" cap="none" normalizeH="0" baseline="0" dirty="0">
                <a:ln>
                  <a:noFill/>
                </a:ln>
                <a:solidFill>
                  <a:srgbClr val="0B0759"/>
                </a:solidFill>
                <a:effectLst/>
                <a:latin typeface="+mj-ea"/>
                <a:ea typeface="+mj-ea"/>
              </a:rPr>
              <a:t>》</a:t>
            </a:r>
            <a:r>
              <a:rPr kumimoji="0" lang="zh-CN" altLang="en-US" sz="1400" b="1" i="0" u="none" strike="noStrike" cap="none" normalizeH="0" baseline="0" dirty="0">
                <a:ln>
                  <a:noFill/>
                </a:ln>
                <a:solidFill>
                  <a:srgbClr val="0B0759"/>
                </a:solidFill>
                <a:effectLst/>
                <a:latin typeface="+mj-ea"/>
                <a:ea typeface="+mj-ea"/>
              </a:rPr>
              <a:t>课程组</a:t>
            </a:r>
            <a:endParaRPr lang="zh-CN" altLang="en-US" sz="1400" b="1" dirty="0">
              <a:solidFill>
                <a:srgbClr val="0B0759"/>
              </a:solidFill>
              <a:latin typeface="+mj-ea"/>
              <a:ea typeface="+mj-ea"/>
            </a:endParaRPr>
          </a:p>
        </p:txBody>
      </p:sp>
      <p:sp>
        <p:nvSpPr>
          <p:cNvPr id="8" name="TextBox 2">
            <a:extLst>
              <a:ext uri="{FF2B5EF4-FFF2-40B4-BE49-F238E27FC236}">
                <a16:creationId xmlns:a16="http://schemas.microsoft.com/office/drawing/2014/main" id="{05351088-DA8C-49E2-A01B-EA0ECB971651}"/>
              </a:ext>
            </a:extLst>
          </p:cNvPr>
          <p:cNvSpPr txBox="1"/>
          <p:nvPr userDrawn="1"/>
        </p:nvSpPr>
        <p:spPr>
          <a:xfrm>
            <a:off x="5529678" y="6550224"/>
            <a:ext cx="1132644" cy="307777"/>
          </a:xfrm>
          <a:prstGeom prst="rect">
            <a:avLst/>
          </a:prstGeom>
          <a:noFill/>
        </p:spPr>
        <p:txBody>
          <a:bodyPr wrap="square" rtlCol="0" anchor="ctr">
            <a:spAutoFit/>
          </a:bodyPr>
          <a:lstStyle/>
          <a:p>
            <a:pPr marL="0" marR="0" indent="0" algn="ctr" defTabSz="914400" rtl="0" eaLnBrk="1" fontAlgn="base" latinLnBrk="0" hangingPunct="1">
              <a:lnSpc>
                <a:spcPct val="100000"/>
              </a:lnSpc>
              <a:spcBef>
                <a:spcPct val="20000"/>
              </a:spcBef>
              <a:spcAft>
                <a:spcPct val="0"/>
              </a:spcAft>
              <a:buClr>
                <a:srgbClr val="D51203"/>
              </a:buClr>
              <a:buSzPct val="80000"/>
              <a:buFont typeface="Wingdings" panose="05000000000000000000" pitchFamily="2" charset="2"/>
              <a:buNone/>
              <a:defRPr/>
            </a:pPr>
            <a:fld id="{B942947D-5E9E-48CD-BC64-1B8D2D672C35}" type="slidenum">
              <a:rPr lang="zh-CN" altLang="en-US" sz="1400" b="1" smtClean="0">
                <a:solidFill>
                  <a:srgbClr val="0B0759"/>
                </a:solidFill>
                <a:latin typeface="+mn-ea"/>
                <a:ea typeface="+mn-ea"/>
              </a:rPr>
              <a:pPr marL="0" marR="0" indent="0" algn="ctr" defTabSz="914400" rtl="0" eaLnBrk="1" fontAlgn="base" latinLnBrk="0" hangingPunct="1">
                <a:lnSpc>
                  <a:spcPct val="100000"/>
                </a:lnSpc>
                <a:spcBef>
                  <a:spcPct val="20000"/>
                </a:spcBef>
                <a:spcAft>
                  <a:spcPct val="0"/>
                </a:spcAft>
                <a:buClr>
                  <a:srgbClr val="D51203"/>
                </a:buClr>
                <a:buSzPct val="80000"/>
                <a:buFont typeface="Wingdings" panose="05000000000000000000" pitchFamily="2" charset="2"/>
                <a:buNone/>
                <a:defRPr/>
              </a:pPr>
              <a:t>‹#›</a:t>
            </a:fld>
            <a:r>
              <a:rPr lang="en-US" altLang="zh-CN" sz="1400" b="1" dirty="0">
                <a:solidFill>
                  <a:srgbClr val="0B0759"/>
                </a:solidFill>
                <a:latin typeface="+mn-ea"/>
                <a:ea typeface="+mn-ea"/>
              </a:rPr>
              <a:t>/10</a:t>
            </a:r>
            <a:endParaRPr lang="zh-CN" altLang="en-US" sz="1400" b="1" dirty="0">
              <a:solidFill>
                <a:srgbClr val="0B0759"/>
              </a:solidFill>
              <a:latin typeface="+mn-ea"/>
              <a:ea typeface="+mn-ea"/>
            </a:endParaRPr>
          </a:p>
        </p:txBody>
      </p:sp>
      <p:pic>
        <p:nvPicPr>
          <p:cNvPr id="9" name="Picture 10">
            <a:extLst>
              <a:ext uri="{FF2B5EF4-FFF2-40B4-BE49-F238E27FC236}">
                <a16:creationId xmlns:a16="http://schemas.microsoft.com/office/drawing/2014/main" id="{F8B6AA0B-7B9A-4B97-96B4-BBA24D4086DD}"/>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9516" y="40616"/>
            <a:ext cx="692484" cy="648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直接连接符 9">
            <a:extLst>
              <a:ext uri="{FF2B5EF4-FFF2-40B4-BE49-F238E27FC236}">
                <a16:creationId xmlns:a16="http://schemas.microsoft.com/office/drawing/2014/main" id="{89B11CD7-A173-475B-B2D9-663691B0E909}"/>
              </a:ext>
            </a:extLst>
          </p:cNvPr>
          <p:cNvCxnSpPr/>
          <p:nvPr userDrawn="1"/>
        </p:nvCxnSpPr>
        <p:spPr>
          <a:xfrm>
            <a:off x="0" y="753611"/>
            <a:ext cx="12192000" cy="0"/>
          </a:xfrm>
          <a:prstGeom prst="line">
            <a:avLst/>
          </a:prstGeom>
          <a:ln w="25400" cap="flat">
            <a:gradFill flip="none" rotWithShape="1">
              <a:gsLst>
                <a:gs pos="46000">
                  <a:schemeClr val="bg2"/>
                </a:gs>
                <a:gs pos="15000">
                  <a:srgbClr val="0070C0"/>
                </a:gs>
                <a:gs pos="86000">
                  <a:srgbClr val="0070C0"/>
                </a:gs>
              </a:gsLst>
              <a:path path="circle">
                <a:fillToRect l="100000" t="100000"/>
              </a:path>
              <a:tileRect r="-100000" b="-100000"/>
            </a:gradFill>
            <a:headEnd w="lg" len="med"/>
            <a:tailEnd w="sm" len="med"/>
          </a:ln>
          <a:effectLst>
            <a:glow rad="63500">
              <a:schemeClr val="accent3">
                <a:satMod val="175000"/>
                <a:alpha val="40000"/>
              </a:schemeClr>
            </a:glow>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37BA7B88-B94E-445A-8946-499B60566CF5}"/>
              </a:ext>
            </a:extLst>
          </p:cNvPr>
          <p:cNvCxnSpPr/>
          <p:nvPr userDrawn="1"/>
        </p:nvCxnSpPr>
        <p:spPr>
          <a:xfrm>
            <a:off x="0" y="6477000"/>
            <a:ext cx="12192000" cy="0"/>
          </a:xfrm>
          <a:prstGeom prst="line">
            <a:avLst/>
          </a:prstGeom>
          <a:ln w="25400" cap="flat">
            <a:gradFill flip="none" rotWithShape="1">
              <a:gsLst>
                <a:gs pos="46000">
                  <a:schemeClr val="bg2"/>
                </a:gs>
                <a:gs pos="15000">
                  <a:srgbClr val="0070C0"/>
                </a:gs>
                <a:gs pos="86000">
                  <a:srgbClr val="0070C0"/>
                </a:gs>
              </a:gsLst>
              <a:path path="circle">
                <a:fillToRect l="100000" t="100000"/>
              </a:path>
              <a:tileRect r="-100000" b="-100000"/>
            </a:gradFill>
            <a:headEnd w="lg" len="med"/>
            <a:tailEnd w="sm" len="med"/>
          </a:ln>
          <a:effectLst>
            <a:glow rad="63500">
              <a:schemeClr val="accent3">
                <a:satMod val="175000"/>
                <a:alpha val="40000"/>
              </a:schemeClr>
            </a:glow>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38492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13.bin"/><Relationship Id="rId3" Type="http://schemas.openxmlformats.org/officeDocument/2006/relationships/notesSlide" Target="../notesSlides/notesSlide7.xml"/><Relationship Id="rId7" Type="http://schemas.openxmlformats.org/officeDocument/2006/relationships/oleObject" Target="../embeddings/oleObject10.bin"/><Relationship Id="rId12" Type="http://schemas.openxmlformats.org/officeDocument/2006/relationships/image" Target="../media/image16.wmf"/><Relationship Id="rId2" Type="http://schemas.openxmlformats.org/officeDocument/2006/relationships/slideLayout" Target="../slideLayouts/slideLayout4.xml"/><Relationship Id="rId16" Type="http://schemas.openxmlformats.org/officeDocument/2006/relationships/image" Target="../media/image18.wmf"/><Relationship Id="rId1" Type="http://schemas.openxmlformats.org/officeDocument/2006/relationships/vmlDrawing" Target="../drawings/vmlDrawing2.vml"/><Relationship Id="rId6" Type="http://schemas.openxmlformats.org/officeDocument/2006/relationships/image" Target="../media/image13.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15.wmf"/><Relationship Id="rId4" Type="http://schemas.openxmlformats.org/officeDocument/2006/relationships/image" Target="../media/image18.png"/><Relationship Id="rId9" Type="http://schemas.openxmlformats.org/officeDocument/2006/relationships/oleObject" Target="../embeddings/oleObject11.bin"/><Relationship Id="rId14" Type="http://schemas.openxmlformats.org/officeDocument/2006/relationships/image" Target="../media/image17.wmf"/></Relationships>
</file>

<file path=ppt/slides/_rels/slide11.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image" Target="../media/image24.png"/><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23.wmf"/><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20.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8.bin"/></Relationships>
</file>

<file path=ppt/slides/_rels/slide12.xml.rels><?xml version="1.0" encoding="UTF-8" standalone="yes"?>
<Relationships xmlns="http://schemas.openxmlformats.org/package/2006/relationships"><Relationship Id="rId13" Type="http://schemas.openxmlformats.org/officeDocument/2006/relationships/image" Target="../media/image29.wmf"/><Relationship Id="rId18" Type="http://schemas.openxmlformats.org/officeDocument/2006/relationships/oleObject" Target="../embeddings/oleObject29.bin"/><Relationship Id="rId26" Type="http://schemas.openxmlformats.org/officeDocument/2006/relationships/oleObject" Target="../embeddings/oleObject33.bin"/><Relationship Id="rId21" Type="http://schemas.openxmlformats.org/officeDocument/2006/relationships/image" Target="../media/image32.wmf"/><Relationship Id="rId34" Type="http://schemas.openxmlformats.org/officeDocument/2006/relationships/oleObject" Target="../embeddings/oleObject37.bin"/><Relationship Id="rId7" Type="http://schemas.openxmlformats.org/officeDocument/2006/relationships/oleObject" Target="../embeddings/oleObject22.bin"/><Relationship Id="rId12" Type="http://schemas.openxmlformats.org/officeDocument/2006/relationships/oleObject" Target="../embeddings/oleObject25.bin"/><Relationship Id="rId17" Type="http://schemas.openxmlformats.org/officeDocument/2006/relationships/image" Target="../media/image30.wmf"/><Relationship Id="rId25" Type="http://schemas.openxmlformats.org/officeDocument/2006/relationships/image" Target="../media/image34.wmf"/><Relationship Id="rId33" Type="http://schemas.openxmlformats.org/officeDocument/2006/relationships/image" Target="../media/image38.wmf"/><Relationship Id="rId2" Type="http://schemas.openxmlformats.org/officeDocument/2006/relationships/slideLayout" Target="../slideLayouts/slideLayout4.xml"/><Relationship Id="rId16" Type="http://schemas.openxmlformats.org/officeDocument/2006/relationships/oleObject" Target="../embeddings/oleObject28.bin"/><Relationship Id="rId20" Type="http://schemas.openxmlformats.org/officeDocument/2006/relationships/oleObject" Target="../embeddings/oleObject30.bin"/><Relationship Id="rId29" Type="http://schemas.openxmlformats.org/officeDocument/2006/relationships/image" Target="../media/image36.wmf"/><Relationship Id="rId1" Type="http://schemas.openxmlformats.org/officeDocument/2006/relationships/vmlDrawing" Target="../drawings/vmlDrawing4.vml"/><Relationship Id="rId6" Type="http://schemas.openxmlformats.org/officeDocument/2006/relationships/image" Target="../media/image26.wmf"/><Relationship Id="rId11" Type="http://schemas.openxmlformats.org/officeDocument/2006/relationships/image" Target="../media/image28.wmf"/><Relationship Id="rId24" Type="http://schemas.openxmlformats.org/officeDocument/2006/relationships/oleObject" Target="../embeddings/oleObject32.bin"/><Relationship Id="rId32" Type="http://schemas.openxmlformats.org/officeDocument/2006/relationships/oleObject" Target="../embeddings/oleObject36.bin"/><Relationship Id="rId37" Type="http://schemas.openxmlformats.org/officeDocument/2006/relationships/oleObject" Target="../embeddings/oleObject39.bin"/><Relationship Id="rId5" Type="http://schemas.openxmlformats.org/officeDocument/2006/relationships/oleObject" Target="../embeddings/oleObject21.bin"/><Relationship Id="rId15" Type="http://schemas.openxmlformats.org/officeDocument/2006/relationships/oleObject" Target="../embeddings/oleObject27.bin"/><Relationship Id="rId23" Type="http://schemas.openxmlformats.org/officeDocument/2006/relationships/image" Target="../media/image33.wmf"/><Relationship Id="rId28" Type="http://schemas.openxmlformats.org/officeDocument/2006/relationships/oleObject" Target="../embeddings/oleObject34.bin"/><Relationship Id="rId36" Type="http://schemas.openxmlformats.org/officeDocument/2006/relationships/image" Target="../media/image39.wmf"/><Relationship Id="rId10" Type="http://schemas.openxmlformats.org/officeDocument/2006/relationships/oleObject" Target="../embeddings/oleObject24.bin"/><Relationship Id="rId19" Type="http://schemas.openxmlformats.org/officeDocument/2006/relationships/image" Target="../media/image31.wmf"/><Relationship Id="rId31" Type="http://schemas.openxmlformats.org/officeDocument/2006/relationships/image" Target="../media/image37.wmf"/><Relationship Id="rId4" Type="http://schemas.openxmlformats.org/officeDocument/2006/relationships/image" Target="../media/image25.wmf"/><Relationship Id="rId9" Type="http://schemas.openxmlformats.org/officeDocument/2006/relationships/oleObject" Target="../embeddings/oleObject23.bin"/><Relationship Id="rId14" Type="http://schemas.openxmlformats.org/officeDocument/2006/relationships/oleObject" Target="../embeddings/oleObject26.bin"/><Relationship Id="rId22" Type="http://schemas.openxmlformats.org/officeDocument/2006/relationships/oleObject" Target="../embeddings/oleObject31.bin"/><Relationship Id="rId27" Type="http://schemas.openxmlformats.org/officeDocument/2006/relationships/image" Target="../media/image35.wmf"/><Relationship Id="rId30" Type="http://schemas.openxmlformats.org/officeDocument/2006/relationships/oleObject" Target="../embeddings/oleObject35.bin"/><Relationship Id="rId35" Type="http://schemas.openxmlformats.org/officeDocument/2006/relationships/oleObject" Target="../embeddings/oleObject38.bin"/><Relationship Id="rId8" Type="http://schemas.openxmlformats.org/officeDocument/2006/relationships/image" Target="../media/image27.wmf"/><Relationship Id="rId3" Type="http://schemas.openxmlformats.org/officeDocument/2006/relationships/oleObject" Target="../embeddings/oleObject20.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image" Target="../media/image44.wmf"/><Relationship Id="rId3" Type="http://schemas.openxmlformats.org/officeDocument/2006/relationships/notesSlide" Target="../notesSlides/notesSlide8.xml"/><Relationship Id="rId7" Type="http://schemas.openxmlformats.org/officeDocument/2006/relationships/image" Target="../media/image41.wmf"/><Relationship Id="rId12" Type="http://schemas.openxmlformats.org/officeDocument/2006/relationships/oleObject" Target="../embeddings/oleObject44.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41.bin"/><Relationship Id="rId11" Type="http://schemas.openxmlformats.org/officeDocument/2006/relationships/image" Target="../media/image43.wmf"/><Relationship Id="rId5" Type="http://schemas.openxmlformats.org/officeDocument/2006/relationships/image" Target="../media/image40.wmf"/><Relationship Id="rId10" Type="http://schemas.openxmlformats.org/officeDocument/2006/relationships/oleObject" Target="../embeddings/oleObject43.bin"/><Relationship Id="rId4" Type="http://schemas.openxmlformats.org/officeDocument/2006/relationships/oleObject" Target="../embeddings/oleObject40.bin"/><Relationship Id="rId9" Type="http://schemas.openxmlformats.org/officeDocument/2006/relationships/image" Target="../media/image42.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oleObject" Target="../embeddings/oleObject50.bin"/><Relationship Id="rId3" Type="http://schemas.openxmlformats.org/officeDocument/2006/relationships/notesSlide" Target="../notesSlides/notesSlide10.xml"/><Relationship Id="rId7" Type="http://schemas.openxmlformats.org/officeDocument/2006/relationships/image" Target="../media/image46.wmf"/><Relationship Id="rId12" Type="http://schemas.openxmlformats.org/officeDocument/2006/relationships/image" Target="../media/image15.w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46.bin"/><Relationship Id="rId11" Type="http://schemas.openxmlformats.org/officeDocument/2006/relationships/oleObject" Target="../embeddings/oleObject49.bin"/><Relationship Id="rId5" Type="http://schemas.openxmlformats.org/officeDocument/2006/relationships/image" Target="../media/image45.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47.wmf"/><Relationship Id="rId14" Type="http://schemas.openxmlformats.org/officeDocument/2006/relationships/image" Target="../media/image48.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image" Target="../media/image53.wmf"/><Relationship Id="rId18" Type="http://schemas.openxmlformats.org/officeDocument/2006/relationships/oleObject" Target="../embeddings/oleObject59.bin"/><Relationship Id="rId3" Type="http://schemas.openxmlformats.org/officeDocument/2006/relationships/notesSlide" Target="../notesSlides/notesSlide11.xml"/><Relationship Id="rId7" Type="http://schemas.openxmlformats.org/officeDocument/2006/relationships/image" Target="../media/image50.wmf"/><Relationship Id="rId12" Type="http://schemas.openxmlformats.org/officeDocument/2006/relationships/oleObject" Target="../embeddings/oleObject55.bin"/><Relationship Id="rId17" Type="http://schemas.openxmlformats.org/officeDocument/2006/relationships/oleObject" Target="../embeddings/oleObject58.bin"/><Relationship Id="rId2" Type="http://schemas.openxmlformats.org/officeDocument/2006/relationships/slideLayout" Target="../slideLayouts/slideLayout4.xml"/><Relationship Id="rId16" Type="http://schemas.openxmlformats.org/officeDocument/2006/relationships/oleObject" Target="../embeddings/oleObject57.bin"/><Relationship Id="rId1" Type="http://schemas.openxmlformats.org/officeDocument/2006/relationships/vmlDrawing" Target="../drawings/vmlDrawing7.vml"/><Relationship Id="rId6" Type="http://schemas.openxmlformats.org/officeDocument/2006/relationships/oleObject" Target="../embeddings/oleObject52.bin"/><Relationship Id="rId11" Type="http://schemas.openxmlformats.org/officeDocument/2006/relationships/image" Target="../media/image52.wmf"/><Relationship Id="rId5" Type="http://schemas.openxmlformats.org/officeDocument/2006/relationships/image" Target="../media/image49.wmf"/><Relationship Id="rId15" Type="http://schemas.openxmlformats.org/officeDocument/2006/relationships/image" Target="../media/image54.wmf"/><Relationship Id="rId10" Type="http://schemas.openxmlformats.org/officeDocument/2006/relationships/oleObject" Target="../embeddings/oleObject54.bin"/><Relationship Id="rId19" Type="http://schemas.openxmlformats.org/officeDocument/2006/relationships/image" Target="../media/image47.wmf"/><Relationship Id="rId4" Type="http://schemas.openxmlformats.org/officeDocument/2006/relationships/oleObject" Target="../embeddings/oleObject51.bin"/><Relationship Id="rId9" Type="http://schemas.openxmlformats.org/officeDocument/2006/relationships/image" Target="../media/image51.wmf"/><Relationship Id="rId14" Type="http://schemas.openxmlformats.org/officeDocument/2006/relationships/oleObject" Target="../embeddings/oleObject56.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57.wmf"/><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61.bin"/><Relationship Id="rId5" Type="http://schemas.openxmlformats.org/officeDocument/2006/relationships/image" Target="../media/image56.wmf"/><Relationship Id="rId4" Type="http://schemas.openxmlformats.org/officeDocument/2006/relationships/oleObject" Target="../embeddings/oleObject60.bin"/></Relationships>
</file>

<file path=ppt/slides/_rels/slide24.x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image" Target="../media/image63.wmf"/><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oleObject" Target="../embeddings/oleObject66.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60.wmf"/><Relationship Id="rId11" Type="http://schemas.openxmlformats.org/officeDocument/2006/relationships/image" Target="../media/image58.png"/><Relationship Id="rId5" Type="http://schemas.openxmlformats.org/officeDocument/2006/relationships/oleObject" Target="../embeddings/oleObject63.bin"/><Relationship Id="rId15" Type="http://schemas.openxmlformats.org/officeDocument/2006/relationships/image" Target="../media/image64.wmf"/><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65.bin"/><Relationship Id="rId14" Type="http://schemas.openxmlformats.org/officeDocument/2006/relationships/oleObject" Target="../embeddings/oleObject67.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70.bin"/><Relationship Id="rId13" Type="http://schemas.openxmlformats.org/officeDocument/2006/relationships/image" Target="../media/image61.wmf"/><Relationship Id="rId3" Type="http://schemas.openxmlformats.org/officeDocument/2006/relationships/image" Target="../media/image58.png"/><Relationship Id="rId7" Type="http://schemas.openxmlformats.org/officeDocument/2006/relationships/image" Target="../media/image66.wmf"/><Relationship Id="rId12" Type="http://schemas.openxmlformats.org/officeDocument/2006/relationships/oleObject" Target="../embeddings/oleObject72.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oleObject" Target="../embeddings/oleObject69.bin"/><Relationship Id="rId11" Type="http://schemas.openxmlformats.org/officeDocument/2006/relationships/image" Target="../media/image60.wmf"/><Relationship Id="rId5" Type="http://schemas.openxmlformats.org/officeDocument/2006/relationships/image" Target="../media/image65.wmf"/><Relationship Id="rId15" Type="http://schemas.openxmlformats.org/officeDocument/2006/relationships/image" Target="../media/image62.wmf"/><Relationship Id="rId10" Type="http://schemas.openxmlformats.org/officeDocument/2006/relationships/oleObject" Target="../embeddings/oleObject71.bin"/><Relationship Id="rId4" Type="http://schemas.openxmlformats.org/officeDocument/2006/relationships/oleObject" Target="../embeddings/oleObject68.bin"/><Relationship Id="rId9" Type="http://schemas.openxmlformats.org/officeDocument/2006/relationships/image" Target="../media/image67.wmf"/><Relationship Id="rId14" Type="http://schemas.openxmlformats.org/officeDocument/2006/relationships/oleObject" Target="../embeddings/oleObject73.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4.xml"/><Relationship Id="rId1" Type="http://schemas.openxmlformats.org/officeDocument/2006/relationships/vmlDrawing" Target="../drawings/vmlDrawing11.vml"/><Relationship Id="rId4" Type="http://schemas.openxmlformats.org/officeDocument/2006/relationships/image" Target="../media/image68.wmf"/></Relationships>
</file>

<file path=ppt/slides/_rels/slide28.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75.bin"/><Relationship Id="rId7" Type="http://schemas.openxmlformats.org/officeDocument/2006/relationships/oleObject" Target="../embeddings/oleObject77.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70.wmf"/><Relationship Id="rId5" Type="http://schemas.openxmlformats.org/officeDocument/2006/relationships/oleObject" Target="../embeddings/oleObject76.bin"/><Relationship Id="rId4" Type="http://schemas.openxmlformats.org/officeDocument/2006/relationships/image" Target="../media/image69.wmf"/></Relationships>
</file>

<file path=ppt/slides/_rels/slide29.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image" Target="../media/image73.wmf"/><Relationship Id="rId5" Type="http://schemas.openxmlformats.org/officeDocument/2006/relationships/oleObject" Target="../embeddings/oleObject79.bin"/><Relationship Id="rId4" Type="http://schemas.openxmlformats.org/officeDocument/2006/relationships/image" Target="../media/image72.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81.bin"/><Relationship Id="rId7" Type="http://schemas.openxmlformats.org/officeDocument/2006/relationships/oleObject" Target="../embeddings/oleObject83.bin"/><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74.wmf"/><Relationship Id="rId5" Type="http://schemas.openxmlformats.org/officeDocument/2006/relationships/oleObject" Target="../embeddings/oleObject82.bin"/><Relationship Id="rId4" Type="http://schemas.openxmlformats.org/officeDocument/2006/relationships/image" Target="../media/image60.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image" Target="../media/image76.wmf"/><Relationship Id="rId5" Type="http://schemas.openxmlformats.org/officeDocument/2006/relationships/oleObject" Target="../embeddings/oleObject85.bin"/><Relationship Id="rId4" Type="http://schemas.openxmlformats.org/officeDocument/2006/relationships/image" Target="../media/image61.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3" Type="http://schemas.openxmlformats.org/officeDocument/2006/relationships/oleObject" Target="../embeddings/oleObject91.bin"/><Relationship Id="rId18" Type="http://schemas.openxmlformats.org/officeDocument/2006/relationships/image" Target="../media/image47.wmf"/><Relationship Id="rId26" Type="http://schemas.openxmlformats.org/officeDocument/2006/relationships/oleObject" Target="../embeddings/oleObject98.bin"/><Relationship Id="rId3" Type="http://schemas.openxmlformats.org/officeDocument/2006/relationships/notesSlide" Target="../notesSlides/notesSlide14.xml"/><Relationship Id="rId21" Type="http://schemas.openxmlformats.org/officeDocument/2006/relationships/oleObject" Target="../embeddings/oleObject95.bin"/><Relationship Id="rId7" Type="http://schemas.openxmlformats.org/officeDocument/2006/relationships/image" Target="../media/image78.wmf"/><Relationship Id="rId12" Type="http://schemas.openxmlformats.org/officeDocument/2006/relationships/image" Target="../media/image80.wmf"/><Relationship Id="rId17" Type="http://schemas.openxmlformats.org/officeDocument/2006/relationships/oleObject" Target="../embeddings/oleObject93.bin"/><Relationship Id="rId25" Type="http://schemas.openxmlformats.org/officeDocument/2006/relationships/oleObject" Target="../embeddings/oleObject97.bin"/><Relationship Id="rId33" Type="http://schemas.openxmlformats.org/officeDocument/2006/relationships/image" Target="../media/image86.wmf"/><Relationship Id="rId2" Type="http://schemas.openxmlformats.org/officeDocument/2006/relationships/slideLayout" Target="../slideLayouts/slideLayout4.xml"/><Relationship Id="rId16" Type="http://schemas.openxmlformats.org/officeDocument/2006/relationships/image" Target="../media/image82.wmf"/><Relationship Id="rId20" Type="http://schemas.openxmlformats.org/officeDocument/2006/relationships/image" Target="../media/image54.wmf"/><Relationship Id="rId29" Type="http://schemas.openxmlformats.org/officeDocument/2006/relationships/oleObject" Target="../embeddings/oleObject101.bin"/><Relationship Id="rId1" Type="http://schemas.openxmlformats.org/officeDocument/2006/relationships/vmlDrawing" Target="../drawings/vmlDrawing16.vml"/><Relationship Id="rId6" Type="http://schemas.openxmlformats.org/officeDocument/2006/relationships/oleObject" Target="../embeddings/oleObject87.bin"/><Relationship Id="rId11" Type="http://schemas.openxmlformats.org/officeDocument/2006/relationships/oleObject" Target="../embeddings/oleObject90.bin"/><Relationship Id="rId24" Type="http://schemas.openxmlformats.org/officeDocument/2006/relationships/image" Target="../media/image84.wmf"/><Relationship Id="rId32" Type="http://schemas.openxmlformats.org/officeDocument/2006/relationships/oleObject" Target="../embeddings/oleObject103.bin"/><Relationship Id="rId5" Type="http://schemas.openxmlformats.org/officeDocument/2006/relationships/image" Target="../media/image77.wmf"/><Relationship Id="rId15" Type="http://schemas.openxmlformats.org/officeDocument/2006/relationships/oleObject" Target="../embeddings/oleObject92.bin"/><Relationship Id="rId23" Type="http://schemas.openxmlformats.org/officeDocument/2006/relationships/oleObject" Target="../embeddings/oleObject96.bin"/><Relationship Id="rId28" Type="http://schemas.openxmlformats.org/officeDocument/2006/relationships/oleObject" Target="../embeddings/oleObject100.bin"/><Relationship Id="rId10" Type="http://schemas.openxmlformats.org/officeDocument/2006/relationships/oleObject" Target="../embeddings/oleObject89.bin"/><Relationship Id="rId19" Type="http://schemas.openxmlformats.org/officeDocument/2006/relationships/oleObject" Target="../embeddings/oleObject94.bin"/><Relationship Id="rId31" Type="http://schemas.openxmlformats.org/officeDocument/2006/relationships/image" Target="../media/image85.wmf"/><Relationship Id="rId4" Type="http://schemas.openxmlformats.org/officeDocument/2006/relationships/oleObject" Target="../embeddings/oleObject86.bin"/><Relationship Id="rId9" Type="http://schemas.openxmlformats.org/officeDocument/2006/relationships/image" Target="../media/image79.wmf"/><Relationship Id="rId14" Type="http://schemas.openxmlformats.org/officeDocument/2006/relationships/image" Target="../media/image81.wmf"/><Relationship Id="rId22" Type="http://schemas.openxmlformats.org/officeDocument/2006/relationships/image" Target="../media/image83.wmf"/><Relationship Id="rId27" Type="http://schemas.openxmlformats.org/officeDocument/2006/relationships/oleObject" Target="../embeddings/oleObject99.bin"/><Relationship Id="rId30" Type="http://schemas.openxmlformats.org/officeDocument/2006/relationships/oleObject" Target="../embeddings/oleObject102.bin"/><Relationship Id="rId8" Type="http://schemas.openxmlformats.org/officeDocument/2006/relationships/oleObject" Target="../embeddings/oleObject88.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06.bin"/><Relationship Id="rId13" Type="http://schemas.openxmlformats.org/officeDocument/2006/relationships/oleObject" Target="../embeddings/oleObject109.bin"/><Relationship Id="rId3" Type="http://schemas.openxmlformats.org/officeDocument/2006/relationships/notesSlide" Target="../notesSlides/notesSlide15.xml"/><Relationship Id="rId7" Type="http://schemas.openxmlformats.org/officeDocument/2006/relationships/image" Target="../media/image88.wmf"/><Relationship Id="rId12" Type="http://schemas.openxmlformats.org/officeDocument/2006/relationships/image" Target="../media/image90.wmf"/><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oleObject" Target="../embeddings/oleObject105.bin"/><Relationship Id="rId11" Type="http://schemas.openxmlformats.org/officeDocument/2006/relationships/oleObject" Target="../embeddings/oleObject108.bin"/><Relationship Id="rId5" Type="http://schemas.openxmlformats.org/officeDocument/2006/relationships/image" Target="../media/image87.wmf"/><Relationship Id="rId10" Type="http://schemas.openxmlformats.org/officeDocument/2006/relationships/oleObject" Target="../embeddings/oleObject107.bin"/><Relationship Id="rId4" Type="http://schemas.openxmlformats.org/officeDocument/2006/relationships/oleObject" Target="../embeddings/oleObject104.bin"/><Relationship Id="rId9" Type="http://schemas.openxmlformats.org/officeDocument/2006/relationships/image" Target="../media/image89.wmf"/><Relationship Id="rId14" Type="http://schemas.openxmlformats.org/officeDocument/2006/relationships/image" Target="../media/image84.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12.bin"/><Relationship Id="rId3" Type="http://schemas.openxmlformats.org/officeDocument/2006/relationships/image" Target="../media/image95.png"/><Relationship Id="rId7" Type="http://schemas.openxmlformats.org/officeDocument/2006/relationships/image" Target="../media/image92.wmf"/><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oleObject" Target="../embeddings/oleObject111.bin"/><Relationship Id="rId11" Type="http://schemas.openxmlformats.org/officeDocument/2006/relationships/image" Target="../media/image94.wmf"/><Relationship Id="rId5" Type="http://schemas.openxmlformats.org/officeDocument/2006/relationships/image" Target="../media/image91.wmf"/><Relationship Id="rId10" Type="http://schemas.openxmlformats.org/officeDocument/2006/relationships/oleObject" Target="../embeddings/oleObject113.bin"/><Relationship Id="rId4" Type="http://schemas.openxmlformats.org/officeDocument/2006/relationships/oleObject" Target="../embeddings/oleObject110.bin"/><Relationship Id="rId9" Type="http://schemas.openxmlformats.org/officeDocument/2006/relationships/image" Target="../media/image93.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8" Type="http://schemas.openxmlformats.org/officeDocument/2006/relationships/image" Target="../media/image97.wmf"/><Relationship Id="rId13" Type="http://schemas.openxmlformats.org/officeDocument/2006/relationships/image" Target="../media/image98.wmf"/><Relationship Id="rId18" Type="http://schemas.openxmlformats.org/officeDocument/2006/relationships/image" Target="../media/image100.wmf"/><Relationship Id="rId26" Type="http://schemas.openxmlformats.org/officeDocument/2006/relationships/oleObject" Target="../embeddings/oleObject127.bin"/><Relationship Id="rId3" Type="http://schemas.openxmlformats.org/officeDocument/2006/relationships/oleObject" Target="../embeddings/oleObject114.bin"/><Relationship Id="rId21" Type="http://schemas.openxmlformats.org/officeDocument/2006/relationships/oleObject" Target="../embeddings/oleObject124.bin"/><Relationship Id="rId7" Type="http://schemas.openxmlformats.org/officeDocument/2006/relationships/oleObject" Target="../embeddings/oleObject116.bin"/><Relationship Id="rId12" Type="http://schemas.openxmlformats.org/officeDocument/2006/relationships/oleObject" Target="../embeddings/oleObject119.bin"/><Relationship Id="rId17" Type="http://schemas.openxmlformats.org/officeDocument/2006/relationships/oleObject" Target="../embeddings/oleObject122.bin"/><Relationship Id="rId25" Type="http://schemas.openxmlformats.org/officeDocument/2006/relationships/image" Target="../media/image47.wmf"/><Relationship Id="rId2" Type="http://schemas.openxmlformats.org/officeDocument/2006/relationships/slideLayout" Target="../slideLayouts/slideLayout4.xml"/><Relationship Id="rId16" Type="http://schemas.openxmlformats.org/officeDocument/2006/relationships/image" Target="../media/image99.wmf"/><Relationship Id="rId20" Type="http://schemas.openxmlformats.org/officeDocument/2006/relationships/image" Target="../media/image101.wmf"/><Relationship Id="rId29" Type="http://schemas.openxmlformats.org/officeDocument/2006/relationships/oleObject" Target="../embeddings/oleObject129.bin"/><Relationship Id="rId1" Type="http://schemas.openxmlformats.org/officeDocument/2006/relationships/vmlDrawing" Target="../drawings/vmlDrawing19.vml"/><Relationship Id="rId6" Type="http://schemas.openxmlformats.org/officeDocument/2006/relationships/image" Target="../media/image54.wmf"/><Relationship Id="rId11" Type="http://schemas.openxmlformats.org/officeDocument/2006/relationships/image" Target="../media/image17.wmf"/><Relationship Id="rId24" Type="http://schemas.openxmlformats.org/officeDocument/2006/relationships/oleObject" Target="../embeddings/oleObject126.bin"/><Relationship Id="rId32" Type="http://schemas.openxmlformats.org/officeDocument/2006/relationships/image" Target="../media/image104.wmf"/><Relationship Id="rId5" Type="http://schemas.openxmlformats.org/officeDocument/2006/relationships/oleObject" Target="../embeddings/oleObject115.bin"/><Relationship Id="rId15" Type="http://schemas.openxmlformats.org/officeDocument/2006/relationships/oleObject" Target="../embeddings/oleObject121.bin"/><Relationship Id="rId23" Type="http://schemas.openxmlformats.org/officeDocument/2006/relationships/oleObject" Target="../embeddings/oleObject125.bin"/><Relationship Id="rId28" Type="http://schemas.openxmlformats.org/officeDocument/2006/relationships/image" Target="../media/image103.wmf"/><Relationship Id="rId10" Type="http://schemas.openxmlformats.org/officeDocument/2006/relationships/oleObject" Target="../embeddings/oleObject118.bin"/><Relationship Id="rId19" Type="http://schemas.openxmlformats.org/officeDocument/2006/relationships/oleObject" Target="../embeddings/oleObject123.bin"/><Relationship Id="rId31" Type="http://schemas.openxmlformats.org/officeDocument/2006/relationships/oleObject" Target="../embeddings/oleObject131.bin"/><Relationship Id="rId4" Type="http://schemas.openxmlformats.org/officeDocument/2006/relationships/image" Target="../media/image96.wmf"/><Relationship Id="rId9" Type="http://schemas.openxmlformats.org/officeDocument/2006/relationships/oleObject" Target="../embeddings/oleObject117.bin"/><Relationship Id="rId14" Type="http://schemas.openxmlformats.org/officeDocument/2006/relationships/oleObject" Target="../embeddings/oleObject120.bin"/><Relationship Id="rId22" Type="http://schemas.openxmlformats.org/officeDocument/2006/relationships/image" Target="../media/image102.wmf"/><Relationship Id="rId27" Type="http://schemas.openxmlformats.org/officeDocument/2006/relationships/oleObject" Target="../embeddings/oleObject128.bin"/><Relationship Id="rId30" Type="http://schemas.openxmlformats.org/officeDocument/2006/relationships/oleObject" Target="../embeddings/oleObject130.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oleObject" Target="../embeddings/oleObject137.bin"/><Relationship Id="rId18" Type="http://schemas.openxmlformats.org/officeDocument/2006/relationships/oleObject" Target="../embeddings/oleObject140.bin"/><Relationship Id="rId3" Type="http://schemas.openxmlformats.org/officeDocument/2006/relationships/oleObject" Target="../embeddings/oleObject132.bin"/><Relationship Id="rId21" Type="http://schemas.openxmlformats.org/officeDocument/2006/relationships/oleObject" Target="../embeddings/oleObject142.bin"/><Relationship Id="rId7" Type="http://schemas.openxmlformats.org/officeDocument/2006/relationships/oleObject" Target="../embeddings/oleObject134.bin"/><Relationship Id="rId12" Type="http://schemas.openxmlformats.org/officeDocument/2006/relationships/image" Target="../media/image17.wmf"/><Relationship Id="rId17" Type="http://schemas.openxmlformats.org/officeDocument/2006/relationships/oleObject" Target="../embeddings/oleObject139.bin"/><Relationship Id="rId2" Type="http://schemas.openxmlformats.org/officeDocument/2006/relationships/slideLayout" Target="../slideLayouts/slideLayout4.xml"/><Relationship Id="rId16" Type="http://schemas.openxmlformats.org/officeDocument/2006/relationships/image" Target="../media/image104.wmf"/><Relationship Id="rId20" Type="http://schemas.openxmlformats.org/officeDocument/2006/relationships/oleObject" Target="../embeddings/oleObject141.bin"/><Relationship Id="rId1" Type="http://schemas.openxmlformats.org/officeDocument/2006/relationships/vmlDrawing" Target="../drawings/vmlDrawing20.vml"/><Relationship Id="rId6" Type="http://schemas.openxmlformats.org/officeDocument/2006/relationships/image" Target="../media/image106.wmf"/><Relationship Id="rId11" Type="http://schemas.openxmlformats.org/officeDocument/2006/relationships/oleObject" Target="../embeddings/oleObject136.bin"/><Relationship Id="rId5" Type="http://schemas.openxmlformats.org/officeDocument/2006/relationships/oleObject" Target="../embeddings/oleObject133.bin"/><Relationship Id="rId15" Type="http://schemas.openxmlformats.org/officeDocument/2006/relationships/oleObject" Target="../embeddings/oleObject138.bin"/><Relationship Id="rId10" Type="http://schemas.openxmlformats.org/officeDocument/2006/relationships/image" Target="../media/image99.wmf"/><Relationship Id="rId19" Type="http://schemas.openxmlformats.org/officeDocument/2006/relationships/image" Target="../media/image47.wmf"/><Relationship Id="rId4" Type="http://schemas.openxmlformats.org/officeDocument/2006/relationships/image" Target="../media/image105.wmf"/><Relationship Id="rId9" Type="http://schemas.openxmlformats.org/officeDocument/2006/relationships/oleObject" Target="../embeddings/oleObject135.bin"/><Relationship Id="rId14" Type="http://schemas.openxmlformats.org/officeDocument/2006/relationships/image" Target="../media/image108.wmf"/><Relationship Id="rId22" Type="http://schemas.openxmlformats.org/officeDocument/2006/relationships/oleObject" Target="../embeddings/oleObject143.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46.bin"/><Relationship Id="rId13" Type="http://schemas.openxmlformats.org/officeDocument/2006/relationships/image" Target="../media/image23.wmf"/><Relationship Id="rId18" Type="http://schemas.openxmlformats.org/officeDocument/2006/relationships/oleObject" Target="../embeddings/oleObject151.bin"/><Relationship Id="rId3" Type="http://schemas.openxmlformats.org/officeDocument/2006/relationships/image" Target="../media/image113.png"/><Relationship Id="rId7" Type="http://schemas.openxmlformats.org/officeDocument/2006/relationships/image" Target="../media/image96.wmf"/><Relationship Id="rId12" Type="http://schemas.openxmlformats.org/officeDocument/2006/relationships/oleObject" Target="../embeddings/oleObject148.bin"/><Relationship Id="rId17" Type="http://schemas.openxmlformats.org/officeDocument/2006/relationships/image" Target="../media/image112.wmf"/><Relationship Id="rId2" Type="http://schemas.openxmlformats.org/officeDocument/2006/relationships/slideLayout" Target="../slideLayouts/slideLayout4.xml"/><Relationship Id="rId16" Type="http://schemas.openxmlformats.org/officeDocument/2006/relationships/oleObject" Target="../embeddings/oleObject150.bin"/><Relationship Id="rId1" Type="http://schemas.openxmlformats.org/officeDocument/2006/relationships/vmlDrawing" Target="../drawings/vmlDrawing21.vml"/><Relationship Id="rId6" Type="http://schemas.openxmlformats.org/officeDocument/2006/relationships/oleObject" Target="../embeddings/oleObject145.bin"/><Relationship Id="rId11" Type="http://schemas.openxmlformats.org/officeDocument/2006/relationships/image" Target="../media/image110.wmf"/><Relationship Id="rId5" Type="http://schemas.openxmlformats.org/officeDocument/2006/relationships/image" Target="../media/image54.wmf"/><Relationship Id="rId15" Type="http://schemas.openxmlformats.org/officeDocument/2006/relationships/image" Target="../media/image111.wmf"/><Relationship Id="rId10" Type="http://schemas.openxmlformats.org/officeDocument/2006/relationships/oleObject" Target="../embeddings/oleObject147.bin"/><Relationship Id="rId4" Type="http://schemas.openxmlformats.org/officeDocument/2006/relationships/oleObject" Target="../embeddings/oleObject144.bin"/><Relationship Id="rId9" Type="http://schemas.openxmlformats.org/officeDocument/2006/relationships/image" Target="../media/image109.wmf"/><Relationship Id="rId14" Type="http://schemas.openxmlformats.org/officeDocument/2006/relationships/oleObject" Target="../embeddings/oleObject149.bin"/></Relationships>
</file>

<file path=ppt/slides/_rels/slide42.xml.rels><?xml version="1.0" encoding="UTF-8" standalone="yes"?>
<Relationships xmlns="http://schemas.openxmlformats.org/package/2006/relationships"><Relationship Id="rId8" Type="http://schemas.openxmlformats.org/officeDocument/2006/relationships/image" Target="../media/image116.wmf"/><Relationship Id="rId13" Type="http://schemas.openxmlformats.org/officeDocument/2006/relationships/oleObject" Target="../embeddings/oleObject157.bin"/><Relationship Id="rId18" Type="http://schemas.openxmlformats.org/officeDocument/2006/relationships/image" Target="../media/image121.wmf"/><Relationship Id="rId26" Type="http://schemas.openxmlformats.org/officeDocument/2006/relationships/image" Target="../media/image54.wmf"/><Relationship Id="rId3" Type="http://schemas.openxmlformats.org/officeDocument/2006/relationships/oleObject" Target="../embeddings/oleObject152.bin"/><Relationship Id="rId21" Type="http://schemas.openxmlformats.org/officeDocument/2006/relationships/oleObject" Target="../embeddings/oleObject161.bin"/><Relationship Id="rId7" Type="http://schemas.openxmlformats.org/officeDocument/2006/relationships/oleObject" Target="../embeddings/oleObject154.bin"/><Relationship Id="rId12" Type="http://schemas.openxmlformats.org/officeDocument/2006/relationships/image" Target="../media/image118.wmf"/><Relationship Id="rId17" Type="http://schemas.openxmlformats.org/officeDocument/2006/relationships/oleObject" Target="../embeddings/oleObject159.bin"/><Relationship Id="rId25" Type="http://schemas.openxmlformats.org/officeDocument/2006/relationships/oleObject" Target="../embeddings/oleObject163.bin"/><Relationship Id="rId2" Type="http://schemas.openxmlformats.org/officeDocument/2006/relationships/slideLayout" Target="../slideLayouts/slideLayout4.xml"/><Relationship Id="rId16" Type="http://schemas.openxmlformats.org/officeDocument/2006/relationships/image" Target="../media/image120.wmf"/><Relationship Id="rId20" Type="http://schemas.openxmlformats.org/officeDocument/2006/relationships/image" Target="../media/image122.wmf"/><Relationship Id="rId1" Type="http://schemas.openxmlformats.org/officeDocument/2006/relationships/vmlDrawing" Target="../drawings/vmlDrawing22.vml"/><Relationship Id="rId6" Type="http://schemas.openxmlformats.org/officeDocument/2006/relationships/image" Target="../media/image115.wmf"/><Relationship Id="rId11" Type="http://schemas.openxmlformats.org/officeDocument/2006/relationships/oleObject" Target="../embeddings/oleObject156.bin"/><Relationship Id="rId24" Type="http://schemas.openxmlformats.org/officeDocument/2006/relationships/image" Target="../media/image123.wmf"/><Relationship Id="rId5" Type="http://schemas.openxmlformats.org/officeDocument/2006/relationships/oleObject" Target="../embeddings/oleObject153.bin"/><Relationship Id="rId15" Type="http://schemas.openxmlformats.org/officeDocument/2006/relationships/oleObject" Target="../embeddings/oleObject158.bin"/><Relationship Id="rId23" Type="http://schemas.openxmlformats.org/officeDocument/2006/relationships/oleObject" Target="../embeddings/oleObject162.bin"/><Relationship Id="rId10" Type="http://schemas.openxmlformats.org/officeDocument/2006/relationships/image" Target="../media/image117.wmf"/><Relationship Id="rId19" Type="http://schemas.openxmlformats.org/officeDocument/2006/relationships/oleObject" Target="../embeddings/oleObject160.bin"/><Relationship Id="rId4" Type="http://schemas.openxmlformats.org/officeDocument/2006/relationships/image" Target="../media/image114.wmf"/><Relationship Id="rId9" Type="http://schemas.openxmlformats.org/officeDocument/2006/relationships/oleObject" Target="../embeddings/oleObject155.bin"/><Relationship Id="rId14" Type="http://schemas.openxmlformats.org/officeDocument/2006/relationships/image" Target="../media/image119.wmf"/><Relationship Id="rId22" Type="http://schemas.openxmlformats.org/officeDocument/2006/relationships/image" Target="../media/image96.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66.bin"/><Relationship Id="rId13" Type="http://schemas.openxmlformats.org/officeDocument/2006/relationships/image" Target="../media/image43.wmf"/><Relationship Id="rId3" Type="http://schemas.openxmlformats.org/officeDocument/2006/relationships/notesSlide" Target="../notesSlides/notesSlide16.xml"/><Relationship Id="rId7" Type="http://schemas.openxmlformats.org/officeDocument/2006/relationships/image" Target="../media/image125.wmf"/><Relationship Id="rId12" Type="http://schemas.openxmlformats.org/officeDocument/2006/relationships/oleObject" Target="../embeddings/oleObject168.bin"/><Relationship Id="rId2" Type="http://schemas.openxmlformats.org/officeDocument/2006/relationships/slideLayout" Target="../slideLayouts/slideLayout4.xml"/><Relationship Id="rId16" Type="http://schemas.openxmlformats.org/officeDocument/2006/relationships/image" Target="../media/image113.png"/><Relationship Id="rId1" Type="http://schemas.openxmlformats.org/officeDocument/2006/relationships/vmlDrawing" Target="../drawings/vmlDrawing23.vml"/><Relationship Id="rId6" Type="http://schemas.openxmlformats.org/officeDocument/2006/relationships/oleObject" Target="../embeddings/oleObject165.bin"/><Relationship Id="rId11" Type="http://schemas.openxmlformats.org/officeDocument/2006/relationships/image" Target="../media/image127.wmf"/><Relationship Id="rId5" Type="http://schemas.openxmlformats.org/officeDocument/2006/relationships/image" Target="../media/image124.wmf"/><Relationship Id="rId15" Type="http://schemas.openxmlformats.org/officeDocument/2006/relationships/image" Target="../media/image44.wmf"/><Relationship Id="rId10" Type="http://schemas.openxmlformats.org/officeDocument/2006/relationships/oleObject" Target="../embeddings/oleObject167.bin"/><Relationship Id="rId4" Type="http://schemas.openxmlformats.org/officeDocument/2006/relationships/oleObject" Target="../embeddings/oleObject164.bin"/><Relationship Id="rId9" Type="http://schemas.openxmlformats.org/officeDocument/2006/relationships/image" Target="../media/image126.wmf"/><Relationship Id="rId14" Type="http://schemas.openxmlformats.org/officeDocument/2006/relationships/oleObject" Target="../embeddings/oleObject169.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8" Type="http://schemas.openxmlformats.org/officeDocument/2006/relationships/image" Target="../media/image130.wmf"/><Relationship Id="rId13" Type="http://schemas.openxmlformats.org/officeDocument/2006/relationships/oleObject" Target="../embeddings/oleObject175.bin"/><Relationship Id="rId3" Type="http://schemas.openxmlformats.org/officeDocument/2006/relationships/oleObject" Target="../embeddings/oleObject170.bin"/><Relationship Id="rId7" Type="http://schemas.openxmlformats.org/officeDocument/2006/relationships/oleObject" Target="../embeddings/oleObject172.bin"/><Relationship Id="rId12" Type="http://schemas.openxmlformats.org/officeDocument/2006/relationships/image" Target="../media/image132.wmf"/><Relationship Id="rId2" Type="http://schemas.openxmlformats.org/officeDocument/2006/relationships/slideLayout" Target="../slideLayouts/slideLayout4.xml"/><Relationship Id="rId1" Type="http://schemas.openxmlformats.org/officeDocument/2006/relationships/vmlDrawing" Target="../drawings/vmlDrawing24.vml"/><Relationship Id="rId6" Type="http://schemas.openxmlformats.org/officeDocument/2006/relationships/image" Target="../media/image129.wmf"/><Relationship Id="rId11" Type="http://schemas.openxmlformats.org/officeDocument/2006/relationships/oleObject" Target="../embeddings/oleObject174.bin"/><Relationship Id="rId5" Type="http://schemas.openxmlformats.org/officeDocument/2006/relationships/oleObject" Target="../embeddings/oleObject171.bin"/><Relationship Id="rId15" Type="http://schemas.openxmlformats.org/officeDocument/2006/relationships/oleObject" Target="../embeddings/oleObject176.bin"/><Relationship Id="rId10" Type="http://schemas.openxmlformats.org/officeDocument/2006/relationships/image" Target="../media/image131.wmf"/><Relationship Id="rId4" Type="http://schemas.openxmlformats.org/officeDocument/2006/relationships/image" Target="../media/image128.wmf"/><Relationship Id="rId9" Type="http://schemas.openxmlformats.org/officeDocument/2006/relationships/oleObject" Target="../embeddings/oleObject173.bin"/><Relationship Id="rId14" Type="http://schemas.openxmlformats.org/officeDocument/2006/relationships/image" Target="../media/image133.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80.bin"/><Relationship Id="rId3" Type="http://schemas.openxmlformats.org/officeDocument/2006/relationships/oleObject" Target="../embeddings/oleObject177.bin"/><Relationship Id="rId7" Type="http://schemas.openxmlformats.org/officeDocument/2006/relationships/oleObject" Target="../embeddings/oleObject179.bin"/><Relationship Id="rId2" Type="http://schemas.openxmlformats.org/officeDocument/2006/relationships/slideLayout" Target="../slideLayouts/slideLayout4.xml"/><Relationship Id="rId1" Type="http://schemas.openxmlformats.org/officeDocument/2006/relationships/vmlDrawing" Target="../drawings/vmlDrawing25.vml"/><Relationship Id="rId6" Type="http://schemas.openxmlformats.org/officeDocument/2006/relationships/image" Target="../media/image135.wmf"/><Relationship Id="rId5" Type="http://schemas.openxmlformats.org/officeDocument/2006/relationships/oleObject" Target="../embeddings/oleObject178.bin"/><Relationship Id="rId4" Type="http://schemas.openxmlformats.org/officeDocument/2006/relationships/image" Target="../media/image134.wmf"/><Relationship Id="rId9" Type="http://schemas.openxmlformats.org/officeDocument/2006/relationships/image" Target="../media/image136.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hyperlink" Target="http://www.cs.waikato.ac.nz/ml/weka/" TargetMode="External"/><Relationship Id="rId2" Type="http://schemas.openxmlformats.org/officeDocument/2006/relationships/hyperlink" Target="http://www.csie.ntu.edu.tw/~cjlin/libsvm/"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8" Type="http://schemas.openxmlformats.org/officeDocument/2006/relationships/hyperlink" Target="http://faculty.bjtu.edu.cn/9129/" TargetMode="External"/><Relationship Id="rId3" Type="http://schemas.openxmlformats.org/officeDocument/2006/relationships/hyperlink" Target="mailto:lpjing@bjtu.edu.cn" TargetMode="External"/><Relationship Id="rId7" Type="http://schemas.openxmlformats.org/officeDocument/2006/relationships/hyperlink" Target="mailto:jtsang@bjtu.edu.cn"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hyperlink" Target="http://faculty.bjtu.edu.cn/8793/" TargetMode="External"/><Relationship Id="rId11" Type="http://schemas.openxmlformats.org/officeDocument/2006/relationships/hyperlink" Target="http://faculty.bjtu.edu.cn/9089/" TargetMode="External"/><Relationship Id="rId5" Type="http://schemas.openxmlformats.org/officeDocument/2006/relationships/hyperlink" Target="mailto:hywan@bjtu.edu.cn" TargetMode="External"/><Relationship Id="rId10" Type="http://schemas.openxmlformats.org/officeDocument/2006/relationships/hyperlink" Target="http://faculty.bjtu.edu.cn/9167/" TargetMode="External"/><Relationship Id="rId4" Type="http://schemas.openxmlformats.org/officeDocument/2006/relationships/hyperlink" Target="http://faculty.bjtu.edu.cn/8249/" TargetMode="External"/><Relationship Id="rId9" Type="http://schemas.openxmlformats.org/officeDocument/2006/relationships/hyperlink" Target="mailto:wj@bjtu.edu.cn"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0.wmf"/><Relationship Id="rId18" Type="http://schemas.openxmlformats.org/officeDocument/2006/relationships/oleObject" Target="../embeddings/oleObject8.bin"/><Relationship Id="rId3" Type="http://schemas.openxmlformats.org/officeDocument/2006/relationships/notesSlide" Target="../notesSlides/notesSlide6.xml"/><Relationship Id="rId7" Type="http://schemas.openxmlformats.org/officeDocument/2006/relationships/image" Target="../media/image7.wmf"/><Relationship Id="rId12" Type="http://schemas.openxmlformats.org/officeDocument/2006/relationships/oleObject" Target="../embeddings/oleObject5.bin"/><Relationship Id="rId17" Type="http://schemas.openxmlformats.org/officeDocument/2006/relationships/image" Target="../media/image12.wmf"/><Relationship Id="rId2" Type="http://schemas.openxmlformats.org/officeDocument/2006/relationships/slideLayout" Target="../slideLayouts/slideLayout4.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9.wmf"/><Relationship Id="rId5" Type="http://schemas.openxmlformats.org/officeDocument/2006/relationships/image" Target="../media/image6.wmf"/><Relationship Id="rId15" Type="http://schemas.openxmlformats.org/officeDocument/2006/relationships/image" Target="../media/image1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8.wmf"/><Relationship Id="rId1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90057" y="1988404"/>
            <a:ext cx="8077200" cy="830997"/>
          </a:xfrm>
          <a:prstGeom prst="rect">
            <a:avLst/>
          </a:prstGeom>
        </p:spPr>
        <p:txBody>
          <a:bodyPr wrap="square" anchor="ctr">
            <a:spAutoFit/>
          </a:bodyPr>
          <a:lstStyle/>
          <a:p>
            <a:pPr algn="ctr">
              <a:spcBef>
                <a:spcPts val="0"/>
              </a:spcBef>
              <a:buNone/>
            </a:pPr>
            <a:r>
              <a:rPr lang="zh-CN" altLang="en-US" sz="4800" b="1" dirty="0">
                <a:latin typeface="微软雅黑" panose="020B0503020204020204" pitchFamily="34" charset="-122"/>
                <a:ea typeface="微软雅黑" panose="020B0503020204020204" pitchFamily="34" charset="-122"/>
              </a:rPr>
              <a:t>第</a:t>
            </a:r>
            <a:r>
              <a:rPr lang="en-US" altLang="zh-CN" sz="4800" b="1" dirty="0">
                <a:latin typeface="微软雅黑" panose="020B0503020204020204" pitchFamily="34" charset="-122"/>
                <a:ea typeface="微软雅黑" panose="020B0503020204020204" pitchFamily="34" charset="-122"/>
              </a:rPr>
              <a:t>4</a:t>
            </a:r>
            <a:r>
              <a:rPr lang="zh-CN" altLang="en-US" sz="4800" b="1" dirty="0">
                <a:latin typeface="微软雅黑" panose="020B0503020204020204" pitchFamily="34" charset="-122"/>
                <a:ea typeface="微软雅黑" panose="020B0503020204020204" pitchFamily="34" charset="-122"/>
              </a:rPr>
              <a:t>章 决策树 </a:t>
            </a:r>
            <a:endParaRPr lang="en-US" altLang="zh-CN" sz="4800" b="1" dirty="0">
              <a:latin typeface="微软雅黑" panose="020B0503020204020204" pitchFamily="34" charset="-122"/>
              <a:ea typeface="微软雅黑" panose="020B0503020204020204" pitchFamily="34" charset="-122"/>
            </a:endParaRPr>
          </a:p>
        </p:txBody>
      </p:sp>
      <p:sp>
        <p:nvSpPr>
          <p:cNvPr id="5" name="矩形 4"/>
          <p:cNvSpPr/>
          <p:nvPr/>
        </p:nvSpPr>
        <p:spPr>
          <a:xfrm>
            <a:off x="2133600" y="3916977"/>
            <a:ext cx="8077200" cy="400110"/>
          </a:xfrm>
          <a:prstGeom prst="rect">
            <a:avLst/>
          </a:prstGeom>
        </p:spPr>
        <p:txBody>
          <a:bodyPr wrap="square" anchor="ctr">
            <a:spAutoFit/>
          </a:bodyPr>
          <a:lstStyle/>
          <a:p>
            <a:pPr algn="ctr">
              <a:buNone/>
            </a:pPr>
            <a:r>
              <a:rPr lang="zh-CN" altLang="en-US" sz="2000" b="1" dirty="0">
                <a:latin typeface="微软雅黑" panose="020B0503020204020204" pitchFamily="34" charset="-122"/>
                <a:ea typeface="微软雅黑" panose="020B0503020204020204" pitchFamily="34" charset="-122"/>
              </a:rPr>
              <a:t>北京交通大学本科</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机器学习</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课程组</a:t>
            </a:r>
          </a:p>
        </p:txBody>
      </p:sp>
    </p:spTree>
    <p:extLst>
      <p:ext uri="{BB962C8B-B14F-4D97-AF65-F5344CB8AC3E}">
        <p14:creationId xmlns:p14="http://schemas.microsoft.com/office/powerpoint/2010/main" val="2015356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268413"/>
                <a:ext cx="10549467" cy="5013663"/>
              </a:xfrm>
            </p:spPr>
            <p:txBody>
              <a:bodyPr>
                <a:noAutofit/>
              </a:bodyPr>
              <a:lstStyle/>
              <a:p>
                <a:pPr>
                  <a:lnSpc>
                    <a:spcPct val="120000"/>
                  </a:lnSpc>
                </a:pPr>
                <a:r>
                  <a:rPr lang="zh-CN" altLang="en-US" sz="2000" dirty="0">
                    <a:solidFill>
                      <a:schemeClr val="tx1"/>
                    </a:solidFill>
                    <a:latin typeface="微软雅黑" panose="020B0503020204020204" pitchFamily="34" charset="-122"/>
                    <a:ea typeface="微软雅黑" panose="020B0503020204020204" pitchFamily="34" charset="-122"/>
                  </a:rPr>
                  <a:t>离散属性</a:t>
                </a:r>
                <a:r>
                  <a:rPr lang="en-US" altLang="zh-CN" sz="20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 </a:t>
                </a:r>
                <a:r>
                  <a:rPr lang="en-US" altLang="zh-CN" sz="2000" i="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solidFill>
                      <a:schemeClr val="tx1"/>
                    </a:solidFill>
                    <a:latin typeface="微软雅黑" panose="020B0503020204020204" pitchFamily="34" charset="-122"/>
                    <a:ea typeface="微软雅黑" panose="020B0503020204020204" pitchFamily="34" charset="-122"/>
                  </a:rPr>
                  <a:t>有</a:t>
                </a:r>
                <a:r>
                  <a:rPr lang="en-US" altLang="zh-CN" sz="20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v </a:t>
                </a:r>
                <a:r>
                  <a:rPr lang="zh-CN" altLang="en-US" sz="2000" dirty="0">
                    <a:solidFill>
                      <a:schemeClr val="tx1"/>
                    </a:solidFill>
                    <a:latin typeface="微软雅黑" panose="020B0503020204020204" pitchFamily="34" charset="-122"/>
                    <a:ea typeface="微软雅黑" panose="020B0503020204020204" pitchFamily="34" charset="-122"/>
                  </a:rPr>
                  <a:t>个可能的取值                     ，用</a:t>
                </a:r>
                <a:r>
                  <a:rPr lang="en-US" altLang="zh-CN" sz="20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000" dirty="0">
                    <a:solidFill>
                      <a:schemeClr val="tx1"/>
                    </a:solidFill>
                    <a:latin typeface="微软雅黑" panose="020B0503020204020204" pitchFamily="34" charset="-122"/>
                    <a:ea typeface="微软雅黑" panose="020B0503020204020204" pitchFamily="34" charset="-122"/>
                  </a:rPr>
                  <a:t>来进行划分，则会产生</a:t>
                </a:r>
                <a:r>
                  <a:rPr lang="en-US" altLang="zh-CN" sz="2000" dirty="0">
                    <a:solidFill>
                      <a:schemeClr val="tx1"/>
                    </a:solidFill>
                    <a:latin typeface="微软雅黑" panose="020B0503020204020204" pitchFamily="34" charset="-122"/>
                    <a:ea typeface="微软雅黑" panose="020B0503020204020204" pitchFamily="34" charset="-122"/>
                  </a:rPr>
                  <a:t>  </a:t>
                </a:r>
                <a:r>
                  <a:rPr lang="en-US" altLang="zh-CN" sz="20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tx1"/>
                    </a:solidFill>
                    <a:latin typeface="微软雅黑" panose="020B0503020204020204" pitchFamily="34" charset="-122"/>
                    <a:ea typeface="微软雅黑" panose="020B0503020204020204" pitchFamily="34" charset="-122"/>
                  </a:rPr>
                  <a:t>个分支结点，其中第   个分支结点包含了</a:t>
                </a:r>
                <a:r>
                  <a:rPr lang="en-US" altLang="zh-CN" sz="20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000" dirty="0">
                    <a:solidFill>
                      <a:schemeClr val="tx1"/>
                    </a:solidFill>
                    <a:latin typeface="微软雅黑" panose="020B0503020204020204" pitchFamily="34" charset="-122"/>
                    <a:ea typeface="微软雅黑" panose="020B0503020204020204" pitchFamily="34" charset="-122"/>
                  </a:rPr>
                  <a:t>中所有在属性</a:t>
                </a:r>
                <a:r>
                  <a:rPr lang="en-US" altLang="zh-CN" sz="20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dirty="0">
                    <a:solidFill>
                      <a:schemeClr val="tx1"/>
                    </a:solidFill>
                    <a:latin typeface="微软雅黑" panose="020B0503020204020204" pitchFamily="34" charset="-122"/>
                    <a:ea typeface="微软雅黑" panose="020B0503020204020204" pitchFamily="34" charset="-122"/>
                  </a:rPr>
                  <a:t>上取值为</a:t>
                </a:r>
                <a14:m>
                  <m:oMath xmlns:m="http://schemas.openxmlformats.org/officeDocument/2006/math">
                    <m:r>
                      <a:rPr lang="en-US" altLang="zh-CN" sz="2000">
                        <a:solidFill>
                          <a:schemeClr val="tx1"/>
                        </a:solidFill>
                        <a:latin typeface="Cambria Math"/>
                        <a:ea typeface="微软雅黑" panose="020B0503020204020204" pitchFamily="34" charset="-122"/>
                      </a:rPr>
                      <m:t> </m:t>
                    </m:r>
                    <m:r>
                      <a:rPr lang="en-US" altLang="zh-CN" sz="2000" b="0" i="0" smtClean="0">
                        <a:solidFill>
                          <a:schemeClr val="tx1"/>
                        </a:solidFill>
                        <a:latin typeface="Cambria Math" panose="02040503050406030204" pitchFamily="18" charset="0"/>
                        <a:ea typeface="微软雅黑" panose="020B0503020204020204" pitchFamily="34" charset="-122"/>
                      </a:rPr>
                      <m:t>     </m:t>
                    </m:r>
                    <m:r>
                      <a:rPr lang="zh-CN" altLang="en-US" sz="2000">
                        <a:solidFill>
                          <a:schemeClr val="tx1"/>
                        </a:solidFill>
                        <a:latin typeface="Cambria Math"/>
                        <a:ea typeface="微软雅黑" panose="020B0503020204020204" pitchFamily="34" charset="-122"/>
                      </a:rPr>
                      <m:t>的样本，记为</m:t>
                    </m:r>
                    <m:r>
                      <a:rPr lang="en-US" altLang="zh-CN" sz="2000">
                        <a:solidFill>
                          <a:schemeClr val="tx1"/>
                        </a:solidFill>
                        <a:latin typeface="Cambria Math"/>
                        <a:ea typeface="微软雅黑" panose="020B0503020204020204" pitchFamily="34" charset="-122"/>
                      </a:rPr>
                      <m:t>     </m:t>
                    </m:r>
                    <m:r>
                      <a:rPr lang="zh-CN" altLang="en-US" sz="2000">
                        <a:solidFill>
                          <a:schemeClr val="tx1"/>
                        </a:solidFill>
                        <a:latin typeface="Cambria Math"/>
                        <a:ea typeface="微软雅黑" panose="020B0503020204020204" pitchFamily="34" charset="-122"/>
                      </a:rPr>
                      <m:t>。则可计算出</m:t>
                    </m:r>
                  </m:oMath>
                </a14:m>
                <a:r>
                  <a:rPr lang="zh-CN" altLang="en-US" sz="2000" dirty="0">
                    <a:solidFill>
                      <a:schemeClr val="tx1"/>
                    </a:solidFill>
                    <a:latin typeface="微软雅黑" panose="020B0503020204020204" pitchFamily="34" charset="-122"/>
                    <a:ea typeface="微软雅黑" panose="020B0503020204020204" pitchFamily="34" charset="-122"/>
                  </a:rPr>
                  <a:t>用属性</a:t>
                </a:r>
                <a:r>
                  <a:rPr lang="en-US" altLang="zh-CN" sz="20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dirty="0">
                    <a:solidFill>
                      <a:schemeClr val="tx1"/>
                    </a:solidFill>
                    <a:latin typeface="微软雅黑" panose="020B0503020204020204" pitchFamily="34" charset="-122"/>
                    <a:ea typeface="微软雅黑" panose="020B0503020204020204" pitchFamily="34" charset="-122"/>
                  </a:rPr>
                  <a:t>对样本集</a:t>
                </a:r>
                <a:r>
                  <a:rPr lang="en-US" altLang="zh-CN" sz="20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000" dirty="0">
                    <a:solidFill>
                      <a:schemeClr val="tx1"/>
                    </a:solidFill>
                    <a:latin typeface="微软雅黑" panose="020B0503020204020204" pitchFamily="34" charset="-122"/>
                    <a:ea typeface="微软雅黑" panose="020B0503020204020204" pitchFamily="34" charset="-122"/>
                  </a:rPr>
                  <a:t>进行划分所获得的“信息增益”：</a:t>
                </a:r>
                <a:endParaRPr lang="en-US" altLang="zh-CN" sz="2000" dirty="0">
                  <a:solidFill>
                    <a:schemeClr val="tx1"/>
                  </a:solidFill>
                  <a:latin typeface="微软雅黑" panose="020B0503020204020204" pitchFamily="34" charset="-122"/>
                  <a:ea typeface="微软雅黑" panose="020B0503020204020204" pitchFamily="34" charset="-122"/>
                </a:endParaRPr>
              </a:p>
              <a:p>
                <a:endParaRPr lang="en-US" altLang="zh-CN" sz="2000" dirty="0">
                  <a:solidFill>
                    <a:schemeClr val="tx1"/>
                  </a:solidFill>
                  <a:latin typeface="微软雅黑" panose="020B0503020204020204" pitchFamily="34" charset="-122"/>
                  <a:ea typeface="微软雅黑" panose="020B0503020204020204" pitchFamily="34" charset="-122"/>
                </a:endParaRPr>
              </a:p>
              <a:p>
                <a:endParaRPr lang="en-US" altLang="zh-CN" sz="2000" dirty="0">
                  <a:solidFill>
                    <a:schemeClr val="tx1"/>
                  </a:solidFill>
                  <a:latin typeface="微软雅黑" panose="020B0503020204020204" pitchFamily="34" charset="-122"/>
                  <a:ea typeface="微软雅黑" panose="020B0503020204020204" pitchFamily="34" charset="-122"/>
                </a:endParaRPr>
              </a:p>
              <a:p>
                <a:endParaRPr lang="en-US" altLang="zh-CN" sz="2000" dirty="0">
                  <a:solidFill>
                    <a:schemeClr val="tx1"/>
                  </a:solidFill>
                  <a:latin typeface="微软雅黑" panose="020B0503020204020204" pitchFamily="34" charset="-122"/>
                  <a:ea typeface="微软雅黑" panose="020B0503020204020204" pitchFamily="34" charset="-122"/>
                </a:endParaRPr>
              </a:p>
              <a:p>
                <a:pPr marL="0" indent="0">
                  <a:buNone/>
                </a:pPr>
                <a:endParaRPr lang="en-US" altLang="zh-CN" sz="2000" dirty="0">
                  <a:solidFill>
                    <a:schemeClr val="tx1"/>
                  </a:solidFill>
                  <a:latin typeface="微软雅黑" panose="020B0503020204020204" pitchFamily="34" charset="-122"/>
                  <a:ea typeface="微软雅黑" panose="020B0503020204020204" pitchFamily="34" charset="-122"/>
                </a:endParaRPr>
              </a:p>
              <a:p>
                <a:pPr marL="342900" indent="-342900"/>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一般而言，信息增益越大，则意味着使用属性</a:t>
                </a: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来进行划分所获得的“纯度提升”越大</a:t>
                </a:r>
                <a:endParaRPr lang="en-US" altLang="zh-CN" sz="2000" dirty="0">
                  <a:solidFill>
                    <a:schemeClr val="tx1"/>
                  </a:solidFill>
                  <a:latin typeface="微软雅黑" panose="020B0503020204020204" pitchFamily="34" charset="-122"/>
                  <a:ea typeface="微软雅黑" panose="020B0503020204020204" pitchFamily="34" charset="-122"/>
                </a:endParaRPr>
              </a:p>
              <a:p>
                <a:pPr marL="228600" lvl="1">
                  <a:spcBef>
                    <a:spcPts val="1000"/>
                  </a:spcBef>
                  <a:buSzPct val="100000"/>
                  <a:buFont typeface="Wingdings" panose="05000000000000000000" pitchFamily="2" charset="2"/>
                  <a:buChar char="p"/>
                </a:pPr>
                <a:r>
                  <a:rPr lang="en-US" altLang="zh-CN" dirty="0">
                    <a:solidFill>
                      <a:schemeClr val="tx1"/>
                    </a:solidFill>
                    <a:latin typeface="微软雅黑" panose="020B0503020204020204" pitchFamily="34" charset="-122"/>
                    <a:ea typeface="微软雅黑" panose="020B0503020204020204" pitchFamily="34" charset="-122"/>
                  </a:rPr>
                  <a:t> ID3</a:t>
                </a:r>
                <a:r>
                  <a:rPr lang="zh-CN" altLang="en-US" dirty="0">
                    <a:solidFill>
                      <a:schemeClr val="tx1"/>
                    </a:solidFill>
                    <a:latin typeface="微软雅黑" panose="020B0503020204020204" pitchFamily="34" charset="-122"/>
                    <a:ea typeface="微软雅黑" panose="020B0503020204020204" pitchFamily="34" charset="-122"/>
                  </a:rPr>
                  <a:t>决策树学习算法</a:t>
                </a:r>
                <a:r>
                  <a:rPr lang="en-US" altLang="zh-CN" dirty="0">
                    <a:solidFill>
                      <a:schemeClr val="tx1"/>
                    </a:solidFill>
                    <a:latin typeface="微软雅黑" panose="020B0503020204020204" pitchFamily="34" charset="-122"/>
                    <a:ea typeface="微软雅黑" panose="020B0503020204020204" pitchFamily="34" charset="-122"/>
                  </a:rPr>
                  <a:t>[Quinlan, 1986]</a:t>
                </a:r>
                <a:r>
                  <a:rPr lang="zh-CN" altLang="en-US" dirty="0">
                    <a:solidFill>
                      <a:schemeClr val="tx1"/>
                    </a:solidFill>
                    <a:latin typeface="微软雅黑" panose="020B0503020204020204" pitchFamily="34" charset="-122"/>
                    <a:ea typeface="微软雅黑" panose="020B0503020204020204" pitchFamily="34" charset="-122"/>
                  </a:rPr>
                  <a:t>以信息增益为准则来选择划分属性</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268413"/>
                <a:ext cx="10549467" cy="5013663"/>
              </a:xfrm>
              <a:blipFill>
                <a:blip r:embed="rId4"/>
                <a:stretch>
                  <a:fillRect l="-520" r="-347"/>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2013945554"/>
              </p:ext>
            </p:extLst>
          </p:nvPr>
        </p:nvGraphicFramePr>
        <p:xfrm>
          <a:off x="3044825" y="2408238"/>
          <a:ext cx="6121400" cy="1066800"/>
        </p:xfrm>
        <a:graphic>
          <a:graphicData uri="http://schemas.openxmlformats.org/presentationml/2006/ole">
            <mc:AlternateContent xmlns:mc="http://schemas.openxmlformats.org/markup-compatibility/2006">
              <mc:Choice xmlns:v="urn:schemas-microsoft-com:vml" Requires="v">
                <p:oleObj spid="_x0000_s2312" name="Formula" r:id="rId5" imgW="2650680" imgH="462600" progId="Equation.Ribbit">
                  <p:embed/>
                </p:oleObj>
              </mc:Choice>
              <mc:Fallback>
                <p:oleObj name="Formula" r:id="rId5" imgW="2650680" imgH="462600" progId="Equation.Ribbit">
                  <p:embed/>
                  <p:pic>
                    <p:nvPicPr>
                      <p:cNvPr id="0" name=""/>
                      <p:cNvPicPr/>
                      <p:nvPr/>
                    </p:nvPicPr>
                    <p:blipFill>
                      <a:blip r:embed="rId6"/>
                      <a:stretch>
                        <a:fillRect/>
                      </a:stretch>
                    </p:blipFill>
                    <p:spPr>
                      <a:xfrm>
                        <a:off x="3044825" y="2408238"/>
                        <a:ext cx="6121400" cy="1066800"/>
                      </a:xfrm>
                      <a:prstGeom prst="rect">
                        <a:avLst/>
                      </a:prstGeom>
                    </p:spPr>
                  </p:pic>
                </p:oleObj>
              </mc:Fallback>
            </mc:AlternateContent>
          </a:graphicData>
        </a:graphic>
      </p:graphicFrame>
      <p:sp>
        <p:nvSpPr>
          <p:cNvPr id="7" name="矩形 6"/>
          <p:cNvSpPr/>
          <p:nvPr/>
        </p:nvSpPr>
        <p:spPr>
          <a:xfrm>
            <a:off x="7250806" y="2483100"/>
            <a:ext cx="633080" cy="90800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6248400" y="3565263"/>
            <a:ext cx="3586980" cy="875529"/>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nSpc>
                <a:spcPts val="3200"/>
              </a:lnSpc>
              <a:buNone/>
            </a:pPr>
            <a:r>
              <a:rPr lang="zh-CN" altLang="en-US" sz="2200" dirty="0">
                <a:latin typeface="微软雅黑" panose="020B0503020204020204" pitchFamily="34" charset="-122"/>
                <a:ea typeface="微软雅黑" panose="020B0503020204020204" pitchFamily="34" charset="-122"/>
              </a:rPr>
              <a:t>为分支结点权重，样本数越多的分支结点的影响越大</a:t>
            </a:r>
          </a:p>
        </p:txBody>
      </p:sp>
      <p:graphicFrame>
        <p:nvGraphicFramePr>
          <p:cNvPr id="8" name="对象 7"/>
          <p:cNvGraphicFramePr>
            <a:graphicFrameLocks noChangeAspect="1"/>
          </p:cNvGraphicFramePr>
          <p:nvPr>
            <p:extLst>
              <p:ext uri="{D42A27DB-BD31-4B8C-83A1-F6EECF244321}">
                <p14:modId xmlns:p14="http://schemas.microsoft.com/office/powerpoint/2010/main" val="2367347605"/>
              </p:ext>
            </p:extLst>
          </p:nvPr>
        </p:nvGraphicFramePr>
        <p:xfrm>
          <a:off x="4641850" y="1268413"/>
          <a:ext cx="1606550" cy="331787"/>
        </p:xfrm>
        <a:graphic>
          <a:graphicData uri="http://schemas.openxmlformats.org/presentationml/2006/ole">
            <mc:AlternateContent xmlns:mc="http://schemas.openxmlformats.org/markup-compatibility/2006">
              <mc:Choice xmlns:v="urn:schemas-microsoft-com:vml" Requires="v">
                <p:oleObj spid="_x0000_s2313" name="Formula" r:id="rId7" imgW="913320" imgH="188280" progId="Equation.Ribbit">
                  <p:embed/>
                </p:oleObj>
              </mc:Choice>
              <mc:Fallback>
                <p:oleObj name="Formula" r:id="rId7" imgW="913320" imgH="188280" progId="Equation.Ribbit">
                  <p:embed/>
                  <p:pic>
                    <p:nvPicPr>
                      <p:cNvPr id="0" name=""/>
                      <p:cNvPicPr/>
                      <p:nvPr/>
                    </p:nvPicPr>
                    <p:blipFill>
                      <a:blip r:embed="rId8"/>
                      <a:stretch>
                        <a:fillRect/>
                      </a:stretch>
                    </p:blipFill>
                    <p:spPr>
                      <a:xfrm>
                        <a:off x="4641850" y="1268413"/>
                        <a:ext cx="1606550" cy="331787"/>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694313103"/>
              </p:ext>
            </p:extLst>
          </p:nvPr>
        </p:nvGraphicFramePr>
        <p:xfrm>
          <a:off x="1960563" y="1738313"/>
          <a:ext cx="173037" cy="242887"/>
        </p:xfrm>
        <a:graphic>
          <a:graphicData uri="http://schemas.openxmlformats.org/presentationml/2006/ole">
            <mc:AlternateContent xmlns:mc="http://schemas.openxmlformats.org/markup-compatibility/2006">
              <mc:Choice xmlns:v="urn:schemas-microsoft-com:vml" Requires="v">
                <p:oleObj spid="_x0000_s2314" name="Formula" r:id="rId9" imgW="119520" imgH="166680" progId="Equation.Ribbit">
                  <p:embed/>
                </p:oleObj>
              </mc:Choice>
              <mc:Fallback>
                <p:oleObj name="Formula" r:id="rId9" imgW="119520" imgH="166680" progId="Equation.Ribbit">
                  <p:embed/>
                  <p:pic>
                    <p:nvPicPr>
                      <p:cNvPr id="0" name=""/>
                      <p:cNvPicPr/>
                      <p:nvPr/>
                    </p:nvPicPr>
                    <p:blipFill>
                      <a:blip r:embed="rId10"/>
                      <a:stretch>
                        <a:fillRect/>
                      </a:stretch>
                    </p:blipFill>
                    <p:spPr>
                      <a:xfrm>
                        <a:off x="1960563" y="1738313"/>
                        <a:ext cx="173037" cy="242887"/>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030928108"/>
              </p:ext>
            </p:extLst>
          </p:nvPr>
        </p:nvGraphicFramePr>
        <p:xfrm>
          <a:off x="9448800" y="1363662"/>
          <a:ext cx="152400" cy="312738"/>
        </p:xfrm>
        <a:graphic>
          <a:graphicData uri="http://schemas.openxmlformats.org/presentationml/2006/ole">
            <mc:AlternateContent xmlns:mc="http://schemas.openxmlformats.org/markup-compatibility/2006">
              <mc:Choice xmlns:v="urn:schemas-microsoft-com:vml" Requires="v">
                <p:oleObj spid="_x0000_s2315" name="Formula" r:id="rId11" imgW="78840" imgH="129600" progId="Equation.Ribbit">
                  <p:embed/>
                </p:oleObj>
              </mc:Choice>
              <mc:Fallback>
                <p:oleObj name="Formula" r:id="rId11" imgW="78840" imgH="129600" progId="Equation.Ribbit">
                  <p:embed/>
                  <p:pic>
                    <p:nvPicPr>
                      <p:cNvPr id="0" name=""/>
                      <p:cNvPicPr/>
                      <p:nvPr/>
                    </p:nvPicPr>
                    <p:blipFill>
                      <a:blip r:embed="rId12"/>
                      <a:stretch>
                        <a:fillRect/>
                      </a:stretch>
                    </p:blipFill>
                    <p:spPr>
                      <a:xfrm>
                        <a:off x="9448800" y="1363662"/>
                        <a:ext cx="152400" cy="312738"/>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722972629"/>
              </p:ext>
            </p:extLst>
          </p:nvPr>
        </p:nvGraphicFramePr>
        <p:xfrm>
          <a:off x="7059835" y="1752600"/>
          <a:ext cx="255365" cy="311489"/>
        </p:xfrm>
        <a:graphic>
          <a:graphicData uri="http://schemas.openxmlformats.org/presentationml/2006/ole">
            <mc:AlternateContent xmlns:mc="http://schemas.openxmlformats.org/markup-compatibility/2006">
              <mc:Choice xmlns:v="urn:schemas-microsoft-com:vml" Requires="v">
                <p:oleObj spid="_x0000_s2316" name="Formula" r:id="rId13" imgW="134640" imgH="162720" progId="Equation.Ribbit">
                  <p:embed/>
                </p:oleObj>
              </mc:Choice>
              <mc:Fallback>
                <p:oleObj name="Formula" r:id="rId13" imgW="134640" imgH="162720" progId="Equation.Ribbit">
                  <p:embed/>
                  <p:pic>
                    <p:nvPicPr>
                      <p:cNvPr id="0" name=""/>
                      <p:cNvPicPr/>
                      <p:nvPr/>
                    </p:nvPicPr>
                    <p:blipFill>
                      <a:blip r:embed="rId14"/>
                      <a:stretch>
                        <a:fillRect/>
                      </a:stretch>
                    </p:blipFill>
                    <p:spPr>
                      <a:xfrm>
                        <a:off x="7059835" y="1752600"/>
                        <a:ext cx="255365" cy="311489"/>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037854256"/>
              </p:ext>
            </p:extLst>
          </p:nvPr>
        </p:nvGraphicFramePr>
        <p:xfrm>
          <a:off x="8858250" y="1795462"/>
          <a:ext cx="285750" cy="261938"/>
        </p:xfrm>
        <a:graphic>
          <a:graphicData uri="http://schemas.openxmlformats.org/presentationml/2006/ole">
            <mc:AlternateContent xmlns:mc="http://schemas.openxmlformats.org/markup-compatibility/2006">
              <mc:Choice xmlns:v="urn:schemas-microsoft-com:vml" Requires="v">
                <p:oleObj spid="_x0000_s2317" name="Formula" r:id="rId15" imgW="182880" imgH="166680" progId="Equation.Ribbit">
                  <p:embed/>
                </p:oleObj>
              </mc:Choice>
              <mc:Fallback>
                <p:oleObj name="Formula" r:id="rId15" imgW="182880" imgH="166680" progId="Equation.Ribbit">
                  <p:embed/>
                  <p:pic>
                    <p:nvPicPr>
                      <p:cNvPr id="0" name=""/>
                      <p:cNvPicPr/>
                      <p:nvPr/>
                    </p:nvPicPr>
                    <p:blipFill>
                      <a:blip r:embed="rId16"/>
                      <a:stretch>
                        <a:fillRect/>
                      </a:stretch>
                    </p:blipFill>
                    <p:spPr>
                      <a:xfrm>
                        <a:off x="8858250" y="1795462"/>
                        <a:ext cx="285750" cy="261938"/>
                      </a:xfrm>
                      <a:prstGeom prst="rect">
                        <a:avLst/>
                      </a:prstGeom>
                    </p:spPr>
                  </p:pic>
                </p:oleObj>
              </mc:Fallback>
            </mc:AlternateContent>
          </a:graphicData>
        </a:graphic>
      </p:graphicFrame>
      <p:sp>
        <p:nvSpPr>
          <p:cNvPr id="21" name="标题 1"/>
          <p:cNvSpPr>
            <a:spLocks noGrp="1"/>
          </p:cNvSpPr>
          <p:nvPr>
            <p:ph type="title"/>
          </p:nvPr>
        </p:nvSpPr>
        <p:spPr>
          <a:xfrm>
            <a:off x="838200" y="-4386"/>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划分选择</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信息增益</a:t>
            </a:r>
          </a:p>
        </p:txBody>
      </p:sp>
    </p:spTree>
    <p:extLst>
      <p:ext uri="{BB962C8B-B14F-4D97-AF65-F5344CB8AC3E}">
        <p14:creationId xmlns:p14="http://schemas.microsoft.com/office/powerpoint/2010/main" val="390703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762000" y="990600"/>
            <a:ext cx="11506200" cy="457200"/>
          </a:xfrm>
        </p:spPr>
        <p:txBody>
          <a:bodyPr>
            <a:normAutofit fontScale="92500" lnSpcReduction="10000"/>
          </a:bodyPr>
          <a:lstStyle/>
          <a:p>
            <a:r>
              <a:rPr lang="zh-CN" altLang="en-US" dirty="0"/>
              <a:t>信息增益实例</a:t>
            </a:r>
          </a:p>
        </p:txBody>
      </p:sp>
      <p:sp>
        <p:nvSpPr>
          <p:cNvPr id="19" name="文本框 28"/>
          <p:cNvSpPr txBox="1"/>
          <p:nvPr/>
        </p:nvSpPr>
        <p:spPr>
          <a:xfrm>
            <a:off x="6003439" y="3745281"/>
            <a:ext cx="907621"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0" name="文本框 29"/>
          <p:cNvSpPr txBox="1"/>
          <p:nvPr/>
        </p:nvSpPr>
        <p:spPr>
          <a:xfrm>
            <a:off x="6118853" y="3208849"/>
            <a:ext cx="676788"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2" name="文本框 31"/>
          <p:cNvSpPr txBox="1"/>
          <p:nvPr/>
        </p:nvSpPr>
        <p:spPr>
          <a:xfrm>
            <a:off x="5269983" y="4761732"/>
            <a:ext cx="907621"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3" name="文本框 32"/>
          <p:cNvSpPr txBox="1"/>
          <p:nvPr/>
        </p:nvSpPr>
        <p:spPr>
          <a:xfrm>
            <a:off x="5385397" y="4225300"/>
            <a:ext cx="676788"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6" name="文本框 25"/>
          <p:cNvSpPr txBox="1"/>
          <p:nvPr/>
        </p:nvSpPr>
        <p:spPr>
          <a:xfrm>
            <a:off x="8045320" y="1677905"/>
            <a:ext cx="2622680" cy="2283702"/>
          </a:xfrm>
          <a:prstGeom prst="rect">
            <a:avLst/>
          </a:prstGeom>
          <a:noFill/>
        </p:spPr>
        <p:txBody>
          <a:bodyPr wrap="square" rtlCol="0">
            <a:spAutoFit/>
          </a:bodyPr>
          <a:lstStyle/>
          <a:p>
            <a:r>
              <a:rPr lang="zh-CN" altLang="en-US" sz="2200" dirty="0">
                <a:latin typeface="微软雅黑" panose="020B0503020204020204" pitchFamily="34" charset="-122"/>
                <a:ea typeface="微软雅黑" panose="020B0503020204020204" pitchFamily="34" charset="-122"/>
              </a:rPr>
              <a:t>该数据集包含</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个训练样本</a:t>
            </a:r>
            <a:r>
              <a:rPr lang="zh-CN" altLang="en-US"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其中正例占          ，</a:t>
            </a:r>
            <a:endParaRPr lang="en-US" altLang="zh-CN" sz="2200" dirty="0">
              <a:latin typeface="微软雅黑" panose="020B0503020204020204" pitchFamily="34" charset="-122"/>
              <a:ea typeface="微软雅黑" panose="020B0503020204020204" pitchFamily="34" charset="-122"/>
            </a:endParaRPr>
          </a:p>
          <a:p>
            <a:r>
              <a:rPr lang="zh-CN" altLang="en-US" sz="2200" dirty="0">
                <a:latin typeface="微软雅黑" panose="020B0503020204020204" pitchFamily="34" charset="-122"/>
                <a:ea typeface="微软雅黑" panose="020B0503020204020204" pitchFamily="34" charset="-122"/>
              </a:rPr>
              <a:t>反例占         ，计算得到根结点的信息熵为</a:t>
            </a:r>
          </a:p>
        </p:txBody>
      </p:sp>
      <p:graphicFrame>
        <p:nvGraphicFramePr>
          <p:cNvPr id="27" name="对象 26"/>
          <p:cNvGraphicFramePr>
            <a:graphicFrameLocks noChangeAspect="1"/>
          </p:cNvGraphicFramePr>
          <p:nvPr>
            <p:extLst>
              <p:ext uri="{D42A27DB-BD31-4B8C-83A1-F6EECF244321}">
                <p14:modId xmlns:p14="http://schemas.microsoft.com/office/powerpoint/2010/main" val="988612600"/>
              </p:ext>
            </p:extLst>
          </p:nvPr>
        </p:nvGraphicFramePr>
        <p:xfrm>
          <a:off x="9563696" y="2177272"/>
          <a:ext cx="755906" cy="292378"/>
        </p:xfrm>
        <a:graphic>
          <a:graphicData uri="http://schemas.openxmlformats.org/presentationml/2006/ole">
            <mc:AlternateContent xmlns:mc="http://schemas.openxmlformats.org/markup-compatibility/2006">
              <mc:Choice xmlns:v="urn:schemas-microsoft-com:vml" Requires="v">
                <p:oleObj spid="_x0000_s3254" name="Formula" r:id="rId3" imgW="460080" imgH="177840" progId="Equation.Ribbit">
                  <p:embed/>
                </p:oleObj>
              </mc:Choice>
              <mc:Fallback>
                <p:oleObj name="Formula" r:id="rId3" imgW="460080" imgH="177840" progId="Equation.Ribbit">
                  <p:embed/>
                  <p:pic>
                    <p:nvPicPr>
                      <p:cNvPr id="0" name=""/>
                      <p:cNvPicPr/>
                      <p:nvPr/>
                    </p:nvPicPr>
                    <p:blipFill>
                      <a:blip r:embed="rId4"/>
                      <a:stretch>
                        <a:fillRect/>
                      </a:stretch>
                    </p:blipFill>
                    <p:spPr>
                      <a:xfrm>
                        <a:off x="9563696" y="2177272"/>
                        <a:ext cx="755906" cy="292378"/>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3345553988"/>
              </p:ext>
            </p:extLst>
          </p:nvPr>
        </p:nvGraphicFramePr>
        <p:xfrm>
          <a:off x="9583003" y="2417262"/>
          <a:ext cx="841375" cy="357188"/>
        </p:xfrm>
        <a:graphic>
          <a:graphicData uri="http://schemas.openxmlformats.org/presentationml/2006/ole">
            <mc:AlternateContent xmlns:mc="http://schemas.openxmlformats.org/markup-compatibility/2006">
              <mc:Choice xmlns:v="urn:schemas-microsoft-com:vml" Requires="v">
                <p:oleObj spid="_x0000_s3255" name="Formula" r:id="rId5" imgW="478800" imgH="203400" progId="Equation.Ribbit">
                  <p:embed/>
                </p:oleObj>
              </mc:Choice>
              <mc:Fallback>
                <p:oleObj name="Formula" r:id="rId5" imgW="478800" imgH="203400" progId="Equation.Ribbit">
                  <p:embed/>
                  <p:pic>
                    <p:nvPicPr>
                      <p:cNvPr id="0" name=""/>
                      <p:cNvPicPr/>
                      <p:nvPr/>
                    </p:nvPicPr>
                    <p:blipFill>
                      <a:blip r:embed="rId6"/>
                      <a:stretch>
                        <a:fillRect/>
                      </a:stretch>
                    </p:blipFill>
                    <p:spPr>
                      <a:xfrm>
                        <a:off x="9583003" y="2417262"/>
                        <a:ext cx="841375" cy="357188"/>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579439234"/>
              </p:ext>
            </p:extLst>
          </p:nvPr>
        </p:nvGraphicFramePr>
        <p:xfrm>
          <a:off x="9136916" y="2891926"/>
          <a:ext cx="801687" cy="339725"/>
        </p:xfrm>
        <a:graphic>
          <a:graphicData uri="http://schemas.openxmlformats.org/presentationml/2006/ole">
            <mc:AlternateContent xmlns:mc="http://schemas.openxmlformats.org/markup-compatibility/2006">
              <mc:Choice xmlns:v="urn:schemas-microsoft-com:vml" Requires="v">
                <p:oleObj spid="_x0000_s3256" name="Formula" r:id="rId7" imgW="478800" imgH="203400" progId="Equation.Ribbit">
                  <p:embed/>
                </p:oleObj>
              </mc:Choice>
              <mc:Fallback>
                <p:oleObj name="Formula" r:id="rId7" imgW="478800" imgH="203400" progId="Equation.Ribbit">
                  <p:embed/>
                  <p:pic>
                    <p:nvPicPr>
                      <p:cNvPr id="0" name=""/>
                      <p:cNvPicPr/>
                      <p:nvPr/>
                    </p:nvPicPr>
                    <p:blipFill>
                      <a:blip r:embed="rId8"/>
                      <a:stretch>
                        <a:fillRect/>
                      </a:stretch>
                    </p:blipFill>
                    <p:spPr>
                      <a:xfrm>
                        <a:off x="9136916" y="2891926"/>
                        <a:ext cx="801687" cy="339725"/>
                      </a:xfrm>
                      <a:prstGeom prst="rect">
                        <a:avLst/>
                      </a:prstGeom>
                    </p:spPr>
                  </p:pic>
                </p:oleObj>
              </mc:Fallback>
            </mc:AlternateContent>
          </a:graphicData>
        </a:graphic>
      </p:graphicFrame>
      <p:graphicFrame>
        <p:nvGraphicFramePr>
          <p:cNvPr id="31" name="内容占位符 3"/>
          <p:cNvGraphicFramePr>
            <a:graphicFrameLocks noChangeAspect="1"/>
          </p:cNvGraphicFramePr>
          <p:nvPr>
            <p:extLst>
              <p:ext uri="{D42A27DB-BD31-4B8C-83A1-F6EECF244321}">
                <p14:modId xmlns:p14="http://schemas.microsoft.com/office/powerpoint/2010/main" val="890087503"/>
              </p:ext>
            </p:extLst>
          </p:nvPr>
        </p:nvGraphicFramePr>
        <p:xfrm>
          <a:off x="2660650" y="5611813"/>
          <a:ext cx="6959600" cy="788987"/>
        </p:xfrm>
        <a:graphic>
          <a:graphicData uri="http://schemas.openxmlformats.org/presentationml/2006/ole">
            <mc:AlternateContent xmlns:mc="http://schemas.openxmlformats.org/markup-compatibility/2006">
              <mc:Choice xmlns:v="urn:schemas-microsoft-com:vml" Requires="v">
                <p:oleObj spid="_x0000_s3257" name="Formula" r:id="rId9" imgW="4071960" imgH="460080" progId="Equation.Ribbit">
                  <p:embed/>
                </p:oleObj>
              </mc:Choice>
              <mc:Fallback>
                <p:oleObj name="Formula" r:id="rId9" imgW="4071960" imgH="460080" progId="Equation.Ribbit">
                  <p:embed/>
                  <p:pic>
                    <p:nvPicPr>
                      <p:cNvPr id="0" name=""/>
                      <p:cNvPicPr/>
                      <p:nvPr/>
                    </p:nvPicPr>
                    <p:blipFill>
                      <a:blip r:embed="rId10"/>
                      <a:stretch>
                        <a:fillRect/>
                      </a:stretch>
                    </p:blipFill>
                    <p:spPr>
                      <a:xfrm>
                        <a:off x="2660650" y="5611813"/>
                        <a:ext cx="6959600" cy="788987"/>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870726596"/>
              </p:ext>
            </p:extLst>
          </p:nvPr>
        </p:nvGraphicFramePr>
        <p:xfrm>
          <a:off x="9976702" y="1752600"/>
          <a:ext cx="266700" cy="304800"/>
        </p:xfrm>
        <a:graphic>
          <a:graphicData uri="http://schemas.openxmlformats.org/presentationml/2006/ole">
            <mc:AlternateContent xmlns:mc="http://schemas.openxmlformats.org/markup-compatibility/2006">
              <mc:Choice xmlns:v="urn:schemas-microsoft-com:vml" Requires="v">
                <p:oleObj spid="_x0000_s3258" name="Formula" r:id="rId11" imgW="145080" imgH="165240" progId="Equation.Ribbit">
                  <p:embed/>
                </p:oleObj>
              </mc:Choice>
              <mc:Fallback>
                <p:oleObj name="Formula" r:id="rId11" imgW="145080" imgH="165240" progId="Equation.Ribbit">
                  <p:embed/>
                  <p:pic>
                    <p:nvPicPr>
                      <p:cNvPr id="0" name=""/>
                      <p:cNvPicPr/>
                      <p:nvPr/>
                    </p:nvPicPr>
                    <p:blipFill>
                      <a:blip r:embed="rId12"/>
                      <a:stretch>
                        <a:fillRect/>
                      </a:stretch>
                    </p:blipFill>
                    <p:spPr>
                      <a:xfrm>
                        <a:off x="9976702" y="1752600"/>
                        <a:ext cx="266700" cy="304800"/>
                      </a:xfrm>
                      <a:prstGeom prst="rect">
                        <a:avLst/>
                      </a:prstGeom>
                    </p:spPr>
                  </p:pic>
                </p:oleObj>
              </mc:Fallback>
            </mc:AlternateContent>
          </a:graphicData>
        </a:graphic>
      </p:graphicFrame>
      <p:pic>
        <p:nvPicPr>
          <p:cNvPr id="6" name="图片 5"/>
          <p:cNvPicPr>
            <a:picLocks noChangeAspect="1"/>
          </p:cNvPicPr>
          <p:nvPr/>
        </p:nvPicPr>
        <p:blipFill>
          <a:blip r:embed="rId13"/>
          <a:stretch>
            <a:fillRect/>
          </a:stretch>
        </p:blipFill>
        <p:spPr>
          <a:xfrm>
            <a:off x="1744781" y="1636387"/>
            <a:ext cx="5334848" cy="3745625"/>
          </a:xfrm>
          <a:prstGeom prst="rect">
            <a:avLst/>
          </a:prstGeom>
        </p:spPr>
      </p:pic>
      <p:sp>
        <p:nvSpPr>
          <p:cNvPr id="16" name="标题 1"/>
          <p:cNvSpPr>
            <a:spLocks noGrp="1"/>
          </p:cNvSpPr>
          <p:nvPr>
            <p:ph type="title"/>
          </p:nvPr>
        </p:nvSpPr>
        <p:spPr>
          <a:xfrm>
            <a:off x="825501" y="42805"/>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划分选择</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信息增益</a:t>
            </a:r>
          </a:p>
        </p:txBody>
      </p:sp>
    </p:spTree>
    <p:extLst>
      <p:ext uri="{BB962C8B-B14F-4D97-AF65-F5344CB8AC3E}">
        <p14:creationId xmlns:p14="http://schemas.microsoft.com/office/powerpoint/2010/main" val="4155660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0900" y="1060699"/>
            <a:ext cx="10198100" cy="5067051"/>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以属性“色泽”为例，其对应的</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个数据子集分别为     </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色泽</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青绿</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  </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色泽</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乌黑</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   </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色泽</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浅白</a:t>
            </a:r>
            <a:r>
              <a:rPr lang="en-US" altLang="zh-CN" dirty="0">
                <a:solidFill>
                  <a:schemeClr val="tx1"/>
                </a:solidFill>
                <a:latin typeface="微软雅黑" panose="020B0503020204020204" pitchFamily="34" charset="-122"/>
                <a:ea typeface="微软雅黑" panose="020B0503020204020204" pitchFamily="34" charset="-122"/>
              </a:rPr>
              <a:t>)</a:t>
            </a:r>
          </a:p>
          <a:p>
            <a:r>
              <a:rPr lang="zh-CN" altLang="en-US" dirty="0">
                <a:solidFill>
                  <a:schemeClr val="tx1"/>
                </a:solidFill>
                <a:latin typeface="微软雅黑" panose="020B0503020204020204" pitchFamily="34" charset="-122"/>
                <a:ea typeface="微软雅黑" panose="020B0503020204020204" pitchFamily="34" charset="-122"/>
              </a:rPr>
              <a:t>子集    包含编号为                          的</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个样例，其中正例占</a:t>
            </a:r>
            <a:endParaRPr lang="en-US" altLang="zh-CN" dirty="0">
              <a:solidFill>
                <a:schemeClr val="tx1"/>
              </a:solidFill>
              <a:latin typeface="微软雅黑" panose="020B0503020204020204" pitchFamily="34" charset="-122"/>
              <a:ea typeface="微软雅黑" panose="020B0503020204020204" pitchFamily="34" charset="-122"/>
            </a:endParaRPr>
          </a:p>
          <a:p>
            <a:pPr marL="0" indent="0">
              <a:buNone/>
            </a:pP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，反例占          ，  、   同理，</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个结点的信息熵为：</a:t>
            </a:r>
            <a:endParaRPr lang="en-US" altLang="zh-CN" dirty="0">
              <a:solidFill>
                <a:schemeClr val="tx1"/>
              </a:solidFill>
              <a:latin typeface="微软雅黑" panose="020B0503020204020204" pitchFamily="34" charset="-122"/>
              <a:ea typeface="微软雅黑" panose="020B0503020204020204" pitchFamily="34" charset="-122"/>
            </a:endParaRPr>
          </a:p>
          <a:p>
            <a:pPr marL="0" indent="0">
              <a:buNone/>
            </a:pPr>
            <a:endParaRPr lang="en-US" altLang="zh-CN" dirty="0">
              <a:solidFill>
                <a:schemeClr val="tx1"/>
              </a:solidFill>
              <a:latin typeface="微软雅黑" panose="020B0503020204020204" pitchFamily="34" charset="-122"/>
              <a:ea typeface="微软雅黑" panose="020B0503020204020204" pitchFamily="34" charset="-122"/>
            </a:endParaRPr>
          </a:p>
          <a:p>
            <a:pPr marL="0" indent="0">
              <a:buNone/>
            </a:pP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a:r>
              <a:rPr lang="zh-CN" altLang="en-US" sz="2200" dirty="0">
                <a:solidFill>
                  <a:schemeClr val="tx1"/>
                </a:solidFill>
                <a:latin typeface="微软雅黑" panose="020B0503020204020204" pitchFamily="34" charset="-122"/>
                <a:ea typeface="微软雅黑" panose="020B0503020204020204" pitchFamily="34" charset="-122"/>
              </a:rPr>
              <a:t>属性“色泽”的信息增益为</a:t>
            </a:r>
            <a:endParaRPr lang="en-US" altLang="zh-CN" sz="2200" dirty="0">
              <a:solidFill>
                <a:schemeClr val="tx1"/>
              </a:solidFill>
              <a:latin typeface="微软雅黑" panose="020B0503020204020204" pitchFamily="34" charset="-122"/>
              <a:ea typeface="微软雅黑" panose="020B0503020204020204" pitchFamily="34"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452934126"/>
              </p:ext>
            </p:extLst>
          </p:nvPr>
        </p:nvGraphicFramePr>
        <p:xfrm>
          <a:off x="8226425" y="1130300"/>
          <a:ext cx="307975" cy="317500"/>
        </p:xfrm>
        <a:graphic>
          <a:graphicData uri="http://schemas.openxmlformats.org/presentationml/2006/ole">
            <mc:AlternateContent xmlns:mc="http://schemas.openxmlformats.org/markup-compatibility/2006">
              <mc:Choice xmlns:v="urn:schemas-microsoft-com:vml" Requires="v">
                <p:oleObj spid="_x0000_s4818" name="Formula" r:id="rId3" imgW="177840" imgH="184320" progId="Equation.Ribbit">
                  <p:embed/>
                </p:oleObj>
              </mc:Choice>
              <mc:Fallback>
                <p:oleObj name="Formula" r:id="rId3" imgW="177840" imgH="184320" progId="Equation.Ribbit">
                  <p:embed/>
                  <p:pic>
                    <p:nvPicPr>
                      <p:cNvPr id="0" name=""/>
                      <p:cNvPicPr/>
                      <p:nvPr/>
                    </p:nvPicPr>
                    <p:blipFill>
                      <a:blip r:embed="rId4"/>
                      <a:stretch>
                        <a:fillRect/>
                      </a:stretch>
                    </p:blipFill>
                    <p:spPr>
                      <a:xfrm>
                        <a:off x="8226425" y="1130300"/>
                        <a:ext cx="307975" cy="3175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053767717"/>
              </p:ext>
            </p:extLst>
          </p:nvPr>
        </p:nvGraphicFramePr>
        <p:xfrm>
          <a:off x="838200" y="1458377"/>
          <a:ext cx="312738" cy="294224"/>
        </p:xfrm>
        <a:graphic>
          <a:graphicData uri="http://schemas.openxmlformats.org/presentationml/2006/ole">
            <mc:AlternateContent xmlns:mc="http://schemas.openxmlformats.org/markup-compatibility/2006">
              <mc:Choice xmlns:v="urn:schemas-microsoft-com:vml" Requires="v">
                <p:oleObj spid="_x0000_s4819" name="Formula" r:id="rId5" imgW="180360" imgH="184320" progId="Equation.Ribbit">
                  <p:embed/>
                </p:oleObj>
              </mc:Choice>
              <mc:Fallback>
                <p:oleObj name="Formula" r:id="rId5" imgW="180360" imgH="184320" progId="Equation.Ribbit">
                  <p:embed/>
                  <p:pic>
                    <p:nvPicPr>
                      <p:cNvPr id="0" name=""/>
                      <p:cNvPicPr/>
                      <p:nvPr/>
                    </p:nvPicPr>
                    <p:blipFill>
                      <a:blip r:embed="rId6"/>
                      <a:stretch>
                        <a:fillRect/>
                      </a:stretch>
                    </p:blipFill>
                    <p:spPr>
                      <a:xfrm>
                        <a:off x="838200" y="1458377"/>
                        <a:ext cx="312738" cy="294224"/>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812291520"/>
              </p:ext>
            </p:extLst>
          </p:nvPr>
        </p:nvGraphicFramePr>
        <p:xfrm>
          <a:off x="3048000" y="1435100"/>
          <a:ext cx="314325" cy="317500"/>
        </p:xfrm>
        <a:graphic>
          <a:graphicData uri="http://schemas.openxmlformats.org/presentationml/2006/ole">
            <mc:AlternateContent xmlns:mc="http://schemas.openxmlformats.org/markup-compatibility/2006">
              <mc:Choice xmlns:v="urn:schemas-microsoft-com:vml" Requires="v">
                <p:oleObj spid="_x0000_s4820" name="Formula" r:id="rId7" imgW="181800" imgH="184320" progId="Equation.Ribbit">
                  <p:embed/>
                </p:oleObj>
              </mc:Choice>
              <mc:Fallback>
                <p:oleObj name="Formula" r:id="rId7" imgW="181800" imgH="184320" progId="Equation.Ribbit">
                  <p:embed/>
                  <p:pic>
                    <p:nvPicPr>
                      <p:cNvPr id="0" name=""/>
                      <p:cNvPicPr/>
                      <p:nvPr/>
                    </p:nvPicPr>
                    <p:blipFill>
                      <a:blip r:embed="rId8"/>
                      <a:stretch>
                        <a:fillRect/>
                      </a:stretch>
                    </p:blipFill>
                    <p:spPr>
                      <a:xfrm>
                        <a:off x="3048000" y="1435100"/>
                        <a:ext cx="314325" cy="3175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449137871"/>
              </p:ext>
            </p:extLst>
          </p:nvPr>
        </p:nvGraphicFramePr>
        <p:xfrm>
          <a:off x="1905000" y="2057400"/>
          <a:ext cx="306387" cy="319087"/>
        </p:xfrm>
        <a:graphic>
          <a:graphicData uri="http://schemas.openxmlformats.org/presentationml/2006/ole">
            <mc:AlternateContent xmlns:mc="http://schemas.openxmlformats.org/markup-compatibility/2006">
              <mc:Choice xmlns:v="urn:schemas-microsoft-com:vml" Requires="v">
                <p:oleObj spid="_x0000_s4821" name="Formula" r:id="rId9" imgW="177840" imgH="184320" progId="Equation.Ribbit">
                  <p:embed/>
                </p:oleObj>
              </mc:Choice>
              <mc:Fallback>
                <p:oleObj name="Formula" r:id="rId9" imgW="177840" imgH="184320" progId="Equation.Ribbit">
                  <p:embed/>
                  <p:pic>
                    <p:nvPicPr>
                      <p:cNvPr id="0" name=""/>
                      <p:cNvPicPr/>
                      <p:nvPr/>
                    </p:nvPicPr>
                    <p:blipFill>
                      <a:blip r:embed="rId4"/>
                      <a:stretch>
                        <a:fillRect/>
                      </a:stretch>
                    </p:blipFill>
                    <p:spPr>
                      <a:xfrm>
                        <a:off x="1905000" y="2057400"/>
                        <a:ext cx="306387" cy="31908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238316501"/>
              </p:ext>
            </p:extLst>
          </p:nvPr>
        </p:nvGraphicFramePr>
        <p:xfrm>
          <a:off x="1295400" y="2644776"/>
          <a:ext cx="849313" cy="403225"/>
        </p:xfrm>
        <a:graphic>
          <a:graphicData uri="http://schemas.openxmlformats.org/presentationml/2006/ole">
            <mc:AlternateContent xmlns:mc="http://schemas.openxmlformats.org/markup-compatibility/2006">
              <mc:Choice xmlns:v="urn:schemas-microsoft-com:vml" Requires="v">
                <p:oleObj spid="_x0000_s4822" name="Formula" r:id="rId10" imgW="425520" imgH="203400" progId="Equation.Ribbit">
                  <p:embed/>
                </p:oleObj>
              </mc:Choice>
              <mc:Fallback>
                <p:oleObj name="Formula" r:id="rId10" imgW="425520" imgH="203400" progId="Equation.Ribbit">
                  <p:embed/>
                  <p:pic>
                    <p:nvPicPr>
                      <p:cNvPr id="0" name=""/>
                      <p:cNvPicPr/>
                      <p:nvPr/>
                    </p:nvPicPr>
                    <p:blipFill>
                      <a:blip r:embed="rId11"/>
                      <a:stretch>
                        <a:fillRect/>
                      </a:stretch>
                    </p:blipFill>
                    <p:spPr>
                      <a:xfrm>
                        <a:off x="1295400" y="2644776"/>
                        <a:ext cx="849313" cy="40322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467594288"/>
              </p:ext>
            </p:extLst>
          </p:nvPr>
        </p:nvGraphicFramePr>
        <p:xfrm>
          <a:off x="3429000" y="2667000"/>
          <a:ext cx="838200" cy="398462"/>
        </p:xfrm>
        <a:graphic>
          <a:graphicData uri="http://schemas.openxmlformats.org/presentationml/2006/ole">
            <mc:AlternateContent xmlns:mc="http://schemas.openxmlformats.org/markup-compatibility/2006">
              <mc:Choice xmlns:v="urn:schemas-microsoft-com:vml" Requires="v">
                <p:oleObj spid="_x0000_s4823" name="Formula" r:id="rId12" imgW="425520" imgH="203400" progId="Equation.Ribbit">
                  <p:embed/>
                </p:oleObj>
              </mc:Choice>
              <mc:Fallback>
                <p:oleObj name="Formula" r:id="rId12" imgW="425520" imgH="203400" progId="Equation.Ribbit">
                  <p:embed/>
                  <p:pic>
                    <p:nvPicPr>
                      <p:cNvPr id="0" name=""/>
                      <p:cNvPicPr/>
                      <p:nvPr/>
                    </p:nvPicPr>
                    <p:blipFill>
                      <a:blip r:embed="rId13"/>
                      <a:stretch>
                        <a:fillRect/>
                      </a:stretch>
                    </p:blipFill>
                    <p:spPr>
                      <a:xfrm>
                        <a:off x="3429000" y="2667000"/>
                        <a:ext cx="838200" cy="398462"/>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033968620"/>
              </p:ext>
            </p:extLst>
          </p:nvPr>
        </p:nvGraphicFramePr>
        <p:xfrm>
          <a:off x="4419600" y="2728912"/>
          <a:ext cx="311150" cy="319088"/>
        </p:xfrm>
        <a:graphic>
          <a:graphicData uri="http://schemas.openxmlformats.org/presentationml/2006/ole">
            <mc:AlternateContent xmlns:mc="http://schemas.openxmlformats.org/markup-compatibility/2006">
              <mc:Choice xmlns:v="urn:schemas-microsoft-com:vml" Requires="v">
                <p:oleObj spid="_x0000_s4824" name="Formula" r:id="rId14" imgW="180360" imgH="184320" progId="Equation.Ribbit">
                  <p:embed/>
                </p:oleObj>
              </mc:Choice>
              <mc:Fallback>
                <p:oleObj name="Formula" r:id="rId14" imgW="180360" imgH="184320" progId="Equation.Ribbit">
                  <p:embed/>
                  <p:pic>
                    <p:nvPicPr>
                      <p:cNvPr id="0" name=""/>
                      <p:cNvPicPr/>
                      <p:nvPr/>
                    </p:nvPicPr>
                    <p:blipFill>
                      <a:blip r:embed="rId6"/>
                      <a:stretch>
                        <a:fillRect/>
                      </a:stretch>
                    </p:blipFill>
                    <p:spPr>
                      <a:xfrm>
                        <a:off x="4419600" y="2728912"/>
                        <a:ext cx="311150" cy="319088"/>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280113391"/>
              </p:ext>
            </p:extLst>
          </p:nvPr>
        </p:nvGraphicFramePr>
        <p:xfrm>
          <a:off x="4953000" y="2728912"/>
          <a:ext cx="314325" cy="319088"/>
        </p:xfrm>
        <a:graphic>
          <a:graphicData uri="http://schemas.openxmlformats.org/presentationml/2006/ole">
            <mc:AlternateContent xmlns:mc="http://schemas.openxmlformats.org/markup-compatibility/2006">
              <mc:Choice xmlns:v="urn:schemas-microsoft-com:vml" Requires="v">
                <p:oleObj spid="_x0000_s4825" name="Formula" r:id="rId15" imgW="181800" imgH="184320" progId="Equation.Ribbit">
                  <p:embed/>
                </p:oleObj>
              </mc:Choice>
              <mc:Fallback>
                <p:oleObj name="Formula" r:id="rId15" imgW="181800" imgH="184320" progId="Equation.Ribbit">
                  <p:embed/>
                  <p:pic>
                    <p:nvPicPr>
                      <p:cNvPr id="0" name=""/>
                      <p:cNvPicPr/>
                      <p:nvPr/>
                    </p:nvPicPr>
                    <p:blipFill>
                      <a:blip r:embed="rId8"/>
                      <a:stretch>
                        <a:fillRect/>
                      </a:stretch>
                    </p:blipFill>
                    <p:spPr>
                      <a:xfrm>
                        <a:off x="4953000" y="2728912"/>
                        <a:ext cx="314325" cy="319088"/>
                      </a:xfrm>
                      <a:prstGeom prst="rect">
                        <a:avLst/>
                      </a:prstGeom>
                    </p:spPr>
                  </p:pic>
                </p:oleObj>
              </mc:Fallback>
            </mc:AlternateContent>
          </a:graphicData>
        </a:graphic>
      </p:graphicFrame>
      <p:graphicFrame>
        <p:nvGraphicFramePr>
          <p:cNvPr id="17" name="内容占位符 3"/>
          <p:cNvGraphicFramePr>
            <a:graphicFrameLocks noChangeAspect="1"/>
          </p:cNvGraphicFramePr>
          <p:nvPr>
            <p:extLst>
              <p:ext uri="{D42A27DB-BD31-4B8C-83A1-F6EECF244321}">
                <p14:modId xmlns:p14="http://schemas.microsoft.com/office/powerpoint/2010/main" val="2905888467"/>
              </p:ext>
            </p:extLst>
          </p:nvPr>
        </p:nvGraphicFramePr>
        <p:xfrm>
          <a:off x="3429001" y="3124200"/>
          <a:ext cx="4887913" cy="387350"/>
        </p:xfrm>
        <a:graphic>
          <a:graphicData uri="http://schemas.openxmlformats.org/presentationml/2006/ole">
            <mc:AlternateContent xmlns:mc="http://schemas.openxmlformats.org/markup-compatibility/2006">
              <mc:Choice xmlns:v="urn:schemas-microsoft-com:vml" Requires="v">
                <p:oleObj spid="_x0000_s4826" name="Formula" r:id="rId16" imgW="2583360" imgH="203400" progId="Equation.Ribbit">
                  <p:embed/>
                </p:oleObj>
              </mc:Choice>
              <mc:Fallback>
                <p:oleObj name="Formula" r:id="rId16" imgW="2583360" imgH="203400" progId="Equation.Ribbit">
                  <p:embed/>
                  <p:pic>
                    <p:nvPicPr>
                      <p:cNvPr id="0" name=""/>
                      <p:cNvPicPr/>
                      <p:nvPr/>
                    </p:nvPicPr>
                    <p:blipFill>
                      <a:blip r:embed="rId17"/>
                      <a:stretch>
                        <a:fillRect/>
                      </a:stretch>
                    </p:blipFill>
                    <p:spPr>
                      <a:xfrm>
                        <a:off x="3429001" y="3124200"/>
                        <a:ext cx="4887913" cy="387350"/>
                      </a:xfrm>
                      <a:prstGeom prst="rect">
                        <a:avLst/>
                      </a:prstGeom>
                    </p:spPr>
                  </p:pic>
                </p:oleObj>
              </mc:Fallback>
            </mc:AlternateContent>
          </a:graphicData>
        </a:graphic>
      </p:graphicFrame>
      <p:graphicFrame>
        <p:nvGraphicFramePr>
          <p:cNvPr id="21" name="内容占位符 3"/>
          <p:cNvGraphicFramePr>
            <a:graphicFrameLocks noChangeAspect="1"/>
          </p:cNvGraphicFramePr>
          <p:nvPr>
            <p:extLst>
              <p:ext uri="{D42A27DB-BD31-4B8C-83A1-F6EECF244321}">
                <p14:modId xmlns:p14="http://schemas.microsoft.com/office/powerpoint/2010/main" val="3907697971"/>
              </p:ext>
            </p:extLst>
          </p:nvPr>
        </p:nvGraphicFramePr>
        <p:xfrm>
          <a:off x="3429001" y="3657601"/>
          <a:ext cx="4887913" cy="388937"/>
        </p:xfrm>
        <a:graphic>
          <a:graphicData uri="http://schemas.openxmlformats.org/presentationml/2006/ole">
            <mc:AlternateContent xmlns:mc="http://schemas.openxmlformats.org/markup-compatibility/2006">
              <mc:Choice xmlns:v="urn:schemas-microsoft-com:vml" Requires="v">
                <p:oleObj spid="_x0000_s4827" name="Formula" r:id="rId18" imgW="2583360" imgH="204480" progId="Equation.Ribbit">
                  <p:embed/>
                </p:oleObj>
              </mc:Choice>
              <mc:Fallback>
                <p:oleObj name="Formula" r:id="rId18" imgW="2583360" imgH="204480" progId="Equation.Ribbit">
                  <p:embed/>
                  <p:pic>
                    <p:nvPicPr>
                      <p:cNvPr id="0" name=""/>
                      <p:cNvPicPr/>
                      <p:nvPr/>
                    </p:nvPicPr>
                    <p:blipFill>
                      <a:blip r:embed="rId19"/>
                      <a:stretch>
                        <a:fillRect/>
                      </a:stretch>
                    </p:blipFill>
                    <p:spPr>
                      <a:xfrm>
                        <a:off x="3429001" y="3657601"/>
                        <a:ext cx="4887913" cy="388937"/>
                      </a:xfrm>
                      <a:prstGeom prst="rect">
                        <a:avLst/>
                      </a:prstGeom>
                    </p:spPr>
                  </p:pic>
                </p:oleObj>
              </mc:Fallback>
            </mc:AlternateContent>
          </a:graphicData>
        </a:graphic>
      </p:graphicFrame>
      <p:graphicFrame>
        <p:nvGraphicFramePr>
          <p:cNvPr id="22" name="内容占位符 3"/>
          <p:cNvGraphicFramePr>
            <a:graphicFrameLocks noChangeAspect="1"/>
          </p:cNvGraphicFramePr>
          <p:nvPr>
            <p:extLst>
              <p:ext uri="{D42A27DB-BD31-4B8C-83A1-F6EECF244321}">
                <p14:modId xmlns:p14="http://schemas.microsoft.com/office/powerpoint/2010/main" val="2577997906"/>
              </p:ext>
            </p:extLst>
          </p:nvPr>
        </p:nvGraphicFramePr>
        <p:xfrm>
          <a:off x="3429001" y="4114800"/>
          <a:ext cx="4887913" cy="388938"/>
        </p:xfrm>
        <a:graphic>
          <a:graphicData uri="http://schemas.openxmlformats.org/presentationml/2006/ole">
            <mc:AlternateContent xmlns:mc="http://schemas.openxmlformats.org/markup-compatibility/2006">
              <mc:Choice xmlns:v="urn:schemas-microsoft-com:vml" Requires="v">
                <p:oleObj spid="_x0000_s4828" name="Formula" r:id="rId20" imgW="2581920" imgH="204480" progId="Equation.Ribbit">
                  <p:embed/>
                </p:oleObj>
              </mc:Choice>
              <mc:Fallback>
                <p:oleObj name="Formula" r:id="rId20" imgW="2581920" imgH="204480" progId="Equation.Ribbit">
                  <p:embed/>
                  <p:pic>
                    <p:nvPicPr>
                      <p:cNvPr id="0" name=""/>
                      <p:cNvPicPr/>
                      <p:nvPr/>
                    </p:nvPicPr>
                    <p:blipFill>
                      <a:blip r:embed="rId21"/>
                      <a:stretch>
                        <a:fillRect/>
                      </a:stretch>
                    </p:blipFill>
                    <p:spPr>
                      <a:xfrm>
                        <a:off x="3429001" y="4114800"/>
                        <a:ext cx="4887913" cy="388938"/>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2578756741"/>
              </p:ext>
            </p:extLst>
          </p:nvPr>
        </p:nvGraphicFramePr>
        <p:xfrm>
          <a:off x="2168526" y="4916488"/>
          <a:ext cx="4506913" cy="722313"/>
        </p:xfrm>
        <a:graphic>
          <a:graphicData uri="http://schemas.openxmlformats.org/presentationml/2006/ole">
            <mc:AlternateContent xmlns:mc="http://schemas.openxmlformats.org/markup-compatibility/2006">
              <mc:Choice xmlns:v="urn:schemas-microsoft-com:vml" Requires="v">
                <p:oleObj spid="_x0000_s4829" name="Formula" r:id="rId22" imgW="2876760" imgH="461160" progId="Equation.Ribbit">
                  <p:embed/>
                </p:oleObj>
              </mc:Choice>
              <mc:Fallback>
                <p:oleObj name="Formula" r:id="rId22" imgW="2876760" imgH="461160" progId="Equation.Ribbit">
                  <p:embed/>
                  <p:pic>
                    <p:nvPicPr>
                      <p:cNvPr id="0" name=""/>
                      <p:cNvPicPr/>
                      <p:nvPr/>
                    </p:nvPicPr>
                    <p:blipFill>
                      <a:blip r:embed="rId23"/>
                      <a:stretch>
                        <a:fillRect/>
                      </a:stretch>
                    </p:blipFill>
                    <p:spPr>
                      <a:xfrm>
                        <a:off x="2168526" y="4916488"/>
                        <a:ext cx="4506913" cy="722313"/>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338678768"/>
              </p:ext>
            </p:extLst>
          </p:nvPr>
        </p:nvGraphicFramePr>
        <p:xfrm>
          <a:off x="3683001" y="5673726"/>
          <a:ext cx="5343525" cy="346075"/>
        </p:xfrm>
        <a:graphic>
          <a:graphicData uri="http://schemas.openxmlformats.org/presentationml/2006/ole">
            <mc:AlternateContent xmlns:mc="http://schemas.openxmlformats.org/markup-compatibility/2006">
              <mc:Choice xmlns:v="urn:schemas-microsoft-com:vml" Requires="v">
                <p:oleObj spid="_x0000_s4830" name="Formula" r:id="rId24" imgW="3139560" imgH="203400" progId="Equation.Ribbit">
                  <p:embed/>
                </p:oleObj>
              </mc:Choice>
              <mc:Fallback>
                <p:oleObj name="Formula" r:id="rId24" imgW="3139560" imgH="203400" progId="Equation.Ribbit">
                  <p:embed/>
                  <p:pic>
                    <p:nvPicPr>
                      <p:cNvPr id="0" name=""/>
                      <p:cNvPicPr/>
                      <p:nvPr/>
                    </p:nvPicPr>
                    <p:blipFill>
                      <a:blip r:embed="rId25"/>
                      <a:stretch>
                        <a:fillRect/>
                      </a:stretch>
                    </p:blipFill>
                    <p:spPr>
                      <a:xfrm>
                        <a:off x="3683001" y="5673726"/>
                        <a:ext cx="5343525" cy="346075"/>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1421946411"/>
              </p:ext>
            </p:extLst>
          </p:nvPr>
        </p:nvGraphicFramePr>
        <p:xfrm>
          <a:off x="3684589" y="6127750"/>
          <a:ext cx="828675" cy="273050"/>
        </p:xfrm>
        <a:graphic>
          <a:graphicData uri="http://schemas.openxmlformats.org/presentationml/2006/ole">
            <mc:AlternateContent xmlns:mc="http://schemas.openxmlformats.org/markup-compatibility/2006">
              <mc:Choice xmlns:v="urn:schemas-microsoft-com:vml" Requires="v">
                <p:oleObj spid="_x0000_s4831" name="Formula" r:id="rId26" imgW="495360" imgH="162720" progId="Equation.Ribbit">
                  <p:embed/>
                </p:oleObj>
              </mc:Choice>
              <mc:Fallback>
                <p:oleObj name="Formula" r:id="rId26" imgW="495360" imgH="162720" progId="Equation.Ribbit">
                  <p:embed/>
                  <p:pic>
                    <p:nvPicPr>
                      <p:cNvPr id="0" name=""/>
                      <p:cNvPicPr/>
                      <p:nvPr/>
                    </p:nvPicPr>
                    <p:blipFill>
                      <a:blip r:embed="rId27"/>
                      <a:stretch>
                        <a:fillRect/>
                      </a:stretch>
                    </p:blipFill>
                    <p:spPr>
                      <a:xfrm>
                        <a:off x="3684589" y="6127750"/>
                        <a:ext cx="828675" cy="27305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761448521"/>
              </p:ext>
            </p:extLst>
          </p:nvPr>
        </p:nvGraphicFramePr>
        <p:xfrm>
          <a:off x="3836988" y="2057401"/>
          <a:ext cx="2106612" cy="366713"/>
        </p:xfrm>
        <a:graphic>
          <a:graphicData uri="http://schemas.openxmlformats.org/presentationml/2006/ole">
            <mc:AlternateContent xmlns:mc="http://schemas.openxmlformats.org/markup-compatibility/2006">
              <mc:Choice xmlns:v="urn:schemas-microsoft-com:vml" Requires="v">
                <p:oleObj spid="_x0000_s4832" name="Formula" r:id="rId28" imgW="1144440" imgH="177840" progId="Equation.Ribbit">
                  <p:embed/>
                </p:oleObj>
              </mc:Choice>
              <mc:Fallback>
                <p:oleObj name="Formula" r:id="rId28" imgW="1144440" imgH="177840" progId="Equation.Ribbit">
                  <p:embed/>
                  <p:pic>
                    <p:nvPicPr>
                      <p:cNvPr id="0" name=""/>
                      <p:cNvPicPr/>
                      <p:nvPr/>
                    </p:nvPicPr>
                    <p:blipFill>
                      <a:blip r:embed="rId29"/>
                      <a:stretch>
                        <a:fillRect/>
                      </a:stretch>
                    </p:blipFill>
                    <p:spPr>
                      <a:xfrm>
                        <a:off x="3836988" y="2057401"/>
                        <a:ext cx="2106612" cy="366713"/>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176197845"/>
              </p:ext>
            </p:extLst>
          </p:nvPr>
        </p:nvGraphicFramePr>
        <p:xfrm>
          <a:off x="6553200" y="2057400"/>
          <a:ext cx="158750" cy="347662"/>
        </p:xfrm>
        <a:graphic>
          <a:graphicData uri="http://schemas.openxmlformats.org/presentationml/2006/ole">
            <mc:AlternateContent xmlns:mc="http://schemas.openxmlformats.org/markup-compatibility/2006">
              <mc:Choice xmlns:v="urn:schemas-microsoft-com:vml" Requires="v">
                <p:oleObj spid="_x0000_s4833" name="Formula" r:id="rId30" imgW="75240" imgH="162720" progId="Equation.Ribbit">
                  <p:embed/>
                </p:oleObj>
              </mc:Choice>
              <mc:Fallback>
                <p:oleObj name="Formula" r:id="rId30" imgW="75240" imgH="162720" progId="Equation.Ribbit">
                  <p:embed/>
                  <p:pic>
                    <p:nvPicPr>
                      <p:cNvPr id="0" name=""/>
                      <p:cNvPicPr/>
                      <p:nvPr/>
                    </p:nvPicPr>
                    <p:blipFill>
                      <a:blip r:embed="rId31"/>
                      <a:stretch>
                        <a:fillRect/>
                      </a:stretch>
                    </p:blipFill>
                    <p:spPr>
                      <a:xfrm>
                        <a:off x="6553200" y="2057400"/>
                        <a:ext cx="158750" cy="347662"/>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709618608"/>
              </p:ext>
            </p:extLst>
          </p:nvPr>
        </p:nvGraphicFramePr>
        <p:xfrm>
          <a:off x="6172200" y="2700338"/>
          <a:ext cx="158750" cy="347662"/>
        </p:xfrm>
        <a:graphic>
          <a:graphicData uri="http://schemas.openxmlformats.org/presentationml/2006/ole">
            <mc:AlternateContent xmlns:mc="http://schemas.openxmlformats.org/markup-compatibility/2006">
              <mc:Choice xmlns:v="urn:schemas-microsoft-com:vml" Requires="v">
                <p:oleObj spid="_x0000_s4834" name="Formula" r:id="rId32" imgW="75240" imgH="162720" progId="Equation.Ribbit">
                  <p:embed/>
                </p:oleObj>
              </mc:Choice>
              <mc:Fallback>
                <p:oleObj name="Formula" r:id="rId32" imgW="75240" imgH="162720" progId="Equation.Ribbit">
                  <p:embed/>
                  <p:pic>
                    <p:nvPicPr>
                      <p:cNvPr id="0" name=""/>
                      <p:cNvPicPr/>
                      <p:nvPr/>
                    </p:nvPicPr>
                    <p:blipFill>
                      <a:blip r:embed="rId33"/>
                      <a:stretch>
                        <a:fillRect/>
                      </a:stretch>
                    </p:blipFill>
                    <p:spPr>
                      <a:xfrm>
                        <a:off x="6172200" y="2700338"/>
                        <a:ext cx="158750" cy="347662"/>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2690804766"/>
              </p:ext>
            </p:extLst>
          </p:nvPr>
        </p:nvGraphicFramePr>
        <p:xfrm>
          <a:off x="6324601" y="1128176"/>
          <a:ext cx="149269" cy="330200"/>
        </p:xfrm>
        <a:graphic>
          <a:graphicData uri="http://schemas.openxmlformats.org/presentationml/2006/ole">
            <mc:AlternateContent xmlns:mc="http://schemas.openxmlformats.org/markup-compatibility/2006">
              <mc:Choice xmlns:v="urn:schemas-microsoft-com:vml" Requires="v">
                <p:oleObj spid="_x0000_s4835" name="Formula" r:id="rId34" imgW="75240" imgH="162720" progId="Equation.Ribbit">
                  <p:embed/>
                </p:oleObj>
              </mc:Choice>
              <mc:Fallback>
                <p:oleObj name="Formula" r:id="rId34" imgW="75240" imgH="162720" progId="Equation.Ribbit">
                  <p:embed/>
                  <p:pic>
                    <p:nvPicPr>
                      <p:cNvPr id="0" name=""/>
                      <p:cNvPicPr/>
                      <p:nvPr/>
                    </p:nvPicPr>
                    <p:blipFill>
                      <a:blip r:embed="rId33"/>
                      <a:stretch>
                        <a:fillRect/>
                      </a:stretch>
                    </p:blipFill>
                    <p:spPr>
                      <a:xfrm>
                        <a:off x="6324601" y="1128176"/>
                        <a:ext cx="149269" cy="330200"/>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72282275"/>
              </p:ext>
            </p:extLst>
          </p:nvPr>
        </p:nvGraphicFramePr>
        <p:xfrm>
          <a:off x="9388475" y="2776936"/>
          <a:ext cx="730250" cy="520303"/>
        </p:xfrm>
        <a:graphic>
          <a:graphicData uri="http://schemas.openxmlformats.org/presentationml/2006/ole">
            <mc:AlternateContent xmlns:mc="http://schemas.openxmlformats.org/markup-compatibility/2006">
              <mc:Choice xmlns:v="urn:schemas-microsoft-com:vml" Requires="v">
                <p:oleObj spid="_x0000_s4836" name="Formula" r:id="rId35" imgW="14040" imgH="0" progId="Equation.Ribbit">
                  <p:embed/>
                </p:oleObj>
              </mc:Choice>
              <mc:Fallback>
                <p:oleObj name="Formula" r:id="rId35" imgW="14040" imgH="0" progId="Equation.Ribbit">
                  <p:embed/>
                  <p:pic>
                    <p:nvPicPr>
                      <p:cNvPr id="0" name=""/>
                      <p:cNvPicPr/>
                      <p:nvPr/>
                    </p:nvPicPr>
                    <p:blipFill>
                      <a:blip r:embed="rId36"/>
                      <a:stretch>
                        <a:fillRect/>
                      </a:stretch>
                    </p:blipFill>
                    <p:spPr>
                      <a:xfrm>
                        <a:off x="9388475" y="2776936"/>
                        <a:ext cx="730250" cy="520303"/>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250355670"/>
              </p:ext>
            </p:extLst>
          </p:nvPr>
        </p:nvGraphicFramePr>
        <p:xfrm>
          <a:off x="6015038" y="3371850"/>
          <a:ext cx="608996" cy="114300"/>
        </p:xfrm>
        <a:graphic>
          <a:graphicData uri="http://schemas.openxmlformats.org/presentationml/2006/ole">
            <mc:AlternateContent xmlns:mc="http://schemas.openxmlformats.org/markup-compatibility/2006">
              <mc:Choice xmlns:v="urn:schemas-microsoft-com:vml" Requires="v">
                <p:oleObj spid="_x0000_s4837" name="Formula" r:id="rId37" imgW="14040" imgH="0" progId="Equation.Ribbit">
                  <p:embed/>
                </p:oleObj>
              </mc:Choice>
              <mc:Fallback>
                <p:oleObj name="Formula" r:id="rId37" imgW="14040" imgH="0" progId="Equation.Ribbit">
                  <p:embed/>
                  <p:pic>
                    <p:nvPicPr>
                      <p:cNvPr id="0" name=""/>
                      <p:cNvPicPr/>
                      <p:nvPr/>
                    </p:nvPicPr>
                    <p:blipFill>
                      <a:blip r:embed="rId36"/>
                      <a:stretch>
                        <a:fillRect/>
                      </a:stretch>
                    </p:blipFill>
                    <p:spPr>
                      <a:xfrm>
                        <a:off x="6015038" y="3371850"/>
                        <a:ext cx="608996" cy="114300"/>
                      </a:xfrm>
                      <a:prstGeom prst="rect">
                        <a:avLst/>
                      </a:prstGeom>
                    </p:spPr>
                  </p:pic>
                </p:oleObj>
              </mc:Fallback>
            </mc:AlternateContent>
          </a:graphicData>
        </a:graphic>
      </p:graphicFrame>
      <p:sp>
        <p:nvSpPr>
          <p:cNvPr id="29" name="标题 1"/>
          <p:cNvSpPr>
            <a:spLocks noGrp="1"/>
          </p:cNvSpPr>
          <p:nvPr>
            <p:ph type="title"/>
          </p:nvPr>
        </p:nvSpPr>
        <p:spPr>
          <a:xfrm>
            <a:off x="914400" y="28833"/>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划分选择</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信息增益</a:t>
            </a:r>
          </a:p>
        </p:txBody>
      </p:sp>
    </p:spTree>
    <p:extLst>
      <p:ext uri="{BB962C8B-B14F-4D97-AF65-F5344CB8AC3E}">
        <p14:creationId xmlns:p14="http://schemas.microsoft.com/office/powerpoint/2010/main" val="319179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2733" y="1067897"/>
            <a:ext cx="11489267" cy="4930775"/>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类似的，其他属性的信息增益为</a:t>
            </a:r>
            <a:endParaRPr lang="en-US" altLang="zh-CN" dirty="0">
              <a:solidFill>
                <a:schemeClr val="tx1"/>
              </a:solidFill>
              <a:latin typeface="微软雅黑" panose="020B0503020204020204" pitchFamily="34" charset="-122"/>
              <a:ea typeface="微软雅黑" panose="020B0503020204020204" pitchFamily="34" charset="-122"/>
            </a:endParaRPr>
          </a:p>
          <a:p>
            <a:endParaRPr lang="en-US" altLang="zh-CN" dirty="0">
              <a:solidFill>
                <a:schemeClr val="tx1"/>
              </a:solidFill>
              <a:latin typeface="微软雅黑" panose="020B0503020204020204" pitchFamily="34" charset="-122"/>
              <a:ea typeface="微软雅黑" panose="020B0503020204020204" pitchFamily="34" charset="-122"/>
            </a:endParaRPr>
          </a:p>
          <a:p>
            <a:endParaRPr lang="en-US" altLang="zh-CN" dirty="0">
              <a:solidFill>
                <a:schemeClr val="tx1"/>
              </a:solidFill>
              <a:latin typeface="微软雅黑" panose="020B0503020204020204" pitchFamily="34" charset="-122"/>
              <a:ea typeface="微软雅黑" panose="020B0503020204020204" pitchFamily="34" charset="-122"/>
            </a:endParaRPr>
          </a:p>
          <a:p>
            <a:pPr marL="0" indent="0">
              <a:buNone/>
            </a:pPr>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显然，属性“纹理”的信息增益最大，其被选为划分属性</a:t>
            </a:r>
          </a:p>
        </p:txBody>
      </p:sp>
      <p:graphicFrame>
        <p:nvGraphicFramePr>
          <p:cNvPr id="5" name="对象 4"/>
          <p:cNvGraphicFramePr>
            <a:graphicFrameLocks noChangeAspect="1"/>
          </p:cNvGraphicFramePr>
          <p:nvPr>
            <p:extLst>
              <p:ext uri="{D42A27DB-BD31-4B8C-83A1-F6EECF244321}">
                <p14:modId xmlns:p14="http://schemas.microsoft.com/office/powerpoint/2010/main" val="3215930007"/>
              </p:ext>
            </p:extLst>
          </p:nvPr>
        </p:nvGraphicFramePr>
        <p:xfrm>
          <a:off x="2382839" y="1928814"/>
          <a:ext cx="2922587" cy="377825"/>
        </p:xfrm>
        <a:graphic>
          <a:graphicData uri="http://schemas.openxmlformats.org/presentationml/2006/ole">
            <mc:AlternateContent xmlns:mc="http://schemas.openxmlformats.org/markup-compatibility/2006">
              <mc:Choice xmlns:v="urn:schemas-microsoft-com:vml" Requires="v">
                <p:oleObj spid="_x0000_s5302" name="Formula" r:id="rId4" imgW="1465920" imgH="188280" progId="Equation.Ribbit">
                  <p:embed/>
                </p:oleObj>
              </mc:Choice>
              <mc:Fallback>
                <p:oleObj name="Formula" r:id="rId4" imgW="1465920" imgH="188280" progId="Equation.Ribbit">
                  <p:embed/>
                  <p:pic>
                    <p:nvPicPr>
                      <p:cNvPr id="0" name=""/>
                      <p:cNvPicPr/>
                      <p:nvPr/>
                    </p:nvPicPr>
                    <p:blipFill>
                      <a:blip r:embed="rId5"/>
                      <a:stretch>
                        <a:fillRect/>
                      </a:stretch>
                    </p:blipFill>
                    <p:spPr>
                      <a:xfrm>
                        <a:off x="2382839" y="1928814"/>
                        <a:ext cx="2922587" cy="377825"/>
                      </a:xfrm>
                      <a:prstGeom prst="rect">
                        <a:avLst/>
                      </a:prstGeom>
                    </p:spPr>
                  </p:pic>
                </p:oleObj>
              </mc:Fallback>
            </mc:AlternateContent>
          </a:graphicData>
        </a:graphic>
      </p:graphicFrame>
      <p:cxnSp>
        <p:nvCxnSpPr>
          <p:cNvPr id="16" name="直接连接符 15"/>
          <p:cNvCxnSpPr/>
          <p:nvPr/>
        </p:nvCxnSpPr>
        <p:spPr>
          <a:xfrm>
            <a:off x="6721229" y="4761072"/>
            <a:ext cx="2203197" cy="631503"/>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flipH="1">
            <a:off x="3776889" y="4755299"/>
            <a:ext cx="2077319" cy="579765"/>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a:stCxn id="24" idx="2"/>
            <a:endCxn id="25" idx="0"/>
          </p:cNvCxnSpPr>
          <p:nvPr/>
        </p:nvCxnSpPr>
        <p:spPr>
          <a:xfrm>
            <a:off x="6114325" y="4741649"/>
            <a:ext cx="683816" cy="644360"/>
          </a:xfrm>
          <a:prstGeom prst="line">
            <a:avLst/>
          </a:prstGeom>
        </p:spPr>
        <p:style>
          <a:lnRef idx="1">
            <a:schemeClr val="dk1"/>
          </a:lnRef>
          <a:fillRef idx="0">
            <a:schemeClr val="dk1"/>
          </a:fillRef>
          <a:effectRef idx="0">
            <a:schemeClr val="dk1"/>
          </a:effectRef>
          <a:fontRef idx="minor">
            <a:schemeClr val="tx1"/>
          </a:fontRef>
        </p:style>
      </p:cxnSp>
      <p:sp>
        <p:nvSpPr>
          <p:cNvPr id="19" name="文本框 18"/>
          <p:cNvSpPr txBox="1"/>
          <p:nvPr/>
        </p:nvSpPr>
        <p:spPr>
          <a:xfrm>
            <a:off x="2895601" y="4800600"/>
            <a:ext cx="902811" cy="523220"/>
          </a:xfrm>
          <a:prstGeom prst="rect">
            <a:avLst/>
          </a:prstGeom>
          <a:noFill/>
        </p:spPr>
        <p:txBody>
          <a:bodyPr wrap="none" rtlCol="0">
            <a:spAutoFit/>
          </a:bodyPr>
          <a:lstStyle/>
          <a:p>
            <a:pPr>
              <a:buNone/>
            </a:pPr>
            <a:r>
              <a:rPr lang="zh-CN" altLang="en-US" dirty="0">
                <a:latin typeface="楷体" panose="02010609060101010101" pitchFamily="49" charset="-122"/>
                <a:ea typeface="楷体" panose="02010609060101010101" pitchFamily="49" charset="-122"/>
              </a:rPr>
              <a:t>清晰</a:t>
            </a:r>
          </a:p>
        </p:txBody>
      </p:sp>
      <p:sp>
        <p:nvSpPr>
          <p:cNvPr id="20" name="文本框 19"/>
          <p:cNvSpPr txBox="1"/>
          <p:nvPr/>
        </p:nvSpPr>
        <p:spPr>
          <a:xfrm>
            <a:off x="5334001" y="4800600"/>
            <a:ext cx="902811" cy="523220"/>
          </a:xfrm>
          <a:prstGeom prst="rect">
            <a:avLst/>
          </a:prstGeom>
          <a:noFill/>
        </p:spPr>
        <p:txBody>
          <a:bodyPr wrap="none" rtlCol="0">
            <a:spAutoFit/>
          </a:bodyPr>
          <a:lstStyle/>
          <a:p>
            <a:pPr>
              <a:buNone/>
            </a:pPr>
            <a:r>
              <a:rPr lang="zh-CN" altLang="en-US" dirty="0">
                <a:latin typeface="楷体" panose="02010609060101010101" pitchFamily="49" charset="-122"/>
                <a:ea typeface="楷体" panose="02010609060101010101" pitchFamily="49" charset="-122"/>
              </a:rPr>
              <a:t>稍糊</a:t>
            </a:r>
          </a:p>
        </p:txBody>
      </p:sp>
      <p:sp>
        <p:nvSpPr>
          <p:cNvPr id="21" name="文本框 20"/>
          <p:cNvSpPr txBox="1"/>
          <p:nvPr/>
        </p:nvSpPr>
        <p:spPr>
          <a:xfrm>
            <a:off x="8573870" y="4812268"/>
            <a:ext cx="902811" cy="523220"/>
          </a:xfrm>
          <a:prstGeom prst="rect">
            <a:avLst/>
          </a:prstGeom>
          <a:noFill/>
        </p:spPr>
        <p:txBody>
          <a:bodyPr wrap="none" rtlCol="0">
            <a:spAutoFit/>
          </a:bodyPr>
          <a:lstStyle/>
          <a:p>
            <a:pPr>
              <a:buNone/>
            </a:pPr>
            <a:r>
              <a:rPr lang="zh-CN" altLang="en-US" dirty="0">
                <a:latin typeface="楷体" panose="02010609060101010101" pitchFamily="49" charset="-122"/>
                <a:ea typeface="楷体" panose="02010609060101010101" pitchFamily="49" charset="-122"/>
              </a:rPr>
              <a:t>模糊</a:t>
            </a:r>
          </a:p>
        </p:txBody>
      </p:sp>
      <p:sp>
        <p:nvSpPr>
          <p:cNvPr id="22" name="圆角矩形 21"/>
          <p:cNvSpPr/>
          <p:nvPr/>
        </p:nvSpPr>
        <p:spPr>
          <a:xfrm>
            <a:off x="2695711" y="5370617"/>
            <a:ext cx="2634232"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en-US" altLang="zh-CN" sz="2200" dirty="0">
                <a:latin typeface="Times" panose="02020603060405020304" pitchFamily="18" charset="0"/>
              </a:rPr>
              <a:t>{1,2,3,4,5,6,8,10,15}</a:t>
            </a:r>
            <a:endParaRPr lang="zh-CN" altLang="en-US" sz="2200" dirty="0">
              <a:latin typeface="Times" panose="02020603060405020304" pitchFamily="18" charset="0"/>
            </a:endParaRPr>
          </a:p>
        </p:txBody>
      </p:sp>
      <p:sp>
        <p:nvSpPr>
          <p:cNvPr id="24" name="圆角矩形 23"/>
          <p:cNvSpPr/>
          <p:nvPr/>
        </p:nvSpPr>
        <p:spPr>
          <a:xfrm>
            <a:off x="5394325" y="4309649"/>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latin typeface="微软雅黑" panose="020B0503020204020204" pitchFamily="34" charset="-122"/>
                <a:ea typeface="微软雅黑" panose="020B0503020204020204" pitchFamily="34" charset="-122"/>
              </a:rPr>
              <a:t>纹理</a:t>
            </a:r>
            <a:r>
              <a:rPr lang="en-US" altLang="zh-CN" sz="2200"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sp>
        <p:nvSpPr>
          <p:cNvPr id="25" name="圆角矩形 24"/>
          <p:cNvSpPr/>
          <p:nvPr/>
        </p:nvSpPr>
        <p:spPr>
          <a:xfrm>
            <a:off x="5835957" y="5386009"/>
            <a:ext cx="192436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en-US" altLang="zh-CN" sz="2200" dirty="0">
                <a:latin typeface="Times" panose="02020603060405020304" pitchFamily="18" charset="0"/>
              </a:rPr>
              <a:t>{7,9,13,14,17}</a:t>
            </a:r>
            <a:endParaRPr lang="zh-CN" altLang="en-US" sz="2200" dirty="0">
              <a:latin typeface="Times" panose="02020603060405020304" pitchFamily="18" charset="0"/>
            </a:endParaRPr>
          </a:p>
        </p:txBody>
      </p:sp>
      <p:sp>
        <p:nvSpPr>
          <p:cNvPr id="49" name="圆角矩形 48"/>
          <p:cNvSpPr/>
          <p:nvPr/>
        </p:nvSpPr>
        <p:spPr>
          <a:xfrm>
            <a:off x="8164890" y="5358103"/>
            <a:ext cx="192436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en-US" altLang="zh-CN" sz="2200" dirty="0">
                <a:latin typeface="Times" panose="02020603060405020304" pitchFamily="18" charset="0"/>
              </a:rPr>
              <a:t>{11,12,16}</a:t>
            </a:r>
            <a:endParaRPr lang="zh-CN" altLang="en-US" sz="2200" dirty="0">
              <a:latin typeface="Times" panose="02020603060405020304" pitchFamily="18" charset="0"/>
            </a:endParaRPr>
          </a:p>
        </p:txBody>
      </p:sp>
      <p:graphicFrame>
        <p:nvGraphicFramePr>
          <p:cNvPr id="26" name="对象 25"/>
          <p:cNvGraphicFramePr>
            <a:graphicFrameLocks noChangeAspect="1"/>
          </p:cNvGraphicFramePr>
          <p:nvPr>
            <p:extLst>
              <p:ext uri="{D42A27DB-BD31-4B8C-83A1-F6EECF244321}">
                <p14:modId xmlns:p14="http://schemas.microsoft.com/office/powerpoint/2010/main" val="2120131543"/>
              </p:ext>
            </p:extLst>
          </p:nvPr>
        </p:nvGraphicFramePr>
        <p:xfrm>
          <a:off x="6107114" y="1931988"/>
          <a:ext cx="2884487" cy="374650"/>
        </p:xfrm>
        <a:graphic>
          <a:graphicData uri="http://schemas.openxmlformats.org/presentationml/2006/ole">
            <mc:AlternateContent xmlns:mc="http://schemas.openxmlformats.org/markup-compatibility/2006">
              <mc:Choice xmlns:v="urn:schemas-microsoft-com:vml" Requires="v">
                <p:oleObj spid="_x0000_s5303" name="Formula" r:id="rId6" imgW="1459440" imgH="188280" progId="Equation.Ribbit">
                  <p:embed/>
                </p:oleObj>
              </mc:Choice>
              <mc:Fallback>
                <p:oleObj name="Formula" r:id="rId6" imgW="1459440" imgH="188280" progId="Equation.Ribbit">
                  <p:embed/>
                  <p:pic>
                    <p:nvPicPr>
                      <p:cNvPr id="0" name=""/>
                      <p:cNvPicPr/>
                      <p:nvPr/>
                    </p:nvPicPr>
                    <p:blipFill>
                      <a:blip r:embed="rId7"/>
                      <a:stretch>
                        <a:fillRect/>
                      </a:stretch>
                    </p:blipFill>
                    <p:spPr>
                      <a:xfrm>
                        <a:off x="6107114" y="1931988"/>
                        <a:ext cx="2884487" cy="374650"/>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1748549962"/>
              </p:ext>
            </p:extLst>
          </p:nvPr>
        </p:nvGraphicFramePr>
        <p:xfrm>
          <a:off x="2379663" y="2427288"/>
          <a:ext cx="2940050" cy="374650"/>
        </p:xfrm>
        <a:graphic>
          <a:graphicData uri="http://schemas.openxmlformats.org/presentationml/2006/ole">
            <mc:AlternateContent xmlns:mc="http://schemas.openxmlformats.org/markup-compatibility/2006">
              <mc:Choice xmlns:v="urn:schemas-microsoft-com:vml" Requires="v">
                <p:oleObj spid="_x0000_s5304" name="Formula" r:id="rId8" imgW="1459440" imgH="185760" progId="Equation.Ribbit">
                  <p:embed/>
                </p:oleObj>
              </mc:Choice>
              <mc:Fallback>
                <p:oleObj name="Formula" r:id="rId8" imgW="1459440" imgH="185760" progId="Equation.Ribbit">
                  <p:embed/>
                  <p:pic>
                    <p:nvPicPr>
                      <p:cNvPr id="0" name=""/>
                      <p:cNvPicPr/>
                      <p:nvPr/>
                    </p:nvPicPr>
                    <p:blipFill>
                      <a:blip r:embed="rId9"/>
                      <a:stretch>
                        <a:fillRect/>
                      </a:stretch>
                    </p:blipFill>
                    <p:spPr>
                      <a:xfrm>
                        <a:off x="2379663" y="2427288"/>
                        <a:ext cx="2940050" cy="374650"/>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3774813863"/>
              </p:ext>
            </p:extLst>
          </p:nvPr>
        </p:nvGraphicFramePr>
        <p:xfrm>
          <a:off x="6107114" y="2422526"/>
          <a:ext cx="2954337" cy="377825"/>
        </p:xfrm>
        <a:graphic>
          <a:graphicData uri="http://schemas.openxmlformats.org/presentationml/2006/ole">
            <mc:AlternateContent xmlns:mc="http://schemas.openxmlformats.org/markup-compatibility/2006">
              <mc:Choice xmlns:v="urn:schemas-microsoft-com:vml" Requires="v">
                <p:oleObj spid="_x0000_s5305" name="Formula" r:id="rId10" imgW="1465920" imgH="186840" progId="Equation.Ribbit">
                  <p:embed/>
                </p:oleObj>
              </mc:Choice>
              <mc:Fallback>
                <p:oleObj name="Formula" r:id="rId10" imgW="1465920" imgH="186840" progId="Equation.Ribbit">
                  <p:embed/>
                  <p:pic>
                    <p:nvPicPr>
                      <p:cNvPr id="0" name=""/>
                      <p:cNvPicPr/>
                      <p:nvPr/>
                    </p:nvPicPr>
                    <p:blipFill>
                      <a:blip r:embed="rId11"/>
                      <a:stretch>
                        <a:fillRect/>
                      </a:stretch>
                    </p:blipFill>
                    <p:spPr>
                      <a:xfrm>
                        <a:off x="6107114" y="2422526"/>
                        <a:ext cx="2954337" cy="37782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008656331"/>
              </p:ext>
            </p:extLst>
          </p:nvPr>
        </p:nvGraphicFramePr>
        <p:xfrm>
          <a:off x="2379663" y="2884489"/>
          <a:ext cx="2925762" cy="377825"/>
        </p:xfrm>
        <a:graphic>
          <a:graphicData uri="http://schemas.openxmlformats.org/presentationml/2006/ole">
            <mc:AlternateContent xmlns:mc="http://schemas.openxmlformats.org/markup-compatibility/2006">
              <mc:Choice xmlns:v="urn:schemas-microsoft-com:vml" Requires="v">
                <p:oleObj spid="_x0000_s5306" name="Formula" r:id="rId12" imgW="1465920" imgH="188280" progId="Equation.Ribbit">
                  <p:embed/>
                </p:oleObj>
              </mc:Choice>
              <mc:Fallback>
                <p:oleObj name="Formula" r:id="rId12" imgW="1465920" imgH="188280" progId="Equation.Ribbit">
                  <p:embed/>
                  <p:pic>
                    <p:nvPicPr>
                      <p:cNvPr id="0" name=""/>
                      <p:cNvPicPr/>
                      <p:nvPr/>
                    </p:nvPicPr>
                    <p:blipFill>
                      <a:blip r:embed="rId13"/>
                      <a:stretch>
                        <a:fillRect/>
                      </a:stretch>
                    </p:blipFill>
                    <p:spPr>
                      <a:xfrm>
                        <a:off x="2379663" y="2884489"/>
                        <a:ext cx="2925762" cy="377825"/>
                      </a:xfrm>
                      <a:prstGeom prst="rect">
                        <a:avLst/>
                      </a:prstGeom>
                    </p:spPr>
                  </p:pic>
                </p:oleObj>
              </mc:Fallback>
            </mc:AlternateContent>
          </a:graphicData>
        </a:graphic>
      </p:graphicFrame>
      <p:sp>
        <p:nvSpPr>
          <p:cNvPr id="23" name="标题 1"/>
          <p:cNvSpPr>
            <a:spLocks noGrp="1"/>
          </p:cNvSpPr>
          <p:nvPr>
            <p:ph type="title"/>
          </p:nvPr>
        </p:nvSpPr>
        <p:spPr>
          <a:xfrm>
            <a:off x="872198" y="23108"/>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划分选择</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信息增益</a:t>
            </a:r>
          </a:p>
        </p:txBody>
      </p:sp>
    </p:spTree>
    <p:extLst>
      <p:ext uri="{BB962C8B-B14F-4D97-AF65-F5344CB8AC3E}">
        <p14:creationId xmlns:p14="http://schemas.microsoft.com/office/powerpoint/2010/main" val="299264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animBg="1"/>
      <p:bldP spid="24" grpId="0" animBg="1"/>
      <p:bldP spid="25" grpId="0" animBg="1"/>
      <p:bldP spid="4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4105" y="1139861"/>
            <a:ext cx="11489267" cy="4930775"/>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决策树学习算法将对每个分支结点做进一步划分，最终得到的决策树如图：</a:t>
            </a:r>
          </a:p>
        </p:txBody>
      </p:sp>
      <p:cxnSp>
        <p:nvCxnSpPr>
          <p:cNvPr id="4" name="直接连接符 3"/>
          <p:cNvCxnSpPr>
            <a:endCxn id="11" idx="0"/>
          </p:cNvCxnSpPr>
          <p:nvPr/>
        </p:nvCxnSpPr>
        <p:spPr>
          <a:xfrm>
            <a:off x="6721229" y="2220952"/>
            <a:ext cx="2203197" cy="631503"/>
          </a:xfrm>
          <a:prstGeom prst="line">
            <a:avLst/>
          </a:prstGeom>
        </p:spPr>
        <p:style>
          <a:lnRef idx="1">
            <a:schemeClr val="dk1"/>
          </a:lnRef>
          <a:fillRef idx="0">
            <a:schemeClr val="dk1"/>
          </a:fillRef>
          <a:effectRef idx="0">
            <a:schemeClr val="dk1"/>
          </a:effectRef>
          <a:fontRef idx="minor">
            <a:schemeClr val="tx1"/>
          </a:fontRef>
        </p:style>
      </p:cxnSp>
      <p:cxnSp>
        <p:nvCxnSpPr>
          <p:cNvPr id="5" name="直接连接符 4"/>
          <p:cNvCxnSpPr>
            <a:endCxn id="10" idx="0"/>
          </p:cNvCxnSpPr>
          <p:nvPr/>
        </p:nvCxnSpPr>
        <p:spPr>
          <a:xfrm flipH="1">
            <a:off x="3763854" y="2262022"/>
            <a:ext cx="2333275" cy="590433"/>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p:cNvCxnSpPr>
            <a:stCxn id="12" idx="2"/>
            <a:endCxn id="42" idx="0"/>
          </p:cNvCxnSpPr>
          <p:nvPr/>
        </p:nvCxnSpPr>
        <p:spPr>
          <a:xfrm>
            <a:off x="6458330" y="2250733"/>
            <a:ext cx="713338" cy="595157"/>
          </a:xfrm>
          <a:prstGeom prst="line">
            <a:avLst/>
          </a:prstGeom>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3872510" y="2376910"/>
            <a:ext cx="646331" cy="369332"/>
          </a:xfrm>
          <a:prstGeom prst="rect">
            <a:avLst/>
          </a:prstGeom>
          <a:noFill/>
        </p:spPr>
        <p:txBody>
          <a:bodyPr wrap="none" rtlCol="0">
            <a:spAutoFit/>
          </a:bodyPr>
          <a:lstStyle/>
          <a:p>
            <a:pPr>
              <a:buNone/>
            </a:pPr>
            <a:r>
              <a:rPr lang="zh-CN" altLang="en-US" sz="1800" dirty="0">
                <a:latin typeface="微软雅黑" panose="020B0503020204020204" pitchFamily="34" charset="-122"/>
                <a:ea typeface="微软雅黑" panose="020B0503020204020204" pitchFamily="34" charset="-122"/>
              </a:rPr>
              <a:t>清晰</a:t>
            </a:r>
          </a:p>
        </p:txBody>
      </p:sp>
      <p:sp>
        <p:nvSpPr>
          <p:cNvPr id="8" name="文本框 7"/>
          <p:cNvSpPr txBox="1"/>
          <p:nvPr/>
        </p:nvSpPr>
        <p:spPr>
          <a:xfrm>
            <a:off x="6136931" y="2376910"/>
            <a:ext cx="646331" cy="369332"/>
          </a:xfrm>
          <a:prstGeom prst="rect">
            <a:avLst/>
          </a:prstGeom>
          <a:noFill/>
        </p:spPr>
        <p:txBody>
          <a:bodyPr wrap="none" rtlCol="0">
            <a:spAutoFit/>
          </a:bodyPr>
          <a:lstStyle/>
          <a:p>
            <a:pPr>
              <a:buNone/>
            </a:pPr>
            <a:r>
              <a:rPr lang="zh-CN" altLang="en-US" sz="1800" dirty="0">
                <a:latin typeface="微软雅黑" panose="020B0503020204020204" pitchFamily="34" charset="-122"/>
                <a:ea typeface="微软雅黑" panose="020B0503020204020204" pitchFamily="34" charset="-122"/>
              </a:rPr>
              <a:t>稍糊</a:t>
            </a:r>
          </a:p>
        </p:txBody>
      </p:sp>
      <p:sp>
        <p:nvSpPr>
          <p:cNvPr id="9" name="文本框 8"/>
          <p:cNvSpPr txBox="1"/>
          <p:nvPr/>
        </p:nvSpPr>
        <p:spPr>
          <a:xfrm>
            <a:off x="8369448" y="2376910"/>
            <a:ext cx="646331" cy="369332"/>
          </a:xfrm>
          <a:prstGeom prst="rect">
            <a:avLst/>
          </a:prstGeom>
          <a:noFill/>
        </p:spPr>
        <p:txBody>
          <a:bodyPr wrap="none" rtlCol="0">
            <a:spAutoFit/>
          </a:bodyPr>
          <a:lstStyle/>
          <a:p>
            <a:pPr>
              <a:buNone/>
            </a:pPr>
            <a:r>
              <a:rPr lang="zh-CN" altLang="en-US" sz="1800" dirty="0">
                <a:latin typeface="微软雅黑" panose="020B0503020204020204" pitchFamily="34" charset="-122"/>
                <a:ea typeface="微软雅黑" panose="020B0503020204020204" pitchFamily="34" charset="-122"/>
              </a:rPr>
              <a:t>模糊</a:t>
            </a:r>
          </a:p>
        </p:txBody>
      </p:sp>
      <p:sp>
        <p:nvSpPr>
          <p:cNvPr id="10" name="圆角矩形 9"/>
          <p:cNvSpPr/>
          <p:nvPr/>
        </p:nvSpPr>
        <p:spPr>
          <a:xfrm>
            <a:off x="3223853" y="285245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000" dirty="0">
                <a:latin typeface="微软雅黑" panose="020B0503020204020204" pitchFamily="34" charset="-122"/>
                <a:ea typeface="微软雅黑" panose="020B0503020204020204" pitchFamily="34" charset="-122"/>
              </a:rPr>
              <a:t>根蒂</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1" name="椭圆 10"/>
          <p:cNvSpPr/>
          <p:nvPr/>
        </p:nvSpPr>
        <p:spPr>
          <a:xfrm>
            <a:off x="8384425" y="285245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000" dirty="0">
                <a:latin typeface="微软雅黑" panose="020B0503020204020204" pitchFamily="34" charset="-122"/>
                <a:ea typeface="微软雅黑" panose="020B0503020204020204" pitchFamily="34" charset="-122"/>
              </a:rPr>
              <a:t>坏瓜</a:t>
            </a:r>
          </a:p>
        </p:txBody>
      </p:sp>
      <p:sp>
        <p:nvSpPr>
          <p:cNvPr id="12" name="圆角矩形 11"/>
          <p:cNvSpPr/>
          <p:nvPr/>
        </p:nvSpPr>
        <p:spPr>
          <a:xfrm>
            <a:off x="5738330" y="1818732"/>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latin typeface="Times" panose="02020603060405020304" pitchFamily="18" charset="0"/>
              </a:rPr>
              <a:t>纹理</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3" name="椭圆 12"/>
          <p:cNvSpPr/>
          <p:nvPr/>
        </p:nvSpPr>
        <p:spPr>
          <a:xfrm>
            <a:off x="4497992" y="392604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000" dirty="0">
                <a:latin typeface="微软雅黑" panose="020B0503020204020204" pitchFamily="34" charset="-122"/>
                <a:ea typeface="微软雅黑" panose="020B0503020204020204" pitchFamily="34" charset="-122"/>
              </a:rPr>
              <a:t>坏瓜</a:t>
            </a:r>
          </a:p>
        </p:txBody>
      </p:sp>
      <p:sp>
        <p:nvSpPr>
          <p:cNvPr id="14" name="椭圆 13"/>
          <p:cNvSpPr/>
          <p:nvPr/>
        </p:nvSpPr>
        <p:spPr>
          <a:xfrm>
            <a:off x="1949714" y="392604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000" dirty="0">
                <a:latin typeface="微软雅黑" panose="020B0503020204020204" pitchFamily="34" charset="-122"/>
                <a:ea typeface="微软雅黑" panose="020B0503020204020204" pitchFamily="34" charset="-122"/>
              </a:rPr>
              <a:t>好瓜</a:t>
            </a:r>
          </a:p>
        </p:txBody>
      </p:sp>
      <p:cxnSp>
        <p:nvCxnSpPr>
          <p:cNvPr id="15" name="直接连接符 14"/>
          <p:cNvCxnSpPr>
            <a:endCxn id="14" idx="0"/>
          </p:cNvCxnSpPr>
          <p:nvPr/>
        </p:nvCxnSpPr>
        <p:spPr>
          <a:xfrm flipH="1">
            <a:off x="2489715" y="3284454"/>
            <a:ext cx="1056139" cy="64159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p:cNvCxnSpPr>
            <a:endCxn id="13" idx="0"/>
          </p:cNvCxnSpPr>
          <p:nvPr/>
        </p:nvCxnSpPr>
        <p:spPr>
          <a:xfrm>
            <a:off x="3985420" y="3284454"/>
            <a:ext cx="1052573" cy="641590"/>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p:cNvCxnSpPr>
            <a:stCxn id="10" idx="2"/>
            <a:endCxn id="30" idx="0"/>
          </p:cNvCxnSpPr>
          <p:nvPr/>
        </p:nvCxnSpPr>
        <p:spPr>
          <a:xfrm>
            <a:off x="3763853" y="3284454"/>
            <a:ext cx="0" cy="641590"/>
          </a:xfrm>
          <a:prstGeom prst="line">
            <a:avLst/>
          </a:prstGeom>
        </p:spPr>
        <p:style>
          <a:lnRef idx="1">
            <a:schemeClr val="dk1"/>
          </a:lnRef>
          <a:fillRef idx="0">
            <a:schemeClr val="dk1"/>
          </a:fillRef>
          <a:effectRef idx="0">
            <a:schemeClr val="dk1"/>
          </a:effectRef>
          <a:fontRef idx="minor">
            <a:schemeClr val="tx1"/>
          </a:fontRef>
        </p:style>
      </p:cxnSp>
      <p:sp>
        <p:nvSpPr>
          <p:cNvPr id="18" name="文本框 37"/>
          <p:cNvSpPr txBox="1"/>
          <p:nvPr/>
        </p:nvSpPr>
        <p:spPr>
          <a:xfrm>
            <a:off x="2315312" y="3404212"/>
            <a:ext cx="646331" cy="369332"/>
          </a:xfrm>
          <a:prstGeom prst="rect">
            <a:avLst/>
          </a:prstGeom>
          <a:noFill/>
        </p:spPr>
        <p:txBody>
          <a:bodyPr wrap="none" rtlCol="0">
            <a:spAutoFit/>
          </a:bodyPr>
          <a:lstStyle/>
          <a:p>
            <a:pPr>
              <a:buNone/>
            </a:pPr>
            <a:r>
              <a:rPr lang="zh-CN" altLang="en-US" sz="1800" dirty="0">
                <a:latin typeface="微软雅黑" panose="020B0503020204020204" pitchFamily="34" charset="-122"/>
                <a:ea typeface="微软雅黑" panose="020B0503020204020204" pitchFamily="34" charset="-122"/>
              </a:rPr>
              <a:t>蜷缩</a:t>
            </a:r>
          </a:p>
        </p:txBody>
      </p:sp>
      <p:sp>
        <p:nvSpPr>
          <p:cNvPr id="19" name="文本框 38"/>
          <p:cNvSpPr txBox="1"/>
          <p:nvPr/>
        </p:nvSpPr>
        <p:spPr>
          <a:xfrm>
            <a:off x="3701723" y="3404212"/>
            <a:ext cx="646331" cy="369332"/>
          </a:xfrm>
          <a:prstGeom prst="rect">
            <a:avLst/>
          </a:prstGeom>
          <a:noFill/>
        </p:spPr>
        <p:txBody>
          <a:bodyPr wrap="none" rtlCol="0">
            <a:spAutoFit/>
          </a:bodyPr>
          <a:lstStyle/>
          <a:p>
            <a:pPr>
              <a:buNone/>
            </a:pPr>
            <a:r>
              <a:rPr lang="zh-CN" altLang="en-US" sz="1800" dirty="0">
                <a:latin typeface="微软雅黑" panose="020B0503020204020204" pitchFamily="34" charset="-122"/>
                <a:ea typeface="微软雅黑" panose="020B0503020204020204" pitchFamily="34" charset="-122"/>
              </a:rPr>
              <a:t>稍蜷</a:t>
            </a:r>
          </a:p>
        </p:txBody>
      </p:sp>
      <p:sp>
        <p:nvSpPr>
          <p:cNvPr id="20" name="文本框 39"/>
          <p:cNvSpPr txBox="1"/>
          <p:nvPr/>
        </p:nvSpPr>
        <p:spPr>
          <a:xfrm>
            <a:off x="4680209" y="3404212"/>
            <a:ext cx="646331" cy="369332"/>
          </a:xfrm>
          <a:prstGeom prst="rect">
            <a:avLst/>
          </a:prstGeom>
          <a:noFill/>
        </p:spPr>
        <p:txBody>
          <a:bodyPr wrap="none" rtlCol="0">
            <a:spAutoFit/>
          </a:bodyPr>
          <a:lstStyle/>
          <a:p>
            <a:pPr>
              <a:buNone/>
            </a:pPr>
            <a:r>
              <a:rPr lang="zh-CN" altLang="en-US" sz="1800" dirty="0">
                <a:latin typeface="微软雅黑" panose="020B0503020204020204" pitchFamily="34" charset="-122"/>
                <a:ea typeface="微软雅黑" panose="020B0503020204020204" pitchFamily="34" charset="-122"/>
              </a:rPr>
              <a:t>硬挺</a:t>
            </a:r>
          </a:p>
        </p:txBody>
      </p:sp>
      <p:grpSp>
        <p:nvGrpSpPr>
          <p:cNvPr id="21" name="组合 20"/>
          <p:cNvGrpSpPr/>
          <p:nvPr/>
        </p:nvGrpSpPr>
        <p:grpSpPr>
          <a:xfrm>
            <a:off x="6138939" y="3926044"/>
            <a:ext cx="2286066" cy="432000"/>
            <a:chOff x="5861816" y="2353958"/>
            <a:chExt cx="2286066" cy="432000"/>
          </a:xfrm>
        </p:grpSpPr>
        <p:sp>
          <p:nvSpPr>
            <p:cNvPr id="22" name="椭圆 21"/>
            <p:cNvSpPr/>
            <p:nvPr/>
          </p:nvSpPr>
          <p:spPr>
            <a:xfrm>
              <a:off x="5861816" y="235395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000" dirty="0">
                  <a:latin typeface="微软雅黑" panose="020B0503020204020204" pitchFamily="34" charset="-122"/>
                  <a:ea typeface="微软雅黑" panose="020B0503020204020204" pitchFamily="34" charset="-122"/>
                </a:rPr>
                <a:t>好瓜</a:t>
              </a:r>
            </a:p>
          </p:txBody>
        </p:sp>
        <p:sp>
          <p:nvSpPr>
            <p:cNvPr id="23" name="椭圆 22"/>
            <p:cNvSpPr/>
            <p:nvPr/>
          </p:nvSpPr>
          <p:spPr>
            <a:xfrm>
              <a:off x="7067882" y="235395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000" dirty="0">
                  <a:latin typeface="微软雅黑" panose="020B0503020204020204" pitchFamily="34" charset="-122"/>
                  <a:ea typeface="微软雅黑" panose="020B0503020204020204" pitchFamily="34" charset="-122"/>
                </a:rPr>
                <a:t>坏瓜</a:t>
              </a:r>
            </a:p>
          </p:txBody>
        </p:sp>
      </p:grpSp>
      <p:cxnSp>
        <p:nvCxnSpPr>
          <p:cNvPr id="24" name="直接连接符 23"/>
          <p:cNvCxnSpPr>
            <a:endCxn id="22" idx="0"/>
          </p:cNvCxnSpPr>
          <p:nvPr/>
        </p:nvCxnSpPr>
        <p:spPr>
          <a:xfrm flipH="1">
            <a:off x="6678940" y="3205564"/>
            <a:ext cx="431813" cy="720481"/>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a:endCxn id="23" idx="0"/>
          </p:cNvCxnSpPr>
          <p:nvPr/>
        </p:nvCxnSpPr>
        <p:spPr>
          <a:xfrm>
            <a:off x="7399565" y="3205564"/>
            <a:ext cx="485440" cy="720481"/>
          </a:xfrm>
          <a:prstGeom prst="line">
            <a:avLst/>
          </a:prstGeom>
        </p:spPr>
        <p:style>
          <a:lnRef idx="1">
            <a:schemeClr val="dk1"/>
          </a:lnRef>
          <a:fillRef idx="0">
            <a:schemeClr val="dk1"/>
          </a:fillRef>
          <a:effectRef idx="0">
            <a:schemeClr val="dk1"/>
          </a:effectRef>
          <a:fontRef idx="minor">
            <a:schemeClr val="tx1"/>
          </a:fontRef>
        </p:style>
      </p:cxnSp>
      <p:sp>
        <p:nvSpPr>
          <p:cNvPr id="26" name="椭圆 25"/>
          <p:cNvSpPr/>
          <p:nvPr/>
        </p:nvSpPr>
        <p:spPr>
          <a:xfrm>
            <a:off x="1936216" y="499963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000" dirty="0">
                <a:latin typeface="微软雅黑" panose="020B0503020204020204" pitchFamily="34" charset="-122"/>
                <a:ea typeface="微软雅黑" panose="020B0503020204020204" pitchFamily="34" charset="-122"/>
              </a:rPr>
              <a:t>好瓜</a:t>
            </a:r>
          </a:p>
        </p:txBody>
      </p:sp>
      <p:sp>
        <p:nvSpPr>
          <p:cNvPr id="27" name="椭圆 26"/>
          <p:cNvSpPr/>
          <p:nvPr/>
        </p:nvSpPr>
        <p:spPr>
          <a:xfrm>
            <a:off x="4497992" y="499963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000" dirty="0">
                <a:latin typeface="微软雅黑" panose="020B0503020204020204" pitchFamily="34" charset="-122"/>
                <a:ea typeface="微软雅黑" panose="020B0503020204020204" pitchFamily="34" charset="-122"/>
              </a:rPr>
              <a:t>好瓜</a:t>
            </a:r>
          </a:p>
        </p:txBody>
      </p:sp>
      <p:cxnSp>
        <p:nvCxnSpPr>
          <p:cNvPr id="28" name="直接连接符 27"/>
          <p:cNvCxnSpPr>
            <a:endCxn id="26" idx="0"/>
          </p:cNvCxnSpPr>
          <p:nvPr/>
        </p:nvCxnSpPr>
        <p:spPr>
          <a:xfrm flipH="1">
            <a:off x="2476216" y="4205544"/>
            <a:ext cx="1207634" cy="794090"/>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a:endCxn id="27" idx="0"/>
          </p:cNvCxnSpPr>
          <p:nvPr/>
        </p:nvCxnSpPr>
        <p:spPr>
          <a:xfrm>
            <a:off x="3877180" y="4278048"/>
            <a:ext cx="1160812" cy="721586"/>
          </a:xfrm>
          <a:prstGeom prst="line">
            <a:avLst/>
          </a:prstGeom>
        </p:spPr>
        <p:style>
          <a:lnRef idx="1">
            <a:schemeClr val="dk1"/>
          </a:lnRef>
          <a:fillRef idx="0">
            <a:schemeClr val="dk1"/>
          </a:fillRef>
          <a:effectRef idx="0">
            <a:schemeClr val="dk1"/>
          </a:effectRef>
          <a:fontRef idx="minor">
            <a:schemeClr val="tx1"/>
          </a:fontRef>
        </p:style>
      </p:cxnSp>
      <p:sp>
        <p:nvSpPr>
          <p:cNvPr id="30" name="圆角矩形 29"/>
          <p:cNvSpPr/>
          <p:nvPr/>
        </p:nvSpPr>
        <p:spPr>
          <a:xfrm>
            <a:off x="3223853" y="392604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000" dirty="0">
                <a:latin typeface="微软雅黑" panose="020B0503020204020204" pitchFamily="34" charset="-122"/>
                <a:ea typeface="微软雅黑" panose="020B0503020204020204" pitchFamily="34" charset="-122"/>
              </a:rPr>
              <a:t>色泽</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31" name="文本框 60"/>
          <p:cNvSpPr txBox="1"/>
          <p:nvPr/>
        </p:nvSpPr>
        <p:spPr>
          <a:xfrm>
            <a:off x="2294850" y="4452878"/>
            <a:ext cx="646331" cy="369332"/>
          </a:xfrm>
          <a:prstGeom prst="rect">
            <a:avLst/>
          </a:prstGeom>
          <a:noFill/>
        </p:spPr>
        <p:txBody>
          <a:bodyPr wrap="none" rtlCol="0">
            <a:spAutoFit/>
          </a:bodyPr>
          <a:lstStyle/>
          <a:p>
            <a:pPr>
              <a:buNone/>
            </a:pPr>
            <a:r>
              <a:rPr lang="zh-CN" altLang="en-US" sz="1800" dirty="0">
                <a:latin typeface="微软雅黑" panose="020B0503020204020204" pitchFamily="34" charset="-122"/>
                <a:ea typeface="微软雅黑" panose="020B0503020204020204" pitchFamily="34" charset="-122"/>
              </a:rPr>
              <a:t>青绿</a:t>
            </a:r>
          </a:p>
        </p:txBody>
      </p:sp>
      <p:cxnSp>
        <p:nvCxnSpPr>
          <p:cNvPr id="32" name="直接连接符 31"/>
          <p:cNvCxnSpPr>
            <a:stCxn id="30" idx="2"/>
            <a:endCxn id="39" idx="0"/>
          </p:cNvCxnSpPr>
          <p:nvPr/>
        </p:nvCxnSpPr>
        <p:spPr>
          <a:xfrm>
            <a:off x="3763853" y="4358044"/>
            <a:ext cx="1016" cy="641590"/>
          </a:xfrm>
          <a:prstGeom prst="line">
            <a:avLst/>
          </a:prstGeom>
        </p:spPr>
        <p:style>
          <a:lnRef idx="1">
            <a:schemeClr val="dk1"/>
          </a:lnRef>
          <a:fillRef idx="0">
            <a:schemeClr val="dk1"/>
          </a:fillRef>
          <a:effectRef idx="0">
            <a:schemeClr val="dk1"/>
          </a:effectRef>
          <a:fontRef idx="minor">
            <a:schemeClr val="tx1"/>
          </a:fontRef>
        </p:style>
      </p:cxnSp>
      <p:sp>
        <p:nvSpPr>
          <p:cNvPr id="33" name="文本框 64"/>
          <p:cNvSpPr txBox="1"/>
          <p:nvPr/>
        </p:nvSpPr>
        <p:spPr>
          <a:xfrm>
            <a:off x="3684869" y="4457959"/>
            <a:ext cx="646331" cy="369332"/>
          </a:xfrm>
          <a:prstGeom prst="rect">
            <a:avLst/>
          </a:prstGeom>
          <a:noFill/>
        </p:spPr>
        <p:txBody>
          <a:bodyPr wrap="none" rtlCol="0">
            <a:spAutoFit/>
          </a:bodyPr>
          <a:lstStyle/>
          <a:p>
            <a:pPr>
              <a:buNone/>
            </a:pPr>
            <a:r>
              <a:rPr lang="zh-CN" altLang="en-US" sz="1800" dirty="0">
                <a:latin typeface="微软雅黑" panose="020B0503020204020204" pitchFamily="34" charset="-122"/>
                <a:ea typeface="微软雅黑" panose="020B0503020204020204" pitchFamily="34" charset="-122"/>
              </a:rPr>
              <a:t>乌黑</a:t>
            </a:r>
          </a:p>
        </p:txBody>
      </p:sp>
      <p:sp>
        <p:nvSpPr>
          <p:cNvPr id="34" name="文本框 65"/>
          <p:cNvSpPr txBox="1"/>
          <p:nvPr/>
        </p:nvSpPr>
        <p:spPr>
          <a:xfrm>
            <a:off x="4540144" y="4452878"/>
            <a:ext cx="646331" cy="369332"/>
          </a:xfrm>
          <a:prstGeom prst="rect">
            <a:avLst/>
          </a:prstGeom>
          <a:noFill/>
        </p:spPr>
        <p:txBody>
          <a:bodyPr wrap="none" rtlCol="0">
            <a:spAutoFit/>
          </a:bodyPr>
          <a:lstStyle/>
          <a:p>
            <a:pPr>
              <a:buNone/>
            </a:pPr>
            <a:r>
              <a:rPr lang="zh-CN" altLang="en-US" sz="1800" dirty="0">
                <a:latin typeface="微软雅黑" panose="020B0503020204020204" pitchFamily="34" charset="-122"/>
                <a:ea typeface="微软雅黑" panose="020B0503020204020204" pitchFamily="34" charset="-122"/>
              </a:rPr>
              <a:t>浅白</a:t>
            </a:r>
          </a:p>
        </p:txBody>
      </p:sp>
      <p:sp>
        <p:nvSpPr>
          <p:cNvPr id="35" name="椭圆 34"/>
          <p:cNvSpPr/>
          <p:nvPr/>
        </p:nvSpPr>
        <p:spPr>
          <a:xfrm>
            <a:off x="2584611" y="589260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000" dirty="0">
                <a:latin typeface="微软雅黑" panose="020B0503020204020204" pitchFamily="34" charset="-122"/>
                <a:ea typeface="微软雅黑" panose="020B0503020204020204" pitchFamily="34" charset="-122"/>
              </a:rPr>
              <a:t>好瓜</a:t>
            </a:r>
          </a:p>
        </p:txBody>
      </p:sp>
      <p:sp>
        <p:nvSpPr>
          <p:cNvPr id="36" name="椭圆 35"/>
          <p:cNvSpPr/>
          <p:nvPr/>
        </p:nvSpPr>
        <p:spPr>
          <a:xfrm>
            <a:off x="3835833" y="589260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000" dirty="0">
                <a:latin typeface="微软雅黑" panose="020B0503020204020204" pitchFamily="34" charset="-122"/>
                <a:ea typeface="微软雅黑" panose="020B0503020204020204" pitchFamily="34" charset="-122"/>
              </a:rPr>
              <a:t>坏瓜</a:t>
            </a:r>
          </a:p>
        </p:txBody>
      </p:sp>
      <p:cxnSp>
        <p:nvCxnSpPr>
          <p:cNvPr id="37" name="直接连接符 36"/>
          <p:cNvCxnSpPr>
            <a:endCxn id="35" idx="0"/>
          </p:cNvCxnSpPr>
          <p:nvPr/>
        </p:nvCxnSpPr>
        <p:spPr>
          <a:xfrm flipH="1">
            <a:off x="3124612" y="5279134"/>
            <a:ext cx="577111" cy="613466"/>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p:cNvCxnSpPr>
            <a:endCxn id="36" idx="0"/>
          </p:cNvCxnSpPr>
          <p:nvPr/>
        </p:nvCxnSpPr>
        <p:spPr>
          <a:xfrm>
            <a:off x="3741977" y="5279134"/>
            <a:ext cx="633856" cy="613466"/>
          </a:xfrm>
          <a:prstGeom prst="line">
            <a:avLst/>
          </a:prstGeom>
        </p:spPr>
        <p:style>
          <a:lnRef idx="1">
            <a:schemeClr val="dk1"/>
          </a:lnRef>
          <a:fillRef idx="0">
            <a:schemeClr val="dk1"/>
          </a:fillRef>
          <a:effectRef idx="0">
            <a:schemeClr val="dk1"/>
          </a:effectRef>
          <a:fontRef idx="minor">
            <a:schemeClr val="tx1"/>
          </a:fontRef>
        </p:style>
      </p:cxnSp>
      <p:sp>
        <p:nvSpPr>
          <p:cNvPr id="39" name="圆角矩形 38"/>
          <p:cNvSpPr/>
          <p:nvPr/>
        </p:nvSpPr>
        <p:spPr>
          <a:xfrm>
            <a:off x="3224869" y="49996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000" dirty="0">
                <a:latin typeface="微软雅黑" panose="020B0503020204020204" pitchFamily="34" charset="-122"/>
                <a:ea typeface="微软雅黑" panose="020B0503020204020204" pitchFamily="34" charset="-122"/>
              </a:rPr>
              <a:t>触感</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40" name="文本框 77"/>
          <p:cNvSpPr txBox="1"/>
          <p:nvPr/>
        </p:nvSpPr>
        <p:spPr>
          <a:xfrm>
            <a:off x="2656546" y="5477451"/>
            <a:ext cx="646331" cy="369332"/>
          </a:xfrm>
          <a:prstGeom prst="rect">
            <a:avLst/>
          </a:prstGeom>
          <a:noFill/>
        </p:spPr>
        <p:txBody>
          <a:bodyPr wrap="none" rtlCol="0">
            <a:spAutoFit/>
          </a:bodyPr>
          <a:lstStyle/>
          <a:p>
            <a:pPr>
              <a:buNone/>
            </a:pPr>
            <a:r>
              <a:rPr lang="zh-CN" altLang="en-US" sz="1800" dirty="0">
                <a:latin typeface="微软雅黑" panose="020B0503020204020204" pitchFamily="34" charset="-122"/>
                <a:ea typeface="微软雅黑" panose="020B0503020204020204" pitchFamily="34" charset="-122"/>
              </a:rPr>
              <a:t>硬滑</a:t>
            </a:r>
          </a:p>
        </p:txBody>
      </p:sp>
      <p:sp>
        <p:nvSpPr>
          <p:cNvPr id="41" name="文本框 78"/>
          <p:cNvSpPr txBox="1"/>
          <p:nvPr/>
        </p:nvSpPr>
        <p:spPr>
          <a:xfrm>
            <a:off x="4228341" y="5479209"/>
            <a:ext cx="646331" cy="369332"/>
          </a:xfrm>
          <a:prstGeom prst="rect">
            <a:avLst/>
          </a:prstGeom>
          <a:noFill/>
        </p:spPr>
        <p:txBody>
          <a:bodyPr wrap="none" rtlCol="0">
            <a:spAutoFit/>
          </a:bodyPr>
          <a:lstStyle/>
          <a:p>
            <a:pPr>
              <a:buNone/>
            </a:pPr>
            <a:r>
              <a:rPr lang="zh-CN" altLang="en-US" sz="1800" dirty="0">
                <a:latin typeface="微软雅黑" panose="020B0503020204020204" pitchFamily="34" charset="-122"/>
                <a:ea typeface="微软雅黑" panose="020B0503020204020204" pitchFamily="34" charset="-122"/>
              </a:rPr>
              <a:t>软粘</a:t>
            </a:r>
          </a:p>
        </p:txBody>
      </p:sp>
      <p:sp>
        <p:nvSpPr>
          <p:cNvPr id="42" name="圆角矩形 41"/>
          <p:cNvSpPr/>
          <p:nvPr/>
        </p:nvSpPr>
        <p:spPr>
          <a:xfrm>
            <a:off x="6458331" y="2845889"/>
            <a:ext cx="1426675"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000" dirty="0">
                <a:latin typeface="微软雅黑" panose="020B0503020204020204" pitchFamily="34" charset="-122"/>
                <a:ea typeface="微软雅黑" panose="020B0503020204020204" pitchFamily="34" charset="-122"/>
              </a:rPr>
              <a:t>触感</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43" name="文本框 40"/>
          <p:cNvSpPr txBox="1"/>
          <p:nvPr/>
        </p:nvSpPr>
        <p:spPr>
          <a:xfrm>
            <a:off x="6251796" y="3404212"/>
            <a:ext cx="646331" cy="369332"/>
          </a:xfrm>
          <a:prstGeom prst="rect">
            <a:avLst/>
          </a:prstGeom>
          <a:noFill/>
        </p:spPr>
        <p:txBody>
          <a:bodyPr wrap="none" rtlCol="0">
            <a:spAutoFit/>
          </a:bodyPr>
          <a:lstStyle/>
          <a:p>
            <a:pPr>
              <a:buNone/>
            </a:pPr>
            <a:r>
              <a:rPr lang="zh-CN" altLang="en-US" sz="1800" dirty="0">
                <a:latin typeface="微软雅黑" panose="020B0503020204020204" pitchFamily="34" charset="-122"/>
                <a:ea typeface="微软雅黑" panose="020B0503020204020204" pitchFamily="34" charset="-122"/>
              </a:rPr>
              <a:t>硬滑</a:t>
            </a:r>
          </a:p>
        </p:txBody>
      </p:sp>
      <p:sp>
        <p:nvSpPr>
          <p:cNvPr id="44" name="文本框 42"/>
          <p:cNvSpPr txBox="1"/>
          <p:nvPr/>
        </p:nvSpPr>
        <p:spPr>
          <a:xfrm>
            <a:off x="7753190" y="3411051"/>
            <a:ext cx="646331" cy="369332"/>
          </a:xfrm>
          <a:prstGeom prst="rect">
            <a:avLst/>
          </a:prstGeom>
          <a:noFill/>
        </p:spPr>
        <p:txBody>
          <a:bodyPr wrap="none" rtlCol="0">
            <a:spAutoFit/>
          </a:bodyPr>
          <a:lstStyle/>
          <a:p>
            <a:pPr>
              <a:buNone/>
            </a:pPr>
            <a:r>
              <a:rPr lang="zh-CN" altLang="en-US" sz="1800" dirty="0">
                <a:latin typeface="微软雅黑" panose="020B0503020204020204" pitchFamily="34" charset="-122"/>
                <a:ea typeface="微软雅黑" panose="020B0503020204020204" pitchFamily="34" charset="-122"/>
              </a:rPr>
              <a:t>软粘</a:t>
            </a:r>
          </a:p>
        </p:txBody>
      </p:sp>
      <p:sp>
        <p:nvSpPr>
          <p:cNvPr id="46" name="标题 1"/>
          <p:cNvSpPr>
            <a:spLocks noGrp="1"/>
          </p:cNvSpPr>
          <p:nvPr>
            <p:ph type="title"/>
          </p:nvPr>
        </p:nvSpPr>
        <p:spPr>
          <a:xfrm>
            <a:off x="860155" y="29945"/>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划分选择</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信息增益</a:t>
            </a:r>
          </a:p>
        </p:txBody>
      </p:sp>
    </p:spTree>
    <p:extLst>
      <p:ext uri="{BB962C8B-B14F-4D97-AF65-F5344CB8AC3E}">
        <p14:creationId xmlns:p14="http://schemas.microsoft.com/office/powerpoint/2010/main" val="1966401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838200" y="1048195"/>
            <a:ext cx="11506200" cy="457200"/>
          </a:xfrm>
        </p:spPr>
        <p:txBody>
          <a:bodyPr>
            <a:normAutofit fontScale="92500" lnSpcReduction="10000"/>
          </a:bodyPr>
          <a:lstStyle/>
          <a:p>
            <a:r>
              <a:rPr lang="zh-CN" altLang="en-US" dirty="0"/>
              <a:t>存在的问题</a:t>
            </a:r>
          </a:p>
        </p:txBody>
      </p:sp>
      <p:sp>
        <p:nvSpPr>
          <p:cNvPr id="4" name="内容占位符 3"/>
          <p:cNvSpPr>
            <a:spLocks noGrp="1"/>
          </p:cNvSpPr>
          <p:nvPr>
            <p:ph sz="quarter" idx="14"/>
          </p:nvPr>
        </p:nvSpPr>
        <p:spPr>
          <a:xfrm>
            <a:off x="719667" y="1676400"/>
            <a:ext cx="10557933" cy="4343400"/>
          </a:xfrm>
        </p:spPr>
        <p:txBody>
          <a:bodyPr/>
          <a:lstStyle/>
          <a:p>
            <a:pPr>
              <a:lnSpc>
                <a:spcPct val="150000"/>
              </a:lnSpc>
            </a:pPr>
            <a:r>
              <a:rPr lang="zh-CN" altLang="en-US" dirty="0">
                <a:solidFill>
                  <a:schemeClr val="tx1"/>
                </a:solidFill>
                <a:latin typeface="微软雅黑" panose="020B0503020204020204" pitchFamily="34" charset="-122"/>
                <a:ea typeface="微软雅黑" panose="020B0503020204020204" pitchFamily="34" charset="-122"/>
              </a:rPr>
              <a:t>若把“编号”（如</a:t>
            </a:r>
            <a:r>
              <a:rPr lang="en-US" altLang="zh-CN" dirty="0">
                <a:solidFill>
                  <a:schemeClr val="tx1"/>
                </a:solidFill>
                <a:latin typeface="微软雅黑" panose="020B0503020204020204" pitchFamily="34" charset="-122"/>
                <a:ea typeface="微软雅黑" panose="020B0503020204020204" pitchFamily="34" charset="-122"/>
              </a:rPr>
              <a:t>1~17</a:t>
            </a:r>
            <a:r>
              <a:rPr lang="zh-CN" altLang="en-US" dirty="0">
                <a:solidFill>
                  <a:schemeClr val="tx1"/>
                </a:solidFill>
                <a:latin typeface="微软雅黑" panose="020B0503020204020204" pitchFamily="34" charset="-122"/>
                <a:ea typeface="微软雅黑" panose="020B0503020204020204" pitchFamily="34" charset="-122"/>
              </a:rPr>
              <a:t>）也作为一个候选划分属性，则其信息增益一般远大于其他属性。显然，这样的决策树不具有泛化能力，无法对新样本进行有效预测</a:t>
            </a:r>
            <a:endParaRPr lang="en-US" altLang="zh-CN" dirty="0">
              <a:solidFill>
                <a:schemeClr val="tx1"/>
              </a:solidFill>
              <a:latin typeface="微软雅黑" panose="020B0503020204020204" pitchFamily="34" charset="-122"/>
              <a:ea typeface="微软雅黑" panose="020B0503020204020204" pitchFamily="34" charset="-122"/>
            </a:endParaRPr>
          </a:p>
          <a:p>
            <a:pP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7" name="Rectangle 3"/>
          <p:cNvSpPr>
            <a:spLocks noChangeArrowheads="1"/>
          </p:cNvSpPr>
          <p:nvPr/>
        </p:nvSpPr>
        <p:spPr bwMode="auto">
          <a:xfrm>
            <a:off x="3254337" y="4114800"/>
            <a:ext cx="5683325" cy="663744"/>
          </a:xfrm>
          <a:prstGeom prst="rect">
            <a:avLst/>
          </a:prstGeom>
          <a:ln w="38100"/>
        </p:spPr>
        <p:style>
          <a:lnRef idx="2">
            <a:schemeClr val="accent2"/>
          </a:lnRef>
          <a:fillRef idx="1">
            <a:schemeClr val="lt1"/>
          </a:fillRef>
          <a:effectRef idx="0">
            <a:schemeClr val="accent2"/>
          </a:effectRef>
          <a:fontRef idx="minor">
            <a:schemeClr val="dk1"/>
          </a:fontRef>
        </p:style>
        <p:txBody>
          <a:bodyPr anchor="ct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spcBef>
                <a:spcPts val="0"/>
              </a:spcBef>
              <a:buNone/>
            </a:pPr>
            <a:r>
              <a:rPr lang="zh-CN" altLang="en-US" sz="2200" dirty="0">
                <a:solidFill>
                  <a:srgbClr val="FB0505"/>
                </a:solidFill>
                <a:latin typeface="微软雅黑" panose="020B0503020204020204" pitchFamily="34" charset="-122"/>
                <a:ea typeface="微软雅黑" panose="020B0503020204020204" pitchFamily="34" charset="-122"/>
              </a:rPr>
              <a:t>信息增益对可取值数目较多的属性有所偏好</a:t>
            </a:r>
          </a:p>
        </p:txBody>
      </p:sp>
      <p:sp>
        <p:nvSpPr>
          <p:cNvPr id="8" name="标题 1"/>
          <p:cNvSpPr>
            <a:spLocks noGrp="1"/>
          </p:cNvSpPr>
          <p:nvPr>
            <p:ph type="title"/>
          </p:nvPr>
        </p:nvSpPr>
        <p:spPr>
          <a:xfrm>
            <a:off x="838200" y="-29463"/>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划分选择</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信息增益</a:t>
            </a:r>
          </a:p>
        </p:txBody>
      </p:sp>
    </p:spTree>
    <p:extLst>
      <p:ext uri="{BB962C8B-B14F-4D97-AF65-F5344CB8AC3E}">
        <p14:creationId xmlns:p14="http://schemas.microsoft.com/office/powerpoint/2010/main" val="110813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1" y="1260474"/>
            <a:ext cx="10591800" cy="4930775"/>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增益率定义：</a:t>
            </a:r>
            <a:endParaRPr lang="en-US" altLang="zh-CN" dirty="0">
              <a:solidFill>
                <a:schemeClr val="tx1"/>
              </a:solidFill>
              <a:latin typeface="微软雅黑" panose="020B0503020204020204" pitchFamily="34" charset="-122"/>
              <a:ea typeface="微软雅黑" panose="020B0503020204020204" pitchFamily="34" charset="-122"/>
            </a:endParaRPr>
          </a:p>
          <a:p>
            <a:pPr marL="0" indent="0">
              <a:buNone/>
            </a:pPr>
            <a:r>
              <a:rPr lang="zh-CN" altLang="en-US" dirty="0">
                <a:solidFill>
                  <a:schemeClr val="tx1"/>
                </a:solidFill>
                <a:latin typeface="微软雅黑" panose="020B0503020204020204" pitchFamily="34" charset="-122"/>
                <a:ea typeface="微软雅黑" panose="020B0503020204020204" pitchFamily="34" charset="-122"/>
              </a:rPr>
              <a:t>    其中</a:t>
            </a:r>
            <a:endParaRPr lang="en-US" altLang="zh-CN" dirty="0">
              <a:solidFill>
                <a:schemeClr val="tx1"/>
              </a:solidFill>
              <a:latin typeface="微软雅黑" panose="020B0503020204020204" pitchFamily="34" charset="-122"/>
              <a:ea typeface="微软雅黑" panose="020B0503020204020204" pitchFamily="34" charset="-122"/>
            </a:endParaRPr>
          </a:p>
          <a:p>
            <a:pPr marL="0" indent="0">
              <a:buNone/>
            </a:pPr>
            <a:endParaRPr lang="en-US" altLang="zh-CN" dirty="0">
              <a:solidFill>
                <a:schemeClr val="tx1"/>
              </a:solidFill>
              <a:latin typeface="微软雅黑" panose="020B0503020204020204" pitchFamily="34" charset="-122"/>
              <a:ea typeface="微软雅黑" panose="020B0503020204020204" pitchFamily="34" charset="-122"/>
            </a:endParaRPr>
          </a:p>
          <a:p>
            <a:pPr marL="0" indent="0">
              <a:buNone/>
            </a:pPr>
            <a:r>
              <a:rPr lang="zh-CN" altLang="en-US" dirty="0">
                <a:solidFill>
                  <a:schemeClr val="tx1"/>
                </a:solidFill>
                <a:latin typeface="微软雅黑" panose="020B0503020204020204" pitchFamily="34" charset="-122"/>
                <a:ea typeface="微软雅黑" panose="020B0503020204020204" pitchFamily="34" charset="-122"/>
              </a:rPr>
              <a:t>    称为属性   的“固有值”</a:t>
            </a:r>
            <a:r>
              <a:rPr lang="en-US" altLang="zh-CN" dirty="0">
                <a:solidFill>
                  <a:schemeClr val="tx1"/>
                </a:solidFill>
                <a:latin typeface="微软雅黑" panose="020B0503020204020204" pitchFamily="34" charset="-122"/>
                <a:ea typeface="微软雅黑" panose="020B0503020204020204" pitchFamily="34" charset="-122"/>
              </a:rPr>
              <a:t> </a:t>
            </a:r>
            <a:r>
              <a:rPr lang="en-US" altLang="zh-CN" sz="1600" dirty="0">
                <a:solidFill>
                  <a:schemeClr val="tx1"/>
                </a:solidFill>
                <a:latin typeface="微软雅黑" panose="020B0503020204020204" pitchFamily="34" charset="-122"/>
                <a:ea typeface="微软雅黑" panose="020B0503020204020204" pitchFamily="34" charset="-122"/>
              </a:rPr>
              <a:t>[Quinlan, 1993] </a:t>
            </a:r>
            <a:r>
              <a:rPr lang="zh-CN" altLang="en-US" dirty="0">
                <a:solidFill>
                  <a:schemeClr val="tx1"/>
                </a:solidFill>
                <a:latin typeface="微软雅黑" panose="020B0503020204020204" pitchFamily="34" charset="-122"/>
                <a:ea typeface="微软雅黑" panose="020B0503020204020204" pitchFamily="34" charset="-122"/>
              </a:rPr>
              <a:t>，属性</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的可能取值数目越多（即</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越大），则   </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的值通常就越大</a:t>
            </a:r>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存在的问题</a:t>
            </a:r>
            <a:endParaRPr lang="en-US" altLang="zh-CN" dirty="0">
              <a:solidFill>
                <a:schemeClr val="tx1"/>
              </a:solidFill>
              <a:latin typeface="微软雅黑" panose="020B0503020204020204" pitchFamily="34" charset="-122"/>
              <a:ea typeface="微软雅黑" panose="020B0503020204020204" pitchFamily="34" charset="-122"/>
            </a:endParaRPr>
          </a:p>
          <a:p>
            <a:pPr marL="0" indent="0">
              <a:buNone/>
            </a:pPr>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dirty="0">
                <a:solidFill>
                  <a:schemeClr val="tx1"/>
                </a:solidFill>
                <a:latin typeface="微软雅黑" panose="020B0503020204020204" pitchFamily="34" charset="-122"/>
                <a:ea typeface="微软雅黑" panose="020B0503020204020204" pitchFamily="34" charset="-122"/>
              </a:rPr>
              <a:t>C4.5 </a:t>
            </a:r>
            <a:r>
              <a:rPr lang="en-US" altLang="zh-CN" sz="1600" dirty="0">
                <a:solidFill>
                  <a:schemeClr val="tx1"/>
                </a:solidFill>
                <a:latin typeface="微软雅黑" panose="020B0503020204020204" pitchFamily="34" charset="-122"/>
                <a:ea typeface="微软雅黑" panose="020B0503020204020204" pitchFamily="34" charset="-122"/>
              </a:rPr>
              <a:t>[Quinlan, 1993]</a:t>
            </a:r>
            <a:r>
              <a:rPr lang="zh-CN" altLang="en-US" dirty="0">
                <a:solidFill>
                  <a:schemeClr val="tx1"/>
                </a:solidFill>
                <a:latin typeface="微软雅黑" panose="020B0503020204020204" pitchFamily="34" charset="-122"/>
                <a:ea typeface="微软雅黑" panose="020B0503020204020204" pitchFamily="34" charset="-122"/>
              </a:rPr>
              <a:t>使用了一个启发式：先从候选划分属性中找出信息增益高于平均水平的属性，再从中选取增益率最高的</a:t>
            </a:r>
            <a:endParaRPr lang="en-US" altLang="zh-CN" dirty="0">
              <a:solidFill>
                <a:schemeClr val="tx1"/>
              </a:solidFill>
              <a:latin typeface="微软雅黑" panose="020B0503020204020204" pitchFamily="34" charset="-122"/>
              <a:ea typeface="微软雅黑" panose="020B0503020204020204" pitchFamily="34"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705106020"/>
              </p:ext>
            </p:extLst>
          </p:nvPr>
        </p:nvGraphicFramePr>
        <p:xfrm>
          <a:off x="4267201" y="1066801"/>
          <a:ext cx="3933825" cy="555625"/>
        </p:xfrm>
        <a:graphic>
          <a:graphicData uri="http://schemas.openxmlformats.org/presentationml/2006/ole">
            <mc:AlternateContent xmlns:mc="http://schemas.openxmlformats.org/markup-compatibility/2006">
              <mc:Choice xmlns:v="urn:schemas-microsoft-com:vml" Requires="v">
                <p:oleObj spid="_x0000_s6398" name="Formula" r:id="rId4" imgW="1775520" imgH="250200" progId="Equation.Ribbit">
                  <p:embed/>
                </p:oleObj>
              </mc:Choice>
              <mc:Fallback>
                <p:oleObj name="Formula" r:id="rId4" imgW="1775520" imgH="250200" progId="Equation.Ribbit">
                  <p:embed/>
                  <p:pic>
                    <p:nvPicPr>
                      <p:cNvPr id="0" name=""/>
                      <p:cNvPicPr/>
                      <p:nvPr/>
                    </p:nvPicPr>
                    <p:blipFill>
                      <a:blip r:embed="rId5"/>
                      <a:stretch>
                        <a:fillRect/>
                      </a:stretch>
                    </p:blipFill>
                    <p:spPr>
                      <a:xfrm>
                        <a:off x="4267201" y="1066801"/>
                        <a:ext cx="3933825" cy="5556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494064900"/>
              </p:ext>
            </p:extLst>
          </p:nvPr>
        </p:nvGraphicFramePr>
        <p:xfrm>
          <a:off x="3057545" y="1600201"/>
          <a:ext cx="2968625" cy="750887"/>
        </p:xfrm>
        <a:graphic>
          <a:graphicData uri="http://schemas.openxmlformats.org/presentationml/2006/ole">
            <mc:AlternateContent xmlns:mc="http://schemas.openxmlformats.org/markup-compatibility/2006">
              <mc:Choice xmlns:v="urn:schemas-microsoft-com:vml" Requires="v">
                <p:oleObj spid="_x0000_s6399" name="Formula" r:id="rId6" imgW="1828800" imgH="462600" progId="Equation.Ribbit">
                  <p:embed/>
                </p:oleObj>
              </mc:Choice>
              <mc:Fallback>
                <p:oleObj name="Formula" r:id="rId6" imgW="1828800" imgH="462600" progId="Equation.Ribbit">
                  <p:embed/>
                  <p:pic>
                    <p:nvPicPr>
                      <p:cNvPr id="0" name=""/>
                      <p:cNvPicPr/>
                      <p:nvPr/>
                    </p:nvPicPr>
                    <p:blipFill>
                      <a:blip r:embed="rId7"/>
                      <a:stretch>
                        <a:fillRect/>
                      </a:stretch>
                    </p:blipFill>
                    <p:spPr>
                      <a:xfrm>
                        <a:off x="3057545" y="1600201"/>
                        <a:ext cx="2968625" cy="75088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59975437"/>
              </p:ext>
            </p:extLst>
          </p:nvPr>
        </p:nvGraphicFramePr>
        <p:xfrm>
          <a:off x="2570162" y="3227388"/>
          <a:ext cx="173038" cy="277812"/>
        </p:xfrm>
        <a:graphic>
          <a:graphicData uri="http://schemas.openxmlformats.org/presentationml/2006/ole">
            <mc:AlternateContent xmlns:mc="http://schemas.openxmlformats.org/markup-compatibility/2006">
              <mc:Choice xmlns:v="urn:schemas-microsoft-com:vml" Requires="v">
                <p:oleObj spid="_x0000_s6400" name="Formula" r:id="rId8" imgW="80280" imgH="129600" progId="Equation.Ribbit">
                  <p:embed/>
                </p:oleObj>
              </mc:Choice>
              <mc:Fallback>
                <p:oleObj name="Formula" r:id="rId8" imgW="80280" imgH="129600" progId="Equation.Ribbit">
                  <p:embed/>
                  <p:pic>
                    <p:nvPicPr>
                      <p:cNvPr id="0" name=""/>
                      <p:cNvPicPr/>
                      <p:nvPr/>
                    </p:nvPicPr>
                    <p:blipFill>
                      <a:blip r:embed="rId9"/>
                      <a:stretch>
                        <a:fillRect/>
                      </a:stretch>
                    </p:blipFill>
                    <p:spPr>
                      <a:xfrm>
                        <a:off x="2570162" y="3227388"/>
                        <a:ext cx="173038" cy="277812"/>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992091495"/>
              </p:ext>
            </p:extLst>
          </p:nvPr>
        </p:nvGraphicFramePr>
        <p:xfrm>
          <a:off x="7162800" y="3225800"/>
          <a:ext cx="173038" cy="279400"/>
        </p:xfrm>
        <a:graphic>
          <a:graphicData uri="http://schemas.openxmlformats.org/presentationml/2006/ole">
            <mc:AlternateContent xmlns:mc="http://schemas.openxmlformats.org/markup-compatibility/2006">
              <mc:Choice xmlns:v="urn:schemas-microsoft-com:vml" Requires="v">
                <p:oleObj spid="_x0000_s6401" name="Formula" r:id="rId10" imgW="80280" imgH="129600" progId="Equation.Ribbit">
                  <p:embed/>
                </p:oleObj>
              </mc:Choice>
              <mc:Fallback>
                <p:oleObj name="Formula" r:id="rId10" imgW="80280" imgH="129600" progId="Equation.Ribbit">
                  <p:embed/>
                  <p:pic>
                    <p:nvPicPr>
                      <p:cNvPr id="0" name=""/>
                      <p:cNvPicPr/>
                      <p:nvPr/>
                    </p:nvPicPr>
                    <p:blipFill>
                      <a:blip r:embed="rId9"/>
                      <a:stretch>
                        <a:fillRect/>
                      </a:stretch>
                    </p:blipFill>
                    <p:spPr>
                      <a:xfrm>
                        <a:off x="7162800" y="3225800"/>
                        <a:ext cx="173038" cy="2794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174889047"/>
              </p:ext>
            </p:extLst>
          </p:nvPr>
        </p:nvGraphicFramePr>
        <p:xfrm>
          <a:off x="10744200" y="3220780"/>
          <a:ext cx="203157" cy="284420"/>
        </p:xfrm>
        <a:graphic>
          <a:graphicData uri="http://schemas.openxmlformats.org/presentationml/2006/ole">
            <mc:AlternateContent xmlns:mc="http://schemas.openxmlformats.org/markup-compatibility/2006">
              <mc:Choice xmlns:v="urn:schemas-microsoft-com:vml" Requires="v">
                <p:oleObj spid="_x0000_s6402" name="Formula" r:id="rId11" imgW="119520" imgH="166680" progId="Equation.Ribbit">
                  <p:embed/>
                </p:oleObj>
              </mc:Choice>
              <mc:Fallback>
                <p:oleObj name="Formula" r:id="rId11" imgW="119520" imgH="166680" progId="Equation.Ribbit">
                  <p:embed/>
                  <p:pic>
                    <p:nvPicPr>
                      <p:cNvPr id="0" name=""/>
                      <p:cNvPicPr/>
                      <p:nvPr/>
                    </p:nvPicPr>
                    <p:blipFill>
                      <a:blip r:embed="rId12"/>
                      <a:stretch>
                        <a:fillRect/>
                      </a:stretch>
                    </p:blipFill>
                    <p:spPr>
                      <a:xfrm>
                        <a:off x="10744200" y="3220780"/>
                        <a:ext cx="203157" cy="28442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625144491"/>
              </p:ext>
            </p:extLst>
          </p:nvPr>
        </p:nvGraphicFramePr>
        <p:xfrm>
          <a:off x="2157413" y="3589338"/>
          <a:ext cx="585787" cy="296862"/>
        </p:xfrm>
        <a:graphic>
          <a:graphicData uri="http://schemas.openxmlformats.org/presentationml/2006/ole">
            <mc:AlternateContent xmlns:mc="http://schemas.openxmlformats.org/markup-compatibility/2006">
              <mc:Choice xmlns:v="urn:schemas-microsoft-com:vml" Requires="v">
                <p:oleObj spid="_x0000_s6403" name="Formula" r:id="rId13" imgW="353160" imgH="177840" progId="Equation.Ribbit">
                  <p:embed/>
                </p:oleObj>
              </mc:Choice>
              <mc:Fallback>
                <p:oleObj name="Formula" r:id="rId13" imgW="353160" imgH="177840" progId="Equation.Ribbit">
                  <p:embed/>
                  <p:pic>
                    <p:nvPicPr>
                      <p:cNvPr id="0" name=""/>
                      <p:cNvPicPr/>
                      <p:nvPr/>
                    </p:nvPicPr>
                    <p:blipFill>
                      <a:blip r:embed="rId14"/>
                      <a:stretch>
                        <a:fillRect/>
                      </a:stretch>
                    </p:blipFill>
                    <p:spPr>
                      <a:xfrm>
                        <a:off x="2157413" y="3589338"/>
                        <a:ext cx="585787" cy="296862"/>
                      </a:xfrm>
                      <a:prstGeom prst="rect">
                        <a:avLst/>
                      </a:prstGeom>
                    </p:spPr>
                  </p:pic>
                </p:oleObj>
              </mc:Fallback>
            </mc:AlternateContent>
          </a:graphicData>
        </a:graphic>
      </p:graphicFrame>
      <p:sp>
        <p:nvSpPr>
          <p:cNvPr id="10" name="Rectangle 3"/>
          <p:cNvSpPr>
            <a:spLocks noChangeArrowheads="1"/>
          </p:cNvSpPr>
          <p:nvPr/>
        </p:nvSpPr>
        <p:spPr bwMode="auto">
          <a:xfrm>
            <a:off x="2819400" y="4492283"/>
            <a:ext cx="6413538" cy="663744"/>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nSpc>
                <a:spcPct val="150000"/>
              </a:lnSpc>
              <a:buNone/>
            </a:pPr>
            <a:r>
              <a:rPr lang="zh-CN" altLang="en-US" sz="2400" dirty="0">
                <a:solidFill>
                  <a:srgbClr val="FB0505"/>
                </a:solidFill>
                <a:latin typeface="微软雅黑" panose="020B0503020204020204" pitchFamily="34" charset="-122"/>
                <a:ea typeface="微软雅黑" panose="020B0503020204020204" pitchFamily="34" charset="-122"/>
              </a:rPr>
              <a:t>增益率准则对可取值数目较少的属性有所偏好</a:t>
            </a:r>
            <a:endParaRPr lang="en-US" altLang="zh-CN" sz="2400" dirty="0">
              <a:solidFill>
                <a:srgbClr val="FB0505"/>
              </a:solidFill>
              <a:latin typeface="微软雅黑" panose="020B0503020204020204" pitchFamily="34" charset="-122"/>
              <a:ea typeface="微软雅黑" panose="020B0503020204020204" pitchFamily="34" charset="-122"/>
            </a:endParaRPr>
          </a:p>
          <a:p>
            <a:pPr marL="0" indent="0" algn="ctr">
              <a:lnSpc>
                <a:spcPct val="150000"/>
              </a:lnSpc>
              <a:buNone/>
            </a:pPr>
            <a:endParaRPr lang="zh-CN" altLang="en-US" sz="2200" dirty="0">
              <a:solidFill>
                <a:srgbClr val="FB0505"/>
              </a:solidFill>
              <a:latin typeface="微软雅黑" panose="020B0503020204020204" pitchFamily="34" charset="-122"/>
              <a:ea typeface="微软雅黑" panose="020B0503020204020204" pitchFamily="34" charset="-122"/>
            </a:endParaRPr>
          </a:p>
        </p:txBody>
      </p:sp>
      <p:sp>
        <p:nvSpPr>
          <p:cNvPr id="12" name="标题 1"/>
          <p:cNvSpPr>
            <a:spLocks noGrp="1"/>
          </p:cNvSpPr>
          <p:nvPr>
            <p:ph type="title"/>
          </p:nvPr>
        </p:nvSpPr>
        <p:spPr>
          <a:xfrm>
            <a:off x="838200" y="11117"/>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划分选择</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增益率</a:t>
            </a:r>
          </a:p>
        </p:txBody>
      </p:sp>
    </p:spTree>
    <p:extLst>
      <p:ext uri="{BB962C8B-B14F-4D97-AF65-F5344CB8AC3E}">
        <p14:creationId xmlns:p14="http://schemas.microsoft.com/office/powerpoint/2010/main" val="11613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8947" y="1143000"/>
            <a:ext cx="11489267" cy="4930775"/>
          </a:xfrm>
        </p:spPr>
        <p:txBody>
          <a:bodyPr>
            <a:normAutofit fontScale="85000" lnSpcReduction="20000"/>
          </a:bodyPr>
          <a:lstStyle/>
          <a:p>
            <a:r>
              <a:rPr lang="zh-CN" altLang="en-US" dirty="0">
                <a:solidFill>
                  <a:schemeClr val="tx1"/>
                </a:solidFill>
                <a:latin typeface="微软雅黑" panose="020B0503020204020204" pitchFamily="34" charset="-122"/>
                <a:ea typeface="微软雅黑" panose="020B0503020204020204" pitchFamily="34" charset="-122"/>
              </a:rPr>
              <a:t>数据集   的纯度可用“基尼值”来度量</a:t>
            </a:r>
            <a:endParaRPr lang="en-US" altLang="zh-CN" dirty="0">
              <a:solidFill>
                <a:schemeClr val="tx1"/>
              </a:solidFill>
              <a:latin typeface="微软雅黑" panose="020B0503020204020204" pitchFamily="34" charset="-122"/>
              <a:ea typeface="微软雅黑" panose="020B0503020204020204" pitchFamily="34" charset="-122"/>
            </a:endParaRPr>
          </a:p>
          <a:p>
            <a:pPr marL="0" indent="0">
              <a:buNone/>
            </a:pPr>
            <a:r>
              <a:rPr lang="en-US" altLang="zh-CN" dirty="0">
                <a:solidFill>
                  <a:schemeClr val="tx1"/>
                </a:solidFill>
                <a:latin typeface="微软雅黑" panose="020B0503020204020204" pitchFamily="34" charset="-122"/>
                <a:ea typeface="微软雅黑" panose="020B0503020204020204" pitchFamily="34" charset="-122"/>
              </a:rPr>
              <a:t>	</a:t>
            </a:r>
          </a:p>
          <a:p>
            <a:endParaRPr lang="en-US" altLang="zh-CN" dirty="0">
              <a:solidFill>
                <a:schemeClr val="tx1"/>
              </a:solidFill>
              <a:latin typeface="微软雅黑" panose="020B0503020204020204" pitchFamily="34" charset="-122"/>
              <a:ea typeface="微软雅黑" panose="020B0503020204020204" pitchFamily="34" charset="-122"/>
            </a:endParaRPr>
          </a:p>
          <a:p>
            <a:endParaRPr lang="en-US" altLang="zh-CN" dirty="0">
              <a:solidFill>
                <a:schemeClr val="tx1"/>
              </a:solidFill>
              <a:latin typeface="微软雅黑" panose="020B0503020204020204" pitchFamily="34" charset="-122"/>
              <a:ea typeface="微软雅黑" panose="020B0503020204020204" pitchFamily="34" charset="-122"/>
            </a:endParaRPr>
          </a:p>
          <a:p>
            <a:pPr marL="0" indent="0">
              <a:buNone/>
            </a:pP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越小，数据集</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的纯度越高</a:t>
            </a:r>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属性</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的基尼指数定义为：</a:t>
            </a:r>
            <a:endParaRPr lang="en-US" altLang="zh-CN" dirty="0">
              <a:solidFill>
                <a:schemeClr val="tx1"/>
              </a:solidFill>
              <a:latin typeface="微软雅黑" panose="020B0503020204020204" pitchFamily="34" charset="-122"/>
              <a:ea typeface="微软雅黑" panose="020B0503020204020204" pitchFamily="34" charset="-122"/>
            </a:endParaRPr>
          </a:p>
          <a:p>
            <a:pPr marL="0" indent="0">
              <a:buNone/>
            </a:pPr>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应选择那个使划分后基尼指数最小的属性作为最优划分属性，即</a:t>
            </a:r>
            <a:endParaRPr lang="en-US" altLang="zh-CN" dirty="0">
              <a:solidFill>
                <a:schemeClr val="tx1"/>
              </a:solidFill>
              <a:latin typeface="微软雅黑" panose="020B0503020204020204" pitchFamily="34" charset="-122"/>
              <a:ea typeface="微软雅黑" panose="020B0503020204020204" pitchFamily="34" charset="-122"/>
            </a:endParaRPr>
          </a:p>
          <a:p>
            <a:endParaRPr lang="en-US" altLang="zh-CN" dirty="0">
              <a:solidFill>
                <a:schemeClr val="tx1"/>
              </a:solidFill>
              <a:latin typeface="微软雅黑" panose="020B0503020204020204" pitchFamily="34" charset="-122"/>
              <a:ea typeface="微软雅黑" panose="020B0503020204020204" pitchFamily="34" charset="-122"/>
            </a:endParaRPr>
          </a:p>
          <a:p>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dirty="0">
                <a:solidFill>
                  <a:schemeClr val="tx1"/>
                </a:solidFill>
                <a:latin typeface="微软雅黑" panose="020B0503020204020204" pitchFamily="34" charset="-122"/>
                <a:ea typeface="微软雅黑" panose="020B0503020204020204" pitchFamily="34" charset="-122"/>
              </a:rPr>
              <a:t>CART</a:t>
            </a:r>
            <a:r>
              <a:rPr lang="en-US" altLang="zh-CN" sz="2000" dirty="0">
                <a:solidFill>
                  <a:schemeClr val="tx1"/>
                </a:solidFill>
                <a:latin typeface="微软雅黑" panose="020B0503020204020204" pitchFamily="34" charset="-122"/>
                <a:ea typeface="微软雅黑" panose="020B0503020204020204" pitchFamily="34" charset="-122"/>
              </a:rPr>
              <a:t> </a:t>
            </a:r>
            <a:r>
              <a:rPr lang="en-US" altLang="zh-CN" sz="1600" dirty="0">
                <a:solidFill>
                  <a:schemeClr val="tx1"/>
                </a:solidFill>
                <a:latin typeface="微软雅黑" panose="020B0503020204020204" pitchFamily="34" charset="-122"/>
                <a:ea typeface="微软雅黑" panose="020B0503020204020204" pitchFamily="34" charset="-122"/>
              </a:rPr>
              <a:t>[</a:t>
            </a:r>
            <a:r>
              <a:rPr lang="en-US" altLang="zh-CN" sz="1600" dirty="0" err="1">
                <a:solidFill>
                  <a:schemeClr val="tx1"/>
                </a:solidFill>
                <a:latin typeface="微软雅黑" panose="020B0503020204020204" pitchFamily="34" charset="-122"/>
                <a:ea typeface="微软雅黑" panose="020B0503020204020204" pitchFamily="34" charset="-122"/>
              </a:rPr>
              <a:t>Breiman</a:t>
            </a:r>
            <a:r>
              <a:rPr lang="en-US" altLang="zh-CN" sz="1600" dirty="0">
                <a:solidFill>
                  <a:schemeClr val="tx1"/>
                </a:solidFill>
                <a:latin typeface="微软雅黑" panose="020B0503020204020204" pitchFamily="34" charset="-122"/>
                <a:ea typeface="微软雅黑" panose="020B0503020204020204" pitchFamily="34" charset="-122"/>
              </a:rPr>
              <a:t> et al., 1984]</a:t>
            </a:r>
            <a:r>
              <a:rPr lang="zh-CN" altLang="en-US" dirty="0">
                <a:solidFill>
                  <a:schemeClr val="tx1"/>
                </a:solidFill>
                <a:latin typeface="微软雅黑" panose="020B0503020204020204" pitchFamily="34" charset="-122"/>
                <a:ea typeface="微软雅黑" panose="020B0503020204020204" pitchFamily="34" charset="-122"/>
              </a:rPr>
              <a:t>采用“基尼指数”来选择划分属性</a:t>
            </a:r>
          </a:p>
        </p:txBody>
      </p:sp>
      <p:graphicFrame>
        <p:nvGraphicFramePr>
          <p:cNvPr id="4" name="对象 3"/>
          <p:cNvGraphicFramePr>
            <a:graphicFrameLocks noChangeAspect="1"/>
          </p:cNvGraphicFramePr>
          <p:nvPr>
            <p:extLst>
              <p:ext uri="{D42A27DB-BD31-4B8C-83A1-F6EECF244321}">
                <p14:modId xmlns:p14="http://schemas.microsoft.com/office/powerpoint/2010/main" val="791721406"/>
              </p:ext>
            </p:extLst>
          </p:nvPr>
        </p:nvGraphicFramePr>
        <p:xfrm>
          <a:off x="2597151" y="1693864"/>
          <a:ext cx="2481263" cy="808037"/>
        </p:xfrm>
        <a:graphic>
          <a:graphicData uri="http://schemas.openxmlformats.org/presentationml/2006/ole">
            <mc:AlternateContent xmlns:mc="http://schemas.openxmlformats.org/markup-compatibility/2006">
              <mc:Choice xmlns:v="urn:schemas-microsoft-com:vml" Requires="v">
                <p:oleObj spid="_x0000_s7548" name="Formula" r:id="rId4" imgW="1557360" imgH="506880" progId="Equation.Ribbit">
                  <p:embed/>
                </p:oleObj>
              </mc:Choice>
              <mc:Fallback>
                <p:oleObj name="Formula" r:id="rId4" imgW="1557360" imgH="506880" progId="Equation.Ribbit">
                  <p:embed/>
                  <p:pic>
                    <p:nvPicPr>
                      <p:cNvPr id="0" name=""/>
                      <p:cNvPicPr/>
                      <p:nvPr/>
                    </p:nvPicPr>
                    <p:blipFill>
                      <a:blip r:embed="rId5"/>
                      <a:stretch>
                        <a:fillRect/>
                      </a:stretch>
                    </p:blipFill>
                    <p:spPr>
                      <a:xfrm>
                        <a:off x="2597151" y="1693864"/>
                        <a:ext cx="2481263" cy="80803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76225446"/>
              </p:ext>
            </p:extLst>
          </p:nvPr>
        </p:nvGraphicFramePr>
        <p:xfrm>
          <a:off x="5273675" y="1693864"/>
          <a:ext cx="1341438" cy="809625"/>
        </p:xfrm>
        <a:graphic>
          <a:graphicData uri="http://schemas.openxmlformats.org/presentationml/2006/ole">
            <mc:AlternateContent xmlns:mc="http://schemas.openxmlformats.org/markup-compatibility/2006">
              <mc:Choice xmlns:v="urn:schemas-microsoft-com:vml" Requires="v">
                <p:oleObj spid="_x0000_s7549" name="Formula" r:id="rId6" imgW="795240" imgH="480240" progId="Equation.Ribbit">
                  <p:embed/>
                </p:oleObj>
              </mc:Choice>
              <mc:Fallback>
                <p:oleObj name="Formula" r:id="rId6" imgW="795240" imgH="480240" progId="Equation.Ribbit">
                  <p:embed/>
                  <p:pic>
                    <p:nvPicPr>
                      <p:cNvPr id="0" name=""/>
                      <p:cNvPicPr/>
                      <p:nvPr/>
                    </p:nvPicPr>
                    <p:blipFill>
                      <a:blip r:embed="rId7"/>
                      <a:stretch>
                        <a:fillRect/>
                      </a:stretch>
                    </p:blipFill>
                    <p:spPr>
                      <a:xfrm>
                        <a:off x="5273675" y="1693864"/>
                        <a:ext cx="1341438" cy="80962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807385468"/>
              </p:ext>
            </p:extLst>
          </p:nvPr>
        </p:nvGraphicFramePr>
        <p:xfrm>
          <a:off x="3617913" y="3782380"/>
          <a:ext cx="4949825" cy="501650"/>
        </p:xfrm>
        <a:graphic>
          <a:graphicData uri="http://schemas.openxmlformats.org/presentationml/2006/ole">
            <mc:AlternateContent xmlns:mc="http://schemas.openxmlformats.org/markup-compatibility/2006">
              <mc:Choice xmlns:v="urn:schemas-microsoft-com:vml" Requires="v">
                <p:oleObj spid="_x0000_s7550" name="Formula" r:id="rId8" imgW="2475360" imgH="250200" progId="Equation.Ribbit">
                  <p:embed/>
                </p:oleObj>
              </mc:Choice>
              <mc:Fallback>
                <p:oleObj name="Formula" r:id="rId8" imgW="2475360" imgH="250200" progId="Equation.Ribbit">
                  <p:embed/>
                  <p:pic>
                    <p:nvPicPr>
                      <p:cNvPr id="0" name=""/>
                      <p:cNvPicPr/>
                      <p:nvPr/>
                    </p:nvPicPr>
                    <p:blipFill>
                      <a:blip r:embed="rId9"/>
                      <a:stretch>
                        <a:fillRect/>
                      </a:stretch>
                    </p:blipFill>
                    <p:spPr>
                      <a:xfrm>
                        <a:off x="3617913" y="3782380"/>
                        <a:ext cx="4949825" cy="50165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118119578"/>
              </p:ext>
            </p:extLst>
          </p:nvPr>
        </p:nvGraphicFramePr>
        <p:xfrm>
          <a:off x="4021932" y="4895850"/>
          <a:ext cx="3844925" cy="536575"/>
        </p:xfrm>
        <a:graphic>
          <a:graphicData uri="http://schemas.openxmlformats.org/presentationml/2006/ole">
            <mc:AlternateContent xmlns:mc="http://schemas.openxmlformats.org/markup-compatibility/2006">
              <mc:Choice xmlns:v="urn:schemas-microsoft-com:vml" Requires="v">
                <p:oleObj spid="_x0000_s7551" name="Formula" r:id="rId10" imgW="1910160" imgH="265680" progId="Equation.Ribbit">
                  <p:embed/>
                </p:oleObj>
              </mc:Choice>
              <mc:Fallback>
                <p:oleObj name="Formula" r:id="rId10" imgW="1910160" imgH="265680" progId="Equation.Ribbit">
                  <p:embed/>
                  <p:pic>
                    <p:nvPicPr>
                      <p:cNvPr id="0" name=""/>
                      <p:cNvPicPr/>
                      <p:nvPr/>
                    </p:nvPicPr>
                    <p:blipFill>
                      <a:blip r:embed="rId11"/>
                      <a:stretch>
                        <a:fillRect/>
                      </a:stretch>
                    </p:blipFill>
                    <p:spPr>
                      <a:xfrm>
                        <a:off x="4021932" y="4895850"/>
                        <a:ext cx="3844925" cy="53657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214923433"/>
              </p:ext>
            </p:extLst>
          </p:nvPr>
        </p:nvGraphicFramePr>
        <p:xfrm>
          <a:off x="1152525" y="2971801"/>
          <a:ext cx="828675" cy="284163"/>
        </p:xfrm>
        <a:graphic>
          <a:graphicData uri="http://schemas.openxmlformats.org/presentationml/2006/ole">
            <mc:AlternateContent xmlns:mc="http://schemas.openxmlformats.org/markup-compatibility/2006">
              <mc:Choice xmlns:v="urn:schemas-microsoft-com:vml" Requires="v">
                <p:oleObj spid="_x0000_s7552" name="Formula" r:id="rId12" imgW="515880" imgH="177840" progId="Equation.Ribbit">
                  <p:embed/>
                </p:oleObj>
              </mc:Choice>
              <mc:Fallback>
                <p:oleObj name="Formula" r:id="rId12" imgW="515880" imgH="177840" progId="Equation.Ribbit">
                  <p:embed/>
                  <p:pic>
                    <p:nvPicPr>
                      <p:cNvPr id="0" name=""/>
                      <p:cNvPicPr/>
                      <p:nvPr/>
                    </p:nvPicPr>
                    <p:blipFill>
                      <a:blip r:embed="rId13"/>
                      <a:stretch>
                        <a:fillRect/>
                      </a:stretch>
                    </p:blipFill>
                    <p:spPr>
                      <a:xfrm>
                        <a:off x="1152525" y="2971801"/>
                        <a:ext cx="828675" cy="284163"/>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89355449"/>
              </p:ext>
            </p:extLst>
          </p:nvPr>
        </p:nvGraphicFramePr>
        <p:xfrm>
          <a:off x="2082800" y="1143000"/>
          <a:ext cx="200025" cy="268288"/>
        </p:xfrm>
        <a:graphic>
          <a:graphicData uri="http://schemas.openxmlformats.org/presentationml/2006/ole">
            <mc:AlternateContent xmlns:mc="http://schemas.openxmlformats.org/markup-compatibility/2006">
              <mc:Choice xmlns:v="urn:schemas-microsoft-com:vml" Requires="v">
                <p:oleObj spid="_x0000_s7553" name="Formula" r:id="rId14" imgW="124560" imgH="166680" progId="Equation.Ribbit">
                  <p:embed/>
                </p:oleObj>
              </mc:Choice>
              <mc:Fallback>
                <p:oleObj name="Formula" r:id="rId14" imgW="124560" imgH="166680" progId="Equation.Ribbit">
                  <p:embed/>
                  <p:pic>
                    <p:nvPicPr>
                      <p:cNvPr id="0" name=""/>
                      <p:cNvPicPr/>
                      <p:nvPr/>
                    </p:nvPicPr>
                    <p:blipFill>
                      <a:blip r:embed="rId15"/>
                      <a:stretch>
                        <a:fillRect/>
                      </a:stretch>
                    </p:blipFill>
                    <p:spPr>
                      <a:xfrm>
                        <a:off x="2082800" y="1143000"/>
                        <a:ext cx="200025" cy="268288"/>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472257986"/>
              </p:ext>
            </p:extLst>
          </p:nvPr>
        </p:nvGraphicFramePr>
        <p:xfrm>
          <a:off x="3617913" y="3007996"/>
          <a:ext cx="200025" cy="268288"/>
        </p:xfrm>
        <a:graphic>
          <a:graphicData uri="http://schemas.openxmlformats.org/presentationml/2006/ole">
            <mc:AlternateContent xmlns:mc="http://schemas.openxmlformats.org/markup-compatibility/2006">
              <mc:Choice xmlns:v="urn:schemas-microsoft-com:vml" Requires="v">
                <p:oleObj spid="_x0000_s7554" name="Formula" r:id="rId16" imgW="124560" imgH="166680" progId="Equation.Ribbit">
                  <p:embed/>
                </p:oleObj>
              </mc:Choice>
              <mc:Fallback>
                <p:oleObj name="Formula" r:id="rId16" imgW="124560" imgH="166680" progId="Equation.Ribbit">
                  <p:embed/>
                  <p:pic>
                    <p:nvPicPr>
                      <p:cNvPr id="0" name=""/>
                      <p:cNvPicPr/>
                      <p:nvPr/>
                    </p:nvPicPr>
                    <p:blipFill>
                      <a:blip r:embed="rId15"/>
                      <a:stretch>
                        <a:fillRect/>
                      </a:stretch>
                    </p:blipFill>
                    <p:spPr>
                      <a:xfrm>
                        <a:off x="3617913" y="3007996"/>
                        <a:ext cx="200025" cy="268288"/>
                      </a:xfrm>
                      <a:prstGeom prst="rect">
                        <a:avLst/>
                      </a:prstGeom>
                    </p:spPr>
                  </p:pic>
                </p:oleObj>
              </mc:Fallback>
            </mc:AlternateContent>
          </a:graphicData>
        </a:graphic>
      </p:graphicFrame>
      <p:sp>
        <p:nvSpPr>
          <p:cNvPr id="12" name="Rectangle 3"/>
          <p:cNvSpPr>
            <a:spLocks noChangeArrowheads="1"/>
          </p:cNvSpPr>
          <p:nvPr/>
        </p:nvSpPr>
        <p:spPr bwMode="auto">
          <a:xfrm>
            <a:off x="7769789" y="1506681"/>
            <a:ext cx="2822011" cy="1231056"/>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just">
              <a:lnSpc>
                <a:spcPts val="3200"/>
              </a:lnSpc>
              <a:buNone/>
            </a:pPr>
            <a:r>
              <a:rPr lang="zh-CN" altLang="en-US" sz="2200" dirty="0">
                <a:latin typeface="微软雅黑" panose="020B0503020204020204" pitchFamily="34" charset="-122"/>
                <a:ea typeface="微软雅黑" panose="020B0503020204020204" pitchFamily="34" charset="-122"/>
              </a:rPr>
              <a:t>反映了从</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中随机抽取两个样本，其类别标记不一致的概率</a:t>
            </a:r>
          </a:p>
        </p:txBody>
      </p:sp>
      <p:graphicFrame>
        <p:nvGraphicFramePr>
          <p:cNvPr id="15" name="对象 14"/>
          <p:cNvGraphicFramePr>
            <a:graphicFrameLocks noChangeAspect="1"/>
          </p:cNvGraphicFramePr>
          <p:nvPr>
            <p:extLst>
              <p:ext uri="{D42A27DB-BD31-4B8C-83A1-F6EECF244321}">
                <p14:modId xmlns:p14="http://schemas.microsoft.com/office/powerpoint/2010/main" val="1662447789"/>
              </p:ext>
            </p:extLst>
          </p:nvPr>
        </p:nvGraphicFramePr>
        <p:xfrm>
          <a:off x="9081575" y="1638059"/>
          <a:ext cx="198437" cy="271463"/>
        </p:xfrm>
        <a:graphic>
          <a:graphicData uri="http://schemas.openxmlformats.org/presentationml/2006/ole">
            <mc:AlternateContent xmlns:mc="http://schemas.openxmlformats.org/markup-compatibility/2006">
              <mc:Choice xmlns:v="urn:schemas-microsoft-com:vml" Requires="v">
                <p:oleObj spid="_x0000_s7555" name="Formula" r:id="rId17" imgW="124560" imgH="166680" progId="Equation.Ribbit">
                  <p:embed/>
                </p:oleObj>
              </mc:Choice>
              <mc:Fallback>
                <p:oleObj name="Formula" r:id="rId17" imgW="124560" imgH="166680" progId="Equation.Ribbit">
                  <p:embed/>
                  <p:pic>
                    <p:nvPicPr>
                      <p:cNvPr id="0" name=""/>
                      <p:cNvPicPr/>
                      <p:nvPr/>
                    </p:nvPicPr>
                    <p:blipFill>
                      <a:blip r:embed="rId15"/>
                      <a:stretch>
                        <a:fillRect/>
                      </a:stretch>
                    </p:blipFill>
                    <p:spPr>
                      <a:xfrm>
                        <a:off x="9081575" y="1638059"/>
                        <a:ext cx="198437" cy="271463"/>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344363460"/>
              </p:ext>
            </p:extLst>
          </p:nvPr>
        </p:nvGraphicFramePr>
        <p:xfrm>
          <a:off x="1866900" y="3429000"/>
          <a:ext cx="190500" cy="304800"/>
        </p:xfrm>
        <a:graphic>
          <a:graphicData uri="http://schemas.openxmlformats.org/presentationml/2006/ole">
            <mc:AlternateContent xmlns:mc="http://schemas.openxmlformats.org/markup-compatibility/2006">
              <mc:Choice xmlns:v="urn:schemas-microsoft-com:vml" Requires="v">
                <p:oleObj spid="_x0000_s7556" name="Formula" r:id="rId18" imgW="80280" imgH="129600" progId="Equation.Ribbit">
                  <p:embed/>
                </p:oleObj>
              </mc:Choice>
              <mc:Fallback>
                <p:oleObj name="Formula" r:id="rId18" imgW="80280" imgH="129600" progId="Equation.Ribbit">
                  <p:embed/>
                  <p:pic>
                    <p:nvPicPr>
                      <p:cNvPr id="0" name=""/>
                      <p:cNvPicPr/>
                      <p:nvPr/>
                    </p:nvPicPr>
                    <p:blipFill>
                      <a:blip r:embed="rId19"/>
                      <a:stretch>
                        <a:fillRect/>
                      </a:stretch>
                    </p:blipFill>
                    <p:spPr>
                      <a:xfrm>
                        <a:off x="1866900" y="3429000"/>
                        <a:ext cx="190500" cy="304800"/>
                      </a:xfrm>
                      <a:prstGeom prst="rect">
                        <a:avLst/>
                      </a:prstGeom>
                    </p:spPr>
                  </p:pic>
                </p:oleObj>
              </mc:Fallback>
            </mc:AlternateContent>
          </a:graphicData>
        </a:graphic>
      </p:graphicFrame>
      <p:sp>
        <p:nvSpPr>
          <p:cNvPr id="17" name="标题 1"/>
          <p:cNvSpPr>
            <a:spLocks noGrp="1"/>
          </p:cNvSpPr>
          <p:nvPr>
            <p:ph type="title"/>
          </p:nvPr>
        </p:nvSpPr>
        <p:spPr>
          <a:xfrm>
            <a:off x="914400" y="60326"/>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划分选择</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基尼指数</a:t>
            </a:r>
          </a:p>
        </p:txBody>
      </p:sp>
    </p:spTree>
    <p:extLst>
      <p:ext uri="{BB962C8B-B14F-4D97-AF65-F5344CB8AC3E}">
        <p14:creationId xmlns:p14="http://schemas.microsoft.com/office/powerpoint/2010/main" val="44477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2400"/>
            <a:ext cx="7772400" cy="470898"/>
          </a:xfrm>
        </p:spPr>
        <p:txBody>
          <a:bodyPr/>
          <a:lstStyle/>
          <a:p>
            <a:r>
              <a:rPr lang="zh-CN" altLang="en-US" dirty="0"/>
              <a:t>目录</a:t>
            </a:r>
            <a:endParaRPr lang="zh-CN" altLang="en-US" dirty="0">
              <a:solidFill>
                <a:schemeClr val="tx1"/>
              </a:solidFill>
            </a:endParaRPr>
          </a:p>
        </p:txBody>
      </p:sp>
      <p:sp>
        <p:nvSpPr>
          <p:cNvPr id="6" name="内容占位符 2"/>
          <p:cNvSpPr>
            <a:spLocks noGrp="1"/>
          </p:cNvSpPr>
          <p:nvPr>
            <p:ph idx="4294967295"/>
          </p:nvPr>
        </p:nvSpPr>
        <p:spPr>
          <a:xfrm>
            <a:off x="838200" y="1047750"/>
            <a:ext cx="8686800" cy="4762500"/>
          </a:xfrm>
          <a:prstGeom prst="rect">
            <a:avLst/>
          </a:prstGeom>
        </p:spPr>
        <p:txBody>
          <a:bodyPr/>
          <a:lstStyle/>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基本流程</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划分选择</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rgbClr val="000000"/>
                </a:solidFill>
              </a:rPr>
              <a:t>剪枝处理</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连续与缺失值</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多变量决策树</a:t>
            </a:r>
          </a:p>
        </p:txBody>
      </p:sp>
    </p:spTree>
    <p:extLst>
      <p:ext uri="{BB962C8B-B14F-4D97-AF65-F5344CB8AC3E}">
        <p14:creationId xmlns:p14="http://schemas.microsoft.com/office/powerpoint/2010/main" val="865224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33867"/>
            <a:ext cx="7886700" cy="777874"/>
          </a:xfrm>
        </p:spPr>
        <p:txBody>
          <a:bodyPr anchor="ctr"/>
          <a:lstStyle/>
          <a:p>
            <a:r>
              <a:rPr lang="zh-CN" altLang="en-US" dirty="0">
                <a:solidFill>
                  <a:schemeClr val="tx1"/>
                </a:solidFill>
                <a:latin typeface="微软雅黑" panose="020B0503020204020204" pitchFamily="34" charset="-122"/>
                <a:ea typeface="微软雅黑" panose="020B0503020204020204" pitchFamily="34" charset="-122"/>
              </a:rPr>
              <a:t>剪枝处理</a:t>
            </a:r>
          </a:p>
        </p:txBody>
      </p:sp>
      <p:sp>
        <p:nvSpPr>
          <p:cNvPr id="3" name="内容占位符 2"/>
          <p:cNvSpPr>
            <a:spLocks noGrp="1"/>
          </p:cNvSpPr>
          <p:nvPr>
            <p:ph idx="1"/>
          </p:nvPr>
        </p:nvSpPr>
        <p:spPr>
          <a:xfrm>
            <a:off x="914401" y="1143000"/>
            <a:ext cx="10210800" cy="5029200"/>
          </a:xfrm>
        </p:spPr>
        <p:txBody>
          <a:bodyPr>
            <a:normAutofit/>
          </a:bodyPr>
          <a:lstStyle/>
          <a:p>
            <a:r>
              <a:rPr lang="zh-CN" altLang="en-US" dirty="0">
                <a:solidFill>
                  <a:schemeClr val="tx1"/>
                </a:solidFill>
                <a:latin typeface="微软雅黑" panose="020B0503020204020204" pitchFamily="34" charset="-122"/>
                <a:ea typeface="微软雅黑" panose="020B0503020204020204" pitchFamily="34" charset="-122"/>
              </a:rPr>
              <a:t>为什么剪枝</a:t>
            </a:r>
            <a:endParaRPr lang="en-US" altLang="zh-CN" dirty="0">
              <a:solidFill>
                <a:schemeClr val="tx1"/>
              </a:solidFill>
              <a:latin typeface="微软雅黑" panose="020B0503020204020204" pitchFamily="34" charset="-122"/>
              <a:ea typeface="微软雅黑" panose="020B0503020204020204" pitchFamily="34" charset="-122"/>
            </a:endParaRPr>
          </a:p>
          <a:p>
            <a:pPr lvl="1"/>
            <a:r>
              <a:rPr lang="zh-CN" altLang="en-US" dirty="0">
                <a:solidFill>
                  <a:schemeClr val="tx1"/>
                </a:solidFill>
                <a:latin typeface="微软雅黑" panose="020B0503020204020204" pitchFamily="34" charset="-122"/>
                <a:ea typeface="微软雅黑" panose="020B0503020204020204" pitchFamily="34" charset="-122"/>
              </a:rPr>
              <a:t>“剪枝”是决策树学习算法对付“过拟合”的主要手段</a:t>
            </a:r>
            <a:endParaRPr lang="en-US" altLang="zh-CN" dirty="0">
              <a:solidFill>
                <a:schemeClr val="tx1"/>
              </a:solidFill>
              <a:latin typeface="微软雅黑" panose="020B0503020204020204" pitchFamily="34" charset="-122"/>
              <a:ea typeface="微软雅黑" panose="020B0503020204020204" pitchFamily="34" charset="-122"/>
            </a:endParaRPr>
          </a:p>
          <a:p>
            <a:pPr lvl="1"/>
            <a:r>
              <a:rPr lang="zh-CN" altLang="en-US" dirty="0">
                <a:solidFill>
                  <a:schemeClr val="tx1"/>
                </a:solidFill>
                <a:latin typeface="微软雅黑" panose="020B0503020204020204" pitchFamily="34" charset="-122"/>
                <a:ea typeface="微软雅黑" panose="020B0503020204020204" pitchFamily="34" charset="-122"/>
              </a:rPr>
              <a:t>可通过“剪枝”来一定程度避免因决策分支过多，以致于把训练集自身的一些特点当做所有数据都具有的一般性质而导致的过拟合</a:t>
            </a:r>
            <a:endParaRPr lang="en-US" altLang="zh-CN" dirty="0">
              <a:solidFill>
                <a:schemeClr val="tx1"/>
              </a:solidFill>
              <a:latin typeface="微软雅黑" panose="020B0503020204020204" pitchFamily="34" charset="-122"/>
              <a:ea typeface="微软雅黑" panose="020B0503020204020204" pitchFamily="34" charset="-122"/>
            </a:endParaRPr>
          </a:p>
          <a:p>
            <a:pPr marL="0" indent="0">
              <a:buNone/>
            </a:pPr>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剪枝的基本策略</a:t>
            </a:r>
            <a:endParaRPr lang="en-US" altLang="zh-CN" dirty="0">
              <a:solidFill>
                <a:schemeClr val="tx1"/>
              </a:solidFill>
              <a:latin typeface="微软雅黑" panose="020B0503020204020204" pitchFamily="34" charset="-122"/>
              <a:ea typeface="微软雅黑" panose="020B0503020204020204" pitchFamily="34" charset="-122"/>
            </a:endParaRPr>
          </a:p>
          <a:p>
            <a:pPr lvl="1"/>
            <a:r>
              <a:rPr lang="zh-CN" altLang="en-US" dirty="0">
                <a:solidFill>
                  <a:schemeClr val="tx1"/>
                </a:solidFill>
                <a:latin typeface="微软雅黑" panose="020B0503020204020204" pitchFamily="34" charset="-122"/>
                <a:ea typeface="微软雅黑" panose="020B0503020204020204" pitchFamily="34" charset="-122"/>
              </a:rPr>
              <a:t>预剪枝</a:t>
            </a:r>
            <a:endParaRPr lang="en-US" altLang="zh-CN" dirty="0">
              <a:solidFill>
                <a:schemeClr val="tx1"/>
              </a:solidFill>
              <a:latin typeface="微软雅黑" panose="020B0503020204020204" pitchFamily="34" charset="-122"/>
              <a:ea typeface="微软雅黑" panose="020B0503020204020204" pitchFamily="34" charset="-122"/>
            </a:endParaRPr>
          </a:p>
          <a:p>
            <a:pPr lvl="1"/>
            <a:r>
              <a:rPr lang="zh-CN" altLang="en-US" dirty="0">
                <a:solidFill>
                  <a:schemeClr val="tx1"/>
                </a:solidFill>
                <a:latin typeface="微软雅黑" panose="020B0503020204020204" pitchFamily="34" charset="-122"/>
                <a:ea typeface="微软雅黑" panose="020B0503020204020204" pitchFamily="34" charset="-122"/>
              </a:rPr>
              <a:t>后剪枝</a:t>
            </a:r>
            <a:endParaRPr lang="en-US" altLang="zh-CN" dirty="0">
              <a:solidFill>
                <a:schemeClr val="tx1"/>
              </a:solidFill>
              <a:latin typeface="微软雅黑" panose="020B0503020204020204" pitchFamily="34" charset="-122"/>
              <a:ea typeface="微软雅黑" panose="020B0503020204020204" pitchFamily="34" charset="-122"/>
            </a:endParaRPr>
          </a:p>
          <a:p>
            <a:pPr marL="325800" lvl="1" indent="0">
              <a:buNone/>
            </a:pPr>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判断决策树泛化性能是否提升的方法</a:t>
            </a:r>
            <a:endParaRPr lang="en-US" altLang="zh-CN" dirty="0">
              <a:solidFill>
                <a:schemeClr val="tx1"/>
              </a:solidFill>
              <a:latin typeface="微软雅黑" panose="020B0503020204020204" pitchFamily="34" charset="-122"/>
              <a:ea typeface="微软雅黑" panose="020B0503020204020204" pitchFamily="34" charset="-122"/>
            </a:endParaRPr>
          </a:p>
          <a:p>
            <a:pPr lvl="1"/>
            <a:r>
              <a:rPr lang="zh-CN" altLang="en-US" dirty="0">
                <a:solidFill>
                  <a:schemeClr val="tx1"/>
                </a:solidFill>
                <a:latin typeface="微软雅黑" panose="020B0503020204020204" pitchFamily="34" charset="-122"/>
                <a:ea typeface="微软雅黑" panose="020B0503020204020204" pitchFamily="34" charset="-122"/>
              </a:rPr>
              <a:t>留出法：预留一部分数据用作“验证集”以进行性能评估</a:t>
            </a:r>
            <a:endParaRPr lang="en-US" altLang="zh-CN" dirty="0">
              <a:solidFill>
                <a:schemeClr val="tx1"/>
              </a:solidFill>
              <a:latin typeface="微软雅黑" panose="020B0503020204020204" pitchFamily="34" charset="-122"/>
              <a:ea typeface="微软雅黑" panose="020B0503020204020204" pitchFamily="34" charset="-122"/>
            </a:endParaRPr>
          </a:p>
          <a:p>
            <a:pPr marL="325800" lvl="1" indent="0">
              <a:buNone/>
            </a:pP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233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2400"/>
            <a:ext cx="7772400" cy="470898"/>
          </a:xfrm>
        </p:spPr>
        <p:txBody>
          <a:bodyPr/>
          <a:lstStyle/>
          <a:p>
            <a:r>
              <a:rPr lang="zh-CN" altLang="en-US" dirty="0"/>
              <a:t>目录</a:t>
            </a:r>
            <a:endParaRPr lang="zh-CN" altLang="en-US" dirty="0">
              <a:solidFill>
                <a:schemeClr val="tx1"/>
              </a:solidFill>
            </a:endParaRPr>
          </a:p>
        </p:txBody>
      </p:sp>
      <p:sp>
        <p:nvSpPr>
          <p:cNvPr id="6" name="内容占位符 2"/>
          <p:cNvSpPr>
            <a:spLocks noGrp="1"/>
          </p:cNvSpPr>
          <p:nvPr>
            <p:ph idx="4294967295"/>
          </p:nvPr>
        </p:nvSpPr>
        <p:spPr>
          <a:xfrm>
            <a:off x="838200" y="1219200"/>
            <a:ext cx="8686800" cy="4762500"/>
          </a:xfrm>
          <a:prstGeom prst="rect">
            <a:avLst/>
          </a:prstGeom>
        </p:spPr>
        <p:txBody>
          <a:bodyPr>
            <a:normAutofit/>
          </a:bodyPr>
          <a:lstStyle/>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rPr>
              <a:t>基本流程</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rPr>
              <a:t>划分选择</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rPr>
              <a:t>剪枝处理</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rPr>
              <a:t>连续与缺失值</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rPr>
              <a:t>多变量决策树</a:t>
            </a:r>
          </a:p>
        </p:txBody>
      </p:sp>
    </p:spTree>
    <p:extLst>
      <p:ext uri="{BB962C8B-B14F-4D97-AF65-F5344CB8AC3E}">
        <p14:creationId xmlns:p14="http://schemas.microsoft.com/office/powerpoint/2010/main" val="906721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152492"/>
            <a:ext cx="7194550" cy="470898"/>
          </a:xfrm>
        </p:spPr>
        <p:txBody>
          <a:bodyPr anchor="ctr"/>
          <a:lstStyle/>
          <a:p>
            <a:r>
              <a:rPr lang="zh-CN" altLang="en-US" dirty="0">
                <a:solidFill>
                  <a:schemeClr val="tx1"/>
                </a:solidFill>
                <a:latin typeface="微软雅黑" panose="020B0503020204020204" pitchFamily="34" charset="-122"/>
                <a:ea typeface="微软雅黑" panose="020B0503020204020204" pitchFamily="34" charset="-122"/>
              </a:rPr>
              <a:t>剪枝处理</a:t>
            </a:r>
          </a:p>
        </p:txBody>
      </p:sp>
      <p:sp>
        <p:nvSpPr>
          <p:cNvPr id="3" name="文本占位符 2"/>
          <p:cNvSpPr>
            <a:spLocks noGrp="1"/>
          </p:cNvSpPr>
          <p:nvPr>
            <p:ph type="body" sz="quarter" idx="13"/>
          </p:nvPr>
        </p:nvSpPr>
        <p:spPr>
          <a:xfrm>
            <a:off x="889000" y="1098439"/>
            <a:ext cx="11506200" cy="457200"/>
          </a:xfrm>
        </p:spPr>
        <p:txBody>
          <a:bodyPr>
            <a:normAutofit fontScale="92500" lnSpcReduction="10000"/>
          </a:bodyPr>
          <a:lstStyle/>
          <a:p>
            <a:r>
              <a:rPr lang="zh-CN" altLang="en-US" dirty="0">
                <a:solidFill>
                  <a:schemeClr val="tx1"/>
                </a:solidFill>
                <a:latin typeface="微软雅黑" panose="020B0503020204020204" pitchFamily="34" charset="-122"/>
                <a:ea typeface="微软雅黑" panose="020B0503020204020204" pitchFamily="34" charset="-122"/>
              </a:rPr>
              <a:t>数据集</a:t>
            </a:r>
          </a:p>
        </p:txBody>
      </p:sp>
      <p:pic>
        <p:nvPicPr>
          <p:cNvPr id="5" name="内容占位符 3"/>
          <p:cNvPicPr>
            <a:picLocks noGrp="1" noChangeAspect="1"/>
          </p:cNvPicPr>
          <p:nvPr>
            <p:ph sz="quarter" idx="14"/>
          </p:nvPr>
        </p:nvPicPr>
        <p:blipFill>
          <a:blip r:embed="rId2"/>
          <a:stretch>
            <a:fillRect/>
          </a:stretch>
        </p:blipFill>
        <p:spPr>
          <a:xfrm>
            <a:off x="4038600" y="1639752"/>
            <a:ext cx="6304191" cy="4582181"/>
          </a:xfrm>
          <a:prstGeom prst="rect">
            <a:avLst/>
          </a:prstGeom>
        </p:spPr>
      </p:pic>
      <p:sp>
        <p:nvSpPr>
          <p:cNvPr id="8" name="左大括号 7"/>
          <p:cNvSpPr/>
          <p:nvPr/>
        </p:nvSpPr>
        <p:spPr>
          <a:xfrm>
            <a:off x="3124200" y="1873772"/>
            <a:ext cx="194872" cy="2375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左大括号 8"/>
          <p:cNvSpPr/>
          <p:nvPr/>
        </p:nvSpPr>
        <p:spPr>
          <a:xfrm>
            <a:off x="3124200" y="4324664"/>
            <a:ext cx="194872" cy="17488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Rectangle 3"/>
          <p:cNvSpPr>
            <a:spLocks noChangeArrowheads="1"/>
          </p:cNvSpPr>
          <p:nvPr/>
        </p:nvSpPr>
        <p:spPr bwMode="auto">
          <a:xfrm>
            <a:off x="1828800" y="2681328"/>
            <a:ext cx="1122114" cy="663744"/>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2200" dirty="0">
                <a:latin typeface="微软雅黑" panose="020B0503020204020204" pitchFamily="34" charset="-122"/>
                <a:ea typeface="微软雅黑" panose="020B0503020204020204" pitchFamily="34" charset="-122"/>
              </a:rPr>
              <a:t>训练集</a:t>
            </a:r>
          </a:p>
        </p:txBody>
      </p:sp>
      <p:sp>
        <p:nvSpPr>
          <p:cNvPr id="12" name="Rectangle 3"/>
          <p:cNvSpPr>
            <a:spLocks noChangeArrowheads="1"/>
          </p:cNvSpPr>
          <p:nvPr/>
        </p:nvSpPr>
        <p:spPr bwMode="auto">
          <a:xfrm>
            <a:off x="1849209" y="4867217"/>
            <a:ext cx="1122114" cy="663744"/>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2200" dirty="0">
                <a:latin typeface="微软雅黑" panose="020B0503020204020204" pitchFamily="34" charset="-122"/>
                <a:ea typeface="微软雅黑" panose="020B0503020204020204" pitchFamily="34" charset="-122"/>
              </a:rPr>
              <a:t>验证集</a:t>
            </a:r>
          </a:p>
        </p:txBody>
      </p:sp>
    </p:spTree>
    <p:extLst>
      <p:ext uri="{BB962C8B-B14F-4D97-AF65-F5344CB8AC3E}">
        <p14:creationId xmlns:p14="http://schemas.microsoft.com/office/powerpoint/2010/main" val="375432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3603" y="0"/>
            <a:ext cx="7194550" cy="787400"/>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剪枝处理</a:t>
            </a:r>
          </a:p>
        </p:txBody>
      </p:sp>
      <p:sp>
        <p:nvSpPr>
          <p:cNvPr id="3" name="文本占位符 2"/>
          <p:cNvSpPr>
            <a:spLocks noGrp="1"/>
          </p:cNvSpPr>
          <p:nvPr>
            <p:ph type="body" sz="quarter" idx="13"/>
          </p:nvPr>
        </p:nvSpPr>
        <p:spPr>
          <a:xfrm>
            <a:off x="856461" y="1114309"/>
            <a:ext cx="11506200" cy="457200"/>
          </a:xfrm>
        </p:spPr>
        <p:txBody>
          <a:bodyPr>
            <a:normAutofit fontScale="85000" lnSpcReduction="20000"/>
          </a:bodyPr>
          <a:lstStyle/>
          <a:p>
            <a:r>
              <a:rPr lang="zh-CN" altLang="en-US" dirty="0">
                <a:solidFill>
                  <a:schemeClr val="tx1"/>
                </a:solidFill>
                <a:latin typeface="微软雅黑" panose="020B0503020204020204" pitchFamily="34" charset="-122"/>
                <a:ea typeface="微软雅黑" panose="020B0503020204020204" pitchFamily="34" charset="-122"/>
              </a:rPr>
              <a:t>未剪枝决策树</a:t>
            </a:r>
            <a:endParaRPr lang="en-US" altLang="zh-CN" dirty="0">
              <a:solidFill>
                <a:schemeClr val="tx1"/>
              </a:solidFill>
              <a:latin typeface="微软雅黑" panose="020B0503020204020204" pitchFamily="34" charset="-122"/>
              <a:ea typeface="微软雅黑" panose="020B0503020204020204" pitchFamily="34" charset="-122"/>
            </a:endParaRPr>
          </a:p>
          <a:p>
            <a:endParaRPr lang="zh-CN" altLang="en-US" dirty="0">
              <a:solidFill>
                <a:schemeClr val="tx1"/>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613937" y="1295400"/>
            <a:ext cx="8964125" cy="4829291"/>
            <a:chOff x="1926459" y="2007290"/>
            <a:chExt cx="8479450" cy="4732069"/>
          </a:xfrm>
        </p:grpSpPr>
        <p:grpSp>
          <p:nvGrpSpPr>
            <p:cNvPr id="6" name="组合 5"/>
            <p:cNvGrpSpPr/>
            <p:nvPr/>
          </p:nvGrpSpPr>
          <p:grpSpPr>
            <a:xfrm>
              <a:off x="4423852" y="6307359"/>
              <a:ext cx="3582444" cy="432000"/>
              <a:chOff x="2341355" y="4320514"/>
              <a:chExt cx="3582444" cy="432000"/>
            </a:xfrm>
          </p:grpSpPr>
          <p:sp>
            <p:nvSpPr>
              <p:cNvPr id="56" name="椭圆 55"/>
              <p:cNvSpPr/>
              <p:nvPr/>
            </p:nvSpPr>
            <p:spPr>
              <a:xfrm>
                <a:off x="2341355"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t>好瓜</a:t>
                </a:r>
              </a:p>
            </p:txBody>
          </p:sp>
          <p:sp>
            <p:nvSpPr>
              <p:cNvPr id="57" name="椭圆 56"/>
              <p:cNvSpPr/>
              <p:nvPr/>
            </p:nvSpPr>
            <p:spPr>
              <a:xfrm>
                <a:off x="3592577"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t>坏瓜</a:t>
                </a:r>
              </a:p>
            </p:txBody>
          </p:sp>
          <p:sp>
            <p:nvSpPr>
              <p:cNvPr id="58" name="椭圆 57"/>
              <p:cNvSpPr/>
              <p:nvPr/>
            </p:nvSpPr>
            <p:spPr>
              <a:xfrm>
                <a:off x="4843799"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t>好瓜</a:t>
                </a:r>
              </a:p>
            </p:txBody>
          </p:sp>
        </p:grpSp>
        <p:cxnSp>
          <p:nvCxnSpPr>
            <p:cNvPr id="7" name="直接连接符 6"/>
            <p:cNvCxnSpPr>
              <a:endCxn id="56" idx="0"/>
            </p:cNvCxnSpPr>
            <p:nvPr/>
          </p:nvCxnSpPr>
          <p:spPr>
            <a:xfrm flipH="1">
              <a:off x="4963852" y="5508978"/>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8" name="文本框 11"/>
            <p:cNvSpPr txBox="1"/>
            <p:nvPr/>
          </p:nvSpPr>
          <p:spPr>
            <a:xfrm>
              <a:off x="6164461" y="5818868"/>
              <a:ext cx="902811" cy="523220"/>
            </a:xfrm>
            <a:prstGeom prst="rect">
              <a:avLst/>
            </a:prstGeom>
            <a:noFill/>
          </p:spPr>
          <p:txBody>
            <a:bodyPr wrap="none" rtlCol="0">
              <a:spAutoFit/>
            </a:bodyPr>
            <a:lstStyle/>
            <a:p>
              <a:pPr>
                <a:buNone/>
              </a:pPr>
              <a:r>
                <a:rPr lang="zh-CN" altLang="en-US" dirty="0">
                  <a:latin typeface="楷体" panose="02010609060101010101" pitchFamily="49" charset="-122"/>
                  <a:ea typeface="楷体" panose="02010609060101010101" pitchFamily="49" charset="-122"/>
                </a:rPr>
                <a:t>清晰</a:t>
              </a:r>
            </a:p>
          </p:txBody>
        </p:sp>
        <p:cxnSp>
          <p:nvCxnSpPr>
            <p:cNvPr id="9" name="直接连接符 8"/>
            <p:cNvCxnSpPr>
              <a:endCxn id="58" idx="0"/>
            </p:cNvCxnSpPr>
            <p:nvPr/>
          </p:nvCxnSpPr>
          <p:spPr>
            <a:xfrm>
              <a:off x="6215074" y="5508978"/>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a:stCxn id="11" idx="2"/>
              <a:endCxn id="57" idx="0"/>
            </p:cNvCxnSpPr>
            <p:nvPr/>
          </p:nvCxnSpPr>
          <p:spPr>
            <a:xfrm>
              <a:off x="6215074" y="5699638"/>
              <a:ext cx="0" cy="607721"/>
            </a:xfrm>
            <a:prstGeom prst="line">
              <a:avLst/>
            </a:prstGeom>
          </p:spPr>
          <p:style>
            <a:lnRef idx="1">
              <a:schemeClr val="dk1"/>
            </a:lnRef>
            <a:fillRef idx="0">
              <a:schemeClr val="dk1"/>
            </a:fillRef>
            <a:effectRef idx="0">
              <a:schemeClr val="dk1"/>
            </a:effectRef>
            <a:fontRef idx="minor">
              <a:schemeClr val="tx1"/>
            </a:fontRef>
          </p:style>
        </p:cxnSp>
        <p:sp>
          <p:nvSpPr>
            <p:cNvPr id="11" name="圆角矩形 10"/>
            <p:cNvSpPr/>
            <p:nvPr/>
          </p:nvSpPr>
          <p:spPr>
            <a:xfrm>
              <a:off x="5675074" y="52676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latin typeface="Times" panose="02020603060405020304" pitchFamily="18" charset="0"/>
                </a:rPr>
                <a:t>纹理</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2" name="文本框 20"/>
            <p:cNvSpPr txBox="1"/>
            <p:nvPr/>
          </p:nvSpPr>
          <p:spPr>
            <a:xfrm>
              <a:off x="7089965" y="5818868"/>
              <a:ext cx="902811" cy="523220"/>
            </a:xfrm>
            <a:prstGeom prst="rect">
              <a:avLst/>
            </a:prstGeom>
            <a:noFill/>
          </p:spPr>
          <p:txBody>
            <a:bodyPr wrap="none" rtlCol="0">
              <a:spAutoFit/>
            </a:bodyPr>
            <a:lstStyle/>
            <a:p>
              <a:pPr>
                <a:buNone/>
              </a:pPr>
              <a:r>
                <a:rPr lang="zh-CN" altLang="en-US" dirty="0">
                  <a:latin typeface="楷体" panose="02010609060101010101" pitchFamily="49" charset="-122"/>
                  <a:ea typeface="楷体" panose="02010609060101010101" pitchFamily="49" charset="-122"/>
                </a:rPr>
                <a:t>模糊</a:t>
              </a:r>
            </a:p>
          </p:txBody>
        </p:sp>
        <p:sp>
          <p:nvSpPr>
            <p:cNvPr id="13" name="文本框 21"/>
            <p:cNvSpPr txBox="1"/>
            <p:nvPr/>
          </p:nvSpPr>
          <p:spPr>
            <a:xfrm>
              <a:off x="4737145" y="5818868"/>
              <a:ext cx="902811" cy="523220"/>
            </a:xfrm>
            <a:prstGeom prst="rect">
              <a:avLst/>
            </a:prstGeom>
            <a:noFill/>
          </p:spPr>
          <p:txBody>
            <a:bodyPr wrap="none" rtlCol="0">
              <a:spAutoFit/>
            </a:bodyPr>
            <a:lstStyle/>
            <a:p>
              <a:pPr>
                <a:buNone/>
              </a:pPr>
              <a:r>
                <a:rPr lang="zh-CN" altLang="en-US" dirty="0">
                  <a:latin typeface="楷体" panose="02010609060101010101" pitchFamily="49" charset="-122"/>
                  <a:ea typeface="楷体" panose="02010609060101010101" pitchFamily="49" charset="-122"/>
                </a:rPr>
                <a:t>稍糊</a:t>
              </a:r>
            </a:p>
          </p:txBody>
        </p:sp>
        <p:sp>
          <p:nvSpPr>
            <p:cNvPr id="14" name="椭圆 13"/>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t>好瓜</a:t>
              </a:r>
            </a:p>
          </p:txBody>
        </p:sp>
        <p:sp>
          <p:nvSpPr>
            <p:cNvPr id="15" name="椭圆 14"/>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t>好瓜</a:t>
              </a:r>
            </a:p>
          </p:txBody>
        </p:sp>
        <p:cxnSp>
          <p:nvCxnSpPr>
            <p:cNvPr id="16" name="直接连接符 15"/>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7" name="文本框 26"/>
            <p:cNvSpPr txBox="1"/>
            <p:nvPr/>
          </p:nvSpPr>
          <p:spPr>
            <a:xfrm>
              <a:off x="6164461" y="4779244"/>
              <a:ext cx="902811" cy="523220"/>
            </a:xfrm>
            <a:prstGeom prst="rect">
              <a:avLst/>
            </a:prstGeom>
            <a:noFill/>
          </p:spPr>
          <p:txBody>
            <a:bodyPr wrap="none" rtlCol="0">
              <a:spAutoFit/>
            </a:bodyPr>
            <a:lstStyle/>
            <a:p>
              <a:pPr>
                <a:buNone/>
              </a:pPr>
              <a:r>
                <a:rPr lang="zh-CN" altLang="en-US" dirty="0">
                  <a:latin typeface="楷体" panose="02010609060101010101" pitchFamily="49" charset="-122"/>
                  <a:ea typeface="楷体" panose="02010609060101010101" pitchFamily="49" charset="-122"/>
                </a:rPr>
                <a:t>乌黑</a:t>
              </a:r>
            </a:p>
          </p:txBody>
        </p:sp>
        <p:cxnSp>
          <p:nvCxnSpPr>
            <p:cNvPr id="18" name="直接连接符 17"/>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20" name="文本框 29"/>
            <p:cNvSpPr txBox="1"/>
            <p:nvPr/>
          </p:nvSpPr>
          <p:spPr>
            <a:xfrm>
              <a:off x="7089965" y="4779244"/>
              <a:ext cx="902811" cy="523220"/>
            </a:xfrm>
            <a:prstGeom prst="rect">
              <a:avLst/>
            </a:prstGeom>
            <a:noFill/>
          </p:spPr>
          <p:txBody>
            <a:bodyPr wrap="none" rtlCol="0">
              <a:spAutoFit/>
            </a:bodyPr>
            <a:lstStyle/>
            <a:p>
              <a:pPr>
                <a:buNone/>
              </a:pPr>
              <a:r>
                <a:rPr lang="zh-CN" altLang="en-US" dirty="0">
                  <a:latin typeface="楷体" panose="02010609060101010101" pitchFamily="49" charset="-122"/>
                  <a:ea typeface="楷体" panose="02010609060101010101" pitchFamily="49" charset="-122"/>
                </a:rPr>
                <a:t>浅白</a:t>
              </a:r>
            </a:p>
          </p:txBody>
        </p:sp>
        <p:sp>
          <p:nvSpPr>
            <p:cNvPr id="21" name="文本框 30"/>
            <p:cNvSpPr txBox="1"/>
            <p:nvPr/>
          </p:nvSpPr>
          <p:spPr>
            <a:xfrm>
              <a:off x="4737145" y="4779244"/>
              <a:ext cx="902811" cy="523220"/>
            </a:xfrm>
            <a:prstGeom prst="rect">
              <a:avLst/>
            </a:prstGeom>
            <a:noFill/>
          </p:spPr>
          <p:txBody>
            <a:bodyPr wrap="none" rtlCol="0">
              <a:spAutoFit/>
            </a:bodyPr>
            <a:lstStyle/>
            <a:p>
              <a:pPr>
                <a:buNone/>
              </a:pPr>
              <a:r>
                <a:rPr lang="zh-CN" altLang="en-US" dirty="0">
                  <a:latin typeface="楷体" panose="02010609060101010101" pitchFamily="49" charset="-122"/>
                  <a:ea typeface="楷体" panose="02010609060101010101" pitchFamily="49" charset="-122"/>
                </a:rPr>
                <a:t>青绿</a:t>
              </a:r>
            </a:p>
          </p:txBody>
        </p:sp>
        <p:sp>
          <p:nvSpPr>
            <p:cNvPr id="22" name="圆角矩形 21"/>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latin typeface="Times" panose="02020603060405020304" pitchFamily="18" charset="0"/>
                </a:rPr>
                <a:t>色泽</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23" name="椭圆 22"/>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t>坏瓜</a:t>
              </a:r>
            </a:p>
          </p:txBody>
        </p:sp>
        <p:sp>
          <p:nvSpPr>
            <p:cNvPr id="24" name="椭圆 23"/>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t>好瓜</a:t>
              </a:r>
            </a:p>
          </p:txBody>
        </p:sp>
        <p:cxnSp>
          <p:nvCxnSpPr>
            <p:cNvPr id="25" name="直接连接符 24"/>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6" name="文本框 35"/>
            <p:cNvSpPr txBox="1"/>
            <p:nvPr/>
          </p:nvSpPr>
          <p:spPr>
            <a:xfrm>
              <a:off x="7404189" y="3727464"/>
              <a:ext cx="902811" cy="523220"/>
            </a:xfrm>
            <a:prstGeom prst="rect">
              <a:avLst/>
            </a:prstGeom>
            <a:noFill/>
          </p:spPr>
          <p:txBody>
            <a:bodyPr wrap="none" rtlCol="0">
              <a:spAutoFit/>
            </a:bodyPr>
            <a:lstStyle/>
            <a:p>
              <a:pPr>
                <a:buNone/>
              </a:pPr>
              <a:r>
                <a:rPr lang="zh-CN" altLang="en-US" dirty="0">
                  <a:latin typeface="楷体" panose="02010609060101010101" pitchFamily="49" charset="-122"/>
                  <a:ea typeface="楷体" panose="02010609060101010101" pitchFamily="49" charset="-122"/>
                </a:rPr>
                <a:t>蜷缩</a:t>
              </a:r>
            </a:p>
          </p:txBody>
        </p:sp>
        <p:cxnSp>
          <p:nvCxnSpPr>
            <p:cNvPr id="27" name="直接连接符 26"/>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9" name="文本框 38"/>
            <p:cNvSpPr txBox="1"/>
            <p:nvPr/>
          </p:nvSpPr>
          <p:spPr>
            <a:xfrm>
              <a:off x="8329693" y="3727464"/>
              <a:ext cx="902811" cy="523220"/>
            </a:xfrm>
            <a:prstGeom prst="rect">
              <a:avLst/>
            </a:prstGeom>
            <a:noFill/>
          </p:spPr>
          <p:txBody>
            <a:bodyPr wrap="none" rtlCol="0">
              <a:spAutoFit/>
            </a:bodyPr>
            <a:lstStyle/>
            <a:p>
              <a:pPr>
                <a:buNone/>
              </a:pPr>
              <a:r>
                <a:rPr lang="zh-CN" altLang="en-US" dirty="0">
                  <a:latin typeface="楷体" panose="02010609060101010101" pitchFamily="49" charset="-122"/>
                  <a:ea typeface="楷体" panose="02010609060101010101" pitchFamily="49" charset="-122"/>
                </a:rPr>
                <a:t>硬挺</a:t>
              </a:r>
            </a:p>
          </p:txBody>
        </p:sp>
        <p:sp>
          <p:nvSpPr>
            <p:cNvPr id="30" name="文本框 39"/>
            <p:cNvSpPr txBox="1"/>
            <p:nvPr/>
          </p:nvSpPr>
          <p:spPr>
            <a:xfrm>
              <a:off x="5976873" y="3727464"/>
              <a:ext cx="902811" cy="523220"/>
            </a:xfrm>
            <a:prstGeom prst="rect">
              <a:avLst/>
            </a:prstGeom>
            <a:noFill/>
          </p:spPr>
          <p:txBody>
            <a:bodyPr wrap="none" rtlCol="0">
              <a:spAutoFit/>
            </a:bodyPr>
            <a:lstStyle/>
            <a:p>
              <a:pPr>
                <a:buNone/>
              </a:pPr>
              <a:r>
                <a:rPr lang="zh-CN" altLang="en-US" dirty="0">
                  <a:latin typeface="楷体" panose="02010609060101010101" pitchFamily="49" charset="-122"/>
                  <a:ea typeface="楷体" panose="02010609060101010101" pitchFamily="49" charset="-122"/>
                </a:rPr>
                <a:t>稍蜷</a:t>
              </a:r>
            </a:p>
          </p:txBody>
        </p:sp>
        <p:sp>
          <p:nvSpPr>
            <p:cNvPr id="31" name="圆角矩形 30"/>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latin typeface="Times" panose="02020603060405020304" pitchFamily="18" charset="0"/>
                </a:rPr>
                <a:t>根蒂</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32" name="椭圆 31"/>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t>好瓜</a:t>
              </a:r>
            </a:p>
          </p:txBody>
        </p:sp>
        <p:sp>
          <p:nvSpPr>
            <p:cNvPr id="33" name="椭圆 32"/>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t>坏瓜</a:t>
              </a:r>
            </a:p>
          </p:txBody>
        </p:sp>
        <p:sp>
          <p:nvSpPr>
            <p:cNvPr id="34" name="椭圆 33"/>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t>好瓜</a:t>
              </a:r>
            </a:p>
          </p:txBody>
        </p:sp>
        <p:cxnSp>
          <p:nvCxnSpPr>
            <p:cNvPr id="35" name="直接连接符 34"/>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6" name="文本框 45"/>
            <p:cNvSpPr txBox="1"/>
            <p:nvPr/>
          </p:nvSpPr>
          <p:spPr>
            <a:xfrm>
              <a:off x="3667181" y="3729814"/>
              <a:ext cx="902811" cy="523220"/>
            </a:xfrm>
            <a:prstGeom prst="rect">
              <a:avLst/>
            </a:prstGeom>
            <a:noFill/>
          </p:spPr>
          <p:txBody>
            <a:bodyPr wrap="none" rtlCol="0">
              <a:spAutoFit/>
            </a:bodyPr>
            <a:lstStyle/>
            <a:p>
              <a:pPr>
                <a:buNone/>
              </a:pPr>
              <a:r>
                <a:rPr lang="zh-CN" altLang="en-US" dirty="0">
                  <a:latin typeface="楷体" panose="02010609060101010101" pitchFamily="49" charset="-122"/>
                  <a:ea typeface="楷体" panose="02010609060101010101" pitchFamily="49" charset="-122"/>
                </a:rPr>
                <a:t>乌黑</a:t>
              </a:r>
            </a:p>
          </p:txBody>
        </p:sp>
        <p:cxnSp>
          <p:nvCxnSpPr>
            <p:cNvPr id="37" name="直接连接符 36"/>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9" name="文本框 48"/>
            <p:cNvSpPr txBox="1"/>
            <p:nvPr/>
          </p:nvSpPr>
          <p:spPr>
            <a:xfrm>
              <a:off x="4592685" y="3729814"/>
              <a:ext cx="902811" cy="523220"/>
            </a:xfrm>
            <a:prstGeom prst="rect">
              <a:avLst/>
            </a:prstGeom>
            <a:noFill/>
          </p:spPr>
          <p:txBody>
            <a:bodyPr wrap="none" rtlCol="0">
              <a:spAutoFit/>
            </a:bodyPr>
            <a:lstStyle/>
            <a:p>
              <a:pPr>
                <a:buNone/>
              </a:pPr>
              <a:r>
                <a:rPr lang="zh-CN" altLang="en-US" dirty="0">
                  <a:latin typeface="楷体" panose="02010609060101010101" pitchFamily="49" charset="-122"/>
                  <a:ea typeface="楷体" panose="02010609060101010101" pitchFamily="49" charset="-122"/>
                </a:rPr>
                <a:t>浅白</a:t>
              </a:r>
            </a:p>
          </p:txBody>
        </p:sp>
        <p:sp>
          <p:nvSpPr>
            <p:cNvPr id="40" name="文本框 49"/>
            <p:cNvSpPr txBox="1"/>
            <p:nvPr/>
          </p:nvSpPr>
          <p:spPr>
            <a:xfrm>
              <a:off x="2239865" y="3729814"/>
              <a:ext cx="902811" cy="523220"/>
            </a:xfrm>
            <a:prstGeom prst="rect">
              <a:avLst/>
            </a:prstGeom>
            <a:noFill/>
          </p:spPr>
          <p:txBody>
            <a:bodyPr wrap="none" rtlCol="0">
              <a:spAutoFit/>
            </a:bodyPr>
            <a:lstStyle/>
            <a:p>
              <a:pPr>
                <a:buNone/>
              </a:pPr>
              <a:r>
                <a:rPr lang="zh-CN" altLang="en-US" dirty="0">
                  <a:latin typeface="楷体" panose="02010609060101010101" pitchFamily="49" charset="-122"/>
                  <a:ea typeface="楷体" panose="02010609060101010101" pitchFamily="49" charset="-122"/>
                </a:rPr>
                <a:t>青绿</a:t>
              </a:r>
            </a:p>
          </p:txBody>
        </p:sp>
        <p:sp>
          <p:nvSpPr>
            <p:cNvPr id="41" name="圆角矩形 40"/>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latin typeface="Times" panose="02020603060405020304" pitchFamily="18" charset="0"/>
                </a:rPr>
                <a:t>色泽</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42" name="椭圆 41"/>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t>坏瓜</a:t>
              </a:r>
            </a:p>
          </p:txBody>
        </p:sp>
        <p:cxnSp>
          <p:nvCxnSpPr>
            <p:cNvPr id="43" name="直接连接符 42"/>
            <p:cNvCxnSpPr>
              <a:stCxn id="46" idx="2"/>
              <a:endCxn id="31"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2"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5" name="直接连接符 44"/>
            <p:cNvCxnSpPr>
              <a:endCxn id="41"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6" name="圆角矩形 45"/>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latin typeface="Times" panose="02020603060405020304" pitchFamily="18" charset="0"/>
                </a:rPr>
                <a:t>脐部</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47" name="文本框 63"/>
            <p:cNvSpPr txBox="1"/>
            <p:nvPr/>
          </p:nvSpPr>
          <p:spPr>
            <a:xfrm>
              <a:off x="8745894" y="2652494"/>
              <a:ext cx="902811" cy="523220"/>
            </a:xfrm>
            <a:prstGeom prst="rect">
              <a:avLst/>
            </a:prstGeom>
            <a:noFill/>
          </p:spPr>
          <p:txBody>
            <a:bodyPr wrap="none" rtlCol="0">
              <a:spAutoFit/>
            </a:bodyPr>
            <a:lstStyle/>
            <a:p>
              <a:pPr>
                <a:buNone/>
              </a:pPr>
              <a:r>
                <a:rPr lang="zh-CN" altLang="en-US" dirty="0">
                  <a:latin typeface="楷体" panose="02010609060101010101" pitchFamily="49" charset="-122"/>
                  <a:ea typeface="楷体" panose="02010609060101010101" pitchFamily="49" charset="-122"/>
                </a:rPr>
                <a:t>平坦</a:t>
              </a:r>
            </a:p>
          </p:txBody>
        </p:sp>
        <p:sp>
          <p:nvSpPr>
            <p:cNvPr id="48" name="文本框 64"/>
            <p:cNvSpPr txBox="1"/>
            <p:nvPr/>
          </p:nvSpPr>
          <p:spPr>
            <a:xfrm>
              <a:off x="6110414" y="2652494"/>
              <a:ext cx="902811" cy="523220"/>
            </a:xfrm>
            <a:prstGeom prst="rect">
              <a:avLst/>
            </a:prstGeom>
            <a:noFill/>
          </p:spPr>
          <p:txBody>
            <a:bodyPr wrap="none" rtlCol="0">
              <a:spAutoFit/>
            </a:bodyPr>
            <a:lstStyle/>
            <a:p>
              <a:pPr>
                <a:buNone/>
              </a:pPr>
              <a:r>
                <a:rPr lang="zh-CN" altLang="en-US" dirty="0">
                  <a:latin typeface="楷体" panose="02010609060101010101" pitchFamily="49" charset="-122"/>
                  <a:ea typeface="楷体" panose="02010609060101010101" pitchFamily="49" charset="-122"/>
                </a:rPr>
                <a:t>稍凹</a:t>
              </a:r>
            </a:p>
          </p:txBody>
        </p:sp>
        <p:sp>
          <p:nvSpPr>
            <p:cNvPr id="49" name="文本框 65"/>
            <p:cNvSpPr txBox="1"/>
            <p:nvPr/>
          </p:nvSpPr>
          <p:spPr>
            <a:xfrm>
              <a:off x="3868758" y="2652494"/>
              <a:ext cx="902811" cy="523220"/>
            </a:xfrm>
            <a:prstGeom prst="rect">
              <a:avLst/>
            </a:prstGeom>
            <a:noFill/>
          </p:spPr>
          <p:txBody>
            <a:bodyPr wrap="none" rtlCol="0">
              <a:spAutoFit/>
            </a:bodyPr>
            <a:lstStyle/>
            <a:p>
              <a:pPr>
                <a:buNone/>
              </a:pPr>
              <a:r>
                <a:rPr lang="zh-CN" altLang="en-US" dirty="0">
                  <a:latin typeface="楷体" panose="02010609060101010101" pitchFamily="49" charset="-122"/>
                  <a:ea typeface="楷体" panose="02010609060101010101" pitchFamily="49" charset="-122"/>
                </a:rPr>
                <a:t>凹陷</a:t>
              </a:r>
            </a:p>
          </p:txBody>
        </p:sp>
        <p:sp>
          <p:nvSpPr>
            <p:cNvPr id="50" name="椭圆 49"/>
            <p:cNvSpPr/>
            <p:nvPr/>
          </p:nvSpPr>
          <p:spPr>
            <a:xfrm>
              <a:off x="5105289"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1</a:t>
              </a:r>
              <a:endParaRPr lang="zh-CN" altLang="en-US" dirty="0">
                <a:solidFill>
                  <a:schemeClr val="tx1"/>
                </a:solidFill>
                <a:latin typeface="Times "/>
              </a:endParaRPr>
            </a:p>
          </p:txBody>
        </p:sp>
        <p:sp>
          <p:nvSpPr>
            <p:cNvPr id="51" name="椭圆 50"/>
            <p:cNvSpPr/>
            <p:nvPr/>
          </p:nvSpPr>
          <p:spPr>
            <a:xfrm>
              <a:off x="2852554" y="300845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2</a:t>
              </a:r>
              <a:endParaRPr lang="zh-CN" altLang="en-US" dirty="0">
                <a:solidFill>
                  <a:schemeClr val="tx1"/>
                </a:solidFill>
                <a:latin typeface="Times "/>
              </a:endParaRPr>
            </a:p>
          </p:txBody>
        </p:sp>
        <p:sp>
          <p:nvSpPr>
            <p:cNvPr id="52" name="椭圆 51"/>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3</a:t>
              </a:r>
              <a:endParaRPr lang="zh-CN" altLang="en-US" dirty="0">
                <a:solidFill>
                  <a:schemeClr val="tx1"/>
                </a:solidFill>
                <a:latin typeface="Times "/>
              </a:endParaRPr>
            </a:p>
          </p:txBody>
        </p:sp>
        <p:sp>
          <p:nvSpPr>
            <p:cNvPr id="53" name="椭圆 52"/>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4</a:t>
              </a:r>
              <a:endParaRPr lang="zh-CN" altLang="en-US" dirty="0">
                <a:solidFill>
                  <a:schemeClr val="tx1"/>
                </a:solidFill>
                <a:latin typeface="Times "/>
              </a:endParaRPr>
            </a:p>
          </p:txBody>
        </p:sp>
        <p:sp>
          <p:nvSpPr>
            <p:cNvPr id="54" name="椭圆 53"/>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5</a:t>
              </a:r>
              <a:endParaRPr lang="zh-CN" altLang="en-US" dirty="0">
                <a:solidFill>
                  <a:schemeClr val="tx1"/>
                </a:solidFill>
                <a:latin typeface="Times "/>
              </a:endParaRPr>
            </a:p>
          </p:txBody>
        </p:sp>
        <p:sp>
          <p:nvSpPr>
            <p:cNvPr id="55" name="椭圆 54"/>
            <p:cNvSpPr/>
            <p:nvPr/>
          </p:nvSpPr>
          <p:spPr>
            <a:xfrm>
              <a:off x="5531825" y="505816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6</a:t>
              </a:r>
              <a:endParaRPr lang="zh-CN" altLang="en-US" dirty="0">
                <a:solidFill>
                  <a:schemeClr val="tx1"/>
                </a:solidFill>
                <a:latin typeface="Times "/>
              </a:endParaRPr>
            </a:p>
          </p:txBody>
        </p:sp>
      </p:grpSp>
    </p:spTree>
    <p:extLst>
      <p:ext uri="{BB962C8B-B14F-4D97-AF65-F5344CB8AC3E}">
        <p14:creationId xmlns:p14="http://schemas.microsoft.com/office/powerpoint/2010/main" val="27889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0326"/>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剪枝处理</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预剪枝</a:t>
            </a:r>
          </a:p>
        </p:txBody>
      </p:sp>
      <p:sp>
        <p:nvSpPr>
          <p:cNvPr id="3" name="内容占位符 2"/>
          <p:cNvSpPr>
            <a:spLocks noGrp="1"/>
          </p:cNvSpPr>
          <p:nvPr>
            <p:ph idx="1"/>
          </p:nvPr>
        </p:nvSpPr>
        <p:spPr>
          <a:xfrm>
            <a:off x="821267" y="1219200"/>
            <a:ext cx="10380134" cy="5105400"/>
          </a:xfrm>
        </p:spPr>
        <p:txBody>
          <a:bodyPr/>
          <a:lstStyle/>
          <a:p>
            <a:pPr>
              <a:lnSpc>
                <a:spcPct val="110000"/>
              </a:lnSpc>
            </a:pPr>
            <a:r>
              <a:rPr lang="zh-CN" altLang="en-US" dirty="0">
                <a:solidFill>
                  <a:schemeClr val="tx1"/>
                </a:solidFill>
                <a:latin typeface="微软雅黑" panose="020B0503020204020204" pitchFamily="34" charset="-122"/>
                <a:ea typeface="微软雅黑" panose="020B0503020204020204" pitchFamily="34" charset="-122"/>
              </a:rPr>
              <a:t>决策树生成过程中，对每个结点在划分前先进行估计，若当前结点的划分不能带来决策树泛化性能提升，则停止划分并将当前结点记为叶结点，其类别标记为训练样例数最多的类别</a:t>
            </a:r>
            <a:endParaRPr lang="en-US" altLang="zh-CN" dirty="0">
              <a:solidFill>
                <a:schemeClr val="tx1"/>
              </a:solidFill>
              <a:latin typeface="微软雅黑" panose="020B0503020204020204" pitchFamily="34" charset="-122"/>
              <a:ea typeface="微软雅黑" panose="020B0503020204020204" pitchFamily="34" charset="-122"/>
            </a:endParaRPr>
          </a:p>
          <a:p>
            <a:pPr marL="0" indent="0">
              <a:lnSpc>
                <a:spcPct val="110000"/>
              </a:lnSpc>
              <a:buNone/>
            </a:pPr>
            <a:endParaRPr lang="en-US" altLang="zh-CN" dirty="0">
              <a:solidFill>
                <a:schemeClr val="tx1"/>
              </a:solidFill>
              <a:latin typeface="微软雅黑" panose="020B0503020204020204" pitchFamily="34" charset="-122"/>
              <a:ea typeface="微软雅黑" panose="020B0503020204020204" pitchFamily="34" charset="-122"/>
            </a:endParaRPr>
          </a:p>
          <a:p>
            <a:pPr>
              <a:lnSpc>
                <a:spcPct val="110000"/>
              </a:lnSpc>
            </a:pPr>
            <a:r>
              <a:rPr lang="zh-CN" altLang="en-US" dirty="0">
                <a:solidFill>
                  <a:schemeClr val="tx1"/>
                </a:solidFill>
                <a:latin typeface="微软雅黑" panose="020B0503020204020204" pitchFamily="34" charset="-122"/>
                <a:ea typeface="微软雅黑" panose="020B0503020204020204" pitchFamily="34" charset="-122"/>
              </a:rPr>
              <a:t>针对上述数据集，基于信息增益准则，选取属性“脐部”划分训练集。分别计算划分前（即直接将该结点作为叶结点）及划分后的验证集精度，判断是否需要划分。若划分后能提高验证集精度，则划分，对划分后的属性，执行同样判断；否则，不划分</a:t>
            </a:r>
          </a:p>
          <a:p>
            <a:pPr marL="0" indent="0">
              <a:lnSpc>
                <a:spcPct val="110000"/>
              </a:lnSpc>
              <a:buNone/>
            </a:pPr>
            <a:endParaRPr lang="en-US" altLang="zh-CN" dirty="0">
              <a:solidFill>
                <a:schemeClr val="tx1"/>
              </a:solidFill>
              <a:latin typeface="微软雅黑" panose="020B0503020204020204" pitchFamily="34" charset="-122"/>
              <a:ea typeface="微软雅黑" panose="020B0503020204020204" pitchFamily="34" charset="-122"/>
            </a:endParaRPr>
          </a:p>
          <a:p>
            <a:pPr>
              <a:lnSpc>
                <a:spcPct val="11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831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1526" y="25694"/>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剪枝处理</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预剪枝</a:t>
            </a:r>
          </a:p>
        </p:txBody>
      </p:sp>
      <p:pic>
        <p:nvPicPr>
          <p:cNvPr id="34" name="内容占位符 33"/>
          <p:cNvPicPr>
            <a:picLocks noGrp="1" noChangeAspect="1"/>
          </p:cNvPicPr>
          <p:nvPr>
            <p:ph idx="1"/>
          </p:nvPr>
        </p:nvPicPr>
        <p:blipFill>
          <a:blip r:embed="rId3"/>
          <a:stretch>
            <a:fillRect/>
          </a:stretch>
        </p:blipFill>
        <p:spPr>
          <a:xfrm>
            <a:off x="1719110" y="1401934"/>
            <a:ext cx="5453749" cy="1874357"/>
          </a:xfrm>
          <a:prstGeom prst="rect">
            <a:avLst/>
          </a:prstGeom>
        </p:spPr>
      </p:pic>
      <p:sp>
        <p:nvSpPr>
          <p:cNvPr id="13" name="圆角矩形 12"/>
          <p:cNvSpPr/>
          <p:nvPr/>
        </p:nvSpPr>
        <p:spPr>
          <a:xfrm>
            <a:off x="4854876" y="4618056"/>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latin typeface="Times" panose="02020603060405020304" pitchFamily="18" charset="0"/>
              </a:rPr>
              <a:t>脐部</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4" name="椭圆 13"/>
          <p:cNvSpPr/>
          <p:nvPr/>
        </p:nvSpPr>
        <p:spPr>
          <a:xfrm>
            <a:off x="4710876" y="449580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1</a:t>
            </a:r>
            <a:endParaRPr lang="zh-CN" altLang="en-US" dirty="0">
              <a:solidFill>
                <a:schemeClr val="tx1"/>
              </a:solidFill>
              <a:latin typeface="Times "/>
            </a:endParaRPr>
          </a:p>
        </p:txBody>
      </p:sp>
      <p:sp>
        <p:nvSpPr>
          <p:cNvPr id="18" name="文本框 17"/>
          <p:cNvSpPr txBox="1"/>
          <p:nvPr/>
        </p:nvSpPr>
        <p:spPr>
          <a:xfrm>
            <a:off x="7087186" y="4572446"/>
            <a:ext cx="1980029" cy="523220"/>
          </a:xfrm>
          <a:prstGeom prst="rect">
            <a:avLst/>
          </a:prstGeom>
          <a:noFill/>
        </p:spPr>
        <p:txBody>
          <a:bodyPr wrap="none" rtlCol="0">
            <a:spAutoFit/>
          </a:bodyPr>
          <a:lstStyle/>
          <a:p>
            <a:pPr>
              <a:buNone/>
            </a:pPr>
            <a:r>
              <a:rPr lang="zh-CN" altLang="en-US" dirty="0">
                <a:solidFill>
                  <a:srgbClr val="FF0000"/>
                </a:solidFill>
                <a:latin typeface="Times "/>
                <a:ea typeface="楷体" panose="02010609060101010101" pitchFamily="49" charset="-122"/>
              </a:rPr>
              <a:t>“脐部</a:t>
            </a:r>
            <a:r>
              <a:rPr lang="en-US" altLang="zh-CN" dirty="0">
                <a:solidFill>
                  <a:srgbClr val="FF0000"/>
                </a:solidFill>
                <a:latin typeface="Times "/>
                <a:ea typeface="楷体" panose="02010609060101010101" pitchFamily="49" charset="-122"/>
              </a:rPr>
              <a:t>=?</a:t>
            </a:r>
            <a:r>
              <a:rPr lang="zh-CN" altLang="en-US" dirty="0">
                <a:solidFill>
                  <a:srgbClr val="FF0000"/>
                </a:solidFill>
                <a:latin typeface="Times "/>
                <a:ea typeface="楷体" panose="02010609060101010101" pitchFamily="49" charset="-122"/>
              </a:rPr>
              <a:t>”</a:t>
            </a:r>
          </a:p>
        </p:txBody>
      </p:sp>
      <p:sp>
        <p:nvSpPr>
          <p:cNvPr id="19" name="文本框 19"/>
          <p:cNvSpPr txBox="1"/>
          <p:nvPr/>
        </p:nvSpPr>
        <p:spPr>
          <a:xfrm>
            <a:off x="7234963" y="4998700"/>
            <a:ext cx="1980029" cy="523220"/>
          </a:xfrm>
          <a:prstGeom prst="rect">
            <a:avLst/>
          </a:prstGeom>
          <a:noFill/>
        </p:spPr>
        <p:txBody>
          <a:bodyPr wrap="none" rtlCol="0">
            <a:spAutoFit/>
          </a:bodyPr>
          <a:lstStyle/>
          <a:p>
            <a:pPr>
              <a:buNone/>
            </a:pPr>
            <a:r>
              <a:rPr lang="zh-CN" altLang="en-US" dirty="0">
                <a:solidFill>
                  <a:srgbClr val="FF0000"/>
                </a:solidFill>
                <a:latin typeface="Times "/>
                <a:ea typeface="楷体" panose="02010609060101010101" pitchFamily="49" charset="-122"/>
              </a:rPr>
              <a:t>验证集精度</a:t>
            </a:r>
          </a:p>
        </p:txBody>
      </p:sp>
      <p:sp>
        <p:nvSpPr>
          <p:cNvPr id="20" name="文本框 20"/>
          <p:cNvSpPr txBox="1"/>
          <p:nvPr/>
        </p:nvSpPr>
        <p:spPr>
          <a:xfrm>
            <a:off x="7234963" y="5466436"/>
            <a:ext cx="2379177" cy="523220"/>
          </a:xfrm>
          <a:prstGeom prst="rect">
            <a:avLst/>
          </a:prstGeom>
          <a:noFill/>
        </p:spPr>
        <p:txBody>
          <a:bodyPr wrap="none" rtlCol="0">
            <a:spAutoFit/>
          </a:bodyPr>
          <a:lstStyle/>
          <a:p>
            <a:pPr>
              <a:buNone/>
            </a:pPr>
            <a:r>
              <a:rPr lang="zh-CN" altLang="en-US" dirty="0">
                <a:solidFill>
                  <a:srgbClr val="FF0000"/>
                </a:solidFill>
                <a:latin typeface="Times "/>
                <a:ea typeface="楷体" panose="02010609060101010101" pitchFamily="49" charset="-122"/>
              </a:rPr>
              <a:t>划分前</a:t>
            </a:r>
            <a:r>
              <a:rPr lang="en-US" altLang="zh-CN" dirty="0">
                <a:solidFill>
                  <a:srgbClr val="FF0000"/>
                </a:solidFill>
                <a:latin typeface="Times "/>
                <a:ea typeface="楷体" panose="02010609060101010101" pitchFamily="49" charset="-122"/>
              </a:rPr>
              <a:t>: 42.9%</a:t>
            </a:r>
          </a:p>
        </p:txBody>
      </p:sp>
      <p:cxnSp>
        <p:nvCxnSpPr>
          <p:cNvPr id="22" name="直接箭头连接符 21"/>
          <p:cNvCxnSpPr/>
          <p:nvPr/>
        </p:nvCxnSpPr>
        <p:spPr>
          <a:xfrm flipH="1">
            <a:off x="6040988" y="4850856"/>
            <a:ext cx="1121812" cy="0"/>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7381989" y="1290816"/>
            <a:ext cx="3514611" cy="2308324"/>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结点</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：若不划分，则将其标记为叶结点，类别标记为训练样例中最多的类别，即好瓜。验证集中，        被分类正确，得到验证集精度为</a:t>
            </a:r>
            <a:r>
              <a:rPr lang="en-US" altLang="zh-CN" sz="2400"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sp>
        <p:nvSpPr>
          <p:cNvPr id="11" name="左大括号 10"/>
          <p:cNvSpPr/>
          <p:nvPr/>
        </p:nvSpPr>
        <p:spPr>
          <a:xfrm>
            <a:off x="1458334" y="1604020"/>
            <a:ext cx="194872" cy="15087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Rectangle 3"/>
          <p:cNvSpPr>
            <a:spLocks noChangeArrowheads="1"/>
          </p:cNvSpPr>
          <p:nvPr/>
        </p:nvSpPr>
        <p:spPr bwMode="auto">
          <a:xfrm>
            <a:off x="1057388" y="1747891"/>
            <a:ext cx="335042" cy="1253978"/>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1600" dirty="0">
                <a:latin typeface="幼圆" panose="02010509060101010101" pitchFamily="49" charset="-122"/>
                <a:ea typeface="幼圆" panose="02010509060101010101" pitchFamily="49" charset="-122"/>
              </a:rPr>
              <a:t>验证集</a:t>
            </a:r>
          </a:p>
        </p:txBody>
      </p:sp>
      <p:graphicFrame>
        <p:nvGraphicFramePr>
          <p:cNvPr id="3" name="对象 2"/>
          <p:cNvGraphicFramePr>
            <a:graphicFrameLocks noChangeAspect="1"/>
          </p:cNvGraphicFramePr>
          <p:nvPr>
            <p:extLst>
              <p:ext uri="{D42A27DB-BD31-4B8C-83A1-F6EECF244321}">
                <p14:modId xmlns:p14="http://schemas.microsoft.com/office/powerpoint/2010/main" val="663963877"/>
              </p:ext>
            </p:extLst>
          </p:nvPr>
        </p:nvGraphicFramePr>
        <p:xfrm>
          <a:off x="8601189" y="2844800"/>
          <a:ext cx="788987" cy="279400"/>
        </p:xfrm>
        <a:graphic>
          <a:graphicData uri="http://schemas.openxmlformats.org/presentationml/2006/ole">
            <mc:AlternateContent xmlns:mc="http://schemas.openxmlformats.org/markup-compatibility/2006">
              <mc:Choice xmlns:v="urn:schemas-microsoft-com:vml" Requires="v">
                <p:oleObj spid="_x0000_s8270" name="Formula" r:id="rId4" imgW="497880" imgH="177840" progId="Equation.Ribbit">
                  <p:embed/>
                </p:oleObj>
              </mc:Choice>
              <mc:Fallback>
                <p:oleObj name="Formula" r:id="rId4" imgW="497880" imgH="177840" progId="Equation.Ribbit">
                  <p:embed/>
                  <p:pic>
                    <p:nvPicPr>
                      <p:cNvPr id="0" name=""/>
                      <p:cNvPicPr/>
                      <p:nvPr/>
                    </p:nvPicPr>
                    <p:blipFill>
                      <a:blip r:embed="rId5"/>
                      <a:stretch>
                        <a:fillRect/>
                      </a:stretch>
                    </p:blipFill>
                    <p:spPr>
                      <a:xfrm>
                        <a:off x="8601189" y="2844800"/>
                        <a:ext cx="788987" cy="279400"/>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422066886"/>
              </p:ext>
            </p:extLst>
          </p:nvPr>
        </p:nvGraphicFramePr>
        <p:xfrm>
          <a:off x="7948840" y="3805516"/>
          <a:ext cx="2236750" cy="385386"/>
        </p:xfrm>
        <a:graphic>
          <a:graphicData uri="http://schemas.openxmlformats.org/presentationml/2006/ole">
            <mc:AlternateContent xmlns:mc="http://schemas.openxmlformats.org/markup-compatibility/2006">
              <mc:Choice xmlns:v="urn:schemas-microsoft-com:vml" Requires="v">
                <p:oleObj spid="_x0000_s8271" name="Formula" r:id="rId6" imgW="1196640" imgH="203400" progId="Equation.Ribbit">
                  <p:embed/>
                </p:oleObj>
              </mc:Choice>
              <mc:Fallback>
                <p:oleObj name="Formula" r:id="rId6" imgW="1196640" imgH="203400" progId="Equation.Ribbit">
                  <p:embed/>
                  <p:pic>
                    <p:nvPicPr>
                      <p:cNvPr id="0" name=""/>
                      <p:cNvPicPr/>
                      <p:nvPr/>
                    </p:nvPicPr>
                    <p:blipFill>
                      <a:blip r:embed="rId7"/>
                      <a:stretch>
                        <a:fillRect/>
                      </a:stretch>
                    </p:blipFill>
                    <p:spPr>
                      <a:xfrm>
                        <a:off x="7948840" y="3805516"/>
                        <a:ext cx="2236750" cy="385386"/>
                      </a:xfrm>
                      <a:prstGeom prst="rect">
                        <a:avLst/>
                      </a:prstGeom>
                    </p:spPr>
                  </p:pic>
                </p:oleObj>
              </mc:Fallback>
            </mc:AlternateContent>
          </a:graphicData>
        </a:graphic>
      </p:graphicFrame>
    </p:spTree>
    <p:extLst>
      <p:ext uri="{BB962C8B-B14F-4D97-AF65-F5344CB8AC3E}">
        <p14:creationId xmlns:p14="http://schemas.microsoft.com/office/powerpoint/2010/main" val="1670642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内容占位符 23"/>
          <p:cNvGraphicFramePr>
            <a:graphicFrameLocks noGrp="1" noChangeAspect="1"/>
          </p:cNvGraphicFramePr>
          <p:nvPr>
            <p:ph idx="1"/>
            <p:extLst>
              <p:ext uri="{D42A27DB-BD31-4B8C-83A1-F6EECF244321}">
                <p14:modId xmlns:p14="http://schemas.microsoft.com/office/powerpoint/2010/main" val="2330554549"/>
              </p:ext>
            </p:extLst>
          </p:nvPr>
        </p:nvGraphicFramePr>
        <p:xfrm>
          <a:off x="9842136" y="1663704"/>
          <a:ext cx="134938" cy="274638"/>
        </p:xfrm>
        <a:graphic>
          <a:graphicData uri="http://schemas.openxmlformats.org/presentationml/2006/ole">
            <mc:AlternateContent xmlns:mc="http://schemas.openxmlformats.org/markup-compatibility/2006">
              <mc:Choice xmlns:v="urn:schemas-microsoft-com:vml" Requires="v">
                <p:oleObj spid="_x0000_s9440" name="Formula" r:id="rId3" imgW="76320" imgH="155160" progId="Equation.Ribbit">
                  <p:embed/>
                </p:oleObj>
              </mc:Choice>
              <mc:Fallback>
                <p:oleObj name="Formula" r:id="rId3" imgW="76320" imgH="155160" progId="Equation.Ribbit">
                  <p:embed/>
                  <p:pic>
                    <p:nvPicPr>
                      <p:cNvPr id="0" name=""/>
                      <p:cNvPicPr/>
                      <p:nvPr/>
                    </p:nvPicPr>
                    <p:blipFill>
                      <a:blip r:embed="rId4"/>
                      <a:stretch>
                        <a:fillRect/>
                      </a:stretch>
                    </p:blipFill>
                    <p:spPr>
                      <a:xfrm>
                        <a:off x="9842136" y="1663704"/>
                        <a:ext cx="134938" cy="274638"/>
                      </a:xfrm>
                      <a:prstGeom prst="rect">
                        <a:avLst/>
                      </a:prstGeom>
                    </p:spPr>
                  </p:pic>
                </p:oleObj>
              </mc:Fallback>
            </mc:AlternateContent>
          </a:graphicData>
        </a:graphic>
      </p:graphicFrame>
      <p:sp>
        <p:nvSpPr>
          <p:cNvPr id="4" name="椭圆 3"/>
          <p:cNvSpPr/>
          <p:nvPr/>
        </p:nvSpPr>
        <p:spPr>
          <a:xfrm>
            <a:off x="4983409" y="4986593"/>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t>好瓜</a:t>
            </a:r>
          </a:p>
        </p:txBody>
      </p:sp>
      <p:sp>
        <p:nvSpPr>
          <p:cNvPr id="5" name="椭圆 4"/>
          <p:cNvSpPr/>
          <p:nvPr/>
        </p:nvSpPr>
        <p:spPr>
          <a:xfrm>
            <a:off x="7166790" y="4986593"/>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t>坏瓜</a:t>
            </a:r>
          </a:p>
        </p:txBody>
      </p:sp>
      <p:sp>
        <p:nvSpPr>
          <p:cNvPr id="6" name="椭圆 5"/>
          <p:cNvSpPr/>
          <p:nvPr/>
        </p:nvSpPr>
        <p:spPr>
          <a:xfrm>
            <a:off x="3055521" y="4986593"/>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t>好瓜</a:t>
            </a:r>
          </a:p>
        </p:txBody>
      </p:sp>
      <p:cxnSp>
        <p:nvCxnSpPr>
          <p:cNvPr id="7" name="直接连接符 6"/>
          <p:cNvCxnSpPr>
            <a:endCxn id="6" idx="0"/>
          </p:cNvCxnSpPr>
          <p:nvPr/>
        </p:nvCxnSpPr>
        <p:spPr>
          <a:xfrm flipH="1">
            <a:off x="3595522" y="4172463"/>
            <a:ext cx="1955683" cy="814131"/>
          </a:xfrm>
          <a:prstGeom prst="line">
            <a:avLst/>
          </a:prstGeom>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5495488" y="4482352"/>
            <a:ext cx="902811" cy="523220"/>
          </a:xfrm>
          <a:prstGeom prst="rect">
            <a:avLst/>
          </a:prstGeom>
          <a:noFill/>
        </p:spPr>
        <p:txBody>
          <a:bodyPr wrap="none" rtlCol="0">
            <a:spAutoFit/>
          </a:bodyPr>
          <a:lstStyle/>
          <a:p>
            <a:pPr>
              <a:buNone/>
            </a:pPr>
            <a:r>
              <a:rPr lang="zh-CN" altLang="en-US" dirty="0">
                <a:latin typeface="楷体" panose="02010609060101010101" pitchFamily="49" charset="-122"/>
                <a:ea typeface="楷体" panose="02010609060101010101" pitchFamily="49" charset="-122"/>
              </a:rPr>
              <a:t>稍凹</a:t>
            </a:r>
          </a:p>
        </p:txBody>
      </p:sp>
      <p:cxnSp>
        <p:nvCxnSpPr>
          <p:cNvPr id="9" name="直接连接符 8"/>
          <p:cNvCxnSpPr>
            <a:endCxn id="5" idx="0"/>
          </p:cNvCxnSpPr>
          <p:nvPr/>
        </p:nvCxnSpPr>
        <p:spPr>
          <a:xfrm>
            <a:off x="5546100" y="4172463"/>
            <a:ext cx="2160690" cy="814131"/>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5546100" y="4363123"/>
            <a:ext cx="0" cy="607721"/>
          </a:xfrm>
          <a:prstGeom prst="line">
            <a:avLst/>
          </a:prstGeom>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7120236" y="4482352"/>
            <a:ext cx="902811" cy="523220"/>
          </a:xfrm>
          <a:prstGeom prst="rect">
            <a:avLst/>
          </a:prstGeom>
          <a:noFill/>
        </p:spPr>
        <p:txBody>
          <a:bodyPr wrap="none" rtlCol="0">
            <a:spAutoFit/>
          </a:bodyPr>
          <a:lstStyle/>
          <a:p>
            <a:pPr>
              <a:buNone/>
            </a:pPr>
            <a:r>
              <a:rPr lang="zh-CN" altLang="en-US" dirty="0">
                <a:latin typeface="楷体" panose="02010609060101010101" pitchFamily="49" charset="-122"/>
                <a:ea typeface="楷体" panose="02010609060101010101" pitchFamily="49" charset="-122"/>
              </a:rPr>
              <a:t>平坦</a:t>
            </a:r>
          </a:p>
        </p:txBody>
      </p:sp>
      <p:sp>
        <p:nvSpPr>
          <p:cNvPr id="12" name="文本框 11"/>
          <p:cNvSpPr txBox="1"/>
          <p:nvPr/>
        </p:nvSpPr>
        <p:spPr>
          <a:xfrm>
            <a:off x="3440590" y="4341314"/>
            <a:ext cx="902811" cy="523220"/>
          </a:xfrm>
          <a:prstGeom prst="rect">
            <a:avLst/>
          </a:prstGeom>
          <a:noFill/>
        </p:spPr>
        <p:txBody>
          <a:bodyPr wrap="none" rtlCol="0">
            <a:spAutoFit/>
          </a:bodyPr>
          <a:lstStyle/>
          <a:p>
            <a:pPr>
              <a:buNone/>
            </a:pPr>
            <a:r>
              <a:rPr lang="zh-CN" altLang="en-US" dirty="0">
                <a:latin typeface="楷体" panose="02010609060101010101" pitchFamily="49" charset="-122"/>
                <a:ea typeface="楷体" panose="02010609060101010101" pitchFamily="49" charset="-122"/>
              </a:rPr>
              <a:t>凹陷</a:t>
            </a:r>
          </a:p>
        </p:txBody>
      </p:sp>
      <p:sp>
        <p:nvSpPr>
          <p:cNvPr id="13" name="圆角矩形 12"/>
          <p:cNvSpPr/>
          <p:nvPr/>
        </p:nvSpPr>
        <p:spPr>
          <a:xfrm>
            <a:off x="4989503" y="3928772"/>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latin typeface="Times" panose="02020603060405020304" pitchFamily="18" charset="0"/>
              </a:rPr>
              <a:t>脐部</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4" name="椭圆 13"/>
          <p:cNvSpPr/>
          <p:nvPr/>
        </p:nvSpPr>
        <p:spPr>
          <a:xfrm>
            <a:off x="4834765" y="3762617"/>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1</a:t>
            </a:r>
            <a:endParaRPr lang="zh-CN" altLang="en-US" dirty="0">
              <a:solidFill>
                <a:schemeClr val="tx1"/>
              </a:solidFill>
              <a:latin typeface="Times "/>
            </a:endParaRPr>
          </a:p>
        </p:txBody>
      </p:sp>
      <p:sp>
        <p:nvSpPr>
          <p:cNvPr id="15" name="椭圆 14"/>
          <p:cNvSpPr/>
          <p:nvPr/>
        </p:nvSpPr>
        <p:spPr>
          <a:xfrm>
            <a:off x="2954541" y="4842593"/>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2</a:t>
            </a:r>
            <a:endParaRPr lang="zh-CN" altLang="en-US" dirty="0">
              <a:solidFill>
                <a:schemeClr val="tx1"/>
              </a:solidFill>
              <a:latin typeface="Times "/>
            </a:endParaRPr>
          </a:p>
        </p:txBody>
      </p:sp>
      <p:sp>
        <p:nvSpPr>
          <p:cNvPr id="16" name="椭圆 15"/>
          <p:cNvSpPr/>
          <p:nvPr/>
        </p:nvSpPr>
        <p:spPr>
          <a:xfrm>
            <a:off x="4866390" y="4826843"/>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3</a:t>
            </a:r>
            <a:endParaRPr lang="zh-CN" altLang="en-US" dirty="0">
              <a:solidFill>
                <a:schemeClr val="tx1"/>
              </a:solidFill>
              <a:latin typeface="Times "/>
            </a:endParaRPr>
          </a:p>
        </p:txBody>
      </p:sp>
      <p:sp>
        <p:nvSpPr>
          <p:cNvPr id="17" name="椭圆 16"/>
          <p:cNvSpPr/>
          <p:nvPr/>
        </p:nvSpPr>
        <p:spPr>
          <a:xfrm>
            <a:off x="6983469" y="48576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4</a:t>
            </a:r>
            <a:endParaRPr lang="zh-CN" altLang="en-US" dirty="0">
              <a:solidFill>
                <a:schemeClr val="tx1"/>
              </a:solidFill>
              <a:latin typeface="Times "/>
            </a:endParaRPr>
          </a:p>
        </p:txBody>
      </p:sp>
      <p:sp>
        <p:nvSpPr>
          <p:cNvPr id="18" name="文本框 17"/>
          <p:cNvSpPr txBox="1"/>
          <p:nvPr/>
        </p:nvSpPr>
        <p:spPr>
          <a:xfrm>
            <a:off x="7656667" y="3993790"/>
            <a:ext cx="1529586" cy="369332"/>
          </a:xfrm>
          <a:prstGeom prst="rect">
            <a:avLst/>
          </a:prstGeom>
          <a:noFill/>
        </p:spPr>
        <p:txBody>
          <a:bodyPr wrap="none" rtlCol="0">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“脐部</a:t>
            </a:r>
            <a:r>
              <a:rPr lang="en-US" altLang="zh-CN" sz="1800" dirty="0">
                <a:solidFill>
                  <a:srgbClr val="FF0000"/>
                </a:solidFill>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a:t>
            </a:r>
          </a:p>
        </p:txBody>
      </p:sp>
      <p:sp>
        <p:nvSpPr>
          <p:cNvPr id="19" name="文本框 19"/>
          <p:cNvSpPr txBox="1"/>
          <p:nvPr/>
        </p:nvSpPr>
        <p:spPr>
          <a:xfrm>
            <a:off x="8447910" y="4488336"/>
            <a:ext cx="1545616" cy="369332"/>
          </a:xfrm>
          <a:prstGeom prst="rect">
            <a:avLst/>
          </a:prstGeom>
          <a:noFill/>
        </p:spPr>
        <p:txBody>
          <a:bodyPr wrap="none" rtlCol="0">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 验证集精度</a:t>
            </a:r>
          </a:p>
        </p:txBody>
      </p:sp>
      <p:sp>
        <p:nvSpPr>
          <p:cNvPr id="20" name="文本框 20"/>
          <p:cNvSpPr txBox="1"/>
          <p:nvPr/>
        </p:nvSpPr>
        <p:spPr>
          <a:xfrm>
            <a:off x="8447911" y="4865104"/>
            <a:ext cx="1874231" cy="701731"/>
          </a:xfrm>
          <a:prstGeom prst="rect">
            <a:avLst/>
          </a:prstGeom>
          <a:noFill/>
        </p:spPr>
        <p:txBody>
          <a:bodyPr wrap="none" rtlCol="0">
            <a:spAutoFit/>
          </a:bodyPr>
          <a:lstStyle/>
          <a:p>
            <a:pPr>
              <a:buNone/>
            </a:pPr>
            <a:r>
              <a:rPr lang="zh-CN" altLang="en-US" sz="1800" dirty="0">
                <a:solidFill>
                  <a:srgbClr val="FF0000"/>
                </a:solidFill>
                <a:latin typeface="微软雅黑" panose="020B0503020204020204" pitchFamily="34" charset="-122"/>
                <a:ea typeface="微软雅黑" panose="020B0503020204020204" pitchFamily="34" charset="-122"/>
              </a:rPr>
              <a:t>   划分前</a:t>
            </a:r>
            <a:r>
              <a:rPr lang="en-US" altLang="zh-CN" sz="1800" dirty="0">
                <a:solidFill>
                  <a:srgbClr val="FF0000"/>
                </a:solidFill>
                <a:latin typeface="微软雅黑" panose="020B0503020204020204" pitchFamily="34" charset="-122"/>
                <a:ea typeface="微软雅黑" panose="020B0503020204020204" pitchFamily="34" charset="-122"/>
              </a:rPr>
              <a:t>: 42.9%</a:t>
            </a:r>
          </a:p>
          <a:p>
            <a:pPr>
              <a:buNone/>
            </a:pPr>
            <a:r>
              <a:rPr lang="zh-CN" altLang="en-US" sz="1800" dirty="0">
                <a:solidFill>
                  <a:srgbClr val="FF0000"/>
                </a:solidFill>
                <a:latin typeface="微软雅黑" panose="020B0503020204020204" pitchFamily="34" charset="-122"/>
                <a:ea typeface="微软雅黑" panose="020B0503020204020204" pitchFamily="34" charset="-122"/>
              </a:rPr>
              <a:t>   划分后</a:t>
            </a:r>
            <a:r>
              <a:rPr lang="en-US" altLang="zh-CN" sz="1800" dirty="0">
                <a:solidFill>
                  <a:srgbClr val="FF0000"/>
                </a:solidFill>
                <a:latin typeface="微软雅黑" panose="020B0503020204020204" pitchFamily="34" charset="-122"/>
                <a:ea typeface="微软雅黑" panose="020B0503020204020204" pitchFamily="34" charset="-122"/>
              </a:rPr>
              <a:t>: 71.4%</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21" name="文本框 21"/>
          <p:cNvSpPr txBox="1"/>
          <p:nvPr/>
        </p:nvSpPr>
        <p:spPr>
          <a:xfrm>
            <a:off x="8447911" y="5574268"/>
            <a:ext cx="2132315" cy="369332"/>
          </a:xfrm>
          <a:prstGeom prst="rect">
            <a:avLst/>
          </a:prstGeom>
          <a:noFill/>
        </p:spPr>
        <p:txBody>
          <a:bodyPr wrap="none" rtlCol="0">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 预剪枝决策</a:t>
            </a:r>
            <a:r>
              <a:rPr lang="en-US" altLang="zh-CN" sz="1800" dirty="0">
                <a:solidFill>
                  <a:srgbClr val="FF0000"/>
                </a:solidFill>
                <a:latin typeface="微软雅黑" panose="020B0503020204020204" pitchFamily="34" charset="-122"/>
                <a:ea typeface="微软雅黑" panose="020B0503020204020204" pitchFamily="34" charset="-122"/>
              </a:rPr>
              <a:t>: </a:t>
            </a:r>
            <a:r>
              <a:rPr lang="zh-CN" altLang="en-US" sz="1800" dirty="0">
                <a:solidFill>
                  <a:srgbClr val="FF0000"/>
                </a:solidFill>
                <a:latin typeface="微软雅黑" panose="020B0503020204020204" pitchFamily="34" charset="-122"/>
                <a:ea typeface="微软雅黑" panose="020B0503020204020204" pitchFamily="34" charset="-122"/>
              </a:rPr>
              <a:t>划分</a:t>
            </a:r>
          </a:p>
        </p:txBody>
      </p:sp>
      <p:cxnSp>
        <p:nvCxnSpPr>
          <p:cNvPr id="22" name="直接箭头连接符 21"/>
          <p:cNvCxnSpPr/>
          <p:nvPr/>
        </p:nvCxnSpPr>
        <p:spPr>
          <a:xfrm flipH="1">
            <a:off x="6217982" y="4144772"/>
            <a:ext cx="1121812" cy="0"/>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7117830" y="1307675"/>
            <a:ext cx="3702570" cy="2197525"/>
          </a:xfrm>
          <a:prstGeom prst="rect">
            <a:avLst/>
          </a:prstGeom>
          <a:noFill/>
        </p:spPr>
        <p:txBody>
          <a:bodyPr wrap="square" rtlCol="0">
            <a:spAutoFit/>
          </a:bodyPr>
          <a:lstStyle/>
          <a:p>
            <a:r>
              <a:rPr lang="zh-CN" altLang="en-US" sz="1800" dirty="0"/>
              <a:t>结点</a:t>
            </a:r>
            <a:r>
              <a:rPr lang="en-US" altLang="zh-CN" sz="1800" dirty="0"/>
              <a:t>1</a:t>
            </a:r>
            <a:r>
              <a:rPr lang="zh-CN" altLang="en-US" sz="1800" dirty="0"/>
              <a:t>：若划分，根据结点    ，</a:t>
            </a:r>
            <a:endParaRPr lang="en-US" altLang="zh-CN" sz="1800" dirty="0"/>
          </a:p>
          <a:p>
            <a:r>
              <a:rPr lang="en-US" altLang="zh-CN" sz="1800" dirty="0"/>
              <a:t>    </a:t>
            </a:r>
            <a:r>
              <a:rPr lang="zh-CN" altLang="en-US" sz="1800" dirty="0"/>
              <a:t>，</a:t>
            </a:r>
            <a:r>
              <a:rPr lang="en-US" altLang="zh-CN" sz="1800" dirty="0"/>
              <a:t>   </a:t>
            </a:r>
            <a:r>
              <a:rPr lang="zh-CN" altLang="en-US" sz="1800" dirty="0"/>
              <a:t>的训练样例，将这</a:t>
            </a:r>
            <a:r>
              <a:rPr lang="en-US" altLang="zh-CN" sz="1800" dirty="0"/>
              <a:t>   </a:t>
            </a:r>
            <a:r>
              <a:rPr lang="zh-CN" altLang="en-US" sz="1800" dirty="0"/>
              <a:t>个结点分别标记为“好瓜”、“好瓜”、“坏瓜”。此时，验证集中编号为 </a:t>
            </a:r>
            <a:endParaRPr lang="en-US" altLang="zh-CN" sz="1800" dirty="0"/>
          </a:p>
          <a:p>
            <a:pPr>
              <a:buNone/>
            </a:pPr>
            <a:r>
              <a:rPr lang="zh-CN" altLang="en-US" sz="1800" dirty="0"/>
              <a:t>                   的样例被划分正确，验证集精度为</a:t>
            </a:r>
            <a:endParaRPr lang="en-US" altLang="zh-CN" sz="1800" dirty="0"/>
          </a:p>
          <a:p>
            <a:endParaRPr lang="zh-CN" altLang="en-US" sz="1800" dirty="0"/>
          </a:p>
        </p:txBody>
      </p:sp>
      <p:graphicFrame>
        <p:nvGraphicFramePr>
          <p:cNvPr id="3" name="对象 2"/>
          <p:cNvGraphicFramePr>
            <a:graphicFrameLocks noChangeAspect="1"/>
          </p:cNvGraphicFramePr>
          <p:nvPr>
            <p:extLst>
              <p:ext uri="{D42A27DB-BD31-4B8C-83A1-F6EECF244321}">
                <p14:modId xmlns:p14="http://schemas.microsoft.com/office/powerpoint/2010/main" val="2816477303"/>
              </p:ext>
            </p:extLst>
          </p:nvPr>
        </p:nvGraphicFramePr>
        <p:xfrm>
          <a:off x="10037399" y="1370017"/>
          <a:ext cx="233362" cy="271462"/>
        </p:xfrm>
        <a:graphic>
          <a:graphicData uri="http://schemas.openxmlformats.org/presentationml/2006/ole">
            <mc:AlternateContent xmlns:mc="http://schemas.openxmlformats.org/markup-compatibility/2006">
              <mc:Choice xmlns:v="urn:schemas-microsoft-com:vml" Requires="v">
                <p:oleObj spid="_x0000_s9441" name="Formula" r:id="rId5" imgW="147600" imgH="172800" progId="Equation.Ribbit">
                  <p:embed/>
                </p:oleObj>
              </mc:Choice>
              <mc:Fallback>
                <p:oleObj name="Formula" r:id="rId5" imgW="147600" imgH="172800" progId="Equation.Ribbit">
                  <p:embed/>
                  <p:pic>
                    <p:nvPicPr>
                      <p:cNvPr id="0" name=""/>
                      <p:cNvPicPr/>
                      <p:nvPr/>
                    </p:nvPicPr>
                    <p:blipFill>
                      <a:blip r:embed="rId6"/>
                      <a:stretch>
                        <a:fillRect/>
                      </a:stretch>
                    </p:blipFill>
                    <p:spPr>
                      <a:xfrm>
                        <a:off x="10037399" y="1370017"/>
                        <a:ext cx="233362" cy="271462"/>
                      </a:xfrm>
                      <a:prstGeom prst="rect">
                        <a:avLst/>
                      </a:prstGeom>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430281341"/>
              </p:ext>
            </p:extLst>
          </p:nvPr>
        </p:nvGraphicFramePr>
        <p:xfrm>
          <a:off x="7370399" y="1701805"/>
          <a:ext cx="233363" cy="271463"/>
        </p:xfrm>
        <a:graphic>
          <a:graphicData uri="http://schemas.openxmlformats.org/presentationml/2006/ole">
            <mc:AlternateContent xmlns:mc="http://schemas.openxmlformats.org/markup-compatibility/2006">
              <mc:Choice xmlns:v="urn:schemas-microsoft-com:vml" Requires="v">
                <p:oleObj spid="_x0000_s9442" name="Formula" r:id="rId7" imgW="147600" imgH="172800" progId="Equation.Ribbit">
                  <p:embed/>
                </p:oleObj>
              </mc:Choice>
              <mc:Fallback>
                <p:oleObj name="Formula" r:id="rId7" imgW="147600" imgH="172800" progId="Equation.Ribbit">
                  <p:embed/>
                  <p:pic>
                    <p:nvPicPr>
                      <p:cNvPr id="0" name=""/>
                      <p:cNvPicPr/>
                      <p:nvPr/>
                    </p:nvPicPr>
                    <p:blipFill>
                      <a:blip r:embed="rId8"/>
                      <a:stretch>
                        <a:fillRect/>
                      </a:stretch>
                    </p:blipFill>
                    <p:spPr>
                      <a:xfrm>
                        <a:off x="7370399" y="1701805"/>
                        <a:ext cx="233363" cy="271463"/>
                      </a:xfrm>
                      <a:prstGeom prst="rect">
                        <a:avLst/>
                      </a:prstGeom>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2549480321"/>
              </p:ext>
            </p:extLst>
          </p:nvPr>
        </p:nvGraphicFramePr>
        <p:xfrm>
          <a:off x="7752987" y="1701804"/>
          <a:ext cx="231775" cy="271462"/>
        </p:xfrm>
        <a:graphic>
          <a:graphicData uri="http://schemas.openxmlformats.org/presentationml/2006/ole">
            <mc:AlternateContent xmlns:mc="http://schemas.openxmlformats.org/markup-compatibility/2006">
              <mc:Choice xmlns:v="urn:schemas-microsoft-com:vml" Requires="v">
                <p:oleObj spid="_x0000_s9443" name="Formula" r:id="rId9" imgW="147600" imgH="172800" progId="Equation.Ribbit">
                  <p:embed/>
                </p:oleObj>
              </mc:Choice>
              <mc:Fallback>
                <p:oleObj name="Formula" r:id="rId9" imgW="147600" imgH="172800" progId="Equation.Ribbit">
                  <p:embed/>
                  <p:pic>
                    <p:nvPicPr>
                      <p:cNvPr id="0" name=""/>
                      <p:cNvPicPr/>
                      <p:nvPr/>
                    </p:nvPicPr>
                    <p:blipFill>
                      <a:blip r:embed="rId10"/>
                      <a:stretch>
                        <a:fillRect/>
                      </a:stretch>
                    </p:blipFill>
                    <p:spPr>
                      <a:xfrm>
                        <a:off x="7752987" y="1701804"/>
                        <a:ext cx="231775" cy="271462"/>
                      </a:xfrm>
                      <a:prstGeom prst="rect">
                        <a:avLst/>
                      </a:prstGeom>
                    </p:spPr>
                  </p:pic>
                </p:oleObj>
              </mc:Fallback>
            </mc:AlternateContent>
          </a:graphicData>
        </a:graphic>
      </p:graphicFrame>
      <p:pic>
        <p:nvPicPr>
          <p:cNvPr id="28" name="内容占位符 33"/>
          <p:cNvPicPr>
            <a:picLocks noChangeAspect="1"/>
          </p:cNvPicPr>
          <p:nvPr/>
        </p:nvPicPr>
        <p:blipFill>
          <a:blip r:embed="rId11"/>
          <a:stretch>
            <a:fillRect/>
          </a:stretch>
        </p:blipFill>
        <p:spPr>
          <a:xfrm>
            <a:off x="1539120" y="1413644"/>
            <a:ext cx="5158180" cy="1772775"/>
          </a:xfrm>
          <a:prstGeom prst="rect">
            <a:avLst/>
          </a:prstGeom>
        </p:spPr>
      </p:pic>
      <p:sp>
        <p:nvSpPr>
          <p:cNvPr id="29" name="左大括号 28"/>
          <p:cNvSpPr/>
          <p:nvPr/>
        </p:nvSpPr>
        <p:spPr>
          <a:xfrm>
            <a:off x="1315346" y="1463029"/>
            <a:ext cx="224008" cy="173435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Rectangle 3"/>
          <p:cNvSpPr>
            <a:spLocks noChangeArrowheads="1"/>
          </p:cNvSpPr>
          <p:nvPr/>
        </p:nvSpPr>
        <p:spPr bwMode="auto">
          <a:xfrm>
            <a:off x="914399" y="1606899"/>
            <a:ext cx="385135" cy="1441463"/>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1600" dirty="0">
                <a:latin typeface="幼圆" panose="02010509060101010101" pitchFamily="49" charset="-122"/>
                <a:ea typeface="幼圆" panose="02010509060101010101" pitchFamily="49" charset="-122"/>
              </a:rPr>
              <a:t>验证集</a:t>
            </a:r>
          </a:p>
        </p:txBody>
      </p:sp>
      <p:graphicFrame>
        <p:nvGraphicFramePr>
          <p:cNvPr id="25" name="对象 24"/>
          <p:cNvGraphicFramePr>
            <a:graphicFrameLocks noChangeAspect="1"/>
          </p:cNvGraphicFramePr>
          <p:nvPr>
            <p:extLst>
              <p:ext uri="{D42A27DB-BD31-4B8C-83A1-F6EECF244321}">
                <p14:modId xmlns:p14="http://schemas.microsoft.com/office/powerpoint/2010/main" val="1949471587"/>
              </p:ext>
            </p:extLst>
          </p:nvPr>
        </p:nvGraphicFramePr>
        <p:xfrm>
          <a:off x="7195830" y="2530098"/>
          <a:ext cx="1233586" cy="287338"/>
        </p:xfrm>
        <a:graphic>
          <a:graphicData uri="http://schemas.openxmlformats.org/presentationml/2006/ole">
            <mc:AlternateContent xmlns:mc="http://schemas.openxmlformats.org/markup-compatibility/2006">
              <mc:Choice xmlns:v="urn:schemas-microsoft-com:vml" Requires="v">
                <p:oleObj spid="_x0000_s9444" name="Formula" r:id="rId12" imgW="928440" imgH="177840" progId="Equation.Ribbit">
                  <p:embed/>
                </p:oleObj>
              </mc:Choice>
              <mc:Fallback>
                <p:oleObj name="Formula" r:id="rId12" imgW="928440" imgH="177840" progId="Equation.Ribbit">
                  <p:embed/>
                  <p:pic>
                    <p:nvPicPr>
                      <p:cNvPr id="0" name=""/>
                      <p:cNvPicPr/>
                      <p:nvPr/>
                    </p:nvPicPr>
                    <p:blipFill>
                      <a:blip r:embed="rId13"/>
                      <a:stretch>
                        <a:fillRect/>
                      </a:stretch>
                    </p:blipFill>
                    <p:spPr>
                      <a:xfrm>
                        <a:off x="7195830" y="2530098"/>
                        <a:ext cx="1233586" cy="287338"/>
                      </a:xfrm>
                      <a:prstGeom prst="rect">
                        <a:avLst/>
                      </a:prstGeom>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745146854"/>
              </p:ext>
            </p:extLst>
          </p:nvPr>
        </p:nvGraphicFramePr>
        <p:xfrm>
          <a:off x="8391161" y="2844804"/>
          <a:ext cx="1879600" cy="323850"/>
        </p:xfrm>
        <a:graphic>
          <a:graphicData uri="http://schemas.openxmlformats.org/presentationml/2006/ole">
            <mc:AlternateContent xmlns:mc="http://schemas.openxmlformats.org/markup-compatibility/2006">
              <mc:Choice xmlns:v="urn:schemas-microsoft-com:vml" Requires="v">
                <p:oleObj spid="_x0000_s9445" name="Formula" r:id="rId14" imgW="1196640" imgH="203400" progId="Equation.Ribbit">
                  <p:embed/>
                </p:oleObj>
              </mc:Choice>
              <mc:Fallback>
                <p:oleObj name="Formula" r:id="rId14" imgW="1196640" imgH="203400" progId="Equation.Ribbit">
                  <p:embed/>
                  <p:pic>
                    <p:nvPicPr>
                      <p:cNvPr id="0" name=""/>
                      <p:cNvPicPr/>
                      <p:nvPr/>
                    </p:nvPicPr>
                    <p:blipFill>
                      <a:blip r:embed="rId15"/>
                      <a:stretch>
                        <a:fillRect/>
                      </a:stretch>
                    </p:blipFill>
                    <p:spPr>
                      <a:xfrm>
                        <a:off x="8391161" y="2844804"/>
                        <a:ext cx="1879600" cy="323850"/>
                      </a:xfrm>
                      <a:prstGeom prst="rect">
                        <a:avLst/>
                      </a:prstGeom>
                    </p:spPr>
                  </p:pic>
                </p:oleObj>
              </mc:Fallback>
            </mc:AlternateContent>
          </a:graphicData>
        </a:graphic>
      </p:graphicFrame>
      <p:sp>
        <p:nvSpPr>
          <p:cNvPr id="33" name="标题 1"/>
          <p:cNvSpPr>
            <a:spLocks noGrp="1"/>
          </p:cNvSpPr>
          <p:nvPr>
            <p:ph type="title"/>
          </p:nvPr>
        </p:nvSpPr>
        <p:spPr>
          <a:xfrm>
            <a:off x="923040" y="-7682"/>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剪枝处理</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预剪枝</a:t>
            </a:r>
          </a:p>
        </p:txBody>
      </p:sp>
    </p:spTree>
    <p:extLst>
      <p:ext uri="{BB962C8B-B14F-4D97-AF65-F5344CB8AC3E}">
        <p14:creationId xmlns:p14="http://schemas.microsoft.com/office/powerpoint/2010/main" val="219379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P spid="11" grpId="0"/>
      <p:bldP spid="12" grpId="0"/>
      <p:bldP spid="15" grpId="0" animBg="1"/>
      <p:bldP spid="16" grpId="0" animBg="1"/>
      <p:bldP spid="17" grpId="0" animBg="1"/>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983409" y="42441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t>好瓜</a:t>
            </a:r>
          </a:p>
        </p:txBody>
      </p:sp>
      <p:sp>
        <p:nvSpPr>
          <p:cNvPr id="5" name="椭圆 4"/>
          <p:cNvSpPr/>
          <p:nvPr/>
        </p:nvSpPr>
        <p:spPr>
          <a:xfrm>
            <a:off x="7166790" y="42441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t>坏瓜</a:t>
            </a:r>
          </a:p>
        </p:txBody>
      </p:sp>
      <p:sp>
        <p:nvSpPr>
          <p:cNvPr id="6" name="椭圆 5"/>
          <p:cNvSpPr/>
          <p:nvPr/>
        </p:nvSpPr>
        <p:spPr>
          <a:xfrm>
            <a:off x="3055521" y="42441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t>好瓜</a:t>
            </a:r>
          </a:p>
        </p:txBody>
      </p:sp>
      <p:cxnSp>
        <p:nvCxnSpPr>
          <p:cNvPr id="7" name="直接连接符 6"/>
          <p:cNvCxnSpPr>
            <a:endCxn id="6" idx="0"/>
          </p:cNvCxnSpPr>
          <p:nvPr/>
        </p:nvCxnSpPr>
        <p:spPr>
          <a:xfrm flipH="1">
            <a:off x="3595522" y="3430029"/>
            <a:ext cx="1955683" cy="814131"/>
          </a:xfrm>
          <a:prstGeom prst="line">
            <a:avLst/>
          </a:prstGeom>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5495488" y="3739918"/>
            <a:ext cx="902811" cy="523220"/>
          </a:xfrm>
          <a:prstGeom prst="rect">
            <a:avLst/>
          </a:prstGeom>
          <a:noFill/>
        </p:spPr>
        <p:txBody>
          <a:bodyPr wrap="none" rtlCol="0">
            <a:spAutoFit/>
          </a:bodyPr>
          <a:lstStyle/>
          <a:p>
            <a:pPr>
              <a:buNone/>
            </a:pPr>
            <a:r>
              <a:rPr lang="zh-CN" altLang="en-US" dirty="0">
                <a:latin typeface="楷体" panose="02010609060101010101" pitchFamily="49" charset="-122"/>
                <a:ea typeface="楷体" panose="02010609060101010101" pitchFamily="49" charset="-122"/>
              </a:rPr>
              <a:t>稍凹</a:t>
            </a:r>
          </a:p>
        </p:txBody>
      </p:sp>
      <p:cxnSp>
        <p:nvCxnSpPr>
          <p:cNvPr id="9" name="直接连接符 8"/>
          <p:cNvCxnSpPr>
            <a:endCxn id="5" idx="0"/>
          </p:cNvCxnSpPr>
          <p:nvPr/>
        </p:nvCxnSpPr>
        <p:spPr>
          <a:xfrm>
            <a:off x="5546100" y="3430029"/>
            <a:ext cx="2160690" cy="814131"/>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5546100" y="3620689"/>
            <a:ext cx="0" cy="607721"/>
          </a:xfrm>
          <a:prstGeom prst="line">
            <a:avLst/>
          </a:prstGeom>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7120236" y="3739918"/>
            <a:ext cx="902811" cy="523220"/>
          </a:xfrm>
          <a:prstGeom prst="rect">
            <a:avLst/>
          </a:prstGeom>
          <a:noFill/>
        </p:spPr>
        <p:txBody>
          <a:bodyPr wrap="none" rtlCol="0">
            <a:spAutoFit/>
          </a:bodyPr>
          <a:lstStyle/>
          <a:p>
            <a:pPr>
              <a:buNone/>
            </a:pPr>
            <a:r>
              <a:rPr lang="zh-CN" altLang="en-US" dirty="0">
                <a:latin typeface="楷体" panose="02010609060101010101" pitchFamily="49" charset="-122"/>
                <a:ea typeface="楷体" panose="02010609060101010101" pitchFamily="49" charset="-122"/>
              </a:rPr>
              <a:t>平坦</a:t>
            </a:r>
          </a:p>
        </p:txBody>
      </p:sp>
      <p:sp>
        <p:nvSpPr>
          <p:cNvPr id="12" name="文本框 11"/>
          <p:cNvSpPr txBox="1"/>
          <p:nvPr/>
        </p:nvSpPr>
        <p:spPr>
          <a:xfrm>
            <a:off x="3532132" y="3739918"/>
            <a:ext cx="902811" cy="523220"/>
          </a:xfrm>
          <a:prstGeom prst="rect">
            <a:avLst/>
          </a:prstGeom>
          <a:noFill/>
        </p:spPr>
        <p:txBody>
          <a:bodyPr wrap="none" rtlCol="0">
            <a:spAutoFit/>
          </a:bodyPr>
          <a:lstStyle/>
          <a:p>
            <a:pPr>
              <a:buNone/>
            </a:pPr>
            <a:r>
              <a:rPr lang="zh-CN" altLang="en-US" dirty="0">
                <a:latin typeface="楷体" panose="02010609060101010101" pitchFamily="49" charset="-122"/>
                <a:ea typeface="楷体" panose="02010609060101010101" pitchFamily="49" charset="-122"/>
              </a:rPr>
              <a:t>凹陷</a:t>
            </a:r>
          </a:p>
        </p:txBody>
      </p:sp>
      <p:sp>
        <p:nvSpPr>
          <p:cNvPr id="13" name="圆角矩形 12"/>
          <p:cNvSpPr/>
          <p:nvPr/>
        </p:nvSpPr>
        <p:spPr>
          <a:xfrm>
            <a:off x="4989503" y="31863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latin typeface="Times" panose="02020603060405020304" pitchFamily="18" charset="0"/>
              </a:rPr>
              <a:t>脐部</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4" name="椭圆 13"/>
          <p:cNvSpPr/>
          <p:nvPr/>
        </p:nvSpPr>
        <p:spPr>
          <a:xfrm>
            <a:off x="4834765" y="3020183"/>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1</a:t>
            </a:r>
            <a:endParaRPr lang="zh-CN" altLang="en-US" dirty="0">
              <a:solidFill>
                <a:schemeClr val="tx1"/>
              </a:solidFill>
              <a:latin typeface="Times "/>
            </a:endParaRPr>
          </a:p>
        </p:txBody>
      </p:sp>
      <p:sp>
        <p:nvSpPr>
          <p:cNvPr id="15" name="椭圆 14"/>
          <p:cNvSpPr/>
          <p:nvPr/>
        </p:nvSpPr>
        <p:spPr>
          <a:xfrm>
            <a:off x="2954541" y="410015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2</a:t>
            </a:r>
            <a:endParaRPr lang="zh-CN" altLang="en-US" dirty="0">
              <a:solidFill>
                <a:schemeClr val="tx1"/>
              </a:solidFill>
              <a:latin typeface="Times "/>
            </a:endParaRPr>
          </a:p>
        </p:txBody>
      </p:sp>
      <p:sp>
        <p:nvSpPr>
          <p:cNvPr id="16" name="椭圆 15"/>
          <p:cNvSpPr/>
          <p:nvPr/>
        </p:nvSpPr>
        <p:spPr>
          <a:xfrm>
            <a:off x="4866390" y="408440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3</a:t>
            </a:r>
            <a:endParaRPr lang="zh-CN" altLang="en-US" dirty="0">
              <a:solidFill>
                <a:schemeClr val="tx1"/>
              </a:solidFill>
              <a:latin typeface="Times "/>
            </a:endParaRPr>
          </a:p>
        </p:txBody>
      </p:sp>
      <p:sp>
        <p:nvSpPr>
          <p:cNvPr id="17" name="椭圆 16"/>
          <p:cNvSpPr/>
          <p:nvPr/>
        </p:nvSpPr>
        <p:spPr>
          <a:xfrm>
            <a:off x="6983469" y="411523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4</a:t>
            </a:r>
            <a:endParaRPr lang="zh-CN" altLang="en-US" dirty="0">
              <a:solidFill>
                <a:schemeClr val="tx1"/>
              </a:solidFill>
              <a:latin typeface="Times "/>
            </a:endParaRPr>
          </a:p>
        </p:txBody>
      </p:sp>
      <p:sp>
        <p:nvSpPr>
          <p:cNvPr id="18" name="文本框 17"/>
          <p:cNvSpPr txBox="1"/>
          <p:nvPr/>
        </p:nvSpPr>
        <p:spPr>
          <a:xfrm>
            <a:off x="7780614" y="2928150"/>
            <a:ext cx="1529586" cy="369332"/>
          </a:xfrm>
          <a:prstGeom prst="rect">
            <a:avLst/>
          </a:prstGeom>
          <a:noFill/>
        </p:spPr>
        <p:txBody>
          <a:bodyPr wrap="none" rtlCol="0">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“脐部</a:t>
            </a:r>
            <a:r>
              <a:rPr lang="en-US" altLang="zh-CN" sz="1800" dirty="0">
                <a:solidFill>
                  <a:srgbClr val="FF0000"/>
                </a:solidFill>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a:t>
            </a:r>
          </a:p>
        </p:txBody>
      </p:sp>
      <p:sp>
        <p:nvSpPr>
          <p:cNvPr id="19" name="文本框 19"/>
          <p:cNvSpPr txBox="1"/>
          <p:nvPr/>
        </p:nvSpPr>
        <p:spPr>
          <a:xfrm>
            <a:off x="8447910" y="3207700"/>
            <a:ext cx="1545616" cy="369332"/>
          </a:xfrm>
          <a:prstGeom prst="rect">
            <a:avLst/>
          </a:prstGeom>
          <a:noFill/>
        </p:spPr>
        <p:txBody>
          <a:bodyPr wrap="none" rtlCol="0">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 验证集精度</a:t>
            </a:r>
          </a:p>
        </p:txBody>
      </p:sp>
      <p:sp>
        <p:nvSpPr>
          <p:cNvPr id="20" name="文本框 20"/>
          <p:cNvSpPr txBox="1"/>
          <p:nvPr/>
        </p:nvSpPr>
        <p:spPr>
          <a:xfrm>
            <a:off x="8695756" y="3577033"/>
            <a:ext cx="1667444" cy="701731"/>
          </a:xfrm>
          <a:prstGeom prst="rect">
            <a:avLst/>
          </a:prstGeom>
          <a:noFill/>
        </p:spPr>
        <p:txBody>
          <a:bodyPr wrap="none" rtlCol="0">
            <a:spAutoFit/>
          </a:bodyPr>
          <a:lstStyle/>
          <a:p>
            <a:pPr>
              <a:buNone/>
            </a:pPr>
            <a:r>
              <a:rPr lang="zh-CN" altLang="en-US" sz="1800" dirty="0">
                <a:solidFill>
                  <a:srgbClr val="FF0000"/>
                </a:solidFill>
                <a:latin typeface="微软雅黑" panose="020B0503020204020204" pitchFamily="34" charset="-122"/>
                <a:ea typeface="微软雅黑" panose="020B0503020204020204" pitchFamily="34" charset="-122"/>
              </a:rPr>
              <a:t>划分前</a:t>
            </a:r>
            <a:r>
              <a:rPr lang="en-US" altLang="zh-CN" sz="1800" dirty="0">
                <a:solidFill>
                  <a:srgbClr val="FF0000"/>
                </a:solidFill>
                <a:latin typeface="微软雅黑" panose="020B0503020204020204" pitchFamily="34" charset="-122"/>
                <a:ea typeface="微软雅黑" panose="020B0503020204020204" pitchFamily="34" charset="-122"/>
              </a:rPr>
              <a:t>: 42.9%</a:t>
            </a:r>
          </a:p>
          <a:p>
            <a:pPr>
              <a:buNone/>
            </a:pPr>
            <a:r>
              <a:rPr lang="zh-CN" altLang="en-US" sz="1800" dirty="0">
                <a:solidFill>
                  <a:srgbClr val="FF0000"/>
                </a:solidFill>
                <a:latin typeface="微软雅黑" panose="020B0503020204020204" pitchFamily="34" charset="-122"/>
                <a:ea typeface="微软雅黑" panose="020B0503020204020204" pitchFamily="34" charset="-122"/>
              </a:rPr>
              <a:t>划分后</a:t>
            </a:r>
            <a:r>
              <a:rPr lang="en-US" altLang="zh-CN" sz="1800" dirty="0">
                <a:solidFill>
                  <a:srgbClr val="FF0000"/>
                </a:solidFill>
                <a:latin typeface="微软雅黑" panose="020B0503020204020204" pitchFamily="34" charset="-122"/>
                <a:ea typeface="微软雅黑" panose="020B0503020204020204" pitchFamily="34" charset="-122"/>
              </a:rPr>
              <a:t>: 71.4%</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21" name="文本框 21"/>
          <p:cNvSpPr txBox="1"/>
          <p:nvPr/>
        </p:nvSpPr>
        <p:spPr>
          <a:xfrm>
            <a:off x="8458201" y="4293632"/>
            <a:ext cx="2132315" cy="369332"/>
          </a:xfrm>
          <a:prstGeom prst="rect">
            <a:avLst/>
          </a:prstGeom>
          <a:noFill/>
        </p:spPr>
        <p:txBody>
          <a:bodyPr wrap="none" rtlCol="0">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 预剪枝决策</a:t>
            </a:r>
            <a:r>
              <a:rPr lang="en-US" altLang="zh-CN" sz="1800" dirty="0">
                <a:solidFill>
                  <a:srgbClr val="FF0000"/>
                </a:solidFill>
                <a:latin typeface="微软雅黑" panose="020B0503020204020204" pitchFamily="34" charset="-122"/>
                <a:ea typeface="微软雅黑" panose="020B0503020204020204" pitchFamily="34" charset="-122"/>
              </a:rPr>
              <a:t>: </a:t>
            </a:r>
            <a:r>
              <a:rPr lang="zh-CN" altLang="en-US" sz="1800" dirty="0">
                <a:solidFill>
                  <a:srgbClr val="FF0000"/>
                </a:solidFill>
                <a:latin typeface="微软雅黑" panose="020B0503020204020204" pitchFamily="34" charset="-122"/>
                <a:ea typeface="微软雅黑" panose="020B0503020204020204" pitchFamily="34" charset="-122"/>
              </a:rPr>
              <a:t>划分</a:t>
            </a:r>
          </a:p>
        </p:txBody>
      </p:sp>
      <p:cxnSp>
        <p:nvCxnSpPr>
          <p:cNvPr id="22" name="直接箭头连接符 21"/>
          <p:cNvCxnSpPr>
            <a:cxnSpLocks/>
            <a:stCxn id="18" idx="1"/>
          </p:cNvCxnSpPr>
          <p:nvPr/>
        </p:nvCxnSpPr>
        <p:spPr>
          <a:xfrm flipH="1">
            <a:off x="6217982" y="3112816"/>
            <a:ext cx="1562632" cy="289522"/>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pic>
        <p:nvPicPr>
          <p:cNvPr id="28" name="内容占位符 33"/>
          <p:cNvPicPr>
            <a:picLocks noChangeAspect="1"/>
          </p:cNvPicPr>
          <p:nvPr/>
        </p:nvPicPr>
        <p:blipFill>
          <a:blip r:embed="rId3"/>
          <a:stretch>
            <a:fillRect/>
          </a:stretch>
        </p:blipFill>
        <p:spPr>
          <a:xfrm>
            <a:off x="1310520" y="1082411"/>
            <a:ext cx="5472403" cy="1880768"/>
          </a:xfrm>
          <a:prstGeom prst="rect">
            <a:avLst/>
          </a:prstGeom>
        </p:spPr>
      </p:pic>
      <p:sp>
        <p:nvSpPr>
          <p:cNvPr id="29" name="左大括号 28"/>
          <p:cNvSpPr/>
          <p:nvPr/>
        </p:nvSpPr>
        <p:spPr>
          <a:xfrm>
            <a:off x="1086746" y="1131795"/>
            <a:ext cx="206789" cy="18400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Rectangle 3"/>
          <p:cNvSpPr>
            <a:spLocks noChangeArrowheads="1"/>
          </p:cNvSpPr>
          <p:nvPr/>
        </p:nvSpPr>
        <p:spPr bwMode="auto">
          <a:xfrm>
            <a:off x="685800" y="1275665"/>
            <a:ext cx="355531" cy="1529275"/>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1600" dirty="0">
                <a:latin typeface="幼圆" panose="02010509060101010101" pitchFamily="49" charset="-122"/>
                <a:ea typeface="幼圆" panose="02010509060101010101" pitchFamily="49" charset="-122"/>
              </a:rPr>
              <a:t>验证集</a:t>
            </a:r>
          </a:p>
        </p:txBody>
      </p:sp>
      <p:sp>
        <p:nvSpPr>
          <p:cNvPr id="33" name="标题 1"/>
          <p:cNvSpPr>
            <a:spLocks noGrp="1"/>
          </p:cNvSpPr>
          <p:nvPr>
            <p:ph type="title"/>
          </p:nvPr>
        </p:nvSpPr>
        <p:spPr>
          <a:xfrm>
            <a:off x="864094" y="60326"/>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剪枝处理</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预剪枝</a:t>
            </a:r>
          </a:p>
        </p:txBody>
      </p:sp>
      <p:sp>
        <p:nvSpPr>
          <p:cNvPr id="34" name="文本框 22"/>
          <p:cNvSpPr txBox="1"/>
          <p:nvPr/>
        </p:nvSpPr>
        <p:spPr>
          <a:xfrm>
            <a:off x="1574890" y="3816862"/>
            <a:ext cx="1391728" cy="369332"/>
          </a:xfrm>
          <a:prstGeom prst="rect">
            <a:avLst/>
          </a:prstGeom>
          <a:noFill/>
        </p:spPr>
        <p:txBody>
          <a:bodyPr wrap="none" rtlCol="0">
            <a:spAutoFit/>
          </a:bodyPr>
          <a:lstStyle/>
          <a:p>
            <a:pPr>
              <a:buNone/>
            </a:pPr>
            <a:r>
              <a:rPr lang="zh-CN" altLang="en-US" sz="1800" dirty="0">
                <a:solidFill>
                  <a:srgbClr val="FF0000"/>
                </a:solidFill>
                <a:latin typeface="微软雅黑" panose="020B0503020204020204" pitchFamily="34" charset="-122"/>
                <a:ea typeface="微软雅黑" panose="020B0503020204020204" pitchFamily="34" charset="-122"/>
              </a:rPr>
              <a:t>“色泽</a:t>
            </a:r>
            <a:r>
              <a:rPr lang="en-US" altLang="zh-CN" sz="1800" dirty="0">
                <a:solidFill>
                  <a:srgbClr val="FF0000"/>
                </a:solidFill>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a:t>
            </a:r>
          </a:p>
        </p:txBody>
      </p:sp>
      <p:sp>
        <p:nvSpPr>
          <p:cNvPr id="38" name="文本框 23"/>
          <p:cNvSpPr txBox="1"/>
          <p:nvPr/>
        </p:nvSpPr>
        <p:spPr>
          <a:xfrm>
            <a:off x="1615713" y="4275493"/>
            <a:ext cx="1338828" cy="369332"/>
          </a:xfrm>
          <a:prstGeom prst="rect">
            <a:avLst/>
          </a:prstGeom>
          <a:noFill/>
        </p:spPr>
        <p:txBody>
          <a:bodyPr wrap="none" rtlCol="0">
            <a:spAutoFit/>
          </a:bodyPr>
          <a:lstStyle/>
          <a:p>
            <a:pPr>
              <a:buNone/>
            </a:pPr>
            <a:r>
              <a:rPr lang="zh-CN" altLang="en-US" sz="1800" dirty="0">
                <a:solidFill>
                  <a:srgbClr val="FF0000"/>
                </a:solidFill>
                <a:latin typeface="微软雅黑" panose="020B0503020204020204" pitchFamily="34" charset="-122"/>
                <a:ea typeface="微软雅黑" panose="020B0503020204020204" pitchFamily="34" charset="-122"/>
              </a:rPr>
              <a:t>验证集精度</a:t>
            </a:r>
          </a:p>
        </p:txBody>
      </p:sp>
      <p:sp>
        <p:nvSpPr>
          <p:cNvPr id="39" name="文本框 24"/>
          <p:cNvSpPr txBox="1"/>
          <p:nvPr/>
        </p:nvSpPr>
        <p:spPr>
          <a:xfrm>
            <a:off x="1573420" y="4665635"/>
            <a:ext cx="1667444" cy="701731"/>
          </a:xfrm>
          <a:prstGeom prst="rect">
            <a:avLst/>
          </a:prstGeom>
          <a:noFill/>
        </p:spPr>
        <p:txBody>
          <a:bodyPr wrap="none" rtlCol="0">
            <a:spAutoFit/>
          </a:bodyPr>
          <a:lstStyle/>
          <a:p>
            <a:pPr>
              <a:buNone/>
            </a:pPr>
            <a:r>
              <a:rPr lang="zh-CN" altLang="en-US" sz="1800" dirty="0">
                <a:solidFill>
                  <a:srgbClr val="FF0000"/>
                </a:solidFill>
                <a:latin typeface="微软雅黑" panose="020B0503020204020204" pitchFamily="34" charset="-122"/>
                <a:ea typeface="微软雅黑" panose="020B0503020204020204" pitchFamily="34" charset="-122"/>
              </a:rPr>
              <a:t>划分前</a:t>
            </a:r>
            <a:r>
              <a:rPr lang="en-US" altLang="zh-CN" sz="1800" dirty="0">
                <a:solidFill>
                  <a:srgbClr val="FF0000"/>
                </a:solidFill>
                <a:latin typeface="微软雅黑" panose="020B0503020204020204" pitchFamily="34" charset="-122"/>
                <a:ea typeface="微软雅黑" panose="020B0503020204020204" pitchFamily="34" charset="-122"/>
              </a:rPr>
              <a:t>: 71.4%</a:t>
            </a:r>
          </a:p>
          <a:p>
            <a:pPr>
              <a:buNone/>
            </a:pPr>
            <a:r>
              <a:rPr lang="zh-CN" altLang="en-US" sz="1800" dirty="0">
                <a:solidFill>
                  <a:srgbClr val="FF0000"/>
                </a:solidFill>
                <a:latin typeface="微软雅黑" panose="020B0503020204020204" pitchFamily="34" charset="-122"/>
                <a:ea typeface="微软雅黑" panose="020B0503020204020204" pitchFamily="34" charset="-122"/>
              </a:rPr>
              <a:t>划分后</a:t>
            </a:r>
            <a:r>
              <a:rPr lang="en-US" altLang="zh-CN" sz="1800" dirty="0">
                <a:solidFill>
                  <a:srgbClr val="FF0000"/>
                </a:solidFill>
                <a:latin typeface="微软雅黑" panose="020B0503020204020204" pitchFamily="34" charset="-122"/>
                <a:ea typeface="微软雅黑" panose="020B0503020204020204" pitchFamily="34" charset="-122"/>
              </a:rPr>
              <a:t>: 57.1%</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40" name="文本框 25"/>
          <p:cNvSpPr txBox="1"/>
          <p:nvPr/>
        </p:nvSpPr>
        <p:spPr>
          <a:xfrm>
            <a:off x="1574890" y="5386301"/>
            <a:ext cx="2387192" cy="369332"/>
          </a:xfrm>
          <a:prstGeom prst="rect">
            <a:avLst/>
          </a:prstGeom>
          <a:noFill/>
        </p:spPr>
        <p:txBody>
          <a:bodyPr wrap="none" rtlCol="0">
            <a:spAutoFit/>
          </a:bodyPr>
          <a:lstStyle/>
          <a:p>
            <a:pPr>
              <a:buNone/>
            </a:pPr>
            <a:r>
              <a:rPr lang="zh-CN" altLang="en-US" sz="1800" dirty="0">
                <a:solidFill>
                  <a:srgbClr val="FF0000"/>
                </a:solidFill>
                <a:latin typeface="微软雅黑" panose="020B0503020204020204" pitchFamily="34" charset="-122"/>
                <a:ea typeface="微软雅黑" panose="020B0503020204020204" pitchFamily="34" charset="-122"/>
              </a:rPr>
              <a:t>预剪枝决策</a:t>
            </a:r>
            <a:r>
              <a:rPr lang="en-US" altLang="zh-CN" sz="1800" dirty="0">
                <a:solidFill>
                  <a:srgbClr val="FF0000"/>
                </a:solidFill>
                <a:latin typeface="微软雅黑" panose="020B0503020204020204" pitchFamily="34" charset="-122"/>
                <a:ea typeface="微软雅黑" panose="020B0503020204020204" pitchFamily="34" charset="-122"/>
              </a:rPr>
              <a:t>: </a:t>
            </a:r>
            <a:r>
              <a:rPr lang="zh-CN" altLang="en-US" sz="1800" dirty="0">
                <a:solidFill>
                  <a:srgbClr val="FF0000"/>
                </a:solidFill>
                <a:latin typeface="微软雅黑" panose="020B0503020204020204" pitchFamily="34" charset="-122"/>
                <a:ea typeface="微软雅黑" panose="020B0503020204020204" pitchFamily="34" charset="-122"/>
              </a:rPr>
              <a:t>禁止划分</a:t>
            </a:r>
          </a:p>
        </p:txBody>
      </p:sp>
      <p:graphicFrame>
        <p:nvGraphicFramePr>
          <p:cNvPr id="41" name="对象 40"/>
          <p:cNvGraphicFramePr>
            <a:graphicFrameLocks noChangeAspect="1"/>
          </p:cNvGraphicFramePr>
          <p:nvPr>
            <p:extLst>
              <p:ext uri="{D42A27DB-BD31-4B8C-83A1-F6EECF244321}">
                <p14:modId xmlns:p14="http://schemas.microsoft.com/office/powerpoint/2010/main" val="2451795034"/>
              </p:ext>
            </p:extLst>
          </p:nvPr>
        </p:nvGraphicFramePr>
        <p:xfrm>
          <a:off x="8071066" y="1266791"/>
          <a:ext cx="234734" cy="257209"/>
        </p:xfrm>
        <a:graphic>
          <a:graphicData uri="http://schemas.openxmlformats.org/presentationml/2006/ole">
            <mc:AlternateContent xmlns:mc="http://schemas.openxmlformats.org/markup-compatibility/2006">
              <mc:Choice xmlns:v="urn:schemas-microsoft-com:vml" Requires="v">
                <p:oleObj spid="_x0000_s28890" name="Formula" r:id="rId4" imgW="148680" imgH="164160" progId="Equation.Ribbit">
                  <p:embed/>
                </p:oleObj>
              </mc:Choice>
              <mc:Fallback>
                <p:oleObj name="Formula" r:id="rId4" imgW="148680" imgH="164160" progId="Equation.Ribbit">
                  <p:embed/>
                  <p:pic>
                    <p:nvPicPr>
                      <p:cNvPr id="0" name=""/>
                      <p:cNvPicPr/>
                      <p:nvPr/>
                    </p:nvPicPr>
                    <p:blipFill>
                      <a:blip r:embed="rId5"/>
                      <a:stretch>
                        <a:fillRect/>
                      </a:stretch>
                    </p:blipFill>
                    <p:spPr>
                      <a:xfrm>
                        <a:off x="8071066" y="1266791"/>
                        <a:ext cx="234734" cy="257209"/>
                      </a:xfrm>
                      <a:prstGeom prst="rect">
                        <a:avLst/>
                      </a:prstGeom>
                    </p:spPr>
                  </p:pic>
                </p:oleObj>
              </mc:Fallback>
            </mc:AlternateContent>
          </a:graphicData>
        </a:graphic>
      </p:graphicFrame>
      <p:graphicFrame>
        <p:nvGraphicFramePr>
          <p:cNvPr id="42" name="对象 41"/>
          <p:cNvGraphicFramePr>
            <a:graphicFrameLocks noChangeAspect="1"/>
          </p:cNvGraphicFramePr>
          <p:nvPr>
            <p:extLst>
              <p:ext uri="{D42A27DB-BD31-4B8C-83A1-F6EECF244321}">
                <p14:modId xmlns:p14="http://schemas.microsoft.com/office/powerpoint/2010/main" val="1604961570"/>
              </p:ext>
            </p:extLst>
          </p:nvPr>
        </p:nvGraphicFramePr>
        <p:xfrm>
          <a:off x="8534400" y="1283707"/>
          <a:ext cx="234734" cy="257209"/>
        </p:xfrm>
        <a:graphic>
          <a:graphicData uri="http://schemas.openxmlformats.org/presentationml/2006/ole">
            <mc:AlternateContent xmlns:mc="http://schemas.openxmlformats.org/markup-compatibility/2006">
              <mc:Choice xmlns:v="urn:schemas-microsoft-com:vml" Requires="v">
                <p:oleObj spid="_x0000_s28891" name="Formula" r:id="rId6" imgW="148680" imgH="164160" progId="Equation.Ribbit">
                  <p:embed/>
                </p:oleObj>
              </mc:Choice>
              <mc:Fallback>
                <p:oleObj name="Formula" r:id="rId6" imgW="148680" imgH="164160" progId="Equation.Ribbit">
                  <p:embed/>
                  <p:pic>
                    <p:nvPicPr>
                      <p:cNvPr id="0" name=""/>
                      <p:cNvPicPr/>
                      <p:nvPr/>
                    </p:nvPicPr>
                    <p:blipFill>
                      <a:blip r:embed="rId7"/>
                      <a:stretch>
                        <a:fillRect/>
                      </a:stretch>
                    </p:blipFill>
                    <p:spPr>
                      <a:xfrm>
                        <a:off x="8534400" y="1283707"/>
                        <a:ext cx="234734" cy="257209"/>
                      </a:xfrm>
                      <a:prstGeom prst="rect">
                        <a:avLst/>
                      </a:prstGeom>
                    </p:spPr>
                  </p:pic>
                </p:oleObj>
              </mc:Fallback>
            </mc:AlternateContent>
          </a:graphicData>
        </a:graphic>
      </p:graphicFrame>
      <p:graphicFrame>
        <p:nvGraphicFramePr>
          <p:cNvPr id="43" name="对象 42"/>
          <p:cNvGraphicFramePr>
            <a:graphicFrameLocks noChangeAspect="1"/>
          </p:cNvGraphicFramePr>
          <p:nvPr>
            <p:extLst>
              <p:ext uri="{D42A27DB-BD31-4B8C-83A1-F6EECF244321}">
                <p14:modId xmlns:p14="http://schemas.microsoft.com/office/powerpoint/2010/main" val="827127288"/>
              </p:ext>
            </p:extLst>
          </p:nvPr>
        </p:nvGraphicFramePr>
        <p:xfrm>
          <a:off x="8985466" y="1281713"/>
          <a:ext cx="234734" cy="257209"/>
        </p:xfrm>
        <a:graphic>
          <a:graphicData uri="http://schemas.openxmlformats.org/presentationml/2006/ole">
            <mc:AlternateContent xmlns:mc="http://schemas.openxmlformats.org/markup-compatibility/2006">
              <mc:Choice xmlns:v="urn:schemas-microsoft-com:vml" Requires="v">
                <p:oleObj spid="_x0000_s28892" name="Formula" r:id="rId8" imgW="148680" imgH="164160" progId="Equation.Ribbit">
                  <p:embed/>
                </p:oleObj>
              </mc:Choice>
              <mc:Fallback>
                <p:oleObj name="Formula" r:id="rId8" imgW="148680" imgH="164160" progId="Equation.Ribbit">
                  <p:embed/>
                  <p:pic>
                    <p:nvPicPr>
                      <p:cNvPr id="0" name=""/>
                      <p:cNvPicPr/>
                      <p:nvPr/>
                    </p:nvPicPr>
                    <p:blipFill>
                      <a:blip r:embed="rId9"/>
                      <a:stretch>
                        <a:fillRect/>
                      </a:stretch>
                    </p:blipFill>
                    <p:spPr>
                      <a:xfrm>
                        <a:off x="8985466" y="1281713"/>
                        <a:ext cx="234734" cy="257209"/>
                      </a:xfrm>
                      <a:prstGeom prst="rect">
                        <a:avLst/>
                      </a:prstGeom>
                    </p:spPr>
                  </p:pic>
                </p:oleObj>
              </mc:Fallback>
            </mc:AlternateContent>
          </a:graphicData>
        </a:graphic>
      </p:graphicFrame>
      <p:sp>
        <p:nvSpPr>
          <p:cNvPr id="44" name="文本框 41"/>
          <p:cNvSpPr txBox="1"/>
          <p:nvPr/>
        </p:nvSpPr>
        <p:spPr>
          <a:xfrm>
            <a:off x="7120236" y="1186347"/>
            <a:ext cx="3514611" cy="1477328"/>
          </a:xfrm>
          <a:prstGeom prst="rect">
            <a:avLst/>
          </a:prstGeom>
          <a:noFill/>
        </p:spPr>
        <p:txBody>
          <a:bodyPr wrap="square" rtlCol="0">
            <a:spAutoFit/>
          </a:bodyPr>
          <a:lstStyle/>
          <a:p>
            <a:r>
              <a:rPr lang="zh-CN" altLang="en-US" sz="1800" dirty="0">
                <a:latin typeface="微软雅黑" panose="020B0503020204020204" pitchFamily="34" charset="-122"/>
                <a:ea typeface="微软雅黑" panose="020B0503020204020204" pitchFamily="34" charset="-122"/>
              </a:rPr>
              <a:t>对结点    ，    ，    分别进行剪枝判断，结点    ，  都禁止划分，结点    本身为叶子结点。最终得到仅有一层划分的决策树，称为“</a:t>
            </a:r>
            <a:r>
              <a:rPr lang="zh-CN" altLang="en-US" sz="1800" b="1" dirty="0">
                <a:latin typeface="微软雅黑" panose="020B0503020204020204" pitchFamily="34" charset="-122"/>
                <a:ea typeface="微软雅黑" panose="020B0503020204020204" pitchFamily="34" charset="-122"/>
              </a:rPr>
              <a:t>决策树桩</a:t>
            </a:r>
            <a:r>
              <a:rPr lang="zh-CN" altLang="en-US" sz="1800" dirty="0">
                <a:latin typeface="微软雅黑" panose="020B0503020204020204" pitchFamily="34" charset="-122"/>
                <a:ea typeface="微软雅黑" panose="020B0503020204020204" pitchFamily="34" charset="-122"/>
              </a:rPr>
              <a:t>”</a:t>
            </a:r>
          </a:p>
        </p:txBody>
      </p:sp>
      <p:graphicFrame>
        <p:nvGraphicFramePr>
          <p:cNvPr id="45" name="对象 44"/>
          <p:cNvGraphicFramePr>
            <a:graphicFrameLocks noChangeAspect="1"/>
          </p:cNvGraphicFramePr>
          <p:nvPr>
            <p:extLst>
              <p:ext uri="{D42A27DB-BD31-4B8C-83A1-F6EECF244321}">
                <p14:modId xmlns:p14="http://schemas.microsoft.com/office/powerpoint/2010/main" val="2592969231"/>
              </p:ext>
            </p:extLst>
          </p:nvPr>
        </p:nvGraphicFramePr>
        <p:xfrm>
          <a:off x="8672512" y="1543050"/>
          <a:ext cx="242888" cy="285750"/>
        </p:xfrm>
        <a:graphic>
          <a:graphicData uri="http://schemas.openxmlformats.org/presentationml/2006/ole">
            <mc:AlternateContent xmlns:mc="http://schemas.openxmlformats.org/markup-compatibility/2006">
              <mc:Choice xmlns:v="urn:schemas-microsoft-com:vml" Requires="v">
                <p:oleObj spid="_x0000_s28893" name="Formula" r:id="rId10" imgW="147600" imgH="172800" progId="Equation.Ribbit">
                  <p:embed/>
                </p:oleObj>
              </mc:Choice>
              <mc:Fallback>
                <p:oleObj name="Formula" r:id="rId10" imgW="147600" imgH="172800" progId="Equation.Ribbit">
                  <p:embed/>
                  <p:pic>
                    <p:nvPicPr>
                      <p:cNvPr id="0" name=""/>
                      <p:cNvPicPr/>
                      <p:nvPr/>
                    </p:nvPicPr>
                    <p:blipFill>
                      <a:blip r:embed="rId11"/>
                      <a:stretch>
                        <a:fillRect/>
                      </a:stretch>
                    </p:blipFill>
                    <p:spPr>
                      <a:xfrm>
                        <a:off x="8672512" y="1543050"/>
                        <a:ext cx="242888" cy="285750"/>
                      </a:xfrm>
                      <a:prstGeom prst="rect">
                        <a:avLst/>
                      </a:prstGeom>
                    </p:spPr>
                  </p:pic>
                </p:oleObj>
              </mc:Fallback>
            </mc:AlternateContent>
          </a:graphicData>
        </a:graphic>
      </p:graphicFrame>
      <p:graphicFrame>
        <p:nvGraphicFramePr>
          <p:cNvPr id="46" name="对象 45"/>
          <p:cNvGraphicFramePr>
            <a:graphicFrameLocks noChangeAspect="1"/>
          </p:cNvGraphicFramePr>
          <p:nvPr>
            <p:extLst>
              <p:ext uri="{D42A27DB-BD31-4B8C-83A1-F6EECF244321}">
                <p14:modId xmlns:p14="http://schemas.microsoft.com/office/powerpoint/2010/main" val="2690464069"/>
              </p:ext>
            </p:extLst>
          </p:nvPr>
        </p:nvGraphicFramePr>
        <p:xfrm>
          <a:off x="8991600" y="1543050"/>
          <a:ext cx="244475" cy="285750"/>
        </p:xfrm>
        <a:graphic>
          <a:graphicData uri="http://schemas.openxmlformats.org/presentationml/2006/ole">
            <mc:AlternateContent xmlns:mc="http://schemas.openxmlformats.org/markup-compatibility/2006">
              <mc:Choice xmlns:v="urn:schemas-microsoft-com:vml" Requires="v">
                <p:oleObj spid="_x0000_s28894" name="Formula" r:id="rId12" imgW="147600" imgH="172800" progId="Equation.Ribbit">
                  <p:embed/>
                </p:oleObj>
              </mc:Choice>
              <mc:Fallback>
                <p:oleObj name="Formula" r:id="rId12" imgW="147600" imgH="172800" progId="Equation.Ribbit">
                  <p:embed/>
                  <p:pic>
                    <p:nvPicPr>
                      <p:cNvPr id="0" name=""/>
                      <p:cNvPicPr/>
                      <p:nvPr/>
                    </p:nvPicPr>
                    <p:blipFill>
                      <a:blip r:embed="rId13"/>
                      <a:stretch>
                        <a:fillRect/>
                      </a:stretch>
                    </p:blipFill>
                    <p:spPr>
                      <a:xfrm>
                        <a:off x="8991600" y="1543050"/>
                        <a:ext cx="244475" cy="285750"/>
                      </a:xfrm>
                      <a:prstGeom prst="rect">
                        <a:avLst/>
                      </a:prstGeom>
                    </p:spPr>
                  </p:pic>
                </p:oleObj>
              </mc:Fallback>
            </mc:AlternateContent>
          </a:graphicData>
        </a:graphic>
      </p:graphicFrame>
      <p:graphicFrame>
        <p:nvGraphicFramePr>
          <p:cNvPr id="47" name="对象 46"/>
          <p:cNvGraphicFramePr>
            <a:graphicFrameLocks noChangeAspect="1"/>
          </p:cNvGraphicFramePr>
          <p:nvPr>
            <p:extLst>
              <p:ext uri="{D42A27DB-BD31-4B8C-83A1-F6EECF244321}">
                <p14:modId xmlns:p14="http://schemas.microsoft.com/office/powerpoint/2010/main" val="3601394149"/>
              </p:ext>
            </p:extLst>
          </p:nvPr>
        </p:nvGraphicFramePr>
        <p:xfrm>
          <a:off x="7681912" y="1773238"/>
          <a:ext cx="242888" cy="284162"/>
        </p:xfrm>
        <a:graphic>
          <a:graphicData uri="http://schemas.openxmlformats.org/presentationml/2006/ole">
            <mc:AlternateContent xmlns:mc="http://schemas.openxmlformats.org/markup-compatibility/2006">
              <mc:Choice xmlns:v="urn:schemas-microsoft-com:vml" Requires="v">
                <p:oleObj spid="_x0000_s28895" name="Formula" r:id="rId14" imgW="147600" imgH="172800" progId="Equation.Ribbit">
                  <p:embed/>
                </p:oleObj>
              </mc:Choice>
              <mc:Fallback>
                <p:oleObj name="Formula" r:id="rId14" imgW="147600" imgH="172800" progId="Equation.Ribbit">
                  <p:embed/>
                  <p:pic>
                    <p:nvPicPr>
                      <p:cNvPr id="0" name=""/>
                      <p:cNvPicPr/>
                      <p:nvPr/>
                    </p:nvPicPr>
                    <p:blipFill>
                      <a:blip r:embed="rId15"/>
                      <a:stretch>
                        <a:fillRect/>
                      </a:stretch>
                    </p:blipFill>
                    <p:spPr>
                      <a:xfrm>
                        <a:off x="7681912" y="1773238"/>
                        <a:ext cx="242888" cy="284162"/>
                      </a:xfrm>
                      <a:prstGeom prst="rect">
                        <a:avLst/>
                      </a:prstGeom>
                    </p:spPr>
                  </p:pic>
                </p:oleObj>
              </mc:Fallback>
            </mc:AlternateContent>
          </a:graphicData>
        </a:graphic>
      </p:graphicFrame>
      <p:sp>
        <p:nvSpPr>
          <p:cNvPr id="48" name="文本框 34"/>
          <p:cNvSpPr txBox="1"/>
          <p:nvPr/>
        </p:nvSpPr>
        <p:spPr>
          <a:xfrm>
            <a:off x="4807444" y="4676159"/>
            <a:ext cx="1391728" cy="369332"/>
          </a:xfrm>
          <a:prstGeom prst="rect">
            <a:avLst/>
          </a:prstGeom>
          <a:noFill/>
        </p:spPr>
        <p:txBody>
          <a:bodyPr wrap="none" rtlCol="0">
            <a:spAutoFit/>
          </a:bodyPr>
          <a:lstStyle/>
          <a:p>
            <a:pPr>
              <a:buNone/>
            </a:pPr>
            <a:r>
              <a:rPr lang="zh-CN" altLang="en-US" sz="1800" dirty="0">
                <a:solidFill>
                  <a:srgbClr val="FF0000"/>
                </a:solidFill>
                <a:latin typeface="微软雅黑" panose="020B0503020204020204" pitchFamily="34" charset="-122"/>
                <a:ea typeface="微软雅黑" panose="020B0503020204020204" pitchFamily="34" charset="-122"/>
              </a:rPr>
              <a:t>“根蒂</a:t>
            </a:r>
            <a:r>
              <a:rPr lang="en-US" altLang="zh-CN" sz="1800" dirty="0">
                <a:solidFill>
                  <a:srgbClr val="FF0000"/>
                </a:solidFill>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a:t>
            </a:r>
          </a:p>
        </p:txBody>
      </p:sp>
      <p:sp>
        <p:nvSpPr>
          <p:cNvPr id="50" name="文本框 36"/>
          <p:cNvSpPr txBox="1"/>
          <p:nvPr/>
        </p:nvSpPr>
        <p:spPr>
          <a:xfrm>
            <a:off x="4953000" y="5325370"/>
            <a:ext cx="1667444" cy="701731"/>
          </a:xfrm>
          <a:prstGeom prst="rect">
            <a:avLst/>
          </a:prstGeom>
          <a:noFill/>
        </p:spPr>
        <p:txBody>
          <a:bodyPr wrap="none" rtlCol="0">
            <a:spAutoFit/>
          </a:bodyPr>
          <a:lstStyle/>
          <a:p>
            <a:pPr>
              <a:buNone/>
            </a:pPr>
            <a:r>
              <a:rPr lang="zh-CN" altLang="en-US" sz="1800" dirty="0">
                <a:solidFill>
                  <a:srgbClr val="FF0000"/>
                </a:solidFill>
                <a:latin typeface="微软雅黑" panose="020B0503020204020204" pitchFamily="34" charset="-122"/>
                <a:ea typeface="微软雅黑" panose="020B0503020204020204" pitchFamily="34" charset="-122"/>
              </a:rPr>
              <a:t>划分前</a:t>
            </a:r>
            <a:r>
              <a:rPr lang="en-US" altLang="zh-CN" sz="1800" dirty="0">
                <a:solidFill>
                  <a:srgbClr val="FF0000"/>
                </a:solidFill>
                <a:latin typeface="微软雅黑" panose="020B0503020204020204" pitchFamily="34" charset="-122"/>
                <a:ea typeface="微软雅黑" panose="020B0503020204020204" pitchFamily="34" charset="-122"/>
              </a:rPr>
              <a:t>: 71.4%</a:t>
            </a:r>
          </a:p>
          <a:p>
            <a:pPr>
              <a:buNone/>
            </a:pPr>
            <a:r>
              <a:rPr lang="zh-CN" altLang="en-US" sz="1800" dirty="0">
                <a:solidFill>
                  <a:srgbClr val="FF0000"/>
                </a:solidFill>
                <a:latin typeface="微软雅黑" panose="020B0503020204020204" pitchFamily="34" charset="-122"/>
                <a:ea typeface="微软雅黑" panose="020B0503020204020204" pitchFamily="34" charset="-122"/>
              </a:rPr>
              <a:t>划分后</a:t>
            </a:r>
            <a:r>
              <a:rPr lang="en-US" altLang="zh-CN" sz="1800" dirty="0">
                <a:solidFill>
                  <a:srgbClr val="FF0000"/>
                </a:solidFill>
                <a:latin typeface="微软雅黑" panose="020B0503020204020204" pitchFamily="34" charset="-122"/>
                <a:ea typeface="微软雅黑" panose="020B0503020204020204" pitchFamily="34" charset="-122"/>
              </a:rPr>
              <a:t>: 71.4%</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51" name="文本框 37"/>
          <p:cNvSpPr txBox="1"/>
          <p:nvPr/>
        </p:nvSpPr>
        <p:spPr>
          <a:xfrm>
            <a:off x="4953000" y="6031468"/>
            <a:ext cx="2387192" cy="369332"/>
          </a:xfrm>
          <a:prstGeom prst="rect">
            <a:avLst/>
          </a:prstGeom>
          <a:noFill/>
        </p:spPr>
        <p:txBody>
          <a:bodyPr wrap="none" rtlCol="0">
            <a:spAutoFit/>
          </a:bodyPr>
          <a:lstStyle/>
          <a:p>
            <a:pPr>
              <a:buNone/>
            </a:pPr>
            <a:r>
              <a:rPr lang="zh-CN" altLang="en-US" sz="1800" dirty="0">
                <a:solidFill>
                  <a:srgbClr val="FF0000"/>
                </a:solidFill>
                <a:latin typeface="微软雅黑" panose="020B0503020204020204" pitchFamily="34" charset="-122"/>
                <a:ea typeface="微软雅黑" panose="020B0503020204020204" pitchFamily="34" charset="-122"/>
              </a:rPr>
              <a:t>预剪枝决策</a:t>
            </a:r>
            <a:r>
              <a:rPr lang="en-US" altLang="zh-CN" sz="1800" dirty="0">
                <a:solidFill>
                  <a:srgbClr val="FF0000"/>
                </a:solidFill>
                <a:latin typeface="微软雅黑" panose="020B0503020204020204" pitchFamily="34" charset="-122"/>
                <a:ea typeface="微软雅黑" panose="020B0503020204020204" pitchFamily="34" charset="-122"/>
              </a:rPr>
              <a:t>: </a:t>
            </a:r>
            <a:r>
              <a:rPr lang="zh-CN" altLang="en-US" sz="1800" dirty="0">
                <a:solidFill>
                  <a:srgbClr val="FF0000"/>
                </a:solidFill>
                <a:latin typeface="微软雅黑" panose="020B0503020204020204" pitchFamily="34" charset="-122"/>
                <a:ea typeface="微软雅黑" panose="020B0503020204020204" pitchFamily="34" charset="-122"/>
              </a:rPr>
              <a:t>禁止划分</a:t>
            </a:r>
          </a:p>
        </p:txBody>
      </p:sp>
      <p:sp>
        <p:nvSpPr>
          <p:cNvPr id="52" name="文本框 23"/>
          <p:cNvSpPr txBox="1"/>
          <p:nvPr/>
        </p:nvSpPr>
        <p:spPr>
          <a:xfrm>
            <a:off x="4948285" y="4971968"/>
            <a:ext cx="1338828" cy="369332"/>
          </a:xfrm>
          <a:prstGeom prst="rect">
            <a:avLst/>
          </a:prstGeom>
          <a:noFill/>
        </p:spPr>
        <p:txBody>
          <a:bodyPr wrap="none" rtlCol="0">
            <a:spAutoFit/>
          </a:bodyPr>
          <a:lstStyle/>
          <a:p>
            <a:pPr>
              <a:buNone/>
            </a:pPr>
            <a:r>
              <a:rPr lang="zh-CN" altLang="en-US" sz="1800" dirty="0">
                <a:solidFill>
                  <a:srgbClr val="FF0000"/>
                </a:solidFill>
                <a:latin typeface="微软雅黑" panose="020B0503020204020204" pitchFamily="34" charset="-122"/>
                <a:ea typeface="微软雅黑" panose="020B0503020204020204" pitchFamily="34" charset="-122"/>
              </a:rPr>
              <a:t>验证集精度</a:t>
            </a:r>
          </a:p>
        </p:txBody>
      </p:sp>
    </p:spTree>
    <p:extLst>
      <p:ext uri="{BB962C8B-B14F-4D97-AF65-F5344CB8AC3E}">
        <p14:creationId xmlns:p14="http://schemas.microsoft.com/office/powerpoint/2010/main" val="25502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P spid="11" grpId="0"/>
      <p:bldP spid="12" grpId="0"/>
      <p:bldP spid="15" grpId="0" animBg="1"/>
      <p:bldP spid="16" grpId="0" animBg="1"/>
      <p:bldP spid="17" grpId="0" animBg="1"/>
      <p:bldP spid="34" grpId="0"/>
      <p:bldP spid="38" grpId="0"/>
      <p:bldP spid="39" grpId="0"/>
      <p:bldP spid="40" grpId="0"/>
      <p:bldP spid="48" grpId="0"/>
      <p:bldP spid="50" grpId="0"/>
      <p:bldP spid="51" grpId="0"/>
      <p:bldP spid="5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821267" y="1037166"/>
            <a:ext cx="11506200" cy="457200"/>
          </a:xfrm>
        </p:spPr>
        <p:txBody>
          <a:bodyPr>
            <a:normAutofit fontScale="92500" lnSpcReduction="10000"/>
          </a:bodyPr>
          <a:lstStyle/>
          <a:p>
            <a:r>
              <a:rPr lang="zh-CN" altLang="en-US" dirty="0">
                <a:solidFill>
                  <a:schemeClr val="tx1"/>
                </a:solidFill>
                <a:latin typeface="微软雅黑" panose="020B0503020204020204" pitchFamily="34" charset="-122"/>
                <a:ea typeface="微软雅黑" panose="020B0503020204020204" pitchFamily="34" charset="-122"/>
              </a:rPr>
              <a:t>预剪枝的优缺点</a:t>
            </a:r>
          </a:p>
        </p:txBody>
      </p:sp>
      <p:sp>
        <p:nvSpPr>
          <p:cNvPr id="4" name="内容占位符 3"/>
          <p:cNvSpPr>
            <a:spLocks noGrp="1"/>
          </p:cNvSpPr>
          <p:nvPr>
            <p:ph sz="quarter" idx="14"/>
          </p:nvPr>
        </p:nvSpPr>
        <p:spPr>
          <a:xfrm>
            <a:off x="838200" y="1905000"/>
            <a:ext cx="10439400" cy="4039277"/>
          </a:xfrm>
        </p:spPr>
        <p:txBody>
          <a:bodyPr/>
          <a:lstStyle/>
          <a:p>
            <a:r>
              <a:rPr lang="zh-CN" altLang="en-US" sz="2000" dirty="0">
                <a:solidFill>
                  <a:schemeClr val="tx1"/>
                </a:solidFill>
                <a:latin typeface="微软雅黑" panose="020B0503020204020204" pitchFamily="34" charset="-122"/>
                <a:ea typeface="微软雅黑" panose="020B0503020204020204" pitchFamily="34" charset="-122"/>
              </a:rPr>
              <a:t>优点</a:t>
            </a:r>
            <a:endParaRPr lang="en-US" altLang="zh-CN" sz="2000" dirty="0">
              <a:solidFill>
                <a:schemeClr val="tx1"/>
              </a:solidFill>
              <a:latin typeface="微软雅黑" panose="020B0503020204020204" pitchFamily="34" charset="-122"/>
              <a:ea typeface="微软雅黑" panose="020B0503020204020204" pitchFamily="34" charset="-122"/>
            </a:endParaRPr>
          </a:p>
          <a:p>
            <a:pPr lvl="1"/>
            <a:r>
              <a:rPr lang="zh-CN" altLang="en-US" sz="1800" dirty="0">
                <a:solidFill>
                  <a:schemeClr val="tx1"/>
                </a:solidFill>
                <a:latin typeface="微软雅黑" panose="020B0503020204020204" pitchFamily="34" charset="-122"/>
                <a:ea typeface="微软雅黑" panose="020B0503020204020204" pitchFamily="34" charset="-122"/>
              </a:rPr>
              <a:t>降低过拟合风险</a:t>
            </a:r>
            <a:endParaRPr lang="en-US" altLang="zh-CN" sz="1800" dirty="0">
              <a:solidFill>
                <a:schemeClr val="tx1"/>
              </a:solidFill>
              <a:latin typeface="微软雅黑" panose="020B0503020204020204" pitchFamily="34" charset="-122"/>
              <a:ea typeface="微软雅黑" panose="020B0503020204020204" pitchFamily="34" charset="-122"/>
            </a:endParaRPr>
          </a:p>
          <a:p>
            <a:pPr lvl="1"/>
            <a:r>
              <a:rPr lang="zh-CN" altLang="en-US" sz="1800" dirty="0">
                <a:solidFill>
                  <a:schemeClr val="tx1"/>
                </a:solidFill>
                <a:latin typeface="微软雅黑" panose="020B0503020204020204" pitchFamily="34" charset="-122"/>
                <a:ea typeface="微软雅黑" panose="020B0503020204020204" pitchFamily="34" charset="-122"/>
              </a:rPr>
              <a:t>显著减少训练时间和测试时间开销</a:t>
            </a:r>
            <a:endParaRPr lang="en-US" altLang="zh-CN" sz="1800" dirty="0">
              <a:solidFill>
                <a:schemeClr val="tx1"/>
              </a:solidFill>
              <a:latin typeface="微软雅黑" panose="020B0503020204020204" pitchFamily="34" charset="-122"/>
              <a:ea typeface="微软雅黑" panose="020B0503020204020204" pitchFamily="34" charset="-122"/>
            </a:endParaRPr>
          </a:p>
          <a:p>
            <a:pPr marL="325800" lvl="1" indent="0">
              <a:buNone/>
            </a:pPr>
            <a:endParaRPr lang="en-US" altLang="zh-CN" sz="1800" dirty="0">
              <a:solidFill>
                <a:schemeClr val="tx1"/>
              </a:solidFill>
              <a:latin typeface="微软雅黑" panose="020B0503020204020204" pitchFamily="34" charset="-122"/>
              <a:ea typeface="微软雅黑" panose="020B0503020204020204" pitchFamily="34" charset="-122"/>
            </a:endParaRPr>
          </a:p>
          <a:p>
            <a:r>
              <a:rPr lang="zh-CN" altLang="en-US" sz="2000" dirty="0">
                <a:solidFill>
                  <a:schemeClr val="tx1"/>
                </a:solidFill>
                <a:latin typeface="微软雅黑" panose="020B0503020204020204" pitchFamily="34" charset="-122"/>
                <a:ea typeface="微软雅黑" panose="020B0503020204020204" pitchFamily="34" charset="-122"/>
              </a:rPr>
              <a:t>缺点</a:t>
            </a:r>
            <a:endParaRPr lang="en-US" altLang="zh-CN" sz="2000" dirty="0">
              <a:solidFill>
                <a:schemeClr val="tx1"/>
              </a:solidFill>
              <a:latin typeface="微软雅黑" panose="020B0503020204020204" pitchFamily="34" charset="-122"/>
              <a:ea typeface="微软雅黑" panose="020B0503020204020204" pitchFamily="34" charset="-122"/>
            </a:endParaRPr>
          </a:p>
          <a:p>
            <a:pPr lvl="1"/>
            <a:r>
              <a:rPr lang="zh-CN" altLang="en-US" sz="1800" dirty="0">
                <a:solidFill>
                  <a:schemeClr val="tx1"/>
                </a:solidFill>
                <a:latin typeface="微软雅黑" panose="020B0503020204020204" pitchFamily="34" charset="-122"/>
                <a:ea typeface="微软雅黑" panose="020B0503020204020204" pitchFamily="34" charset="-122"/>
              </a:rPr>
              <a:t>欠拟合风险：有些分支的当前划分虽然不能提升泛化性能，但在其基础上进行的后续划分却有可能导致性能显著提高。预剪枝基于“贪心”本质禁止这些分支展开，带来了欠拟合风险</a:t>
            </a:r>
          </a:p>
          <a:p>
            <a:pPr marL="0" indent="0">
              <a:buNone/>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6" name="标题 1"/>
          <p:cNvSpPr>
            <a:spLocks noGrp="1"/>
          </p:cNvSpPr>
          <p:nvPr>
            <p:ph type="title"/>
          </p:nvPr>
        </p:nvSpPr>
        <p:spPr>
          <a:xfrm>
            <a:off x="838200" y="33146"/>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剪枝处理</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预剪枝</a:t>
            </a:r>
          </a:p>
        </p:txBody>
      </p:sp>
    </p:spTree>
    <p:extLst>
      <p:ext uri="{BB962C8B-B14F-4D97-AF65-F5344CB8AC3E}">
        <p14:creationId xmlns:p14="http://schemas.microsoft.com/office/powerpoint/2010/main" val="135317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1709" y="1160547"/>
            <a:ext cx="10309691" cy="4982117"/>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先从训练集生成一棵完整的决策树，然后自底向上地对非叶结点进行考察，若将该结点对应的子树替换为叶结点能带来决策树泛化性能提升，则将该子树替换为叶结点</a:t>
            </a:r>
          </a:p>
        </p:txBody>
      </p:sp>
      <p:grpSp>
        <p:nvGrpSpPr>
          <p:cNvPr id="4" name="组合 3"/>
          <p:cNvGrpSpPr/>
          <p:nvPr/>
        </p:nvGrpSpPr>
        <p:grpSpPr>
          <a:xfrm>
            <a:off x="4005739" y="2188564"/>
            <a:ext cx="7294551" cy="4136036"/>
            <a:chOff x="1926459" y="2007290"/>
            <a:chExt cx="8479450" cy="4732069"/>
          </a:xfrm>
        </p:grpSpPr>
        <p:grpSp>
          <p:nvGrpSpPr>
            <p:cNvPr id="5" name="组合 4"/>
            <p:cNvGrpSpPr/>
            <p:nvPr/>
          </p:nvGrpSpPr>
          <p:grpSpPr>
            <a:xfrm>
              <a:off x="4423852" y="6307359"/>
              <a:ext cx="3582444" cy="432000"/>
              <a:chOff x="2341355" y="4320514"/>
              <a:chExt cx="3582444" cy="432000"/>
            </a:xfrm>
          </p:grpSpPr>
          <p:sp>
            <p:nvSpPr>
              <p:cNvPr id="55" name="椭圆 54"/>
              <p:cNvSpPr/>
              <p:nvPr/>
            </p:nvSpPr>
            <p:spPr>
              <a:xfrm>
                <a:off x="2341355"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sp>
            <p:nvSpPr>
              <p:cNvPr id="56" name="椭圆 55"/>
              <p:cNvSpPr/>
              <p:nvPr/>
            </p:nvSpPr>
            <p:spPr>
              <a:xfrm>
                <a:off x="3592577"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坏瓜</a:t>
                </a:r>
              </a:p>
            </p:txBody>
          </p:sp>
          <p:sp>
            <p:nvSpPr>
              <p:cNvPr id="57" name="椭圆 56"/>
              <p:cNvSpPr/>
              <p:nvPr/>
            </p:nvSpPr>
            <p:spPr>
              <a:xfrm>
                <a:off x="4843799"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grpSp>
        <p:cxnSp>
          <p:nvCxnSpPr>
            <p:cNvPr id="6" name="直接连接符 5"/>
            <p:cNvCxnSpPr>
              <a:endCxn id="55" idx="0"/>
            </p:cNvCxnSpPr>
            <p:nvPr/>
          </p:nvCxnSpPr>
          <p:spPr>
            <a:xfrm flipH="1">
              <a:off x="4963852" y="5508978"/>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7" name="文本框 11"/>
            <p:cNvSpPr txBox="1"/>
            <p:nvPr/>
          </p:nvSpPr>
          <p:spPr>
            <a:xfrm>
              <a:off x="6164462" y="5818868"/>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清晰</a:t>
              </a:r>
            </a:p>
          </p:txBody>
        </p:sp>
        <p:cxnSp>
          <p:nvCxnSpPr>
            <p:cNvPr id="8" name="直接连接符 7"/>
            <p:cNvCxnSpPr>
              <a:endCxn id="57" idx="0"/>
            </p:cNvCxnSpPr>
            <p:nvPr/>
          </p:nvCxnSpPr>
          <p:spPr>
            <a:xfrm>
              <a:off x="6215074" y="5508978"/>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a:stCxn id="10" idx="2"/>
              <a:endCxn id="56" idx="0"/>
            </p:cNvCxnSpPr>
            <p:nvPr/>
          </p:nvCxnSpPr>
          <p:spPr>
            <a:xfrm>
              <a:off x="6215074" y="5699638"/>
              <a:ext cx="0" cy="607721"/>
            </a:xfrm>
            <a:prstGeom prst="line">
              <a:avLst/>
            </a:prstGeom>
          </p:spPr>
          <p:style>
            <a:lnRef idx="1">
              <a:schemeClr val="dk1"/>
            </a:lnRef>
            <a:fillRef idx="0">
              <a:schemeClr val="dk1"/>
            </a:fillRef>
            <a:effectRef idx="0">
              <a:schemeClr val="dk1"/>
            </a:effectRef>
            <a:fontRef idx="minor">
              <a:schemeClr val="tx1"/>
            </a:fontRef>
          </p:style>
        </p:cxnSp>
        <p:sp>
          <p:nvSpPr>
            <p:cNvPr id="10" name="圆角矩形 9"/>
            <p:cNvSpPr/>
            <p:nvPr/>
          </p:nvSpPr>
          <p:spPr>
            <a:xfrm>
              <a:off x="5675074" y="52676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latin typeface="Times" panose="02020603060405020304" pitchFamily="18" charset="0"/>
                </a:rPr>
                <a:t>纹理</a:t>
              </a:r>
            </a:p>
          </p:txBody>
        </p:sp>
        <p:sp>
          <p:nvSpPr>
            <p:cNvPr id="11" name="文本框 20"/>
            <p:cNvSpPr txBox="1"/>
            <p:nvPr/>
          </p:nvSpPr>
          <p:spPr>
            <a:xfrm>
              <a:off x="7089965" y="5818868"/>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模糊</a:t>
              </a:r>
            </a:p>
          </p:txBody>
        </p:sp>
        <p:sp>
          <p:nvSpPr>
            <p:cNvPr id="12" name="文本框 21"/>
            <p:cNvSpPr txBox="1"/>
            <p:nvPr/>
          </p:nvSpPr>
          <p:spPr>
            <a:xfrm>
              <a:off x="4737145" y="5818868"/>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稍糊</a:t>
              </a:r>
            </a:p>
          </p:txBody>
        </p:sp>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2" y="477924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乌黑</a:t>
              </a: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浅白</a:t>
              </a:r>
            </a:p>
          </p:txBody>
        </p:sp>
        <p:sp>
          <p:nvSpPr>
            <p:cNvPr id="20" name="文本框 30"/>
            <p:cNvSpPr txBox="1"/>
            <p:nvPr/>
          </p:nvSpPr>
          <p:spPr>
            <a:xfrm>
              <a:off x="4737145" y="477924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青绿</a:t>
              </a: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latin typeface="Times" panose="02020603060405020304" pitchFamily="18" charset="0"/>
                </a:rPr>
                <a:t>色泽</a:t>
              </a: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坏瓜</a:t>
              </a:r>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388775" y="372746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蜷缩</a:t>
              </a: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硬挺</a:t>
              </a:r>
            </a:p>
          </p:txBody>
        </p:sp>
        <p:sp>
          <p:nvSpPr>
            <p:cNvPr id="29" name="文本框 39"/>
            <p:cNvSpPr txBox="1"/>
            <p:nvPr/>
          </p:nvSpPr>
          <p:spPr>
            <a:xfrm>
              <a:off x="5976874" y="372746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稍蜷</a:t>
              </a: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latin typeface="Times" panose="02020603060405020304" pitchFamily="18" charset="0"/>
                </a:rPr>
                <a:t>根蒂</a:t>
              </a: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坏瓜</a:t>
              </a:r>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581222" y="3760015"/>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乌黑</a:t>
              </a: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2"/>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480157" y="3686349"/>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浅白</a:t>
              </a:r>
            </a:p>
          </p:txBody>
        </p:sp>
        <p:sp>
          <p:nvSpPr>
            <p:cNvPr id="39" name="文本框 49"/>
            <p:cNvSpPr txBox="1"/>
            <p:nvPr/>
          </p:nvSpPr>
          <p:spPr>
            <a:xfrm>
              <a:off x="2239865" y="372981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青绿</a:t>
              </a:r>
            </a:p>
          </p:txBody>
        </p:sp>
        <p:sp>
          <p:nvSpPr>
            <p:cNvPr id="40" name="圆角矩形 39"/>
            <p:cNvSpPr/>
            <p:nvPr/>
          </p:nvSpPr>
          <p:spPr>
            <a:xfrm>
              <a:off x="3161197" y="3176233"/>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latin typeface="Times" panose="02020603060405020304" pitchFamily="18" charset="0"/>
                </a:rPr>
                <a:t>色泽</a:t>
              </a: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坏瓜</a:t>
              </a:r>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4"/>
              <a:ext cx="1440001"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latin typeface="Times" panose="02020603060405020304" pitchFamily="18" charset="0"/>
                </a:rPr>
                <a:t>脐部</a:t>
              </a:r>
            </a:p>
          </p:txBody>
        </p:sp>
        <p:sp>
          <p:nvSpPr>
            <p:cNvPr id="46" name="文本框 63"/>
            <p:cNvSpPr txBox="1"/>
            <p:nvPr/>
          </p:nvSpPr>
          <p:spPr>
            <a:xfrm>
              <a:off x="8745894" y="265249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579858"/>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稍凹</a:t>
              </a:r>
            </a:p>
          </p:txBody>
        </p:sp>
        <p:sp>
          <p:nvSpPr>
            <p:cNvPr id="48" name="文本框 65"/>
            <p:cNvSpPr txBox="1"/>
            <p:nvPr/>
          </p:nvSpPr>
          <p:spPr>
            <a:xfrm>
              <a:off x="3868758" y="2579858"/>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凹陷</a:t>
              </a: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1</a:t>
              </a:r>
              <a:endParaRPr lang="zh-CN" altLang="en-US" dirty="0">
                <a:solidFill>
                  <a:schemeClr val="tx1"/>
                </a:solidFill>
                <a:latin typeface="Times "/>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2</a:t>
              </a:r>
              <a:endParaRPr lang="zh-CN" altLang="en-US" dirty="0">
                <a:solidFill>
                  <a:schemeClr val="tx1"/>
                </a:solidFill>
                <a:latin typeface="Times "/>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3</a:t>
              </a:r>
              <a:endParaRPr lang="zh-CN" altLang="en-US" dirty="0">
                <a:solidFill>
                  <a:schemeClr val="tx1"/>
                </a:solidFill>
                <a:latin typeface="Times "/>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4</a:t>
              </a:r>
              <a:endParaRPr lang="zh-CN" altLang="en-US" dirty="0">
                <a:solidFill>
                  <a:schemeClr val="tx1"/>
                </a:solidFill>
                <a:latin typeface="Times "/>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5</a:t>
              </a:r>
              <a:endParaRPr lang="zh-CN" altLang="en-US" dirty="0">
                <a:solidFill>
                  <a:schemeClr val="tx1"/>
                </a:solidFill>
                <a:latin typeface="Times "/>
              </a:endParaRPr>
            </a:p>
          </p:txBody>
        </p:sp>
        <p:sp>
          <p:nvSpPr>
            <p:cNvPr id="54" name="椭圆 53"/>
            <p:cNvSpPr/>
            <p:nvPr/>
          </p:nvSpPr>
          <p:spPr>
            <a:xfrm>
              <a:off x="5531825" y="505816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6</a:t>
              </a:r>
              <a:endParaRPr lang="zh-CN" altLang="en-US" dirty="0">
                <a:solidFill>
                  <a:schemeClr val="tx1"/>
                </a:solidFill>
                <a:latin typeface="Times "/>
              </a:endParaRPr>
            </a:p>
          </p:txBody>
        </p:sp>
      </p:grpSp>
      <p:sp>
        <p:nvSpPr>
          <p:cNvPr id="58" name="文本框 57"/>
          <p:cNvSpPr txBox="1"/>
          <p:nvPr/>
        </p:nvSpPr>
        <p:spPr>
          <a:xfrm>
            <a:off x="1219200" y="3171075"/>
            <a:ext cx="2221389" cy="2086725"/>
          </a:xfrm>
          <a:prstGeom prst="rect">
            <a:avLst/>
          </a:prstGeom>
          <a:noFill/>
        </p:spPr>
        <p:txBody>
          <a:bodyPr wrap="square" rtlCol="0">
            <a:spAutoFit/>
          </a:bodyPr>
          <a:lstStyle/>
          <a:p>
            <a:r>
              <a:rPr lang="zh-CN" altLang="en-US" sz="2400" dirty="0"/>
              <a:t>首先生成一棵完整的决策树，该决策树的验证集精度为</a:t>
            </a:r>
            <a:endParaRPr lang="en-US" altLang="zh-CN" sz="2400" dirty="0"/>
          </a:p>
          <a:p>
            <a:endParaRPr lang="zh-CN" altLang="en-US" sz="2400" dirty="0"/>
          </a:p>
        </p:txBody>
      </p:sp>
      <p:graphicFrame>
        <p:nvGraphicFramePr>
          <p:cNvPr id="59" name="对象 58"/>
          <p:cNvGraphicFramePr>
            <a:graphicFrameLocks noChangeAspect="1"/>
          </p:cNvGraphicFramePr>
          <p:nvPr>
            <p:extLst>
              <p:ext uri="{D42A27DB-BD31-4B8C-83A1-F6EECF244321}">
                <p14:modId xmlns:p14="http://schemas.microsoft.com/office/powerpoint/2010/main" val="1289029748"/>
              </p:ext>
            </p:extLst>
          </p:nvPr>
        </p:nvGraphicFramePr>
        <p:xfrm>
          <a:off x="2884025" y="4373762"/>
          <a:ext cx="531813" cy="239713"/>
        </p:xfrm>
        <a:graphic>
          <a:graphicData uri="http://schemas.openxmlformats.org/presentationml/2006/ole">
            <mc:AlternateContent xmlns:mc="http://schemas.openxmlformats.org/markup-compatibility/2006">
              <mc:Choice xmlns:v="urn:schemas-microsoft-com:vml" Requires="v">
                <p:oleObj spid="_x0000_s11305" name="Formula" r:id="rId3" imgW="388800" imgH="175320" progId="Equation.Ribbit">
                  <p:embed/>
                </p:oleObj>
              </mc:Choice>
              <mc:Fallback>
                <p:oleObj name="Formula" r:id="rId3" imgW="388800" imgH="175320" progId="Equation.Ribbit">
                  <p:embed/>
                  <p:pic>
                    <p:nvPicPr>
                      <p:cNvPr id="0" name=""/>
                      <p:cNvPicPr/>
                      <p:nvPr/>
                    </p:nvPicPr>
                    <p:blipFill>
                      <a:blip r:embed="rId4"/>
                      <a:stretch>
                        <a:fillRect/>
                      </a:stretch>
                    </p:blipFill>
                    <p:spPr>
                      <a:xfrm>
                        <a:off x="2884025" y="4373762"/>
                        <a:ext cx="531813" cy="239713"/>
                      </a:xfrm>
                      <a:prstGeom prst="rect">
                        <a:avLst/>
                      </a:prstGeom>
                    </p:spPr>
                  </p:pic>
                </p:oleObj>
              </mc:Fallback>
            </mc:AlternateContent>
          </a:graphicData>
        </a:graphic>
      </p:graphicFrame>
      <p:sp>
        <p:nvSpPr>
          <p:cNvPr id="61" name="标题 1"/>
          <p:cNvSpPr>
            <a:spLocks noGrp="1"/>
          </p:cNvSpPr>
          <p:nvPr>
            <p:ph type="title"/>
          </p:nvPr>
        </p:nvSpPr>
        <p:spPr>
          <a:xfrm>
            <a:off x="919372" y="-8274"/>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剪枝</a:t>
            </a:r>
            <a:r>
              <a:rPr lang="zh-CN" altLang="en-US">
                <a:solidFill>
                  <a:schemeClr val="tx1"/>
                </a:solidFill>
                <a:latin typeface="微软雅黑" panose="020B0503020204020204" pitchFamily="34" charset="-122"/>
                <a:ea typeface="微软雅黑" panose="020B0503020204020204" pitchFamily="34" charset="-122"/>
              </a:rPr>
              <a:t>处理</a:t>
            </a:r>
            <a:r>
              <a:rPr lang="en-US" altLang="zh-CN">
                <a:solidFill>
                  <a:schemeClr val="tx1"/>
                </a:solidFill>
                <a:latin typeface="微软雅黑" panose="020B0503020204020204" pitchFamily="34" charset="-122"/>
                <a:ea typeface="微软雅黑" panose="020B0503020204020204" pitchFamily="34" charset="-122"/>
              </a:rPr>
              <a:t>-</a:t>
            </a:r>
            <a:r>
              <a:rPr lang="zh-CN" altLang="en-US">
                <a:solidFill>
                  <a:schemeClr val="tx1"/>
                </a:solidFill>
                <a:latin typeface="微软雅黑" panose="020B0503020204020204" pitchFamily="34" charset="-122"/>
                <a:ea typeface="微软雅黑" panose="020B0503020204020204" pitchFamily="34" charset="-122"/>
              </a:rPr>
              <a:t>后剪枝</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774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0323" y="26390"/>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剪枝处理</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后剪枝</a:t>
            </a:r>
          </a:p>
        </p:txBody>
      </p:sp>
      <p:sp>
        <p:nvSpPr>
          <p:cNvPr id="3" name="内容占位符 2"/>
          <p:cNvSpPr>
            <a:spLocks noGrp="1"/>
          </p:cNvSpPr>
          <p:nvPr>
            <p:ph idx="1"/>
          </p:nvPr>
        </p:nvSpPr>
        <p:spPr>
          <a:xfrm>
            <a:off x="728133" y="1143001"/>
            <a:ext cx="10549467" cy="4999663"/>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首先考虑结点   ，若将其替换为叶结点，根据落在其上的训练样本</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将其标记为“好瓜”，得到验证集精度提高至</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，则决定剪枝</a:t>
            </a:r>
          </a:p>
        </p:txBody>
      </p:sp>
      <p:graphicFrame>
        <p:nvGraphicFramePr>
          <p:cNvPr id="62" name="对象 61"/>
          <p:cNvGraphicFramePr>
            <a:graphicFrameLocks noChangeAspect="1"/>
          </p:cNvGraphicFramePr>
          <p:nvPr>
            <p:extLst>
              <p:ext uri="{D42A27DB-BD31-4B8C-83A1-F6EECF244321}">
                <p14:modId xmlns:p14="http://schemas.microsoft.com/office/powerpoint/2010/main" val="1276579167"/>
              </p:ext>
            </p:extLst>
          </p:nvPr>
        </p:nvGraphicFramePr>
        <p:xfrm>
          <a:off x="3090863" y="1215220"/>
          <a:ext cx="261937" cy="307975"/>
        </p:xfrm>
        <a:graphic>
          <a:graphicData uri="http://schemas.openxmlformats.org/presentationml/2006/ole">
            <mc:AlternateContent xmlns:mc="http://schemas.openxmlformats.org/markup-compatibility/2006">
              <mc:Choice xmlns:v="urn:schemas-microsoft-com:vml" Requires="v">
                <p:oleObj spid="_x0000_s12404" name="Formula" r:id="rId3" imgW="147600" imgH="172800" progId="Equation.Ribbit">
                  <p:embed/>
                </p:oleObj>
              </mc:Choice>
              <mc:Fallback>
                <p:oleObj name="Formula" r:id="rId3" imgW="147600" imgH="172800" progId="Equation.Ribbit">
                  <p:embed/>
                  <p:pic>
                    <p:nvPicPr>
                      <p:cNvPr id="0" name=""/>
                      <p:cNvPicPr/>
                      <p:nvPr/>
                    </p:nvPicPr>
                    <p:blipFill>
                      <a:blip r:embed="rId4"/>
                      <a:stretch>
                        <a:fillRect/>
                      </a:stretch>
                    </p:blipFill>
                    <p:spPr>
                      <a:xfrm>
                        <a:off x="3090863" y="1215220"/>
                        <a:ext cx="261937" cy="307975"/>
                      </a:xfrm>
                      <a:prstGeom prst="rect">
                        <a:avLst/>
                      </a:prstGeom>
                    </p:spPr>
                  </p:pic>
                </p:oleObj>
              </mc:Fallback>
            </mc:AlternateContent>
          </a:graphicData>
        </a:graphic>
      </p:graphicFrame>
      <p:cxnSp>
        <p:nvCxnSpPr>
          <p:cNvPr id="71" name="直接箭头连接符 70"/>
          <p:cNvCxnSpPr>
            <a:cxnSpLocks/>
          </p:cNvCxnSpPr>
          <p:nvPr/>
        </p:nvCxnSpPr>
        <p:spPr>
          <a:xfrm flipH="1" flipV="1">
            <a:off x="5384800" y="5096933"/>
            <a:ext cx="3281472" cy="649978"/>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文本框 54"/>
          <p:cNvSpPr txBox="1"/>
          <p:nvPr/>
        </p:nvSpPr>
        <p:spPr>
          <a:xfrm>
            <a:off x="8666272" y="5173111"/>
            <a:ext cx="1338828" cy="369332"/>
          </a:xfrm>
          <a:prstGeom prst="rect">
            <a:avLst/>
          </a:prstGeom>
          <a:noFill/>
        </p:spPr>
        <p:txBody>
          <a:bodyPr wrap="none" rtlCol="0">
            <a:spAutoFit/>
          </a:bodyPr>
          <a:lstStyle/>
          <a:p>
            <a:pPr>
              <a:buNone/>
            </a:pPr>
            <a:r>
              <a:rPr lang="zh-CN" altLang="en-US" sz="1800" dirty="0">
                <a:solidFill>
                  <a:srgbClr val="FF0000"/>
                </a:solidFill>
                <a:latin typeface="微软雅黑" panose="020B0503020204020204" pitchFamily="34" charset="-122"/>
                <a:ea typeface="微软雅黑" panose="020B0503020204020204" pitchFamily="34" charset="-122"/>
              </a:rPr>
              <a:t>验证集精度</a:t>
            </a:r>
          </a:p>
        </p:txBody>
      </p:sp>
      <p:sp>
        <p:nvSpPr>
          <p:cNvPr id="73" name="文本框 55"/>
          <p:cNvSpPr txBox="1"/>
          <p:nvPr/>
        </p:nvSpPr>
        <p:spPr>
          <a:xfrm>
            <a:off x="8666273" y="5594304"/>
            <a:ext cx="1762021" cy="712759"/>
          </a:xfrm>
          <a:prstGeom prst="rect">
            <a:avLst/>
          </a:prstGeom>
          <a:noFill/>
        </p:spPr>
        <p:txBody>
          <a:bodyPr wrap="none" rtlCol="0">
            <a:spAutoFit/>
          </a:bodyPr>
          <a:lstStyle/>
          <a:p>
            <a:pPr>
              <a:lnSpc>
                <a:spcPct val="75000"/>
              </a:lnSpc>
              <a:buNone/>
            </a:pPr>
            <a:r>
              <a:rPr lang="zh-CN" altLang="en-US" sz="1800" dirty="0">
                <a:solidFill>
                  <a:srgbClr val="FF0000"/>
                </a:solidFill>
                <a:latin typeface="微软雅黑" panose="020B0503020204020204" pitchFamily="34" charset="-122"/>
                <a:ea typeface="微软雅黑" panose="020B0503020204020204" pitchFamily="34" charset="-122"/>
              </a:rPr>
              <a:t>剪枝前</a:t>
            </a:r>
            <a:r>
              <a:rPr lang="en-US" altLang="zh-CN" sz="1800" dirty="0">
                <a:solidFill>
                  <a:srgbClr val="FF0000"/>
                </a:solidFill>
                <a:latin typeface="微软雅黑" panose="020B0503020204020204" pitchFamily="34" charset="-122"/>
                <a:ea typeface="微软雅黑" panose="020B0503020204020204" pitchFamily="34" charset="-122"/>
              </a:rPr>
              <a:t>: 42.9%</a:t>
            </a:r>
          </a:p>
          <a:p>
            <a:pPr>
              <a:lnSpc>
                <a:spcPct val="75000"/>
              </a:lnSpc>
              <a:buNone/>
            </a:pPr>
            <a:r>
              <a:rPr lang="zh-CN" altLang="en-US" sz="1800" dirty="0">
                <a:solidFill>
                  <a:srgbClr val="FF0000"/>
                </a:solidFill>
                <a:latin typeface="微软雅黑" panose="020B0503020204020204" pitchFamily="34" charset="-122"/>
                <a:ea typeface="微软雅黑" panose="020B0503020204020204" pitchFamily="34" charset="-122"/>
              </a:rPr>
              <a:t>剪枝后</a:t>
            </a:r>
            <a:r>
              <a:rPr lang="en-US" altLang="zh-CN" sz="1800" dirty="0">
                <a:solidFill>
                  <a:srgbClr val="FF0000"/>
                </a:solidFill>
                <a:latin typeface="微软雅黑" panose="020B0503020204020204" pitchFamily="34" charset="-122"/>
                <a:ea typeface="微软雅黑" panose="020B0503020204020204" pitchFamily="34" charset="-122"/>
              </a:rPr>
              <a:t>: 57.1</a:t>
            </a:r>
            <a:r>
              <a:rPr lang="en-US" altLang="zh-CN" dirty="0">
                <a:solidFill>
                  <a:srgbClr val="FF0000"/>
                </a:solidFill>
                <a:latin typeface="Times "/>
                <a:ea typeface="楷体" panose="02010609060101010101" pitchFamily="49" charset="-122"/>
              </a:rPr>
              <a:t>%</a:t>
            </a:r>
            <a:endParaRPr lang="zh-CN" altLang="en-US" dirty="0">
              <a:solidFill>
                <a:srgbClr val="FF0000"/>
              </a:solidFill>
              <a:latin typeface="Times "/>
              <a:ea typeface="楷体" panose="02010609060101010101" pitchFamily="49" charset="-122"/>
            </a:endParaRPr>
          </a:p>
        </p:txBody>
      </p:sp>
      <p:sp>
        <p:nvSpPr>
          <p:cNvPr id="74" name="文本框 56"/>
          <p:cNvSpPr txBox="1"/>
          <p:nvPr/>
        </p:nvSpPr>
        <p:spPr>
          <a:xfrm>
            <a:off x="8666273" y="4800600"/>
            <a:ext cx="1925527" cy="369332"/>
          </a:xfrm>
          <a:prstGeom prst="rect">
            <a:avLst/>
          </a:prstGeom>
          <a:noFill/>
        </p:spPr>
        <p:txBody>
          <a:bodyPr wrap="none" rtlCol="0">
            <a:spAutoFit/>
          </a:bodyPr>
          <a:lstStyle/>
          <a:p>
            <a:pPr>
              <a:buNone/>
            </a:pPr>
            <a:r>
              <a:rPr lang="zh-CN" altLang="en-US" sz="1800" dirty="0">
                <a:solidFill>
                  <a:srgbClr val="FF0000"/>
                </a:solidFill>
                <a:latin typeface="微软雅黑" panose="020B0503020204020204" pitchFamily="34" charset="-122"/>
                <a:ea typeface="微软雅黑" panose="020B0503020204020204" pitchFamily="34" charset="-122"/>
              </a:rPr>
              <a:t>后剪枝决策</a:t>
            </a:r>
            <a:r>
              <a:rPr lang="en-US" altLang="zh-CN" sz="1800" dirty="0">
                <a:solidFill>
                  <a:srgbClr val="FF0000"/>
                </a:solidFill>
                <a:latin typeface="微软雅黑" panose="020B0503020204020204" pitchFamily="34" charset="-122"/>
                <a:ea typeface="微软雅黑" panose="020B0503020204020204" pitchFamily="34" charset="-122"/>
              </a:rPr>
              <a:t>: </a:t>
            </a:r>
            <a:r>
              <a:rPr lang="zh-CN" altLang="en-US" sz="1800" dirty="0">
                <a:solidFill>
                  <a:srgbClr val="FF0000"/>
                </a:solidFill>
                <a:latin typeface="微软雅黑" panose="020B0503020204020204" pitchFamily="34" charset="-122"/>
                <a:ea typeface="微软雅黑" panose="020B0503020204020204" pitchFamily="34" charset="-122"/>
              </a:rPr>
              <a:t>剪枝</a:t>
            </a:r>
          </a:p>
        </p:txBody>
      </p:sp>
      <p:graphicFrame>
        <p:nvGraphicFramePr>
          <p:cNvPr id="63" name="对象 62"/>
          <p:cNvGraphicFramePr>
            <a:graphicFrameLocks noChangeAspect="1"/>
          </p:cNvGraphicFramePr>
          <p:nvPr>
            <p:extLst>
              <p:ext uri="{D42A27DB-BD31-4B8C-83A1-F6EECF244321}">
                <p14:modId xmlns:p14="http://schemas.microsoft.com/office/powerpoint/2010/main" val="3820864062"/>
              </p:ext>
            </p:extLst>
          </p:nvPr>
        </p:nvGraphicFramePr>
        <p:xfrm>
          <a:off x="9967912" y="1203325"/>
          <a:ext cx="776288" cy="320675"/>
        </p:xfrm>
        <a:graphic>
          <a:graphicData uri="http://schemas.openxmlformats.org/presentationml/2006/ole">
            <mc:AlternateContent xmlns:mc="http://schemas.openxmlformats.org/markup-compatibility/2006">
              <mc:Choice xmlns:v="urn:schemas-microsoft-com:vml" Requires="v">
                <p:oleObj spid="_x0000_s12405" name="Formula" r:id="rId5" imgW="432000" imgH="177840" progId="Equation.Ribbit">
                  <p:embed/>
                </p:oleObj>
              </mc:Choice>
              <mc:Fallback>
                <p:oleObj name="Formula" r:id="rId5" imgW="432000" imgH="177840" progId="Equation.Ribbit">
                  <p:embed/>
                  <p:pic>
                    <p:nvPicPr>
                      <p:cNvPr id="0" name=""/>
                      <p:cNvPicPr/>
                      <p:nvPr/>
                    </p:nvPicPr>
                    <p:blipFill>
                      <a:blip r:embed="rId6"/>
                      <a:stretch>
                        <a:fillRect/>
                      </a:stretch>
                    </p:blipFill>
                    <p:spPr>
                      <a:xfrm>
                        <a:off x="9967912" y="1203325"/>
                        <a:ext cx="776288" cy="320675"/>
                      </a:xfrm>
                      <a:prstGeom prst="rect">
                        <a:avLst/>
                      </a:prstGeom>
                    </p:spPr>
                  </p:pic>
                </p:oleObj>
              </mc:Fallback>
            </mc:AlternateContent>
          </a:graphicData>
        </a:graphic>
      </p:graphicFrame>
      <p:graphicFrame>
        <p:nvGraphicFramePr>
          <p:cNvPr id="58" name="对象 57"/>
          <p:cNvGraphicFramePr>
            <a:graphicFrameLocks noChangeAspect="1"/>
          </p:cNvGraphicFramePr>
          <p:nvPr>
            <p:extLst>
              <p:ext uri="{D42A27DB-BD31-4B8C-83A1-F6EECF244321}">
                <p14:modId xmlns:p14="http://schemas.microsoft.com/office/powerpoint/2010/main" val="3417402483"/>
              </p:ext>
            </p:extLst>
          </p:nvPr>
        </p:nvGraphicFramePr>
        <p:xfrm>
          <a:off x="6934200" y="1585912"/>
          <a:ext cx="698500" cy="319088"/>
        </p:xfrm>
        <a:graphic>
          <a:graphicData uri="http://schemas.openxmlformats.org/presentationml/2006/ole">
            <mc:AlternateContent xmlns:mc="http://schemas.openxmlformats.org/markup-compatibility/2006">
              <mc:Choice xmlns:v="urn:schemas-microsoft-com:vml" Requires="v">
                <p:oleObj spid="_x0000_s12406" name="Formula" r:id="rId7" imgW="384840" imgH="175320" progId="Equation.Ribbit">
                  <p:embed/>
                </p:oleObj>
              </mc:Choice>
              <mc:Fallback>
                <p:oleObj name="Formula" r:id="rId7" imgW="384840" imgH="175320" progId="Equation.Ribbit">
                  <p:embed/>
                  <p:pic>
                    <p:nvPicPr>
                      <p:cNvPr id="0" name=""/>
                      <p:cNvPicPr/>
                      <p:nvPr/>
                    </p:nvPicPr>
                    <p:blipFill>
                      <a:blip r:embed="rId8"/>
                      <a:stretch>
                        <a:fillRect/>
                      </a:stretch>
                    </p:blipFill>
                    <p:spPr>
                      <a:xfrm>
                        <a:off x="6934200" y="1585912"/>
                        <a:ext cx="698500" cy="319088"/>
                      </a:xfrm>
                      <a:prstGeom prst="rect">
                        <a:avLst/>
                      </a:prstGeom>
                    </p:spPr>
                  </p:pic>
                </p:oleObj>
              </mc:Fallback>
            </mc:AlternateContent>
          </a:graphicData>
        </a:graphic>
      </p:graphicFrame>
      <p:grpSp>
        <p:nvGrpSpPr>
          <p:cNvPr id="65" name="组合 64"/>
          <p:cNvGrpSpPr/>
          <p:nvPr/>
        </p:nvGrpSpPr>
        <p:grpSpPr>
          <a:xfrm>
            <a:off x="1337733" y="2072182"/>
            <a:ext cx="7320928" cy="3954100"/>
            <a:chOff x="1926459" y="2007290"/>
            <a:chExt cx="8479450" cy="4732069"/>
          </a:xfrm>
        </p:grpSpPr>
        <p:grpSp>
          <p:nvGrpSpPr>
            <p:cNvPr id="66" name="组合 65"/>
            <p:cNvGrpSpPr/>
            <p:nvPr/>
          </p:nvGrpSpPr>
          <p:grpSpPr>
            <a:xfrm>
              <a:off x="4423852" y="6307359"/>
              <a:ext cx="3582444" cy="432000"/>
              <a:chOff x="2341355" y="4320514"/>
              <a:chExt cx="3582444" cy="432000"/>
            </a:xfrm>
          </p:grpSpPr>
          <p:sp>
            <p:nvSpPr>
              <p:cNvPr id="120" name="椭圆 119"/>
              <p:cNvSpPr/>
              <p:nvPr/>
            </p:nvSpPr>
            <p:spPr>
              <a:xfrm>
                <a:off x="2341355"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sp>
            <p:nvSpPr>
              <p:cNvPr id="121" name="椭圆 120"/>
              <p:cNvSpPr/>
              <p:nvPr/>
            </p:nvSpPr>
            <p:spPr>
              <a:xfrm>
                <a:off x="3592577"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坏瓜</a:t>
                </a:r>
              </a:p>
            </p:txBody>
          </p:sp>
          <p:sp>
            <p:nvSpPr>
              <p:cNvPr id="122" name="椭圆 121"/>
              <p:cNvSpPr/>
              <p:nvPr/>
            </p:nvSpPr>
            <p:spPr>
              <a:xfrm>
                <a:off x="4843799"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grpSp>
        <p:cxnSp>
          <p:nvCxnSpPr>
            <p:cNvPr id="67" name="直接连接符 66"/>
            <p:cNvCxnSpPr>
              <a:endCxn id="120" idx="0"/>
            </p:cNvCxnSpPr>
            <p:nvPr/>
          </p:nvCxnSpPr>
          <p:spPr>
            <a:xfrm flipH="1">
              <a:off x="4963852" y="5508978"/>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68" name="文本框 11"/>
            <p:cNvSpPr txBox="1"/>
            <p:nvPr/>
          </p:nvSpPr>
          <p:spPr>
            <a:xfrm>
              <a:off x="6164462" y="5818868"/>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清晰</a:t>
              </a:r>
            </a:p>
          </p:txBody>
        </p:sp>
        <p:cxnSp>
          <p:nvCxnSpPr>
            <p:cNvPr id="69" name="直接连接符 68"/>
            <p:cNvCxnSpPr>
              <a:endCxn id="122" idx="0"/>
            </p:cNvCxnSpPr>
            <p:nvPr/>
          </p:nvCxnSpPr>
          <p:spPr>
            <a:xfrm>
              <a:off x="6215074" y="5508978"/>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70" name="直接连接符 69"/>
            <p:cNvCxnSpPr>
              <a:stCxn id="75" idx="2"/>
              <a:endCxn id="121" idx="0"/>
            </p:cNvCxnSpPr>
            <p:nvPr/>
          </p:nvCxnSpPr>
          <p:spPr>
            <a:xfrm>
              <a:off x="6215074" y="5699638"/>
              <a:ext cx="0" cy="607721"/>
            </a:xfrm>
            <a:prstGeom prst="line">
              <a:avLst/>
            </a:prstGeom>
          </p:spPr>
          <p:style>
            <a:lnRef idx="1">
              <a:schemeClr val="dk1"/>
            </a:lnRef>
            <a:fillRef idx="0">
              <a:schemeClr val="dk1"/>
            </a:fillRef>
            <a:effectRef idx="0">
              <a:schemeClr val="dk1"/>
            </a:effectRef>
            <a:fontRef idx="minor">
              <a:schemeClr val="tx1"/>
            </a:fontRef>
          </p:style>
        </p:cxnSp>
        <p:sp>
          <p:nvSpPr>
            <p:cNvPr id="75" name="圆角矩形 74"/>
            <p:cNvSpPr/>
            <p:nvPr/>
          </p:nvSpPr>
          <p:spPr>
            <a:xfrm>
              <a:off x="5675074" y="52676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solidFill>
                    <a:srgbClr val="FF0000"/>
                  </a:solidFill>
                  <a:latin typeface="Times" panose="02020603060405020304" pitchFamily="18" charset="0"/>
                </a:rPr>
                <a:t>纹理</a:t>
              </a:r>
            </a:p>
          </p:txBody>
        </p:sp>
        <p:sp>
          <p:nvSpPr>
            <p:cNvPr id="76" name="文本框 20"/>
            <p:cNvSpPr txBox="1"/>
            <p:nvPr/>
          </p:nvSpPr>
          <p:spPr>
            <a:xfrm>
              <a:off x="7089965" y="5818868"/>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模糊</a:t>
              </a:r>
            </a:p>
          </p:txBody>
        </p:sp>
        <p:sp>
          <p:nvSpPr>
            <p:cNvPr id="77" name="文本框 21"/>
            <p:cNvSpPr txBox="1"/>
            <p:nvPr/>
          </p:nvSpPr>
          <p:spPr>
            <a:xfrm>
              <a:off x="4737145" y="5818868"/>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稍糊</a:t>
              </a:r>
            </a:p>
          </p:txBody>
        </p:sp>
        <p:sp>
          <p:nvSpPr>
            <p:cNvPr id="78" name="椭圆 77"/>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sp>
          <p:nvSpPr>
            <p:cNvPr id="79" name="椭圆 78"/>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cxnSp>
          <p:nvCxnSpPr>
            <p:cNvPr id="80" name="直接连接符 79"/>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81" name="文本框 26"/>
            <p:cNvSpPr txBox="1"/>
            <p:nvPr/>
          </p:nvSpPr>
          <p:spPr>
            <a:xfrm>
              <a:off x="6164462" y="477924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乌黑</a:t>
              </a:r>
            </a:p>
          </p:txBody>
        </p:sp>
        <p:cxnSp>
          <p:nvCxnSpPr>
            <p:cNvPr id="82" name="直接连接符 81"/>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84" name="文本框 29"/>
            <p:cNvSpPr txBox="1"/>
            <p:nvPr/>
          </p:nvSpPr>
          <p:spPr>
            <a:xfrm>
              <a:off x="7089965" y="477924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浅白</a:t>
              </a:r>
            </a:p>
          </p:txBody>
        </p:sp>
        <p:sp>
          <p:nvSpPr>
            <p:cNvPr id="85" name="文本框 30"/>
            <p:cNvSpPr txBox="1"/>
            <p:nvPr/>
          </p:nvSpPr>
          <p:spPr>
            <a:xfrm>
              <a:off x="4737145" y="477924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青绿</a:t>
              </a:r>
            </a:p>
          </p:txBody>
        </p:sp>
        <p:sp>
          <p:nvSpPr>
            <p:cNvPr id="86" name="圆角矩形 85"/>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latin typeface="Times" panose="02020603060405020304" pitchFamily="18" charset="0"/>
                </a:rPr>
                <a:t>色泽</a:t>
              </a:r>
            </a:p>
          </p:txBody>
        </p:sp>
        <p:sp>
          <p:nvSpPr>
            <p:cNvPr id="87" name="椭圆 86"/>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坏瓜</a:t>
              </a:r>
            </a:p>
          </p:txBody>
        </p:sp>
        <p:sp>
          <p:nvSpPr>
            <p:cNvPr id="88" name="椭圆 87"/>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cxnSp>
          <p:nvCxnSpPr>
            <p:cNvPr id="89" name="直接连接符 88"/>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90" name="文本框 35"/>
            <p:cNvSpPr txBox="1"/>
            <p:nvPr/>
          </p:nvSpPr>
          <p:spPr>
            <a:xfrm>
              <a:off x="7388775" y="372746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蜷缩</a:t>
              </a:r>
            </a:p>
          </p:txBody>
        </p:sp>
        <p:cxnSp>
          <p:nvCxnSpPr>
            <p:cNvPr id="91" name="直接连接符 90"/>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92" name="直接连接符 91"/>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93" name="文本框 38"/>
            <p:cNvSpPr txBox="1"/>
            <p:nvPr/>
          </p:nvSpPr>
          <p:spPr>
            <a:xfrm>
              <a:off x="8329693" y="372746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硬挺</a:t>
              </a:r>
            </a:p>
          </p:txBody>
        </p:sp>
        <p:sp>
          <p:nvSpPr>
            <p:cNvPr id="94" name="文本框 39"/>
            <p:cNvSpPr txBox="1"/>
            <p:nvPr/>
          </p:nvSpPr>
          <p:spPr>
            <a:xfrm>
              <a:off x="5976874" y="3727464"/>
              <a:ext cx="1300681" cy="552498"/>
            </a:xfrm>
            <a:prstGeom prst="rect">
              <a:avLst/>
            </a:prstGeom>
            <a:noFill/>
          </p:spPr>
          <p:txBody>
            <a:bodyPr wrap="none" rtlCol="0">
              <a:spAutoFit/>
            </a:bodyPr>
            <a:lstStyle/>
            <a:p>
              <a:pPr>
                <a:buNone/>
              </a:pPr>
              <a:r>
                <a:rPr lang="zh-CN" altLang="en-US" sz="2400">
                  <a:latin typeface="楷体" panose="02010609060101010101" pitchFamily="49" charset="-122"/>
                  <a:ea typeface="楷体" panose="02010609060101010101" pitchFamily="49" charset="-122"/>
                </a:rPr>
                <a:t>稍 蜷</a:t>
              </a:r>
              <a:endParaRPr lang="zh-CN" altLang="en-US" sz="2400" dirty="0">
                <a:latin typeface="楷体" panose="02010609060101010101" pitchFamily="49" charset="-122"/>
                <a:ea typeface="楷体" panose="02010609060101010101" pitchFamily="49" charset="-122"/>
              </a:endParaRPr>
            </a:p>
          </p:txBody>
        </p:sp>
        <p:sp>
          <p:nvSpPr>
            <p:cNvPr id="95" name="圆角矩形 94"/>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latin typeface="Times" panose="02020603060405020304" pitchFamily="18" charset="0"/>
                </a:rPr>
                <a:t>根蒂</a:t>
              </a:r>
            </a:p>
          </p:txBody>
        </p:sp>
        <p:sp>
          <p:nvSpPr>
            <p:cNvPr id="96" name="椭圆 95"/>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sp>
          <p:nvSpPr>
            <p:cNvPr id="97" name="椭圆 96"/>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坏瓜</a:t>
              </a:r>
            </a:p>
          </p:txBody>
        </p:sp>
        <p:sp>
          <p:nvSpPr>
            <p:cNvPr id="98" name="椭圆 97"/>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cxnSp>
          <p:nvCxnSpPr>
            <p:cNvPr id="99" name="直接连接符 98"/>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00" name="文本框 45"/>
            <p:cNvSpPr txBox="1"/>
            <p:nvPr/>
          </p:nvSpPr>
          <p:spPr>
            <a:xfrm>
              <a:off x="3581222" y="3760015"/>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乌黑</a:t>
              </a:r>
            </a:p>
          </p:txBody>
        </p:sp>
        <p:cxnSp>
          <p:nvCxnSpPr>
            <p:cNvPr id="101" name="直接连接符 100"/>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02" name="直接连接符 101"/>
            <p:cNvCxnSpPr/>
            <p:nvPr/>
          </p:nvCxnSpPr>
          <p:spPr>
            <a:xfrm>
              <a:off x="3717794" y="3610584"/>
              <a:ext cx="0" cy="607722"/>
            </a:xfrm>
            <a:prstGeom prst="line">
              <a:avLst/>
            </a:prstGeom>
          </p:spPr>
          <p:style>
            <a:lnRef idx="1">
              <a:schemeClr val="dk1"/>
            </a:lnRef>
            <a:fillRef idx="0">
              <a:schemeClr val="dk1"/>
            </a:fillRef>
            <a:effectRef idx="0">
              <a:schemeClr val="dk1"/>
            </a:effectRef>
            <a:fontRef idx="minor">
              <a:schemeClr val="tx1"/>
            </a:fontRef>
          </p:style>
        </p:cxnSp>
        <p:sp>
          <p:nvSpPr>
            <p:cNvPr id="103" name="文本框 48"/>
            <p:cNvSpPr txBox="1"/>
            <p:nvPr/>
          </p:nvSpPr>
          <p:spPr>
            <a:xfrm>
              <a:off x="4480157" y="3686349"/>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浅白</a:t>
              </a:r>
            </a:p>
          </p:txBody>
        </p:sp>
        <p:sp>
          <p:nvSpPr>
            <p:cNvPr id="104" name="文本框 49"/>
            <p:cNvSpPr txBox="1"/>
            <p:nvPr/>
          </p:nvSpPr>
          <p:spPr>
            <a:xfrm>
              <a:off x="2239865" y="372981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青绿</a:t>
              </a:r>
            </a:p>
          </p:txBody>
        </p:sp>
        <p:sp>
          <p:nvSpPr>
            <p:cNvPr id="105" name="圆角矩形 104"/>
            <p:cNvSpPr/>
            <p:nvPr/>
          </p:nvSpPr>
          <p:spPr>
            <a:xfrm>
              <a:off x="3161197" y="3176233"/>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latin typeface="Times" panose="02020603060405020304" pitchFamily="18" charset="0"/>
                </a:rPr>
                <a:t>色泽</a:t>
              </a:r>
            </a:p>
          </p:txBody>
        </p:sp>
        <p:sp>
          <p:nvSpPr>
            <p:cNvPr id="106" name="椭圆 105"/>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坏瓜</a:t>
              </a:r>
            </a:p>
          </p:txBody>
        </p:sp>
        <p:cxnSp>
          <p:nvCxnSpPr>
            <p:cNvPr id="107" name="直接连接符 106"/>
            <p:cNvCxnSpPr>
              <a:stCxn id="110" idx="2"/>
              <a:endCxn id="95"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108" name="直接连接符 107"/>
            <p:cNvCxnSpPr>
              <a:endCxn id="106"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109" name="直接连接符 108"/>
            <p:cNvCxnSpPr>
              <a:endCxn id="105"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110" name="圆角矩形 109"/>
            <p:cNvSpPr/>
            <p:nvPr/>
          </p:nvSpPr>
          <p:spPr>
            <a:xfrm>
              <a:off x="5531825" y="2141164"/>
              <a:ext cx="1440001"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latin typeface="Times" panose="02020603060405020304" pitchFamily="18" charset="0"/>
                </a:rPr>
                <a:t>脐部</a:t>
              </a:r>
            </a:p>
          </p:txBody>
        </p:sp>
        <p:sp>
          <p:nvSpPr>
            <p:cNvPr id="111" name="文本框 63"/>
            <p:cNvSpPr txBox="1"/>
            <p:nvPr/>
          </p:nvSpPr>
          <p:spPr>
            <a:xfrm>
              <a:off x="8745894" y="265249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平坦</a:t>
              </a:r>
            </a:p>
          </p:txBody>
        </p:sp>
        <p:sp>
          <p:nvSpPr>
            <p:cNvPr id="112" name="文本框 64"/>
            <p:cNvSpPr txBox="1"/>
            <p:nvPr/>
          </p:nvSpPr>
          <p:spPr>
            <a:xfrm>
              <a:off x="6110414" y="2579858"/>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稍凹</a:t>
              </a:r>
            </a:p>
          </p:txBody>
        </p:sp>
        <p:sp>
          <p:nvSpPr>
            <p:cNvPr id="113" name="文本框 65"/>
            <p:cNvSpPr txBox="1"/>
            <p:nvPr/>
          </p:nvSpPr>
          <p:spPr>
            <a:xfrm>
              <a:off x="3868758" y="2579858"/>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凹陷</a:t>
              </a:r>
            </a:p>
          </p:txBody>
        </p:sp>
        <p:sp>
          <p:nvSpPr>
            <p:cNvPr id="114" name="椭圆 113"/>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1</a:t>
              </a:r>
              <a:endParaRPr lang="zh-CN" altLang="en-US" dirty="0">
                <a:solidFill>
                  <a:schemeClr val="tx1"/>
                </a:solidFill>
                <a:latin typeface="Times "/>
              </a:endParaRPr>
            </a:p>
          </p:txBody>
        </p:sp>
        <p:sp>
          <p:nvSpPr>
            <p:cNvPr id="115" name="椭圆 114"/>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2</a:t>
              </a:r>
              <a:endParaRPr lang="zh-CN" altLang="en-US" dirty="0">
                <a:solidFill>
                  <a:schemeClr val="tx1"/>
                </a:solidFill>
                <a:latin typeface="Times "/>
              </a:endParaRPr>
            </a:p>
          </p:txBody>
        </p:sp>
        <p:sp>
          <p:nvSpPr>
            <p:cNvPr id="116" name="椭圆 115"/>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3</a:t>
              </a:r>
              <a:endParaRPr lang="zh-CN" altLang="en-US" dirty="0">
                <a:solidFill>
                  <a:schemeClr val="tx1"/>
                </a:solidFill>
                <a:latin typeface="Times "/>
              </a:endParaRPr>
            </a:p>
          </p:txBody>
        </p:sp>
        <p:sp>
          <p:nvSpPr>
            <p:cNvPr id="117" name="椭圆 116"/>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4</a:t>
              </a:r>
              <a:endParaRPr lang="zh-CN" altLang="en-US" dirty="0">
                <a:solidFill>
                  <a:schemeClr val="tx1"/>
                </a:solidFill>
                <a:latin typeface="Times "/>
              </a:endParaRPr>
            </a:p>
          </p:txBody>
        </p:sp>
        <p:sp>
          <p:nvSpPr>
            <p:cNvPr id="118" name="椭圆 117"/>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5</a:t>
              </a:r>
              <a:endParaRPr lang="zh-CN" altLang="en-US" dirty="0">
                <a:solidFill>
                  <a:schemeClr val="tx1"/>
                </a:solidFill>
                <a:latin typeface="Times "/>
              </a:endParaRPr>
            </a:p>
          </p:txBody>
        </p:sp>
        <p:sp>
          <p:nvSpPr>
            <p:cNvPr id="119" name="椭圆 118"/>
            <p:cNvSpPr/>
            <p:nvPr/>
          </p:nvSpPr>
          <p:spPr>
            <a:xfrm>
              <a:off x="5531825" y="505816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6</a:t>
              </a:r>
              <a:endParaRPr lang="zh-CN" altLang="en-US" dirty="0">
                <a:solidFill>
                  <a:schemeClr val="tx1"/>
                </a:solidFill>
                <a:latin typeface="Times "/>
              </a:endParaRPr>
            </a:p>
          </p:txBody>
        </p:sp>
      </p:grpSp>
    </p:spTree>
    <p:extLst>
      <p:ext uri="{BB962C8B-B14F-4D97-AF65-F5344CB8AC3E}">
        <p14:creationId xmlns:p14="http://schemas.microsoft.com/office/powerpoint/2010/main" val="241299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89820" y="1136268"/>
            <a:ext cx="10844979" cy="5340732"/>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然后考虑结点   ，若将其替换为叶结点，根据落在其上的训练样本</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将其标记为“好瓜”，得到验证集精度仍为</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，可以不进行剪枝</a:t>
            </a:r>
          </a:p>
        </p:txBody>
      </p:sp>
      <p:graphicFrame>
        <p:nvGraphicFramePr>
          <p:cNvPr id="62" name="对象 61"/>
          <p:cNvGraphicFramePr>
            <a:graphicFrameLocks noChangeAspect="1"/>
          </p:cNvGraphicFramePr>
          <p:nvPr>
            <p:extLst>
              <p:ext uri="{D42A27DB-BD31-4B8C-83A1-F6EECF244321}">
                <p14:modId xmlns:p14="http://schemas.microsoft.com/office/powerpoint/2010/main" val="469173969"/>
              </p:ext>
            </p:extLst>
          </p:nvPr>
        </p:nvGraphicFramePr>
        <p:xfrm>
          <a:off x="3243263" y="1216026"/>
          <a:ext cx="261937" cy="307975"/>
        </p:xfrm>
        <a:graphic>
          <a:graphicData uri="http://schemas.openxmlformats.org/presentationml/2006/ole">
            <mc:AlternateContent xmlns:mc="http://schemas.openxmlformats.org/markup-compatibility/2006">
              <mc:Choice xmlns:v="urn:schemas-microsoft-com:vml" Requires="v">
                <p:oleObj spid="_x0000_s14449" name="Formula" r:id="rId3" imgW="147600" imgH="172800" progId="Equation.Ribbit">
                  <p:embed/>
                </p:oleObj>
              </mc:Choice>
              <mc:Fallback>
                <p:oleObj name="Formula" r:id="rId3" imgW="147600" imgH="172800" progId="Equation.Ribbit">
                  <p:embed/>
                  <p:pic>
                    <p:nvPicPr>
                      <p:cNvPr id="0" name=""/>
                      <p:cNvPicPr/>
                      <p:nvPr/>
                    </p:nvPicPr>
                    <p:blipFill>
                      <a:blip r:embed="rId4"/>
                      <a:stretch>
                        <a:fillRect/>
                      </a:stretch>
                    </p:blipFill>
                    <p:spPr>
                      <a:xfrm>
                        <a:off x="3243263" y="1216026"/>
                        <a:ext cx="261937" cy="307975"/>
                      </a:xfrm>
                      <a:prstGeom prst="rect">
                        <a:avLst/>
                      </a:prstGeom>
                    </p:spPr>
                  </p:pic>
                </p:oleObj>
              </mc:Fallback>
            </mc:AlternateContent>
          </a:graphicData>
        </a:graphic>
      </p:graphicFrame>
      <p:cxnSp>
        <p:nvCxnSpPr>
          <p:cNvPr id="55" name="直接箭头连接符 54"/>
          <p:cNvCxnSpPr>
            <a:cxnSpLocks/>
          </p:cNvCxnSpPr>
          <p:nvPr/>
        </p:nvCxnSpPr>
        <p:spPr>
          <a:xfrm flipH="1" flipV="1">
            <a:off x="5314862" y="4810163"/>
            <a:ext cx="3076794" cy="898023"/>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56" name="文本框 54"/>
          <p:cNvSpPr txBox="1"/>
          <p:nvPr/>
        </p:nvSpPr>
        <p:spPr>
          <a:xfrm>
            <a:off x="8441280" y="4743450"/>
            <a:ext cx="1338828" cy="369332"/>
          </a:xfrm>
          <a:prstGeom prst="rect">
            <a:avLst/>
          </a:prstGeom>
          <a:noFill/>
        </p:spPr>
        <p:txBody>
          <a:bodyPr wrap="none" rtlCol="0">
            <a:spAutoFit/>
          </a:bodyPr>
          <a:lstStyle/>
          <a:p>
            <a:pPr>
              <a:buNone/>
            </a:pPr>
            <a:r>
              <a:rPr lang="zh-CN" altLang="en-US" sz="1800" dirty="0">
                <a:solidFill>
                  <a:srgbClr val="FF0000"/>
                </a:solidFill>
                <a:latin typeface="微软雅黑" panose="020B0503020204020204" pitchFamily="34" charset="-122"/>
                <a:ea typeface="微软雅黑" panose="020B0503020204020204" pitchFamily="34" charset="-122"/>
              </a:rPr>
              <a:t>验证集精度</a:t>
            </a:r>
          </a:p>
        </p:txBody>
      </p:sp>
      <p:sp>
        <p:nvSpPr>
          <p:cNvPr id="57" name="文本框 55"/>
          <p:cNvSpPr txBox="1"/>
          <p:nvPr/>
        </p:nvSpPr>
        <p:spPr>
          <a:xfrm>
            <a:off x="8441281" y="5078529"/>
            <a:ext cx="1736373" cy="701731"/>
          </a:xfrm>
          <a:prstGeom prst="rect">
            <a:avLst/>
          </a:prstGeom>
          <a:noFill/>
        </p:spPr>
        <p:txBody>
          <a:bodyPr wrap="none" rtlCol="0">
            <a:spAutoFit/>
          </a:bodyPr>
          <a:lstStyle/>
          <a:p>
            <a:pPr>
              <a:buNone/>
            </a:pPr>
            <a:r>
              <a:rPr lang="zh-CN" altLang="en-US" sz="1800" dirty="0">
                <a:solidFill>
                  <a:srgbClr val="FF0000"/>
                </a:solidFill>
                <a:latin typeface="微软雅黑" panose="020B0503020204020204" pitchFamily="34" charset="-122"/>
                <a:ea typeface="微软雅黑" panose="020B0503020204020204" pitchFamily="34" charset="-122"/>
              </a:rPr>
              <a:t>剪枝前</a:t>
            </a:r>
            <a:r>
              <a:rPr lang="en-US" altLang="zh-CN" sz="1800" dirty="0">
                <a:solidFill>
                  <a:srgbClr val="FF0000"/>
                </a:solidFill>
                <a:latin typeface="微软雅黑" panose="020B0503020204020204" pitchFamily="34" charset="-122"/>
                <a:ea typeface="微软雅黑" panose="020B0503020204020204" pitchFamily="34" charset="-122"/>
              </a:rPr>
              <a:t>: 57.1 %</a:t>
            </a:r>
          </a:p>
          <a:p>
            <a:pPr>
              <a:buNone/>
            </a:pPr>
            <a:r>
              <a:rPr lang="zh-CN" altLang="en-US" sz="1800" dirty="0">
                <a:solidFill>
                  <a:srgbClr val="FF0000"/>
                </a:solidFill>
                <a:latin typeface="微软雅黑" panose="020B0503020204020204" pitchFamily="34" charset="-122"/>
                <a:ea typeface="微软雅黑" panose="020B0503020204020204" pitchFamily="34" charset="-122"/>
              </a:rPr>
              <a:t>剪枝后</a:t>
            </a:r>
            <a:r>
              <a:rPr lang="en-US" altLang="zh-CN" sz="1800" dirty="0">
                <a:solidFill>
                  <a:srgbClr val="FF0000"/>
                </a:solidFill>
                <a:latin typeface="微软雅黑" panose="020B0503020204020204" pitchFamily="34" charset="-122"/>
                <a:ea typeface="微软雅黑" panose="020B0503020204020204" pitchFamily="34" charset="-122"/>
              </a:rPr>
              <a:t>: 57.1%</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58" name="文本框 56"/>
          <p:cNvSpPr txBox="1"/>
          <p:nvPr/>
        </p:nvSpPr>
        <p:spPr>
          <a:xfrm>
            <a:off x="8435440" y="5802868"/>
            <a:ext cx="2156360" cy="369332"/>
          </a:xfrm>
          <a:prstGeom prst="rect">
            <a:avLst/>
          </a:prstGeom>
          <a:noFill/>
        </p:spPr>
        <p:txBody>
          <a:bodyPr wrap="none" rtlCol="0">
            <a:spAutoFit/>
          </a:bodyPr>
          <a:lstStyle/>
          <a:p>
            <a:pPr>
              <a:buNone/>
            </a:pPr>
            <a:r>
              <a:rPr lang="zh-CN" altLang="en-US" sz="1800" dirty="0">
                <a:solidFill>
                  <a:srgbClr val="FF0000"/>
                </a:solidFill>
                <a:latin typeface="微软雅黑" panose="020B0503020204020204" pitchFamily="34" charset="-122"/>
                <a:ea typeface="微软雅黑" panose="020B0503020204020204" pitchFamily="34" charset="-122"/>
              </a:rPr>
              <a:t>后剪枝决策</a:t>
            </a:r>
            <a:r>
              <a:rPr lang="en-US" altLang="zh-CN" sz="1800" dirty="0">
                <a:solidFill>
                  <a:srgbClr val="FF0000"/>
                </a:solidFill>
                <a:latin typeface="微软雅黑" panose="020B0503020204020204" pitchFamily="34" charset="-122"/>
                <a:ea typeface="微软雅黑" panose="020B0503020204020204" pitchFamily="34" charset="-122"/>
              </a:rPr>
              <a:t>: </a:t>
            </a:r>
            <a:r>
              <a:rPr lang="zh-CN" altLang="en-US" sz="1800" dirty="0">
                <a:solidFill>
                  <a:srgbClr val="FF0000"/>
                </a:solidFill>
                <a:latin typeface="微软雅黑" panose="020B0503020204020204" pitchFamily="34" charset="-122"/>
                <a:ea typeface="微软雅黑" panose="020B0503020204020204" pitchFamily="34" charset="-122"/>
              </a:rPr>
              <a:t>不剪枝</a:t>
            </a:r>
          </a:p>
        </p:txBody>
      </p:sp>
      <p:graphicFrame>
        <p:nvGraphicFramePr>
          <p:cNvPr id="64" name="对象 63"/>
          <p:cNvGraphicFramePr>
            <a:graphicFrameLocks noChangeAspect="1"/>
          </p:cNvGraphicFramePr>
          <p:nvPr>
            <p:extLst>
              <p:ext uri="{D42A27DB-BD31-4B8C-83A1-F6EECF244321}">
                <p14:modId xmlns:p14="http://schemas.microsoft.com/office/powerpoint/2010/main" val="2165147315"/>
              </p:ext>
            </p:extLst>
          </p:nvPr>
        </p:nvGraphicFramePr>
        <p:xfrm>
          <a:off x="10128780" y="1203326"/>
          <a:ext cx="1030288" cy="320675"/>
        </p:xfrm>
        <a:graphic>
          <a:graphicData uri="http://schemas.openxmlformats.org/presentationml/2006/ole">
            <mc:AlternateContent xmlns:mc="http://schemas.openxmlformats.org/markup-compatibility/2006">
              <mc:Choice xmlns:v="urn:schemas-microsoft-com:vml" Requires="v">
                <p:oleObj spid="_x0000_s14450" name="Formula" r:id="rId5" imgW="573120" imgH="177840" progId="Equation.Ribbit">
                  <p:embed/>
                </p:oleObj>
              </mc:Choice>
              <mc:Fallback>
                <p:oleObj name="Formula" r:id="rId5" imgW="573120" imgH="177840" progId="Equation.Ribbit">
                  <p:embed/>
                  <p:pic>
                    <p:nvPicPr>
                      <p:cNvPr id="0" name=""/>
                      <p:cNvPicPr/>
                      <p:nvPr/>
                    </p:nvPicPr>
                    <p:blipFill>
                      <a:blip r:embed="rId6"/>
                      <a:stretch>
                        <a:fillRect/>
                      </a:stretch>
                    </p:blipFill>
                    <p:spPr>
                      <a:xfrm>
                        <a:off x="10128780" y="1203326"/>
                        <a:ext cx="1030288" cy="320675"/>
                      </a:xfrm>
                      <a:prstGeom prst="rect">
                        <a:avLst/>
                      </a:prstGeom>
                    </p:spPr>
                  </p:pic>
                </p:oleObj>
              </mc:Fallback>
            </mc:AlternateContent>
          </a:graphicData>
        </a:graphic>
      </p:graphicFrame>
      <p:graphicFrame>
        <p:nvGraphicFramePr>
          <p:cNvPr id="65" name="对象 64"/>
          <p:cNvGraphicFramePr>
            <a:graphicFrameLocks noChangeAspect="1"/>
          </p:cNvGraphicFramePr>
          <p:nvPr>
            <p:extLst>
              <p:ext uri="{D42A27DB-BD31-4B8C-83A1-F6EECF244321}">
                <p14:modId xmlns:p14="http://schemas.microsoft.com/office/powerpoint/2010/main" val="3708074549"/>
              </p:ext>
            </p:extLst>
          </p:nvPr>
        </p:nvGraphicFramePr>
        <p:xfrm>
          <a:off x="6705600" y="1585912"/>
          <a:ext cx="701675" cy="319088"/>
        </p:xfrm>
        <a:graphic>
          <a:graphicData uri="http://schemas.openxmlformats.org/presentationml/2006/ole">
            <mc:AlternateContent xmlns:mc="http://schemas.openxmlformats.org/markup-compatibility/2006">
              <mc:Choice xmlns:v="urn:schemas-microsoft-com:vml" Requires="v">
                <p:oleObj spid="_x0000_s14451" name="Formula" r:id="rId7" imgW="384840" imgH="175320" progId="Equation.Ribbit">
                  <p:embed/>
                </p:oleObj>
              </mc:Choice>
              <mc:Fallback>
                <p:oleObj name="Formula" r:id="rId7" imgW="384840" imgH="175320" progId="Equation.Ribbit">
                  <p:embed/>
                  <p:pic>
                    <p:nvPicPr>
                      <p:cNvPr id="0" name=""/>
                      <p:cNvPicPr/>
                      <p:nvPr/>
                    </p:nvPicPr>
                    <p:blipFill>
                      <a:blip r:embed="rId8"/>
                      <a:stretch>
                        <a:fillRect/>
                      </a:stretch>
                    </p:blipFill>
                    <p:spPr>
                      <a:xfrm>
                        <a:off x="6705600" y="1585912"/>
                        <a:ext cx="701675" cy="319088"/>
                      </a:xfrm>
                      <a:prstGeom prst="rect">
                        <a:avLst/>
                      </a:prstGeom>
                    </p:spPr>
                  </p:pic>
                </p:oleObj>
              </mc:Fallback>
            </mc:AlternateContent>
          </a:graphicData>
        </a:graphic>
      </p:graphicFrame>
      <p:grpSp>
        <p:nvGrpSpPr>
          <p:cNvPr id="54" name="组合 53"/>
          <p:cNvGrpSpPr/>
          <p:nvPr/>
        </p:nvGrpSpPr>
        <p:grpSpPr>
          <a:xfrm>
            <a:off x="930274" y="2009487"/>
            <a:ext cx="7772400" cy="4049760"/>
            <a:chOff x="1926459" y="2007290"/>
            <a:chExt cx="8479450" cy="3752242"/>
          </a:xfrm>
        </p:grpSpPr>
        <p:sp>
          <p:nvSpPr>
            <p:cNvPr id="113" name="椭圆 112"/>
            <p:cNvSpPr/>
            <p:nvPr/>
          </p:nvSpPr>
          <p:spPr>
            <a:xfrm>
              <a:off x="5675073" y="5327532"/>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sp>
          <p:nvSpPr>
            <p:cNvPr id="71" name="椭圆 70"/>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sp>
          <p:nvSpPr>
            <p:cNvPr id="72" name="椭圆 71"/>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cxnSp>
          <p:nvCxnSpPr>
            <p:cNvPr id="73" name="直接连接符 72"/>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74" name="文本框 26"/>
            <p:cNvSpPr txBox="1"/>
            <p:nvPr/>
          </p:nvSpPr>
          <p:spPr>
            <a:xfrm>
              <a:off x="6164462" y="477924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乌黑</a:t>
              </a:r>
            </a:p>
          </p:txBody>
        </p:sp>
        <p:cxnSp>
          <p:nvCxnSpPr>
            <p:cNvPr id="75" name="直接连接符 74"/>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76" name="直接连接符 75"/>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77" name="文本框 29"/>
            <p:cNvSpPr txBox="1"/>
            <p:nvPr/>
          </p:nvSpPr>
          <p:spPr>
            <a:xfrm>
              <a:off x="7089965" y="477924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浅白</a:t>
              </a:r>
            </a:p>
          </p:txBody>
        </p:sp>
        <p:sp>
          <p:nvSpPr>
            <p:cNvPr id="78" name="文本框 30"/>
            <p:cNvSpPr txBox="1"/>
            <p:nvPr/>
          </p:nvSpPr>
          <p:spPr>
            <a:xfrm>
              <a:off x="4737145" y="477924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青绿</a:t>
              </a:r>
            </a:p>
          </p:txBody>
        </p:sp>
        <p:sp>
          <p:nvSpPr>
            <p:cNvPr id="79" name="圆角矩形 78"/>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solidFill>
                    <a:srgbClr val="FF0000"/>
                  </a:solidFill>
                  <a:latin typeface="Times" panose="02020603060405020304" pitchFamily="18" charset="0"/>
                </a:rPr>
                <a:t>色泽</a:t>
              </a:r>
            </a:p>
          </p:txBody>
        </p:sp>
        <p:sp>
          <p:nvSpPr>
            <p:cNvPr id="80" name="椭圆 79"/>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坏瓜</a:t>
              </a:r>
            </a:p>
          </p:txBody>
        </p:sp>
        <p:sp>
          <p:nvSpPr>
            <p:cNvPr id="81" name="椭圆 80"/>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cxnSp>
          <p:nvCxnSpPr>
            <p:cNvPr id="82" name="直接连接符 81"/>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83" name="文本框 35"/>
            <p:cNvSpPr txBox="1"/>
            <p:nvPr/>
          </p:nvSpPr>
          <p:spPr>
            <a:xfrm>
              <a:off x="7388776" y="372746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蜷缩</a:t>
              </a:r>
            </a:p>
          </p:txBody>
        </p:sp>
        <p:cxnSp>
          <p:nvCxnSpPr>
            <p:cNvPr id="84" name="直接连接符 83"/>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85" name="直接连接符 84"/>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86" name="文本框 38"/>
            <p:cNvSpPr txBox="1"/>
            <p:nvPr/>
          </p:nvSpPr>
          <p:spPr>
            <a:xfrm>
              <a:off x="8329693" y="372746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硬挺</a:t>
              </a:r>
            </a:p>
          </p:txBody>
        </p:sp>
        <p:sp>
          <p:nvSpPr>
            <p:cNvPr id="87" name="文本框 39"/>
            <p:cNvSpPr txBox="1"/>
            <p:nvPr/>
          </p:nvSpPr>
          <p:spPr>
            <a:xfrm>
              <a:off x="5976874" y="372746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稍蜷</a:t>
              </a:r>
            </a:p>
          </p:txBody>
        </p:sp>
        <p:sp>
          <p:nvSpPr>
            <p:cNvPr id="88" name="圆角矩形 87"/>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latin typeface="Times" panose="02020603060405020304" pitchFamily="18" charset="0"/>
                </a:rPr>
                <a:t>根蒂</a:t>
              </a:r>
            </a:p>
          </p:txBody>
        </p:sp>
        <p:sp>
          <p:nvSpPr>
            <p:cNvPr id="89" name="椭圆 88"/>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sp>
          <p:nvSpPr>
            <p:cNvPr id="90" name="椭圆 89"/>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坏瓜</a:t>
              </a:r>
            </a:p>
          </p:txBody>
        </p:sp>
        <p:sp>
          <p:nvSpPr>
            <p:cNvPr id="91" name="椭圆 90"/>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cxnSp>
          <p:nvCxnSpPr>
            <p:cNvPr id="92" name="直接连接符 91"/>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93" name="文本框 45"/>
            <p:cNvSpPr txBox="1"/>
            <p:nvPr/>
          </p:nvSpPr>
          <p:spPr>
            <a:xfrm>
              <a:off x="3581222" y="3760015"/>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乌黑</a:t>
              </a:r>
            </a:p>
          </p:txBody>
        </p:sp>
        <p:cxnSp>
          <p:nvCxnSpPr>
            <p:cNvPr id="94" name="直接连接符 93"/>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95" name="直接连接符 94"/>
            <p:cNvCxnSpPr/>
            <p:nvPr/>
          </p:nvCxnSpPr>
          <p:spPr>
            <a:xfrm>
              <a:off x="3717794" y="3610584"/>
              <a:ext cx="0" cy="607722"/>
            </a:xfrm>
            <a:prstGeom prst="line">
              <a:avLst/>
            </a:prstGeom>
          </p:spPr>
          <p:style>
            <a:lnRef idx="1">
              <a:schemeClr val="dk1"/>
            </a:lnRef>
            <a:fillRef idx="0">
              <a:schemeClr val="dk1"/>
            </a:fillRef>
            <a:effectRef idx="0">
              <a:schemeClr val="dk1"/>
            </a:effectRef>
            <a:fontRef idx="minor">
              <a:schemeClr val="tx1"/>
            </a:fontRef>
          </p:style>
        </p:cxnSp>
        <p:sp>
          <p:nvSpPr>
            <p:cNvPr id="96" name="文本框 48"/>
            <p:cNvSpPr txBox="1"/>
            <p:nvPr/>
          </p:nvSpPr>
          <p:spPr>
            <a:xfrm>
              <a:off x="4480157" y="3686349"/>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浅白</a:t>
              </a:r>
            </a:p>
          </p:txBody>
        </p:sp>
        <p:sp>
          <p:nvSpPr>
            <p:cNvPr id="97" name="文本框 49"/>
            <p:cNvSpPr txBox="1"/>
            <p:nvPr/>
          </p:nvSpPr>
          <p:spPr>
            <a:xfrm>
              <a:off x="2239865" y="372981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青绿</a:t>
              </a:r>
            </a:p>
          </p:txBody>
        </p:sp>
        <p:sp>
          <p:nvSpPr>
            <p:cNvPr id="98" name="圆角矩形 97"/>
            <p:cNvSpPr/>
            <p:nvPr/>
          </p:nvSpPr>
          <p:spPr>
            <a:xfrm>
              <a:off x="3161197" y="3176233"/>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latin typeface="Times" panose="02020603060405020304" pitchFamily="18" charset="0"/>
                </a:rPr>
                <a:t>色泽</a:t>
              </a:r>
            </a:p>
          </p:txBody>
        </p:sp>
        <p:sp>
          <p:nvSpPr>
            <p:cNvPr id="99" name="椭圆 98"/>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坏瓜</a:t>
              </a:r>
            </a:p>
          </p:txBody>
        </p:sp>
        <p:cxnSp>
          <p:nvCxnSpPr>
            <p:cNvPr id="100" name="直接连接符 99"/>
            <p:cNvCxnSpPr>
              <a:stCxn id="103" idx="2"/>
              <a:endCxn id="88"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101" name="直接连接符 100"/>
            <p:cNvCxnSpPr>
              <a:endCxn id="99"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102" name="直接连接符 101"/>
            <p:cNvCxnSpPr>
              <a:endCxn id="98"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103" name="圆角矩形 102"/>
            <p:cNvSpPr/>
            <p:nvPr/>
          </p:nvSpPr>
          <p:spPr>
            <a:xfrm>
              <a:off x="5531825" y="2141164"/>
              <a:ext cx="1440001"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latin typeface="Times" panose="02020603060405020304" pitchFamily="18" charset="0"/>
                </a:rPr>
                <a:t>脐部</a:t>
              </a:r>
            </a:p>
          </p:txBody>
        </p:sp>
        <p:sp>
          <p:nvSpPr>
            <p:cNvPr id="104" name="文本框 63"/>
            <p:cNvSpPr txBox="1"/>
            <p:nvPr/>
          </p:nvSpPr>
          <p:spPr>
            <a:xfrm>
              <a:off x="8745894" y="265249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平坦</a:t>
              </a:r>
            </a:p>
          </p:txBody>
        </p:sp>
        <p:sp>
          <p:nvSpPr>
            <p:cNvPr id="105" name="文本框 64"/>
            <p:cNvSpPr txBox="1"/>
            <p:nvPr/>
          </p:nvSpPr>
          <p:spPr>
            <a:xfrm>
              <a:off x="6110414" y="2579858"/>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稍凹</a:t>
              </a:r>
            </a:p>
          </p:txBody>
        </p:sp>
        <p:sp>
          <p:nvSpPr>
            <p:cNvPr id="106" name="文本框 65"/>
            <p:cNvSpPr txBox="1"/>
            <p:nvPr/>
          </p:nvSpPr>
          <p:spPr>
            <a:xfrm>
              <a:off x="3868758" y="2579858"/>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凹陷</a:t>
              </a:r>
            </a:p>
          </p:txBody>
        </p:sp>
        <p:sp>
          <p:nvSpPr>
            <p:cNvPr id="107" name="椭圆 106"/>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1</a:t>
              </a:r>
              <a:endParaRPr lang="zh-CN" altLang="en-US" dirty="0">
                <a:solidFill>
                  <a:schemeClr val="tx1"/>
                </a:solidFill>
                <a:latin typeface="Times "/>
              </a:endParaRPr>
            </a:p>
          </p:txBody>
        </p:sp>
        <p:sp>
          <p:nvSpPr>
            <p:cNvPr id="108" name="椭圆 107"/>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2</a:t>
              </a:r>
              <a:endParaRPr lang="zh-CN" altLang="en-US" dirty="0">
                <a:solidFill>
                  <a:schemeClr val="tx1"/>
                </a:solidFill>
                <a:latin typeface="Times "/>
              </a:endParaRPr>
            </a:p>
          </p:txBody>
        </p:sp>
        <p:sp>
          <p:nvSpPr>
            <p:cNvPr id="109" name="椭圆 108"/>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3</a:t>
              </a:r>
              <a:endParaRPr lang="zh-CN" altLang="en-US" dirty="0">
                <a:solidFill>
                  <a:schemeClr val="tx1"/>
                </a:solidFill>
                <a:latin typeface="Times "/>
              </a:endParaRPr>
            </a:p>
          </p:txBody>
        </p:sp>
        <p:sp>
          <p:nvSpPr>
            <p:cNvPr id="110" name="椭圆 109"/>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4</a:t>
              </a:r>
              <a:endParaRPr lang="zh-CN" altLang="en-US" dirty="0">
                <a:solidFill>
                  <a:schemeClr val="tx1"/>
                </a:solidFill>
                <a:latin typeface="Times "/>
              </a:endParaRPr>
            </a:p>
          </p:txBody>
        </p:sp>
        <p:sp>
          <p:nvSpPr>
            <p:cNvPr id="111" name="椭圆 110"/>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5</a:t>
              </a:r>
              <a:endParaRPr lang="zh-CN" altLang="en-US" dirty="0">
                <a:solidFill>
                  <a:schemeClr val="tx1"/>
                </a:solidFill>
                <a:latin typeface="Times "/>
              </a:endParaRPr>
            </a:p>
          </p:txBody>
        </p:sp>
      </p:grpSp>
      <p:sp>
        <p:nvSpPr>
          <p:cNvPr id="116" name="标题 1"/>
          <p:cNvSpPr>
            <a:spLocks noGrp="1"/>
          </p:cNvSpPr>
          <p:nvPr>
            <p:ph type="title"/>
          </p:nvPr>
        </p:nvSpPr>
        <p:spPr>
          <a:xfrm>
            <a:off x="815974" y="10593"/>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剪枝处理</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后剪枝</a:t>
            </a:r>
          </a:p>
        </p:txBody>
      </p:sp>
    </p:spTree>
    <p:extLst>
      <p:ext uri="{BB962C8B-B14F-4D97-AF65-F5344CB8AC3E}">
        <p14:creationId xmlns:p14="http://schemas.microsoft.com/office/powerpoint/2010/main" val="144882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0600" y="152400"/>
            <a:ext cx="7772400" cy="470898"/>
          </a:xfrm>
        </p:spPr>
        <p:txBody>
          <a:bodyPr/>
          <a:lstStyle/>
          <a:p>
            <a:r>
              <a:rPr lang="zh-CN" altLang="en-US" dirty="0"/>
              <a:t>目录</a:t>
            </a:r>
            <a:endParaRPr lang="zh-CN" altLang="en-US" dirty="0">
              <a:solidFill>
                <a:schemeClr val="tx1"/>
              </a:solidFill>
            </a:endParaRPr>
          </a:p>
        </p:txBody>
      </p:sp>
      <p:sp>
        <p:nvSpPr>
          <p:cNvPr id="6" name="内容占位符 2"/>
          <p:cNvSpPr>
            <a:spLocks noGrp="1"/>
          </p:cNvSpPr>
          <p:nvPr>
            <p:ph idx="4294967295"/>
          </p:nvPr>
        </p:nvSpPr>
        <p:spPr>
          <a:xfrm>
            <a:off x="838200" y="1219200"/>
            <a:ext cx="8686800" cy="4762500"/>
          </a:xfrm>
          <a:prstGeom prst="rect">
            <a:avLst/>
          </a:prstGeom>
        </p:spPr>
        <p:txBody>
          <a:bodyPr/>
          <a:lstStyle/>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rPr>
              <a:t>基本流程</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1">
                    <a:lumMod val="75000"/>
                  </a:schemeClr>
                </a:solidFill>
              </a:rPr>
              <a:t>划分选择</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剪枝处理</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连续与缺失值</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多变量决策树</a:t>
            </a:r>
          </a:p>
        </p:txBody>
      </p:sp>
    </p:spTree>
    <p:extLst>
      <p:ext uri="{BB962C8B-B14F-4D97-AF65-F5344CB8AC3E}">
        <p14:creationId xmlns:p14="http://schemas.microsoft.com/office/powerpoint/2010/main" val="333323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1237" y="1158043"/>
            <a:ext cx="10157764" cy="4937957"/>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对结点   ，若将其替换为叶结点，根据落在其上的训练样本</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，将其标记为“好瓜”，得到验证集精度提升至</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，则决定剪枝</a:t>
            </a:r>
          </a:p>
        </p:txBody>
      </p:sp>
      <p:graphicFrame>
        <p:nvGraphicFramePr>
          <p:cNvPr id="62" name="对象 61"/>
          <p:cNvGraphicFramePr>
            <a:graphicFrameLocks noChangeAspect="1"/>
          </p:cNvGraphicFramePr>
          <p:nvPr>
            <p:extLst>
              <p:ext uri="{D42A27DB-BD31-4B8C-83A1-F6EECF244321}">
                <p14:modId xmlns:p14="http://schemas.microsoft.com/office/powerpoint/2010/main" val="442054608"/>
              </p:ext>
            </p:extLst>
          </p:nvPr>
        </p:nvGraphicFramePr>
        <p:xfrm>
          <a:off x="2286000" y="1219201"/>
          <a:ext cx="261937" cy="306387"/>
        </p:xfrm>
        <a:graphic>
          <a:graphicData uri="http://schemas.openxmlformats.org/presentationml/2006/ole">
            <mc:AlternateContent xmlns:mc="http://schemas.openxmlformats.org/markup-compatibility/2006">
              <mc:Choice xmlns:v="urn:schemas-microsoft-com:vml" Requires="v">
                <p:oleObj spid="_x0000_s16494" name="Formula" r:id="rId3" imgW="147600" imgH="172800" progId="Equation.Ribbit">
                  <p:embed/>
                </p:oleObj>
              </mc:Choice>
              <mc:Fallback>
                <p:oleObj name="Formula" r:id="rId3" imgW="147600" imgH="172800" progId="Equation.Ribbit">
                  <p:embed/>
                  <p:pic>
                    <p:nvPicPr>
                      <p:cNvPr id="0" name=""/>
                      <p:cNvPicPr/>
                      <p:nvPr/>
                    </p:nvPicPr>
                    <p:blipFill>
                      <a:blip r:embed="rId4"/>
                      <a:stretch>
                        <a:fillRect/>
                      </a:stretch>
                    </p:blipFill>
                    <p:spPr>
                      <a:xfrm>
                        <a:off x="2286000" y="1219201"/>
                        <a:ext cx="261937" cy="306387"/>
                      </a:xfrm>
                      <a:prstGeom prst="rect">
                        <a:avLst/>
                      </a:prstGeom>
                    </p:spPr>
                  </p:pic>
                </p:oleObj>
              </mc:Fallback>
            </mc:AlternateContent>
          </a:graphicData>
        </a:graphic>
      </p:graphicFrame>
      <p:graphicFrame>
        <p:nvGraphicFramePr>
          <p:cNvPr id="54" name="对象 53"/>
          <p:cNvGraphicFramePr>
            <a:graphicFrameLocks noChangeAspect="1"/>
          </p:cNvGraphicFramePr>
          <p:nvPr>
            <p:extLst>
              <p:ext uri="{D42A27DB-BD31-4B8C-83A1-F6EECF244321}">
                <p14:modId xmlns:p14="http://schemas.microsoft.com/office/powerpoint/2010/main" val="4210798908"/>
              </p:ext>
            </p:extLst>
          </p:nvPr>
        </p:nvGraphicFramePr>
        <p:xfrm>
          <a:off x="9307512" y="1204913"/>
          <a:ext cx="1285875" cy="320675"/>
        </p:xfrm>
        <a:graphic>
          <a:graphicData uri="http://schemas.openxmlformats.org/presentationml/2006/ole">
            <mc:AlternateContent xmlns:mc="http://schemas.openxmlformats.org/markup-compatibility/2006">
              <mc:Choice xmlns:v="urn:schemas-microsoft-com:vml" Requires="v">
                <p:oleObj spid="_x0000_s16495" name="Formula" r:id="rId5" imgW="713880" imgH="177840" progId="Equation.Ribbit">
                  <p:embed/>
                </p:oleObj>
              </mc:Choice>
              <mc:Fallback>
                <p:oleObj name="Formula" r:id="rId5" imgW="713880" imgH="177840" progId="Equation.Ribbit">
                  <p:embed/>
                  <p:pic>
                    <p:nvPicPr>
                      <p:cNvPr id="0" name=""/>
                      <p:cNvPicPr/>
                      <p:nvPr/>
                    </p:nvPicPr>
                    <p:blipFill>
                      <a:blip r:embed="rId6"/>
                      <a:stretch>
                        <a:fillRect/>
                      </a:stretch>
                    </p:blipFill>
                    <p:spPr>
                      <a:xfrm>
                        <a:off x="9307512" y="1204913"/>
                        <a:ext cx="1285875" cy="320675"/>
                      </a:xfrm>
                      <a:prstGeom prst="rect">
                        <a:avLst/>
                      </a:prstGeom>
                    </p:spPr>
                  </p:pic>
                </p:oleObj>
              </mc:Fallback>
            </mc:AlternateContent>
          </a:graphicData>
        </a:graphic>
      </p:graphicFrame>
      <p:graphicFrame>
        <p:nvGraphicFramePr>
          <p:cNvPr id="59" name="对象 58"/>
          <p:cNvGraphicFramePr>
            <a:graphicFrameLocks noChangeAspect="1"/>
          </p:cNvGraphicFramePr>
          <p:nvPr>
            <p:extLst>
              <p:ext uri="{D42A27DB-BD31-4B8C-83A1-F6EECF244321}">
                <p14:modId xmlns:p14="http://schemas.microsoft.com/office/powerpoint/2010/main" val="1598278514"/>
              </p:ext>
            </p:extLst>
          </p:nvPr>
        </p:nvGraphicFramePr>
        <p:xfrm>
          <a:off x="7358819" y="1543994"/>
          <a:ext cx="698500" cy="319088"/>
        </p:xfrm>
        <a:graphic>
          <a:graphicData uri="http://schemas.openxmlformats.org/presentationml/2006/ole">
            <mc:AlternateContent xmlns:mc="http://schemas.openxmlformats.org/markup-compatibility/2006">
              <mc:Choice xmlns:v="urn:schemas-microsoft-com:vml" Requires="v">
                <p:oleObj spid="_x0000_s16496" name="Formula" r:id="rId7" imgW="384840" imgH="175320" progId="Equation.Ribbit">
                  <p:embed/>
                </p:oleObj>
              </mc:Choice>
              <mc:Fallback>
                <p:oleObj name="Formula" r:id="rId7" imgW="384840" imgH="175320" progId="Equation.Ribbit">
                  <p:embed/>
                  <p:pic>
                    <p:nvPicPr>
                      <p:cNvPr id="0" name=""/>
                      <p:cNvPicPr/>
                      <p:nvPr/>
                    </p:nvPicPr>
                    <p:blipFill>
                      <a:blip r:embed="rId8"/>
                      <a:stretch>
                        <a:fillRect/>
                      </a:stretch>
                    </p:blipFill>
                    <p:spPr>
                      <a:xfrm>
                        <a:off x="7358819" y="1543994"/>
                        <a:ext cx="698500" cy="319088"/>
                      </a:xfrm>
                      <a:prstGeom prst="rect">
                        <a:avLst/>
                      </a:prstGeom>
                    </p:spPr>
                  </p:pic>
                </p:oleObj>
              </mc:Fallback>
            </mc:AlternateContent>
          </a:graphicData>
        </a:graphic>
      </p:graphicFrame>
      <p:sp>
        <p:nvSpPr>
          <p:cNvPr id="61" name="文本框 37"/>
          <p:cNvSpPr txBox="1"/>
          <p:nvPr/>
        </p:nvSpPr>
        <p:spPr>
          <a:xfrm>
            <a:off x="1371600" y="4953000"/>
            <a:ext cx="1338828" cy="369332"/>
          </a:xfrm>
          <a:prstGeom prst="rect">
            <a:avLst/>
          </a:prstGeom>
          <a:noFill/>
        </p:spPr>
        <p:txBody>
          <a:bodyPr wrap="square" rtlCol="0">
            <a:spAutoFit/>
          </a:bodyPr>
          <a:lstStyle/>
          <a:p>
            <a:pPr fontAlgn="auto">
              <a:spcBef>
                <a:spcPts val="0"/>
              </a:spcBef>
              <a:spcAft>
                <a:spcPts val="0"/>
              </a:spcAft>
              <a:buClrTx/>
              <a:buSzTx/>
              <a:buNone/>
            </a:pPr>
            <a:r>
              <a:rPr lang="zh-CN" altLang="en-US" sz="1800" dirty="0">
                <a:solidFill>
                  <a:srgbClr val="FF0000"/>
                </a:solidFill>
                <a:latin typeface="微软雅黑" panose="020B0503020204020204" pitchFamily="34" charset="-122"/>
                <a:ea typeface="微软雅黑" panose="020B0503020204020204" pitchFamily="34" charset="-122"/>
              </a:rPr>
              <a:t>验证集精度</a:t>
            </a:r>
          </a:p>
        </p:txBody>
      </p:sp>
      <p:sp>
        <p:nvSpPr>
          <p:cNvPr id="63" name="文本框 38"/>
          <p:cNvSpPr txBox="1"/>
          <p:nvPr/>
        </p:nvSpPr>
        <p:spPr>
          <a:xfrm>
            <a:off x="1484920" y="5230046"/>
            <a:ext cx="1685077" cy="646331"/>
          </a:xfrm>
          <a:prstGeom prst="rect">
            <a:avLst/>
          </a:prstGeom>
          <a:noFill/>
        </p:spPr>
        <p:txBody>
          <a:bodyPr wrap="square" rtlCol="0">
            <a:spAutoFit/>
          </a:bodyPr>
          <a:lstStyle/>
          <a:p>
            <a:pPr fontAlgn="auto">
              <a:spcBef>
                <a:spcPts val="0"/>
              </a:spcBef>
              <a:spcAft>
                <a:spcPts val="0"/>
              </a:spcAft>
              <a:buClrTx/>
              <a:buSzTx/>
              <a:buNone/>
            </a:pPr>
            <a:r>
              <a:rPr lang="zh-CN" altLang="en-US" sz="1800" dirty="0">
                <a:solidFill>
                  <a:srgbClr val="FF0000"/>
                </a:solidFill>
                <a:latin typeface="微软雅黑" panose="020B0503020204020204" pitchFamily="34" charset="-122"/>
                <a:ea typeface="微软雅黑" panose="020B0503020204020204" pitchFamily="34" charset="-122"/>
              </a:rPr>
              <a:t>剪枝前</a:t>
            </a:r>
            <a:r>
              <a:rPr lang="en-US" altLang="zh-CN" sz="1800" dirty="0">
                <a:solidFill>
                  <a:srgbClr val="FF0000"/>
                </a:solidFill>
                <a:latin typeface="微软雅黑" panose="020B0503020204020204" pitchFamily="34" charset="-122"/>
                <a:ea typeface="微软雅黑" panose="020B0503020204020204" pitchFamily="34" charset="-122"/>
              </a:rPr>
              <a:t>: 57.1%</a:t>
            </a:r>
          </a:p>
          <a:p>
            <a:pPr fontAlgn="auto">
              <a:spcBef>
                <a:spcPts val="0"/>
              </a:spcBef>
              <a:spcAft>
                <a:spcPts val="0"/>
              </a:spcAft>
              <a:buClrTx/>
              <a:buSzTx/>
              <a:buNone/>
            </a:pPr>
            <a:r>
              <a:rPr lang="zh-CN" altLang="en-US" sz="1800" dirty="0">
                <a:solidFill>
                  <a:srgbClr val="FF0000"/>
                </a:solidFill>
                <a:latin typeface="微软雅黑" panose="020B0503020204020204" pitchFamily="34" charset="-122"/>
                <a:ea typeface="微软雅黑" panose="020B0503020204020204" pitchFamily="34" charset="-122"/>
              </a:rPr>
              <a:t>剪枝后</a:t>
            </a:r>
            <a:r>
              <a:rPr lang="en-US" altLang="zh-CN" sz="1800" dirty="0">
                <a:solidFill>
                  <a:srgbClr val="FF0000"/>
                </a:solidFill>
                <a:latin typeface="微软雅黑" panose="020B0503020204020204" pitchFamily="34" charset="-122"/>
                <a:ea typeface="微软雅黑" panose="020B0503020204020204" pitchFamily="34" charset="-122"/>
              </a:rPr>
              <a:t>: 71.4%</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64" name="文本框 39"/>
          <p:cNvSpPr txBox="1"/>
          <p:nvPr/>
        </p:nvSpPr>
        <p:spPr>
          <a:xfrm>
            <a:off x="1412508" y="5823899"/>
            <a:ext cx="2031325" cy="369332"/>
          </a:xfrm>
          <a:prstGeom prst="rect">
            <a:avLst/>
          </a:prstGeom>
          <a:noFill/>
        </p:spPr>
        <p:txBody>
          <a:bodyPr wrap="square" rtlCol="0">
            <a:spAutoFit/>
          </a:bodyPr>
          <a:lstStyle/>
          <a:p>
            <a:pPr fontAlgn="auto">
              <a:spcBef>
                <a:spcPts val="0"/>
              </a:spcBef>
              <a:spcAft>
                <a:spcPts val="0"/>
              </a:spcAft>
              <a:buClrTx/>
              <a:buSzTx/>
              <a:buNone/>
            </a:pPr>
            <a:r>
              <a:rPr lang="zh-CN" altLang="en-US" sz="1800" dirty="0">
                <a:solidFill>
                  <a:srgbClr val="FF0000"/>
                </a:solidFill>
                <a:latin typeface="微软雅黑" panose="020B0503020204020204" pitchFamily="34" charset="-122"/>
                <a:ea typeface="微软雅黑" panose="020B0503020204020204" pitchFamily="34" charset="-122"/>
              </a:rPr>
              <a:t>后剪枝决策</a:t>
            </a:r>
            <a:r>
              <a:rPr lang="en-US" altLang="zh-CN" sz="1800" dirty="0">
                <a:solidFill>
                  <a:srgbClr val="FF0000"/>
                </a:solidFill>
                <a:latin typeface="微软雅黑" panose="020B0503020204020204" pitchFamily="34" charset="-122"/>
                <a:ea typeface="微软雅黑" panose="020B0503020204020204" pitchFamily="34" charset="-122"/>
              </a:rPr>
              <a:t>: </a:t>
            </a:r>
            <a:r>
              <a:rPr lang="zh-CN" altLang="en-US" sz="1800" dirty="0">
                <a:solidFill>
                  <a:srgbClr val="FF0000"/>
                </a:solidFill>
                <a:latin typeface="微软雅黑" panose="020B0503020204020204" pitchFamily="34" charset="-122"/>
                <a:ea typeface="微软雅黑" panose="020B0503020204020204" pitchFamily="34" charset="-122"/>
              </a:rPr>
              <a:t>剪枝</a:t>
            </a:r>
          </a:p>
        </p:txBody>
      </p:sp>
      <p:cxnSp>
        <p:nvCxnSpPr>
          <p:cNvPr id="65" name="直接箭头连接符 64"/>
          <p:cNvCxnSpPr>
            <a:cxnSpLocks/>
            <a:endCxn id="95" idx="1"/>
          </p:cNvCxnSpPr>
          <p:nvPr/>
        </p:nvCxnSpPr>
        <p:spPr>
          <a:xfrm flipV="1">
            <a:off x="2428170" y="3681315"/>
            <a:ext cx="2391342" cy="1271685"/>
          </a:xfrm>
          <a:prstGeom prst="straightConnector1">
            <a:avLst/>
          </a:prstGeom>
          <a:noFill/>
          <a:ln w="12700" cap="flat" cmpd="sng" algn="ctr">
            <a:solidFill>
              <a:srgbClr val="FF0000"/>
            </a:solidFill>
            <a:prstDash val="solid"/>
            <a:miter lim="800000"/>
            <a:tailEnd type="stealth" w="lg" len="lg"/>
          </a:ln>
          <a:effectLst/>
        </p:spPr>
      </p:cxnSp>
      <p:grpSp>
        <p:nvGrpSpPr>
          <p:cNvPr id="66" name="组合 65"/>
          <p:cNvGrpSpPr/>
          <p:nvPr/>
        </p:nvGrpSpPr>
        <p:grpSpPr>
          <a:xfrm>
            <a:off x="3776121" y="2134531"/>
            <a:ext cx="7165395" cy="4190720"/>
            <a:chOff x="1926459" y="2007290"/>
            <a:chExt cx="8479450" cy="3752242"/>
          </a:xfrm>
        </p:grpSpPr>
        <p:sp>
          <p:nvSpPr>
            <p:cNvPr id="67" name="椭圆 66"/>
            <p:cNvSpPr/>
            <p:nvPr/>
          </p:nvSpPr>
          <p:spPr>
            <a:xfrm>
              <a:off x="5675073" y="5327532"/>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sp>
          <p:nvSpPr>
            <p:cNvPr id="68" name="椭圆 67"/>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sp>
          <p:nvSpPr>
            <p:cNvPr id="69" name="椭圆 68"/>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cxnSp>
          <p:nvCxnSpPr>
            <p:cNvPr id="70" name="直接连接符 69"/>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71" name="文本框 26"/>
            <p:cNvSpPr txBox="1"/>
            <p:nvPr/>
          </p:nvSpPr>
          <p:spPr>
            <a:xfrm>
              <a:off x="6164462" y="477924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乌黑</a:t>
              </a:r>
            </a:p>
          </p:txBody>
        </p:sp>
        <p:cxnSp>
          <p:nvCxnSpPr>
            <p:cNvPr id="72" name="直接连接符 71"/>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73" name="直接连接符 72"/>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74" name="文本框 29"/>
            <p:cNvSpPr txBox="1"/>
            <p:nvPr/>
          </p:nvSpPr>
          <p:spPr>
            <a:xfrm>
              <a:off x="7089965" y="477924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浅白</a:t>
              </a:r>
            </a:p>
          </p:txBody>
        </p:sp>
        <p:sp>
          <p:nvSpPr>
            <p:cNvPr id="75" name="文本框 30"/>
            <p:cNvSpPr txBox="1"/>
            <p:nvPr/>
          </p:nvSpPr>
          <p:spPr>
            <a:xfrm>
              <a:off x="4737145" y="477924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青绿</a:t>
              </a:r>
            </a:p>
          </p:txBody>
        </p:sp>
        <p:sp>
          <p:nvSpPr>
            <p:cNvPr id="76" name="圆角矩形 75"/>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solidFill>
                    <a:schemeClr val="tx1"/>
                  </a:solidFill>
                  <a:latin typeface="Times" panose="02020603060405020304" pitchFamily="18" charset="0"/>
                </a:rPr>
                <a:t>色泽</a:t>
              </a:r>
            </a:p>
          </p:txBody>
        </p:sp>
        <p:sp>
          <p:nvSpPr>
            <p:cNvPr id="77" name="椭圆 76"/>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坏瓜</a:t>
              </a:r>
            </a:p>
          </p:txBody>
        </p:sp>
        <p:sp>
          <p:nvSpPr>
            <p:cNvPr id="78" name="椭圆 77"/>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cxnSp>
          <p:nvCxnSpPr>
            <p:cNvPr id="79" name="直接连接符 78"/>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80" name="文本框 35"/>
            <p:cNvSpPr txBox="1"/>
            <p:nvPr/>
          </p:nvSpPr>
          <p:spPr>
            <a:xfrm>
              <a:off x="7388775" y="372746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蜷缩</a:t>
              </a:r>
            </a:p>
          </p:txBody>
        </p:sp>
        <p:cxnSp>
          <p:nvCxnSpPr>
            <p:cNvPr id="81" name="直接连接符 80"/>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82" name="直接连接符 81"/>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83" name="文本框 38"/>
            <p:cNvSpPr txBox="1"/>
            <p:nvPr/>
          </p:nvSpPr>
          <p:spPr>
            <a:xfrm>
              <a:off x="8329693" y="372746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硬挺</a:t>
              </a:r>
            </a:p>
          </p:txBody>
        </p:sp>
        <p:sp>
          <p:nvSpPr>
            <p:cNvPr id="84" name="文本框 39"/>
            <p:cNvSpPr txBox="1"/>
            <p:nvPr/>
          </p:nvSpPr>
          <p:spPr>
            <a:xfrm>
              <a:off x="5976874" y="372746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稍蜷</a:t>
              </a:r>
            </a:p>
          </p:txBody>
        </p:sp>
        <p:sp>
          <p:nvSpPr>
            <p:cNvPr id="85" name="圆角矩形 84"/>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latin typeface="Times" panose="02020603060405020304" pitchFamily="18" charset="0"/>
                </a:rPr>
                <a:t>根蒂</a:t>
              </a:r>
            </a:p>
          </p:txBody>
        </p:sp>
        <p:sp>
          <p:nvSpPr>
            <p:cNvPr id="86" name="椭圆 85"/>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sp>
          <p:nvSpPr>
            <p:cNvPr id="87" name="椭圆 86"/>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坏瓜</a:t>
              </a:r>
            </a:p>
          </p:txBody>
        </p:sp>
        <p:sp>
          <p:nvSpPr>
            <p:cNvPr id="88" name="椭圆 87"/>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cxnSp>
          <p:nvCxnSpPr>
            <p:cNvPr id="89" name="直接连接符 88"/>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90" name="文本框 45"/>
            <p:cNvSpPr txBox="1"/>
            <p:nvPr/>
          </p:nvSpPr>
          <p:spPr>
            <a:xfrm>
              <a:off x="3581222" y="3760015"/>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乌黑</a:t>
              </a:r>
            </a:p>
          </p:txBody>
        </p:sp>
        <p:cxnSp>
          <p:nvCxnSpPr>
            <p:cNvPr id="91" name="直接连接符 90"/>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92" name="直接连接符 91"/>
            <p:cNvCxnSpPr/>
            <p:nvPr/>
          </p:nvCxnSpPr>
          <p:spPr>
            <a:xfrm>
              <a:off x="3717794" y="3610584"/>
              <a:ext cx="0" cy="607722"/>
            </a:xfrm>
            <a:prstGeom prst="line">
              <a:avLst/>
            </a:prstGeom>
          </p:spPr>
          <p:style>
            <a:lnRef idx="1">
              <a:schemeClr val="dk1"/>
            </a:lnRef>
            <a:fillRef idx="0">
              <a:schemeClr val="dk1"/>
            </a:fillRef>
            <a:effectRef idx="0">
              <a:schemeClr val="dk1"/>
            </a:effectRef>
            <a:fontRef idx="minor">
              <a:schemeClr val="tx1"/>
            </a:fontRef>
          </p:style>
        </p:cxnSp>
        <p:sp>
          <p:nvSpPr>
            <p:cNvPr id="93" name="文本框 48"/>
            <p:cNvSpPr txBox="1"/>
            <p:nvPr/>
          </p:nvSpPr>
          <p:spPr>
            <a:xfrm>
              <a:off x="4480157" y="3686349"/>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浅白</a:t>
              </a:r>
            </a:p>
          </p:txBody>
        </p:sp>
        <p:sp>
          <p:nvSpPr>
            <p:cNvPr id="94" name="文本框 49"/>
            <p:cNvSpPr txBox="1"/>
            <p:nvPr/>
          </p:nvSpPr>
          <p:spPr>
            <a:xfrm>
              <a:off x="2239865" y="372981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青绿</a:t>
              </a:r>
            </a:p>
          </p:txBody>
        </p:sp>
        <p:sp>
          <p:nvSpPr>
            <p:cNvPr id="95" name="圆角矩形 94"/>
            <p:cNvSpPr/>
            <p:nvPr/>
          </p:nvSpPr>
          <p:spPr>
            <a:xfrm>
              <a:off x="3161197" y="3176233"/>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latin typeface="Times" panose="02020603060405020304" pitchFamily="18" charset="0"/>
                </a:rPr>
                <a:t>色泽</a:t>
              </a:r>
            </a:p>
          </p:txBody>
        </p:sp>
        <p:sp>
          <p:nvSpPr>
            <p:cNvPr id="96" name="椭圆 95"/>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坏瓜</a:t>
              </a:r>
            </a:p>
          </p:txBody>
        </p:sp>
        <p:cxnSp>
          <p:nvCxnSpPr>
            <p:cNvPr id="97" name="直接连接符 96"/>
            <p:cNvCxnSpPr>
              <a:stCxn id="100" idx="2"/>
              <a:endCxn id="85"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98" name="直接连接符 97"/>
            <p:cNvCxnSpPr>
              <a:endCxn id="96"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99" name="直接连接符 98"/>
            <p:cNvCxnSpPr>
              <a:endCxn id="95"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100" name="圆角矩形 99"/>
            <p:cNvSpPr/>
            <p:nvPr/>
          </p:nvSpPr>
          <p:spPr>
            <a:xfrm>
              <a:off x="5531825" y="2141164"/>
              <a:ext cx="1440001"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latin typeface="Times" panose="02020603060405020304" pitchFamily="18" charset="0"/>
                </a:rPr>
                <a:t>脐部</a:t>
              </a:r>
            </a:p>
          </p:txBody>
        </p:sp>
        <p:sp>
          <p:nvSpPr>
            <p:cNvPr id="101" name="文本框 63"/>
            <p:cNvSpPr txBox="1"/>
            <p:nvPr/>
          </p:nvSpPr>
          <p:spPr>
            <a:xfrm>
              <a:off x="8745894" y="265249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平坦</a:t>
              </a:r>
            </a:p>
          </p:txBody>
        </p:sp>
        <p:sp>
          <p:nvSpPr>
            <p:cNvPr id="102" name="文本框 64"/>
            <p:cNvSpPr txBox="1"/>
            <p:nvPr/>
          </p:nvSpPr>
          <p:spPr>
            <a:xfrm>
              <a:off x="6110414" y="2579858"/>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稍凹</a:t>
              </a:r>
            </a:p>
          </p:txBody>
        </p:sp>
        <p:sp>
          <p:nvSpPr>
            <p:cNvPr id="103" name="文本框 65"/>
            <p:cNvSpPr txBox="1"/>
            <p:nvPr/>
          </p:nvSpPr>
          <p:spPr>
            <a:xfrm>
              <a:off x="3868758" y="2579858"/>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凹陷</a:t>
              </a:r>
            </a:p>
          </p:txBody>
        </p:sp>
        <p:sp>
          <p:nvSpPr>
            <p:cNvPr id="104" name="椭圆 103"/>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1</a:t>
              </a:r>
              <a:endParaRPr lang="zh-CN" altLang="en-US" dirty="0">
                <a:solidFill>
                  <a:schemeClr val="tx1"/>
                </a:solidFill>
                <a:latin typeface="Times "/>
              </a:endParaRPr>
            </a:p>
          </p:txBody>
        </p:sp>
        <p:sp>
          <p:nvSpPr>
            <p:cNvPr id="105" name="椭圆 104"/>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2</a:t>
              </a:r>
              <a:endParaRPr lang="zh-CN" altLang="en-US" dirty="0">
                <a:solidFill>
                  <a:schemeClr val="tx1"/>
                </a:solidFill>
                <a:latin typeface="Times "/>
              </a:endParaRPr>
            </a:p>
          </p:txBody>
        </p:sp>
        <p:sp>
          <p:nvSpPr>
            <p:cNvPr id="106" name="椭圆 105"/>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3</a:t>
              </a:r>
              <a:endParaRPr lang="zh-CN" altLang="en-US" dirty="0">
                <a:solidFill>
                  <a:schemeClr val="tx1"/>
                </a:solidFill>
                <a:latin typeface="Times "/>
              </a:endParaRPr>
            </a:p>
          </p:txBody>
        </p:sp>
        <p:sp>
          <p:nvSpPr>
            <p:cNvPr id="107" name="椭圆 106"/>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4</a:t>
              </a:r>
              <a:endParaRPr lang="zh-CN" altLang="en-US" dirty="0">
                <a:solidFill>
                  <a:schemeClr val="tx1"/>
                </a:solidFill>
                <a:latin typeface="Times "/>
              </a:endParaRPr>
            </a:p>
          </p:txBody>
        </p:sp>
        <p:sp>
          <p:nvSpPr>
            <p:cNvPr id="108" name="椭圆 107"/>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5</a:t>
              </a:r>
              <a:endParaRPr lang="zh-CN" altLang="en-US" dirty="0">
                <a:solidFill>
                  <a:schemeClr val="tx1"/>
                </a:solidFill>
                <a:latin typeface="Times "/>
              </a:endParaRPr>
            </a:p>
          </p:txBody>
        </p:sp>
      </p:grpSp>
      <p:sp>
        <p:nvSpPr>
          <p:cNvPr id="109" name="标题 1"/>
          <p:cNvSpPr>
            <a:spLocks noGrp="1"/>
          </p:cNvSpPr>
          <p:nvPr>
            <p:ph type="title"/>
          </p:nvPr>
        </p:nvSpPr>
        <p:spPr>
          <a:xfrm>
            <a:off x="954567" y="42335"/>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剪枝处理</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后剪枝</a:t>
            </a:r>
          </a:p>
        </p:txBody>
      </p:sp>
    </p:spTree>
    <p:extLst>
      <p:ext uri="{BB962C8B-B14F-4D97-AF65-F5344CB8AC3E}">
        <p14:creationId xmlns:p14="http://schemas.microsoft.com/office/powerpoint/2010/main" val="18373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6607" y="1158043"/>
            <a:ext cx="10268593" cy="4633157"/>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对结点   和   ，先后替换为叶结点，验证集精度均未提升，则分支得到保留</a:t>
            </a:r>
          </a:p>
        </p:txBody>
      </p:sp>
      <p:graphicFrame>
        <p:nvGraphicFramePr>
          <p:cNvPr id="62" name="对象 61"/>
          <p:cNvGraphicFramePr>
            <a:graphicFrameLocks noChangeAspect="1"/>
          </p:cNvGraphicFramePr>
          <p:nvPr>
            <p:extLst>
              <p:ext uri="{D42A27DB-BD31-4B8C-83A1-F6EECF244321}">
                <p14:modId xmlns:p14="http://schemas.microsoft.com/office/powerpoint/2010/main" val="781316932"/>
              </p:ext>
            </p:extLst>
          </p:nvPr>
        </p:nvGraphicFramePr>
        <p:xfrm>
          <a:off x="2252663" y="1208089"/>
          <a:ext cx="261937" cy="306387"/>
        </p:xfrm>
        <a:graphic>
          <a:graphicData uri="http://schemas.openxmlformats.org/presentationml/2006/ole">
            <mc:AlternateContent xmlns:mc="http://schemas.openxmlformats.org/markup-compatibility/2006">
              <mc:Choice xmlns:v="urn:schemas-microsoft-com:vml" Requires="v">
                <p:oleObj spid="_x0000_s17482" name="Formula" r:id="rId3" imgW="147600" imgH="172800" progId="Equation.Ribbit">
                  <p:embed/>
                </p:oleObj>
              </mc:Choice>
              <mc:Fallback>
                <p:oleObj name="Formula" r:id="rId3" imgW="147600" imgH="172800" progId="Equation.Ribbit">
                  <p:embed/>
                  <p:pic>
                    <p:nvPicPr>
                      <p:cNvPr id="0" name=""/>
                      <p:cNvPicPr/>
                      <p:nvPr/>
                    </p:nvPicPr>
                    <p:blipFill>
                      <a:blip r:embed="rId4"/>
                      <a:stretch>
                        <a:fillRect/>
                      </a:stretch>
                    </p:blipFill>
                    <p:spPr>
                      <a:xfrm>
                        <a:off x="2252663" y="1208089"/>
                        <a:ext cx="261937" cy="306387"/>
                      </a:xfrm>
                      <a:prstGeom prst="rect">
                        <a:avLst/>
                      </a:prstGeom>
                    </p:spPr>
                  </p:pic>
                </p:oleObj>
              </mc:Fallback>
            </mc:AlternateContent>
          </a:graphicData>
        </a:graphic>
      </p:graphicFrame>
      <p:graphicFrame>
        <p:nvGraphicFramePr>
          <p:cNvPr id="59" name="对象 58"/>
          <p:cNvGraphicFramePr>
            <a:graphicFrameLocks noChangeAspect="1"/>
          </p:cNvGraphicFramePr>
          <p:nvPr>
            <p:extLst>
              <p:ext uri="{D42A27DB-BD31-4B8C-83A1-F6EECF244321}">
                <p14:modId xmlns:p14="http://schemas.microsoft.com/office/powerpoint/2010/main" val="2539554851"/>
              </p:ext>
            </p:extLst>
          </p:nvPr>
        </p:nvGraphicFramePr>
        <p:xfrm>
          <a:off x="2819400" y="1208089"/>
          <a:ext cx="261937" cy="306387"/>
        </p:xfrm>
        <a:graphic>
          <a:graphicData uri="http://schemas.openxmlformats.org/presentationml/2006/ole">
            <mc:AlternateContent xmlns:mc="http://schemas.openxmlformats.org/markup-compatibility/2006">
              <mc:Choice xmlns:v="urn:schemas-microsoft-com:vml" Requires="v">
                <p:oleObj spid="_x0000_s17483" name="Formula" r:id="rId5" imgW="147600" imgH="172800" progId="Equation.Ribbit">
                  <p:embed/>
                </p:oleObj>
              </mc:Choice>
              <mc:Fallback>
                <p:oleObj name="Formula" r:id="rId5" imgW="147600" imgH="172800" progId="Equation.Ribbit">
                  <p:embed/>
                  <p:pic>
                    <p:nvPicPr>
                      <p:cNvPr id="0" name=""/>
                      <p:cNvPicPr/>
                      <p:nvPr/>
                    </p:nvPicPr>
                    <p:blipFill>
                      <a:blip r:embed="rId6"/>
                      <a:stretch>
                        <a:fillRect/>
                      </a:stretch>
                    </p:blipFill>
                    <p:spPr>
                      <a:xfrm>
                        <a:off x="2819400" y="1208089"/>
                        <a:ext cx="261937" cy="306387"/>
                      </a:xfrm>
                      <a:prstGeom prst="rect">
                        <a:avLst/>
                      </a:prstGeom>
                    </p:spPr>
                  </p:pic>
                </p:oleObj>
              </mc:Fallback>
            </mc:AlternateContent>
          </a:graphicData>
        </a:graphic>
      </p:graphicFrame>
      <p:grpSp>
        <p:nvGrpSpPr>
          <p:cNvPr id="50" name="组合 49"/>
          <p:cNvGrpSpPr/>
          <p:nvPr/>
        </p:nvGrpSpPr>
        <p:grpSpPr>
          <a:xfrm>
            <a:off x="2658715" y="2079302"/>
            <a:ext cx="6874569" cy="4046857"/>
            <a:chOff x="3134327" y="2007290"/>
            <a:chExt cx="7271582" cy="3752242"/>
          </a:xfrm>
        </p:grpSpPr>
        <p:sp>
          <p:nvSpPr>
            <p:cNvPr id="54" name="椭圆 53"/>
            <p:cNvSpPr/>
            <p:nvPr/>
          </p:nvSpPr>
          <p:spPr>
            <a:xfrm>
              <a:off x="5675073" y="5327532"/>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sp>
          <p:nvSpPr>
            <p:cNvPr id="55" name="椭圆 54"/>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sp>
          <p:nvSpPr>
            <p:cNvPr id="56" name="椭圆 55"/>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cxnSp>
          <p:nvCxnSpPr>
            <p:cNvPr id="57" name="直接连接符 56"/>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58" name="文本框 26"/>
            <p:cNvSpPr txBox="1"/>
            <p:nvPr/>
          </p:nvSpPr>
          <p:spPr>
            <a:xfrm>
              <a:off x="6164462" y="477924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乌黑</a:t>
              </a:r>
            </a:p>
          </p:txBody>
        </p:sp>
        <p:cxnSp>
          <p:nvCxnSpPr>
            <p:cNvPr id="60" name="直接连接符 59"/>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64" name="直接连接符 63"/>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65" name="文本框 29"/>
            <p:cNvSpPr txBox="1"/>
            <p:nvPr/>
          </p:nvSpPr>
          <p:spPr>
            <a:xfrm>
              <a:off x="7089965" y="477924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浅白</a:t>
              </a:r>
            </a:p>
          </p:txBody>
        </p:sp>
        <p:sp>
          <p:nvSpPr>
            <p:cNvPr id="66" name="文本框 30"/>
            <p:cNvSpPr txBox="1"/>
            <p:nvPr/>
          </p:nvSpPr>
          <p:spPr>
            <a:xfrm>
              <a:off x="4737145" y="477924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青绿</a:t>
              </a:r>
            </a:p>
          </p:txBody>
        </p:sp>
        <p:sp>
          <p:nvSpPr>
            <p:cNvPr id="67" name="圆角矩形 66"/>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solidFill>
                    <a:schemeClr val="tx1"/>
                  </a:solidFill>
                  <a:latin typeface="Times" panose="02020603060405020304" pitchFamily="18" charset="0"/>
                </a:rPr>
                <a:t>色泽</a:t>
              </a:r>
            </a:p>
          </p:txBody>
        </p:sp>
        <p:sp>
          <p:nvSpPr>
            <p:cNvPr id="68" name="椭圆 67"/>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坏瓜</a:t>
              </a:r>
            </a:p>
          </p:txBody>
        </p:sp>
        <p:sp>
          <p:nvSpPr>
            <p:cNvPr id="69" name="椭圆 68"/>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cxnSp>
          <p:nvCxnSpPr>
            <p:cNvPr id="70" name="直接连接符 69"/>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71" name="文本框 35"/>
            <p:cNvSpPr txBox="1"/>
            <p:nvPr/>
          </p:nvSpPr>
          <p:spPr>
            <a:xfrm>
              <a:off x="7388775" y="372746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蜷缩</a:t>
              </a:r>
            </a:p>
          </p:txBody>
        </p:sp>
        <p:cxnSp>
          <p:nvCxnSpPr>
            <p:cNvPr id="72" name="直接连接符 71"/>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73" name="直接连接符 72"/>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74" name="文本框 38"/>
            <p:cNvSpPr txBox="1"/>
            <p:nvPr/>
          </p:nvSpPr>
          <p:spPr>
            <a:xfrm>
              <a:off x="8329693" y="372746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硬挺</a:t>
              </a:r>
            </a:p>
          </p:txBody>
        </p:sp>
        <p:sp>
          <p:nvSpPr>
            <p:cNvPr id="75" name="文本框 39"/>
            <p:cNvSpPr txBox="1"/>
            <p:nvPr/>
          </p:nvSpPr>
          <p:spPr>
            <a:xfrm>
              <a:off x="5976874" y="372746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稍蜷</a:t>
              </a:r>
            </a:p>
          </p:txBody>
        </p:sp>
        <p:sp>
          <p:nvSpPr>
            <p:cNvPr id="76" name="圆角矩形 75"/>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solidFill>
                    <a:srgbClr val="FF0000"/>
                  </a:solidFill>
                  <a:latin typeface="Times" panose="02020603060405020304" pitchFamily="18" charset="0"/>
                </a:rPr>
                <a:t>根蒂</a:t>
              </a:r>
            </a:p>
          </p:txBody>
        </p:sp>
        <p:sp>
          <p:nvSpPr>
            <p:cNvPr id="77" name="椭圆 76"/>
            <p:cNvSpPr/>
            <p:nvPr/>
          </p:nvSpPr>
          <p:spPr>
            <a:xfrm>
              <a:off x="3134327" y="3259107"/>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sp>
          <p:nvSpPr>
            <p:cNvPr id="87" name="椭圆 86"/>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坏瓜</a:t>
              </a:r>
            </a:p>
          </p:txBody>
        </p:sp>
        <p:cxnSp>
          <p:nvCxnSpPr>
            <p:cNvPr id="88" name="直接连接符 87"/>
            <p:cNvCxnSpPr>
              <a:stCxn id="91" idx="2"/>
              <a:endCxn id="76"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89" name="直接连接符 88"/>
            <p:cNvCxnSpPr>
              <a:endCxn id="87"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90" name="直接连接符 89"/>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91" name="圆角矩形 90"/>
            <p:cNvSpPr/>
            <p:nvPr/>
          </p:nvSpPr>
          <p:spPr>
            <a:xfrm>
              <a:off x="5531825" y="2141164"/>
              <a:ext cx="1440001"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solidFill>
                    <a:srgbClr val="FF0000"/>
                  </a:solidFill>
                  <a:latin typeface="Times" panose="02020603060405020304" pitchFamily="18" charset="0"/>
                </a:rPr>
                <a:t>脐部</a:t>
              </a:r>
            </a:p>
          </p:txBody>
        </p:sp>
        <p:sp>
          <p:nvSpPr>
            <p:cNvPr id="92" name="文本框 63"/>
            <p:cNvSpPr txBox="1"/>
            <p:nvPr/>
          </p:nvSpPr>
          <p:spPr>
            <a:xfrm>
              <a:off x="8745894" y="265249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平坦</a:t>
              </a:r>
            </a:p>
          </p:txBody>
        </p:sp>
        <p:sp>
          <p:nvSpPr>
            <p:cNvPr id="93" name="文本框 64"/>
            <p:cNvSpPr txBox="1"/>
            <p:nvPr/>
          </p:nvSpPr>
          <p:spPr>
            <a:xfrm>
              <a:off x="6110414" y="2579858"/>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稍凹</a:t>
              </a:r>
            </a:p>
          </p:txBody>
        </p:sp>
        <p:sp>
          <p:nvSpPr>
            <p:cNvPr id="94" name="文本框 65"/>
            <p:cNvSpPr txBox="1"/>
            <p:nvPr/>
          </p:nvSpPr>
          <p:spPr>
            <a:xfrm>
              <a:off x="3868758" y="2579858"/>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凹陷</a:t>
              </a:r>
            </a:p>
          </p:txBody>
        </p:sp>
        <p:sp>
          <p:nvSpPr>
            <p:cNvPr id="95" name="椭圆 94"/>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1</a:t>
              </a:r>
              <a:endParaRPr lang="zh-CN" altLang="en-US" dirty="0">
                <a:solidFill>
                  <a:schemeClr val="tx1"/>
                </a:solidFill>
                <a:latin typeface="Times "/>
              </a:endParaRPr>
            </a:p>
          </p:txBody>
        </p:sp>
        <p:sp>
          <p:nvSpPr>
            <p:cNvPr id="97" name="椭圆 96"/>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3</a:t>
              </a:r>
              <a:endParaRPr lang="zh-CN" altLang="en-US" dirty="0">
                <a:solidFill>
                  <a:schemeClr val="tx1"/>
                </a:solidFill>
                <a:latin typeface="Times "/>
              </a:endParaRPr>
            </a:p>
          </p:txBody>
        </p:sp>
        <p:sp>
          <p:nvSpPr>
            <p:cNvPr id="98" name="椭圆 97"/>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4</a:t>
              </a:r>
              <a:endParaRPr lang="zh-CN" altLang="en-US" dirty="0">
                <a:solidFill>
                  <a:schemeClr val="tx1"/>
                </a:solidFill>
                <a:latin typeface="Times "/>
              </a:endParaRPr>
            </a:p>
          </p:txBody>
        </p:sp>
        <p:sp>
          <p:nvSpPr>
            <p:cNvPr id="99" name="椭圆 98"/>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5</a:t>
              </a:r>
              <a:endParaRPr lang="zh-CN" altLang="en-US" dirty="0">
                <a:solidFill>
                  <a:schemeClr val="tx1"/>
                </a:solidFill>
                <a:latin typeface="Times "/>
              </a:endParaRPr>
            </a:p>
          </p:txBody>
        </p:sp>
      </p:grpSp>
      <p:sp>
        <p:nvSpPr>
          <p:cNvPr id="40" name="标题 1"/>
          <p:cNvSpPr>
            <a:spLocks noGrp="1"/>
          </p:cNvSpPr>
          <p:nvPr>
            <p:ph type="title"/>
          </p:nvPr>
        </p:nvSpPr>
        <p:spPr>
          <a:xfrm>
            <a:off x="856607" y="28277"/>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剪枝处理</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后剪枝</a:t>
            </a:r>
          </a:p>
        </p:txBody>
      </p:sp>
    </p:spTree>
    <p:extLst>
      <p:ext uri="{BB962C8B-B14F-4D97-AF65-F5344CB8AC3E}">
        <p14:creationId xmlns:p14="http://schemas.microsoft.com/office/powerpoint/2010/main" val="327827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1234" y="1158043"/>
            <a:ext cx="11489267" cy="4930775"/>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最终基于后剪枝策略得到的决策树如图所示</a:t>
            </a:r>
          </a:p>
        </p:txBody>
      </p:sp>
      <p:sp>
        <p:nvSpPr>
          <p:cNvPr id="37" name="椭圆 36"/>
          <p:cNvSpPr/>
          <p:nvPr/>
        </p:nvSpPr>
        <p:spPr>
          <a:xfrm>
            <a:off x="2710479" y="3085987"/>
            <a:ext cx="211261" cy="240652"/>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buNone/>
            </a:pPr>
            <a:r>
              <a:rPr lang="en-US" altLang="zh-CN" dirty="0">
                <a:solidFill>
                  <a:schemeClr val="tx1"/>
                </a:solidFill>
                <a:latin typeface="Times "/>
              </a:rPr>
              <a:t>2</a:t>
            </a:r>
            <a:endParaRPr lang="zh-CN" altLang="en-US" dirty="0">
              <a:solidFill>
                <a:schemeClr val="tx1"/>
              </a:solidFill>
              <a:latin typeface="Times "/>
            </a:endParaRPr>
          </a:p>
        </p:txBody>
      </p:sp>
      <p:grpSp>
        <p:nvGrpSpPr>
          <p:cNvPr id="38" name="组合 37"/>
          <p:cNvGrpSpPr/>
          <p:nvPr/>
        </p:nvGrpSpPr>
        <p:grpSpPr>
          <a:xfrm>
            <a:off x="2816109" y="1828800"/>
            <a:ext cx="6861291" cy="4260018"/>
            <a:chOff x="3134327" y="2007290"/>
            <a:chExt cx="7271582" cy="3752242"/>
          </a:xfrm>
        </p:grpSpPr>
        <p:sp>
          <p:nvSpPr>
            <p:cNvPr id="39" name="椭圆 38"/>
            <p:cNvSpPr/>
            <p:nvPr/>
          </p:nvSpPr>
          <p:spPr>
            <a:xfrm>
              <a:off x="5675073" y="5327532"/>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sp>
          <p:nvSpPr>
            <p:cNvPr id="40" name="椭圆 39"/>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sp>
          <p:nvSpPr>
            <p:cNvPr id="50" name="椭圆 49"/>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cxnSp>
          <p:nvCxnSpPr>
            <p:cNvPr id="54" name="直接连接符 53"/>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55" name="文本框 26"/>
            <p:cNvSpPr txBox="1"/>
            <p:nvPr/>
          </p:nvSpPr>
          <p:spPr>
            <a:xfrm>
              <a:off x="6164462" y="477924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乌黑</a:t>
              </a:r>
            </a:p>
          </p:txBody>
        </p:sp>
        <p:cxnSp>
          <p:nvCxnSpPr>
            <p:cNvPr id="56" name="直接连接符 55"/>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57" name="直接连接符 56"/>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58" name="文本框 29"/>
            <p:cNvSpPr txBox="1"/>
            <p:nvPr/>
          </p:nvSpPr>
          <p:spPr>
            <a:xfrm>
              <a:off x="7089965" y="477924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浅白</a:t>
              </a:r>
            </a:p>
          </p:txBody>
        </p:sp>
        <p:sp>
          <p:nvSpPr>
            <p:cNvPr id="59" name="文本框 30"/>
            <p:cNvSpPr txBox="1"/>
            <p:nvPr/>
          </p:nvSpPr>
          <p:spPr>
            <a:xfrm>
              <a:off x="4737145" y="477924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青绿</a:t>
              </a:r>
            </a:p>
          </p:txBody>
        </p:sp>
        <p:sp>
          <p:nvSpPr>
            <p:cNvPr id="60" name="圆角矩形 59"/>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solidFill>
                    <a:schemeClr val="tx1"/>
                  </a:solidFill>
                  <a:latin typeface="Times" panose="02020603060405020304" pitchFamily="18" charset="0"/>
                </a:rPr>
                <a:t>色泽</a:t>
              </a:r>
            </a:p>
          </p:txBody>
        </p:sp>
        <p:sp>
          <p:nvSpPr>
            <p:cNvPr id="61" name="椭圆 60"/>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坏瓜</a:t>
              </a:r>
            </a:p>
          </p:txBody>
        </p:sp>
        <p:sp>
          <p:nvSpPr>
            <p:cNvPr id="62" name="椭圆 61"/>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cxnSp>
          <p:nvCxnSpPr>
            <p:cNvPr id="63" name="直接连接符 62"/>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64" name="文本框 35"/>
            <p:cNvSpPr txBox="1"/>
            <p:nvPr/>
          </p:nvSpPr>
          <p:spPr>
            <a:xfrm>
              <a:off x="7388775" y="372746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蜷缩</a:t>
              </a:r>
            </a:p>
          </p:txBody>
        </p:sp>
        <p:cxnSp>
          <p:nvCxnSpPr>
            <p:cNvPr id="65" name="直接连接符 64"/>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68" name="直接连接符 67"/>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69" name="文本框 38"/>
            <p:cNvSpPr txBox="1"/>
            <p:nvPr/>
          </p:nvSpPr>
          <p:spPr>
            <a:xfrm>
              <a:off x="8329693" y="372746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硬挺</a:t>
              </a:r>
            </a:p>
          </p:txBody>
        </p:sp>
        <p:sp>
          <p:nvSpPr>
            <p:cNvPr id="70" name="文本框 39"/>
            <p:cNvSpPr txBox="1"/>
            <p:nvPr/>
          </p:nvSpPr>
          <p:spPr>
            <a:xfrm>
              <a:off x="5976874" y="372746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稍蜷</a:t>
              </a:r>
            </a:p>
          </p:txBody>
        </p:sp>
        <p:sp>
          <p:nvSpPr>
            <p:cNvPr id="71" name="圆角矩形 70"/>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solidFill>
                    <a:srgbClr val="FF0000"/>
                  </a:solidFill>
                  <a:latin typeface="Times" panose="02020603060405020304" pitchFamily="18" charset="0"/>
                </a:rPr>
                <a:t>根蒂</a:t>
              </a:r>
            </a:p>
          </p:txBody>
        </p:sp>
        <p:sp>
          <p:nvSpPr>
            <p:cNvPr id="72" name="椭圆 71"/>
            <p:cNvSpPr/>
            <p:nvPr/>
          </p:nvSpPr>
          <p:spPr>
            <a:xfrm>
              <a:off x="3134327" y="3259107"/>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好瓜</a:t>
              </a:r>
            </a:p>
          </p:txBody>
        </p:sp>
        <p:sp>
          <p:nvSpPr>
            <p:cNvPr id="73" name="椭圆 72"/>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400" dirty="0"/>
                <a:t>坏瓜</a:t>
              </a:r>
            </a:p>
          </p:txBody>
        </p:sp>
        <p:cxnSp>
          <p:nvCxnSpPr>
            <p:cNvPr id="74" name="直接连接符 73"/>
            <p:cNvCxnSpPr>
              <a:stCxn id="77" idx="2"/>
              <a:endCxn id="71"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75" name="直接连接符 74"/>
            <p:cNvCxnSpPr>
              <a:endCxn id="73"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76" name="直接连接符 75"/>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77" name="圆角矩形 76"/>
            <p:cNvSpPr/>
            <p:nvPr/>
          </p:nvSpPr>
          <p:spPr>
            <a:xfrm>
              <a:off x="5531825" y="2141164"/>
              <a:ext cx="1440001"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solidFill>
                    <a:srgbClr val="FF0000"/>
                  </a:solidFill>
                  <a:latin typeface="Times" panose="02020603060405020304" pitchFamily="18" charset="0"/>
                </a:rPr>
                <a:t>脐部</a:t>
              </a:r>
            </a:p>
          </p:txBody>
        </p:sp>
        <p:sp>
          <p:nvSpPr>
            <p:cNvPr id="78" name="文本框 63"/>
            <p:cNvSpPr txBox="1"/>
            <p:nvPr/>
          </p:nvSpPr>
          <p:spPr>
            <a:xfrm>
              <a:off x="8745894" y="2652494"/>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平坦</a:t>
              </a:r>
            </a:p>
          </p:txBody>
        </p:sp>
        <p:sp>
          <p:nvSpPr>
            <p:cNvPr id="79" name="文本框 64"/>
            <p:cNvSpPr txBox="1"/>
            <p:nvPr/>
          </p:nvSpPr>
          <p:spPr>
            <a:xfrm>
              <a:off x="6110414" y="2579858"/>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稍凹</a:t>
              </a:r>
            </a:p>
          </p:txBody>
        </p:sp>
        <p:sp>
          <p:nvSpPr>
            <p:cNvPr id="80" name="文本框 65"/>
            <p:cNvSpPr txBox="1"/>
            <p:nvPr/>
          </p:nvSpPr>
          <p:spPr>
            <a:xfrm>
              <a:off x="3868758" y="2579858"/>
              <a:ext cx="1090894" cy="552498"/>
            </a:xfrm>
            <a:prstGeom prst="rect">
              <a:avLst/>
            </a:prstGeom>
            <a:noFill/>
          </p:spPr>
          <p:txBody>
            <a:bodyPr wrap="none" rtlCol="0">
              <a:spAutoFit/>
            </a:bodyPr>
            <a:lstStyle/>
            <a:p>
              <a:pPr>
                <a:buNone/>
              </a:pPr>
              <a:r>
                <a:rPr lang="zh-CN" altLang="en-US" sz="2400" dirty="0">
                  <a:latin typeface="楷体" panose="02010609060101010101" pitchFamily="49" charset="-122"/>
                  <a:ea typeface="楷体" panose="02010609060101010101" pitchFamily="49" charset="-122"/>
                </a:rPr>
                <a:t>凹陷</a:t>
              </a:r>
            </a:p>
          </p:txBody>
        </p:sp>
        <p:sp>
          <p:nvSpPr>
            <p:cNvPr id="81" name="椭圆 80"/>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1</a:t>
              </a:r>
              <a:endParaRPr lang="zh-CN" altLang="en-US" dirty="0">
                <a:solidFill>
                  <a:schemeClr val="tx1"/>
                </a:solidFill>
                <a:latin typeface="Times "/>
              </a:endParaRPr>
            </a:p>
          </p:txBody>
        </p:sp>
        <p:sp>
          <p:nvSpPr>
            <p:cNvPr id="82" name="椭圆 81"/>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3</a:t>
              </a:r>
              <a:endParaRPr lang="zh-CN" altLang="en-US" dirty="0">
                <a:solidFill>
                  <a:schemeClr val="tx1"/>
                </a:solidFill>
                <a:latin typeface="Times "/>
              </a:endParaRPr>
            </a:p>
          </p:txBody>
        </p:sp>
        <p:sp>
          <p:nvSpPr>
            <p:cNvPr id="83" name="椭圆 82"/>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4</a:t>
              </a:r>
              <a:endParaRPr lang="zh-CN" altLang="en-US" dirty="0">
                <a:solidFill>
                  <a:schemeClr val="tx1"/>
                </a:solidFill>
                <a:latin typeface="Times "/>
              </a:endParaRPr>
            </a:p>
          </p:txBody>
        </p:sp>
        <p:sp>
          <p:nvSpPr>
            <p:cNvPr id="84" name="椭圆 83"/>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buNone/>
              </a:pPr>
              <a:r>
                <a:rPr lang="en-US" altLang="zh-CN" dirty="0">
                  <a:solidFill>
                    <a:schemeClr val="tx1"/>
                  </a:solidFill>
                  <a:latin typeface="Times "/>
                </a:rPr>
                <a:t>5</a:t>
              </a:r>
              <a:endParaRPr lang="zh-CN" altLang="en-US" dirty="0">
                <a:solidFill>
                  <a:schemeClr val="tx1"/>
                </a:solidFill>
                <a:latin typeface="Times "/>
              </a:endParaRPr>
            </a:p>
          </p:txBody>
        </p:sp>
      </p:grpSp>
      <p:sp>
        <p:nvSpPr>
          <p:cNvPr id="85" name="标题 1"/>
          <p:cNvSpPr>
            <a:spLocks noGrp="1"/>
          </p:cNvSpPr>
          <p:nvPr>
            <p:ph type="title"/>
          </p:nvPr>
        </p:nvSpPr>
        <p:spPr>
          <a:xfrm>
            <a:off x="954565" y="7844"/>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剪枝处理</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后剪枝</a:t>
            </a:r>
          </a:p>
        </p:txBody>
      </p:sp>
    </p:spTree>
    <p:extLst>
      <p:ext uri="{BB962C8B-B14F-4D97-AF65-F5344CB8AC3E}">
        <p14:creationId xmlns:p14="http://schemas.microsoft.com/office/powerpoint/2010/main" val="427198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889000" y="1143000"/>
            <a:ext cx="11506200" cy="457200"/>
          </a:xfrm>
        </p:spPr>
        <p:txBody>
          <a:bodyPr>
            <a:normAutofit fontScale="92500" lnSpcReduction="10000"/>
          </a:bodyPr>
          <a:lstStyle/>
          <a:p>
            <a:r>
              <a:rPr lang="zh-CN" altLang="en-US" dirty="0">
                <a:solidFill>
                  <a:schemeClr val="tx1"/>
                </a:solidFill>
                <a:latin typeface="微软雅黑" panose="020B0503020204020204" pitchFamily="34" charset="-122"/>
                <a:ea typeface="微软雅黑" panose="020B0503020204020204" pitchFamily="34" charset="-122"/>
              </a:rPr>
              <a:t>后剪枝的优缺点</a:t>
            </a:r>
          </a:p>
        </p:txBody>
      </p:sp>
      <p:sp>
        <p:nvSpPr>
          <p:cNvPr id="4" name="内容占位符 3"/>
          <p:cNvSpPr>
            <a:spLocks noGrp="1"/>
          </p:cNvSpPr>
          <p:nvPr>
            <p:ph sz="quarter" idx="14"/>
          </p:nvPr>
        </p:nvSpPr>
        <p:spPr>
          <a:xfrm>
            <a:off x="914400" y="1905000"/>
            <a:ext cx="10210800" cy="3924300"/>
          </a:xfrm>
        </p:spPr>
        <p:txBody>
          <a:bodyPr/>
          <a:lstStyle/>
          <a:p>
            <a:r>
              <a:rPr lang="zh-CN" altLang="en-US" sz="2000" dirty="0">
                <a:solidFill>
                  <a:schemeClr val="tx1"/>
                </a:solidFill>
                <a:latin typeface="微软雅黑" panose="020B0503020204020204" pitchFamily="34" charset="-122"/>
                <a:ea typeface="微软雅黑" panose="020B0503020204020204" pitchFamily="34" charset="-122"/>
              </a:rPr>
              <a:t>优点</a:t>
            </a:r>
            <a:endParaRPr lang="en-US" altLang="zh-CN" sz="2000" dirty="0">
              <a:solidFill>
                <a:schemeClr val="tx1"/>
              </a:solidFill>
              <a:latin typeface="微软雅黑" panose="020B0503020204020204" pitchFamily="34" charset="-122"/>
              <a:ea typeface="微软雅黑" panose="020B0503020204020204" pitchFamily="34" charset="-122"/>
            </a:endParaRPr>
          </a:p>
          <a:p>
            <a:pPr lvl="1"/>
            <a:r>
              <a:rPr lang="zh-CN" altLang="en-US" sz="1800" dirty="0">
                <a:solidFill>
                  <a:schemeClr val="tx1"/>
                </a:solidFill>
                <a:latin typeface="微软雅黑" panose="020B0503020204020204" pitchFamily="34" charset="-122"/>
                <a:ea typeface="微软雅黑" panose="020B0503020204020204" pitchFamily="34" charset="-122"/>
              </a:rPr>
              <a:t>后剪枝比预剪枝保留了更多的分支，欠拟合风险小，泛化性能往往优于预剪枝决策树</a:t>
            </a:r>
            <a:endParaRPr lang="en-US" altLang="zh-CN" sz="1800" dirty="0">
              <a:solidFill>
                <a:schemeClr val="tx1"/>
              </a:solidFill>
              <a:latin typeface="微软雅黑" panose="020B0503020204020204" pitchFamily="34" charset="-122"/>
              <a:ea typeface="微软雅黑" panose="020B0503020204020204" pitchFamily="34" charset="-122"/>
            </a:endParaRPr>
          </a:p>
          <a:p>
            <a:pPr lvl="1"/>
            <a:endParaRPr lang="en-US" altLang="zh-CN" sz="1800" dirty="0">
              <a:solidFill>
                <a:schemeClr val="tx1"/>
              </a:solidFill>
              <a:latin typeface="微软雅黑" panose="020B0503020204020204" pitchFamily="34" charset="-122"/>
              <a:ea typeface="微软雅黑" panose="020B0503020204020204" pitchFamily="34" charset="-122"/>
            </a:endParaRPr>
          </a:p>
          <a:p>
            <a:r>
              <a:rPr lang="zh-CN" altLang="en-US" sz="2000" dirty="0">
                <a:solidFill>
                  <a:schemeClr val="tx1"/>
                </a:solidFill>
                <a:latin typeface="微软雅黑" panose="020B0503020204020204" pitchFamily="34" charset="-122"/>
                <a:ea typeface="微软雅黑" panose="020B0503020204020204" pitchFamily="34" charset="-122"/>
              </a:rPr>
              <a:t>缺点</a:t>
            </a:r>
            <a:endParaRPr lang="en-US" altLang="zh-CN" sz="2000" dirty="0">
              <a:solidFill>
                <a:schemeClr val="tx1"/>
              </a:solidFill>
              <a:latin typeface="微软雅黑" panose="020B0503020204020204" pitchFamily="34" charset="-122"/>
              <a:ea typeface="微软雅黑" panose="020B0503020204020204" pitchFamily="34" charset="-122"/>
            </a:endParaRPr>
          </a:p>
          <a:p>
            <a:pPr lvl="1"/>
            <a:r>
              <a:rPr lang="zh-CN" altLang="en-US" sz="1800" dirty="0">
                <a:solidFill>
                  <a:schemeClr val="tx1"/>
                </a:solidFill>
                <a:latin typeface="微软雅黑" panose="020B0503020204020204" pitchFamily="34" charset="-122"/>
                <a:ea typeface="微软雅黑" panose="020B0503020204020204" pitchFamily="34" charset="-122"/>
              </a:rPr>
              <a:t>训练时间开销大：后剪枝过程是在生成完全决策树之后进行的，需要自底向上对所有非叶结点逐一考察</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6" name="标题 1"/>
          <p:cNvSpPr>
            <a:spLocks noGrp="1"/>
          </p:cNvSpPr>
          <p:nvPr>
            <p:ph type="title"/>
          </p:nvPr>
        </p:nvSpPr>
        <p:spPr>
          <a:xfrm>
            <a:off x="914400" y="16213"/>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剪枝处理</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后剪枝</a:t>
            </a:r>
          </a:p>
        </p:txBody>
      </p:sp>
    </p:spTree>
    <p:extLst>
      <p:ext uri="{BB962C8B-B14F-4D97-AF65-F5344CB8AC3E}">
        <p14:creationId xmlns:p14="http://schemas.microsoft.com/office/powerpoint/2010/main" val="34926839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152400"/>
            <a:ext cx="7772400" cy="470898"/>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目录</a:t>
            </a:r>
          </a:p>
        </p:txBody>
      </p:sp>
      <p:sp>
        <p:nvSpPr>
          <p:cNvPr id="6" name="内容占位符 2"/>
          <p:cNvSpPr>
            <a:spLocks noGrp="1"/>
          </p:cNvSpPr>
          <p:nvPr>
            <p:ph idx="4294967295"/>
          </p:nvPr>
        </p:nvSpPr>
        <p:spPr>
          <a:xfrm>
            <a:off x="762000" y="1047750"/>
            <a:ext cx="8686800" cy="4762500"/>
          </a:xfrm>
          <a:prstGeom prst="rect">
            <a:avLst/>
          </a:prstGeom>
        </p:spPr>
        <p:txBody>
          <a:bodyPr/>
          <a:lstStyle/>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latin typeface="微软雅黑" panose="020B0503020204020204" pitchFamily="34" charset="-122"/>
                <a:ea typeface="微软雅黑" panose="020B0503020204020204" pitchFamily="34" charset="-122"/>
              </a:rPr>
              <a:t>基本流程</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latin typeface="微软雅黑" panose="020B0503020204020204" pitchFamily="34" charset="-122"/>
                <a:ea typeface="微软雅黑" panose="020B0503020204020204" pitchFamily="34" charset="-122"/>
              </a:rPr>
              <a:t>划分选择</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latin typeface="微软雅黑" panose="020B0503020204020204" pitchFamily="34" charset="-122"/>
                <a:ea typeface="微软雅黑" panose="020B0503020204020204" pitchFamily="34" charset="-122"/>
              </a:rPr>
              <a:t>剪枝处理</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rgbClr val="000000"/>
                </a:solidFill>
                <a:latin typeface="微软雅黑" panose="020B0503020204020204" pitchFamily="34" charset="-122"/>
                <a:ea typeface="微软雅黑" panose="020B0503020204020204" pitchFamily="34" charset="-122"/>
              </a:rPr>
              <a:t>连续与缺失值</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latin typeface="微软雅黑" panose="020B0503020204020204" pitchFamily="34" charset="-122"/>
                <a:ea typeface="微软雅黑" panose="020B0503020204020204" pitchFamily="34" charset="-122"/>
              </a:rPr>
              <a:t>多变量决策树</a:t>
            </a:r>
          </a:p>
        </p:txBody>
      </p:sp>
    </p:spTree>
    <p:extLst>
      <p:ext uri="{BB962C8B-B14F-4D97-AF65-F5344CB8AC3E}">
        <p14:creationId xmlns:p14="http://schemas.microsoft.com/office/powerpoint/2010/main" val="865224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1050" y="6688"/>
            <a:ext cx="7886700" cy="777874"/>
          </a:xfrm>
        </p:spPr>
        <p:txBody>
          <a:bodyPr>
            <a:normAutofit/>
          </a:bodyPr>
          <a:lstStyle/>
          <a:p>
            <a:r>
              <a:rPr lang="zh-CN" altLang="en-US" dirty="0">
                <a:solidFill>
                  <a:schemeClr val="tx1"/>
                </a:solidFill>
                <a:latin typeface="微软雅黑" panose="020B0503020204020204" pitchFamily="34" charset="-122"/>
                <a:ea typeface="微软雅黑" panose="020B0503020204020204" pitchFamily="34" charset="-122"/>
              </a:rPr>
              <a:t>连续与缺失值 </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连续值处理</a:t>
            </a:r>
          </a:p>
        </p:txBody>
      </p:sp>
      <p:sp>
        <p:nvSpPr>
          <p:cNvPr id="6" name="内容占位符 2"/>
          <p:cNvSpPr>
            <a:spLocks noGrp="1"/>
          </p:cNvSpPr>
          <p:nvPr>
            <p:ph idx="1"/>
          </p:nvPr>
        </p:nvSpPr>
        <p:spPr>
          <a:xfrm>
            <a:off x="808567" y="1143001"/>
            <a:ext cx="10392834" cy="4800600"/>
          </a:xfrm>
        </p:spPr>
        <p:txBody>
          <a:bodyPr>
            <a:normAutofit/>
          </a:bodyPr>
          <a:lstStyle/>
          <a:p>
            <a:r>
              <a:rPr lang="zh-CN" altLang="en-US" dirty="0">
                <a:solidFill>
                  <a:schemeClr val="tx1"/>
                </a:solidFill>
                <a:latin typeface="微软雅黑" panose="020B0503020204020204" pitchFamily="34" charset="-122"/>
                <a:ea typeface="微软雅黑" panose="020B0503020204020204" pitchFamily="34" charset="-122"/>
              </a:rPr>
              <a:t>连续属性离散化</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二分法</a:t>
            </a:r>
            <a:r>
              <a:rPr lang="en-US" altLang="zh-CN" dirty="0">
                <a:solidFill>
                  <a:schemeClr val="tx1"/>
                </a:solidFill>
                <a:latin typeface="微软雅黑" panose="020B0503020204020204" pitchFamily="34" charset="-122"/>
                <a:ea typeface="微软雅黑" panose="020B0503020204020204" pitchFamily="34" charset="-122"/>
              </a:rPr>
              <a:t>)</a:t>
            </a:r>
          </a:p>
          <a:p>
            <a:pPr lvl="1"/>
            <a:r>
              <a:rPr lang="zh-CN" altLang="en-US" dirty="0">
                <a:solidFill>
                  <a:schemeClr val="tx1"/>
                </a:solidFill>
                <a:latin typeface="微软雅黑" panose="020B0503020204020204" pitchFamily="34" charset="-122"/>
                <a:ea typeface="微软雅黑" panose="020B0503020204020204" pitchFamily="34" charset="-122"/>
              </a:rPr>
              <a:t>第一步：假定连续属性</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在样本集</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上出现</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个不同的取值，从小到大排列，记为                 ，通过划分点</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，将</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分为子集     和    ，其中    包含那些在属性</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上取值不大于</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的样本，    包含那些在属性</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上取值大于</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的样本。共有        个这样的候选划分点形成一个集合</a:t>
            </a:r>
            <a:endParaRPr lang="en-US" altLang="zh-CN" dirty="0">
              <a:solidFill>
                <a:schemeClr val="tx1"/>
              </a:solidFill>
              <a:latin typeface="微软雅黑" panose="020B0503020204020204" pitchFamily="34" charset="-122"/>
              <a:ea typeface="微软雅黑" panose="020B0503020204020204" pitchFamily="34" charset="-122"/>
            </a:endParaRPr>
          </a:p>
          <a:p>
            <a:pPr marL="325800" lvl="1" indent="0">
              <a:buNone/>
            </a:pPr>
            <a:endParaRPr lang="en-US" altLang="zh-CN" dirty="0">
              <a:solidFill>
                <a:schemeClr val="tx1"/>
              </a:solidFill>
              <a:latin typeface="微软雅黑" panose="020B0503020204020204" pitchFamily="34" charset="-122"/>
              <a:ea typeface="微软雅黑" panose="020B0503020204020204" pitchFamily="34" charset="-122"/>
            </a:endParaRPr>
          </a:p>
          <a:p>
            <a:pPr marL="325800" lvl="1" indent="0">
              <a:buNone/>
            </a:pPr>
            <a:endParaRPr lang="en-US" altLang="zh-CN" dirty="0">
              <a:solidFill>
                <a:schemeClr val="tx1"/>
              </a:solidFill>
              <a:latin typeface="微软雅黑" panose="020B0503020204020204" pitchFamily="34" charset="-122"/>
              <a:ea typeface="微软雅黑" panose="020B0503020204020204" pitchFamily="34" charset="-122"/>
            </a:endParaRPr>
          </a:p>
          <a:p>
            <a:pPr marL="325800" lvl="1" indent="0">
              <a:buNone/>
            </a:pPr>
            <a:endParaRPr lang="en-US" altLang="zh-CN" dirty="0">
              <a:solidFill>
                <a:schemeClr val="tx1"/>
              </a:solidFill>
              <a:latin typeface="微软雅黑" panose="020B0503020204020204" pitchFamily="34" charset="-122"/>
              <a:ea typeface="微软雅黑" panose="020B0503020204020204" pitchFamily="34" charset="-122"/>
            </a:endParaRPr>
          </a:p>
          <a:p>
            <a:pPr marL="325800" lvl="1" indent="0">
              <a:buNone/>
            </a:pPr>
            <a:r>
              <a:rPr lang="en-US" altLang="zh-CN" dirty="0">
                <a:solidFill>
                  <a:schemeClr val="tx1"/>
                </a:solidFill>
                <a:latin typeface="微软雅黑" panose="020B0503020204020204" pitchFamily="34" charset="-122"/>
                <a:ea typeface="微软雅黑" panose="020B0503020204020204" pitchFamily="34" charset="-122"/>
              </a:rPr>
              <a:t>   </a:t>
            </a:r>
          </a:p>
          <a:p>
            <a:pPr marL="325800" lvl="1" indent="0">
              <a:buNone/>
            </a:pP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即把区间            的中位点            作为候选划分点</a:t>
            </a:r>
            <a:endParaRPr lang="en-US" altLang="zh-CN" dirty="0">
              <a:solidFill>
                <a:schemeClr val="tx1"/>
              </a:solidFill>
              <a:latin typeface="微软雅黑" panose="020B0503020204020204" pitchFamily="34" charset="-122"/>
              <a:ea typeface="微软雅黑" panose="020B0503020204020204" pitchFamily="34" charset="-122"/>
            </a:endParaRPr>
          </a:p>
          <a:p>
            <a:pPr lvl="1"/>
            <a:endParaRPr lang="en-US" altLang="zh-CN" dirty="0">
              <a:solidFill>
                <a:schemeClr val="tx1"/>
              </a:solidFill>
              <a:latin typeface="微软雅黑" panose="020B0503020204020204" pitchFamily="34" charset="-122"/>
              <a:ea typeface="微软雅黑" panose="020B0503020204020204" pitchFamily="34" charset="-122"/>
            </a:endParaRPr>
          </a:p>
          <a:p>
            <a:pPr lvl="1"/>
            <a:endParaRPr lang="en-US" altLang="zh-CN" dirty="0">
              <a:solidFill>
                <a:schemeClr val="tx1"/>
              </a:solidFill>
              <a:latin typeface="微软雅黑" panose="020B0503020204020204" pitchFamily="34" charset="-122"/>
              <a:ea typeface="微软雅黑" panose="020B0503020204020204" pitchFamily="34" charset="-122"/>
            </a:endParaRPr>
          </a:p>
          <a:p>
            <a:pPr marL="325800" lvl="1" indent="0">
              <a:buNone/>
            </a:pPr>
            <a:endParaRPr lang="en-US" altLang="zh-CN" dirty="0">
              <a:solidFill>
                <a:schemeClr val="tx1"/>
              </a:solidFill>
              <a:latin typeface="微软雅黑" panose="020B0503020204020204" pitchFamily="34" charset="-122"/>
              <a:ea typeface="微软雅黑" panose="020B0503020204020204" pitchFamily="34" charset="-122"/>
            </a:endParaRPr>
          </a:p>
          <a:p>
            <a:pPr lvl="1"/>
            <a:endParaRPr lang="en-US" altLang="zh-CN" dirty="0">
              <a:solidFill>
                <a:schemeClr val="tx1"/>
              </a:solidFill>
              <a:latin typeface="微软雅黑" panose="020B0503020204020204" pitchFamily="34" charset="-122"/>
              <a:ea typeface="微软雅黑" panose="020B0503020204020204" pitchFamily="34" charset="-122"/>
            </a:endParaRPr>
          </a:p>
          <a:p>
            <a:pPr marL="325800" lvl="1" indent="0">
              <a:buNone/>
            </a:pPr>
            <a:endParaRPr lang="zh-CN" altLang="en-US" dirty="0">
              <a:solidFill>
                <a:schemeClr val="tx1"/>
              </a:solidFill>
              <a:latin typeface="微软雅黑" panose="020B0503020204020204" pitchFamily="34" charset="-122"/>
              <a:ea typeface="微软雅黑" panose="020B0503020204020204"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53297871"/>
              </p:ext>
            </p:extLst>
          </p:nvPr>
        </p:nvGraphicFramePr>
        <p:xfrm>
          <a:off x="10830189" y="1660525"/>
          <a:ext cx="1106487" cy="306387"/>
        </p:xfrm>
        <a:graphic>
          <a:graphicData uri="http://schemas.openxmlformats.org/presentationml/2006/ole">
            <mc:AlternateContent xmlns:mc="http://schemas.openxmlformats.org/markup-compatibility/2006">
              <mc:Choice xmlns:v="urn:schemas-microsoft-com:vml" Requires="v">
                <p:oleObj spid="_x0000_s19174" name="Formula" r:id="rId4" imgW="679680" imgH="186840" progId="Equation.Ribbit">
                  <p:embed/>
                </p:oleObj>
              </mc:Choice>
              <mc:Fallback>
                <p:oleObj name="Formula" r:id="rId4" imgW="679680" imgH="186840" progId="Equation.Ribbit">
                  <p:embed/>
                  <p:pic>
                    <p:nvPicPr>
                      <p:cNvPr id="0" name=""/>
                      <p:cNvPicPr/>
                      <p:nvPr/>
                    </p:nvPicPr>
                    <p:blipFill>
                      <a:blip r:embed="rId5"/>
                      <a:stretch>
                        <a:fillRect/>
                      </a:stretch>
                    </p:blipFill>
                    <p:spPr>
                      <a:xfrm>
                        <a:off x="10830189" y="1660525"/>
                        <a:ext cx="1106487" cy="306387"/>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36007054"/>
              </p:ext>
            </p:extLst>
          </p:nvPr>
        </p:nvGraphicFramePr>
        <p:xfrm>
          <a:off x="5634037" y="1981200"/>
          <a:ext cx="309563" cy="280988"/>
        </p:xfrm>
        <a:graphic>
          <a:graphicData uri="http://schemas.openxmlformats.org/presentationml/2006/ole">
            <mc:AlternateContent xmlns:mc="http://schemas.openxmlformats.org/markup-compatibility/2006">
              <mc:Choice xmlns:v="urn:schemas-microsoft-com:vml" Requires="v">
                <p:oleObj spid="_x0000_s19175" name="Formula" r:id="rId6" imgW="209880" imgH="188280" progId="Equation.Ribbit">
                  <p:embed/>
                </p:oleObj>
              </mc:Choice>
              <mc:Fallback>
                <p:oleObj name="Formula" r:id="rId6" imgW="209880" imgH="188280" progId="Equation.Ribbit">
                  <p:embed/>
                  <p:pic>
                    <p:nvPicPr>
                      <p:cNvPr id="0" name=""/>
                      <p:cNvPicPr/>
                      <p:nvPr/>
                    </p:nvPicPr>
                    <p:blipFill>
                      <a:blip r:embed="rId7"/>
                      <a:stretch>
                        <a:fillRect/>
                      </a:stretch>
                    </p:blipFill>
                    <p:spPr>
                      <a:xfrm>
                        <a:off x="5634037" y="1981200"/>
                        <a:ext cx="309563" cy="280988"/>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815200949"/>
              </p:ext>
            </p:extLst>
          </p:nvPr>
        </p:nvGraphicFramePr>
        <p:xfrm>
          <a:off x="6705600" y="1981201"/>
          <a:ext cx="306388" cy="249237"/>
        </p:xfrm>
        <a:graphic>
          <a:graphicData uri="http://schemas.openxmlformats.org/presentationml/2006/ole">
            <mc:AlternateContent xmlns:mc="http://schemas.openxmlformats.org/markup-compatibility/2006">
              <mc:Choice xmlns:v="urn:schemas-microsoft-com:vml" Requires="v">
                <p:oleObj spid="_x0000_s19176" name="Formula" r:id="rId8" imgW="207360" imgH="167760" progId="Equation.Ribbit">
                  <p:embed/>
                </p:oleObj>
              </mc:Choice>
              <mc:Fallback>
                <p:oleObj name="Formula" r:id="rId8" imgW="207360" imgH="167760" progId="Equation.Ribbit">
                  <p:embed/>
                  <p:pic>
                    <p:nvPicPr>
                      <p:cNvPr id="0" name=""/>
                      <p:cNvPicPr/>
                      <p:nvPr/>
                    </p:nvPicPr>
                    <p:blipFill>
                      <a:blip r:embed="rId9"/>
                      <a:stretch>
                        <a:fillRect/>
                      </a:stretch>
                    </p:blipFill>
                    <p:spPr>
                      <a:xfrm>
                        <a:off x="6705600" y="1981201"/>
                        <a:ext cx="306388" cy="249237"/>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748948292"/>
              </p:ext>
            </p:extLst>
          </p:nvPr>
        </p:nvGraphicFramePr>
        <p:xfrm>
          <a:off x="2286000" y="2286000"/>
          <a:ext cx="309562" cy="279400"/>
        </p:xfrm>
        <a:graphic>
          <a:graphicData uri="http://schemas.openxmlformats.org/presentationml/2006/ole">
            <mc:AlternateContent xmlns:mc="http://schemas.openxmlformats.org/markup-compatibility/2006">
              <mc:Choice xmlns:v="urn:schemas-microsoft-com:vml" Requires="v">
                <p:oleObj spid="_x0000_s19177" name="Formula" r:id="rId10" imgW="209880" imgH="188280" progId="Equation.Ribbit">
                  <p:embed/>
                </p:oleObj>
              </mc:Choice>
              <mc:Fallback>
                <p:oleObj name="Formula" r:id="rId10" imgW="209880" imgH="188280" progId="Equation.Ribbit">
                  <p:embed/>
                  <p:pic>
                    <p:nvPicPr>
                      <p:cNvPr id="0" name=""/>
                      <p:cNvPicPr/>
                      <p:nvPr/>
                    </p:nvPicPr>
                    <p:blipFill>
                      <a:blip r:embed="rId7"/>
                      <a:stretch>
                        <a:fillRect/>
                      </a:stretch>
                    </p:blipFill>
                    <p:spPr>
                      <a:xfrm>
                        <a:off x="2286000" y="2286000"/>
                        <a:ext cx="309562" cy="2794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185125312"/>
              </p:ext>
            </p:extLst>
          </p:nvPr>
        </p:nvGraphicFramePr>
        <p:xfrm>
          <a:off x="4008439" y="3130550"/>
          <a:ext cx="5135561" cy="786975"/>
        </p:xfrm>
        <a:graphic>
          <a:graphicData uri="http://schemas.openxmlformats.org/presentationml/2006/ole">
            <mc:AlternateContent xmlns:mc="http://schemas.openxmlformats.org/markup-compatibility/2006">
              <mc:Choice xmlns:v="urn:schemas-microsoft-com:vml" Requires="v">
                <p:oleObj spid="_x0000_s19178" name="Formula" r:id="rId11" imgW="1974960" imgH="301320" progId="Equation.Ribbit">
                  <p:embed/>
                </p:oleObj>
              </mc:Choice>
              <mc:Fallback>
                <p:oleObj name="Formula" r:id="rId11" imgW="1974960" imgH="301320" progId="Equation.Ribbit">
                  <p:embed/>
                  <p:pic>
                    <p:nvPicPr>
                      <p:cNvPr id="0" name=""/>
                      <p:cNvPicPr/>
                      <p:nvPr/>
                    </p:nvPicPr>
                    <p:blipFill>
                      <a:blip r:embed="rId12"/>
                      <a:stretch>
                        <a:fillRect/>
                      </a:stretch>
                    </p:blipFill>
                    <p:spPr>
                      <a:xfrm>
                        <a:off x="4008439" y="3130550"/>
                        <a:ext cx="5135561" cy="786975"/>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869298053"/>
              </p:ext>
            </p:extLst>
          </p:nvPr>
        </p:nvGraphicFramePr>
        <p:xfrm>
          <a:off x="2416175" y="4419599"/>
          <a:ext cx="784225" cy="277812"/>
        </p:xfrm>
        <a:graphic>
          <a:graphicData uri="http://schemas.openxmlformats.org/presentationml/2006/ole">
            <mc:AlternateContent xmlns:mc="http://schemas.openxmlformats.org/markup-compatibility/2006">
              <mc:Choice xmlns:v="urn:schemas-microsoft-com:vml" Requires="v">
                <p:oleObj spid="_x0000_s19179" name="Formula" r:id="rId13" imgW="524520" imgH="185760" progId="Equation.Ribbit">
                  <p:embed/>
                </p:oleObj>
              </mc:Choice>
              <mc:Fallback>
                <p:oleObj name="Formula" r:id="rId13" imgW="524520" imgH="185760" progId="Equation.Ribbit">
                  <p:embed/>
                  <p:pic>
                    <p:nvPicPr>
                      <p:cNvPr id="0" name=""/>
                      <p:cNvPicPr/>
                      <p:nvPr/>
                    </p:nvPicPr>
                    <p:blipFill>
                      <a:blip r:embed="rId14"/>
                      <a:stretch>
                        <a:fillRect/>
                      </a:stretch>
                    </p:blipFill>
                    <p:spPr>
                      <a:xfrm>
                        <a:off x="2416175" y="4419599"/>
                        <a:ext cx="784225" cy="277812"/>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991151467"/>
              </p:ext>
            </p:extLst>
          </p:nvPr>
        </p:nvGraphicFramePr>
        <p:xfrm>
          <a:off x="4311650" y="4456113"/>
          <a:ext cx="641350" cy="344487"/>
        </p:xfrm>
        <a:graphic>
          <a:graphicData uri="http://schemas.openxmlformats.org/presentationml/2006/ole">
            <mc:AlternateContent xmlns:mc="http://schemas.openxmlformats.org/markup-compatibility/2006">
              <mc:Choice xmlns:v="urn:schemas-microsoft-com:vml" Requires="v">
                <p:oleObj spid="_x0000_s19180" name="Formula" r:id="rId15" imgW="414360" imgH="222480" progId="Equation.Ribbit">
                  <p:embed/>
                </p:oleObj>
              </mc:Choice>
              <mc:Fallback>
                <p:oleObj name="Formula" r:id="rId15" imgW="414360" imgH="222480" progId="Equation.Ribbit">
                  <p:embed/>
                  <p:pic>
                    <p:nvPicPr>
                      <p:cNvPr id="0" name=""/>
                      <p:cNvPicPr/>
                      <p:nvPr/>
                    </p:nvPicPr>
                    <p:blipFill>
                      <a:blip r:embed="rId16"/>
                      <a:stretch>
                        <a:fillRect/>
                      </a:stretch>
                    </p:blipFill>
                    <p:spPr>
                      <a:xfrm>
                        <a:off x="4311650" y="4456113"/>
                        <a:ext cx="641350" cy="344487"/>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068489604"/>
              </p:ext>
            </p:extLst>
          </p:nvPr>
        </p:nvGraphicFramePr>
        <p:xfrm>
          <a:off x="4191000" y="1674812"/>
          <a:ext cx="188913" cy="306388"/>
        </p:xfrm>
        <a:graphic>
          <a:graphicData uri="http://schemas.openxmlformats.org/presentationml/2006/ole">
            <mc:AlternateContent xmlns:mc="http://schemas.openxmlformats.org/markup-compatibility/2006">
              <mc:Choice xmlns:v="urn:schemas-microsoft-com:vml" Requires="v">
                <p:oleObj spid="_x0000_s19181" name="Formula" r:id="rId17" imgW="80280" imgH="129600" progId="Equation.Ribbit">
                  <p:embed/>
                </p:oleObj>
              </mc:Choice>
              <mc:Fallback>
                <p:oleObj name="Formula" r:id="rId17" imgW="80280" imgH="129600" progId="Equation.Ribbit">
                  <p:embed/>
                  <p:pic>
                    <p:nvPicPr>
                      <p:cNvPr id="0" name=""/>
                      <p:cNvPicPr/>
                      <p:nvPr/>
                    </p:nvPicPr>
                    <p:blipFill>
                      <a:blip r:embed="rId18"/>
                      <a:stretch>
                        <a:fillRect/>
                      </a:stretch>
                    </p:blipFill>
                    <p:spPr>
                      <a:xfrm>
                        <a:off x="4191000" y="1674812"/>
                        <a:ext cx="188913" cy="306388"/>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272502345"/>
              </p:ext>
            </p:extLst>
          </p:nvPr>
        </p:nvGraphicFramePr>
        <p:xfrm>
          <a:off x="5486400" y="1712914"/>
          <a:ext cx="200025" cy="268287"/>
        </p:xfrm>
        <a:graphic>
          <a:graphicData uri="http://schemas.openxmlformats.org/presentationml/2006/ole">
            <mc:AlternateContent xmlns:mc="http://schemas.openxmlformats.org/markup-compatibility/2006">
              <mc:Choice xmlns:v="urn:schemas-microsoft-com:vml" Requires="v">
                <p:oleObj spid="_x0000_s19182" name="Formula" r:id="rId19" imgW="124560" imgH="166680" progId="Equation.Ribbit">
                  <p:embed/>
                </p:oleObj>
              </mc:Choice>
              <mc:Fallback>
                <p:oleObj name="Formula" r:id="rId19" imgW="124560" imgH="166680" progId="Equation.Ribbit">
                  <p:embed/>
                  <p:pic>
                    <p:nvPicPr>
                      <p:cNvPr id="0" name=""/>
                      <p:cNvPicPr/>
                      <p:nvPr/>
                    </p:nvPicPr>
                    <p:blipFill>
                      <a:blip r:embed="rId20"/>
                      <a:stretch>
                        <a:fillRect/>
                      </a:stretch>
                    </p:blipFill>
                    <p:spPr>
                      <a:xfrm>
                        <a:off x="5486400" y="1712914"/>
                        <a:ext cx="200025" cy="26828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851937533"/>
              </p:ext>
            </p:extLst>
          </p:nvPr>
        </p:nvGraphicFramePr>
        <p:xfrm>
          <a:off x="6400800" y="1676400"/>
          <a:ext cx="209550" cy="290512"/>
        </p:xfrm>
        <a:graphic>
          <a:graphicData uri="http://schemas.openxmlformats.org/presentationml/2006/ole">
            <mc:AlternateContent xmlns:mc="http://schemas.openxmlformats.org/markup-compatibility/2006">
              <mc:Choice xmlns:v="urn:schemas-microsoft-com:vml" Requires="v">
                <p:oleObj spid="_x0000_s19183" name="Formula" r:id="rId21" imgW="92880" imgH="129600" progId="Equation.Ribbit">
                  <p:embed/>
                </p:oleObj>
              </mc:Choice>
              <mc:Fallback>
                <p:oleObj name="Formula" r:id="rId21" imgW="92880" imgH="129600" progId="Equation.Ribbit">
                  <p:embed/>
                  <p:pic>
                    <p:nvPicPr>
                      <p:cNvPr id="0" name=""/>
                      <p:cNvPicPr/>
                      <p:nvPr/>
                    </p:nvPicPr>
                    <p:blipFill>
                      <a:blip r:embed="rId22"/>
                      <a:stretch>
                        <a:fillRect/>
                      </a:stretch>
                    </p:blipFill>
                    <p:spPr>
                      <a:xfrm>
                        <a:off x="6400800" y="1676400"/>
                        <a:ext cx="209550" cy="29051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845458979"/>
              </p:ext>
            </p:extLst>
          </p:nvPr>
        </p:nvGraphicFramePr>
        <p:xfrm>
          <a:off x="3163888" y="1974850"/>
          <a:ext cx="112712" cy="311150"/>
        </p:xfrm>
        <a:graphic>
          <a:graphicData uri="http://schemas.openxmlformats.org/presentationml/2006/ole">
            <mc:AlternateContent xmlns:mc="http://schemas.openxmlformats.org/markup-compatibility/2006">
              <mc:Choice xmlns:v="urn:schemas-microsoft-com:vml" Requires="v">
                <p:oleObj spid="_x0000_s19184" name="Formula" r:id="rId23" imgW="57240" imgH="157680" progId="Equation.Ribbit">
                  <p:embed/>
                </p:oleObj>
              </mc:Choice>
              <mc:Fallback>
                <p:oleObj name="Formula" r:id="rId23" imgW="57240" imgH="157680" progId="Equation.Ribbit">
                  <p:embed/>
                  <p:pic>
                    <p:nvPicPr>
                      <p:cNvPr id="0" name=""/>
                      <p:cNvPicPr/>
                      <p:nvPr/>
                    </p:nvPicPr>
                    <p:blipFill>
                      <a:blip r:embed="rId24"/>
                      <a:stretch>
                        <a:fillRect/>
                      </a:stretch>
                    </p:blipFill>
                    <p:spPr>
                      <a:xfrm>
                        <a:off x="3163888" y="1974850"/>
                        <a:ext cx="112712" cy="311150"/>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727750560"/>
              </p:ext>
            </p:extLst>
          </p:nvPr>
        </p:nvGraphicFramePr>
        <p:xfrm>
          <a:off x="3763962" y="2017714"/>
          <a:ext cx="198438" cy="268287"/>
        </p:xfrm>
        <a:graphic>
          <a:graphicData uri="http://schemas.openxmlformats.org/presentationml/2006/ole">
            <mc:AlternateContent xmlns:mc="http://schemas.openxmlformats.org/markup-compatibility/2006">
              <mc:Choice xmlns:v="urn:schemas-microsoft-com:vml" Requires="v">
                <p:oleObj spid="_x0000_s19185" name="Formula" r:id="rId25" imgW="124560" imgH="166680" progId="Equation.Ribbit">
                  <p:embed/>
                </p:oleObj>
              </mc:Choice>
              <mc:Fallback>
                <p:oleObj name="Formula" r:id="rId25" imgW="124560" imgH="166680" progId="Equation.Ribbit">
                  <p:embed/>
                  <p:pic>
                    <p:nvPicPr>
                      <p:cNvPr id="0" name=""/>
                      <p:cNvPicPr/>
                      <p:nvPr/>
                    </p:nvPicPr>
                    <p:blipFill>
                      <a:blip r:embed="rId20"/>
                      <a:stretch>
                        <a:fillRect/>
                      </a:stretch>
                    </p:blipFill>
                    <p:spPr>
                      <a:xfrm>
                        <a:off x="3763962" y="2017714"/>
                        <a:ext cx="198438" cy="268287"/>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521238750"/>
              </p:ext>
            </p:extLst>
          </p:nvPr>
        </p:nvGraphicFramePr>
        <p:xfrm>
          <a:off x="8763000" y="1981200"/>
          <a:ext cx="190500" cy="304800"/>
        </p:xfrm>
        <a:graphic>
          <a:graphicData uri="http://schemas.openxmlformats.org/presentationml/2006/ole">
            <mc:AlternateContent xmlns:mc="http://schemas.openxmlformats.org/markup-compatibility/2006">
              <mc:Choice xmlns:v="urn:schemas-microsoft-com:vml" Requires="v">
                <p:oleObj spid="_x0000_s19186" name="Formula" r:id="rId26" imgW="80280" imgH="129600" progId="Equation.Ribbit">
                  <p:embed/>
                </p:oleObj>
              </mc:Choice>
              <mc:Fallback>
                <p:oleObj name="Formula" r:id="rId26" imgW="80280" imgH="129600" progId="Equation.Ribbit">
                  <p:embed/>
                  <p:pic>
                    <p:nvPicPr>
                      <p:cNvPr id="0" name=""/>
                      <p:cNvPicPr/>
                      <p:nvPr/>
                    </p:nvPicPr>
                    <p:blipFill>
                      <a:blip r:embed="rId18"/>
                      <a:stretch>
                        <a:fillRect/>
                      </a:stretch>
                    </p:blipFill>
                    <p:spPr>
                      <a:xfrm>
                        <a:off x="8763000" y="1981200"/>
                        <a:ext cx="190500" cy="304800"/>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3340278428"/>
              </p:ext>
            </p:extLst>
          </p:nvPr>
        </p:nvGraphicFramePr>
        <p:xfrm>
          <a:off x="10515600" y="1974850"/>
          <a:ext cx="112713" cy="311150"/>
        </p:xfrm>
        <a:graphic>
          <a:graphicData uri="http://schemas.openxmlformats.org/presentationml/2006/ole">
            <mc:AlternateContent xmlns:mc="http://schemas.openxmlformats.org/markup-compatibility/2006">
              <mc:Choice xmlns:v="urn:schemas-microsoft-com:vml" Requires="v">
                <p:oleObj spid="_x0000_s19187" name="Formula" r:id="rId27" imgW="57240" imgH="157680" progId="Equation.Ribbit">
                  <p:embed/>
                </p:oleObj>
              </mc:Choice>
              <mc:Fallback>
                <p:oleObj name="Formula" r:id="rId27" imgW="57240" imgH="157680" progId="Equation.Ribbit">
                  <p:embed/>
                  <p:pic>
                    <p:nvPicPr>
                      <p:cNvPr id="0" name=""/>
                      <p:cNvPicPr/>
                      <p:nvPr/>
                    </p:nvPicPr>
                    <p:blipFill>
                      <a:blip r:embed="rId24"/>
                      <a:stretch>
                        <a:fillRect/>
                      </a:stretch>
                    </p:blipFill>
                    <p:spPr>
                      <a:xfrm>
                        <a:off x="10515600" y="1974850"/>
                        <a:ext cx="112713" cy="311150"/>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1842476752"/>
              </p:ext>
            </p:extLst>
          </p:nvPr>
        </p:nvGraphicFramePr>
        <p:xfrm>
          <a:off x="4459288" y="2286000"/>
          <a:ext cx="188912" cy="303213"/>
        </p:xfrm>
        <a:graphic>
          <a:graphicData uri="http://schemas.openxmlformats.org/presentationml/2006/ole">
            <mc:AlternateContent xmlns:mc="http://schemas.openxmlformats.org/markup-compatibility/2006">
              <mc:Choice xmlns:v="urn:schemas-microsoft-com:vml" Requires="v">
                <p:oleObj spid="_x0000_s19188" name="Formula" r:id="rId28" imgW="80280" imgH="129600" progId="Equation.Ribbit">
                  <p:embed/>
                </p:oleObj>
              </mc:Choice>
              <mc:Fallback>
                <p:oleObj name="Formula" r:id="rId28" imgW="80280" imgH="129600" progId="Equation.Ribbit">
                  <p:embed/>
                  <p:pic>
                    <p:nvPicPr>
                      <p:cNvPr id="0" name=""/>
                      <p:cNvPicPr/>
                      <p:nvPr/>
                    </p:nvPicPr>
                    <p:blipFill>
                      <a:blip r:embed="rId18"/>
                      <a:stretch>
                        <a:fillRect/>
                      </a:stretch>
                    </p:blipFill>
                    <p:spPr>
                      <a:xfrm>
                        <a:off x="4459288" y="2286000"/>
                        <a:ext cx="188912" cy="303213"/>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2247587530"/>
              </p:ext>
            </p:extLst>
          </p:nvPr>
        </p:nvGraphicFramePr>
        <p:xfrm>
          <a:off x="5830888" y="2286000"/>
          <a:ext cx="112712" cy="311150"/>
        </p:xfrm>
        <a:graphic>
          <a:graphicData uri="http://schemas.openxmlformats.org/presentationml/2006/ole">
            <mc:AlternateContent xmlns:mc="http://schemas.openxmlformats.org/markup-compatibility/2006">
              <mc:Choice xmlns:v="urn:schemas-microsoft-com:vml" Requires="v">
                <p:oleObj spid="_x0000_s19189" name="Formula" r:id="rId29" imgW="57240" imgH="157680" progId="Equation.Ribbit">
                  <p:embed/>
                </p:oleObj>
              </mc:Choice>
              <mc:Fallback>
                <p:oleObj name="Formula" r:id="rId29" imgW="57240" imgH="157680" progId="Equation.Ribbit">
                  <p:embed/>
                  <p:pic>
                    <p:nvPicPr>
                      <p:cNvPr id="0" name=""/>
                      <p:cNvPicPr/>
                      <p:nvPr/>
                    </p:nvPicPr>
                    <p:blipFill>
                      <a:blip r:embed="rId24"/>
                      <a:stretch>
                        <a:fillRect/>
                      </a:stretch>
                    </p:blipFill>
                    <p:spPr>
                      <a:xfrm>
                        <a:off x="5830888" y="2286000"/>
                        <a:ext cx="112712" cy="31115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419354961"/>
              </p:ext>
            </p:extLst>
          </p:nvPr>
        </p:nvGraphicFramePr>
        <p:xfrm>
          <a:off x="7537450" y="2286000"/>
          <a:ext cx="539750" cy="255588"/>
        </p:xfrm>
        <a:graphic>
          <a:graphicData uri="http://schemas.openxmlformats.org/presentationml/2006/ole">
            <mc:AlternateContent xmlns:mc="http://schemas.openxmlformats.org/markup-compatibility/2006">
              <mc:Choice xmlns:v="urn:schemas-microsoft-com:vml" Requires="v">
                <p:oleObj spid="_x0000_s19190" name="Formula" r:id="rId30" imgW="345600" imgH="162720" progId="Equation.Ribbit">
                  <p:embed/>
                </p:oleObj>
              </mc:Choice>
              <mc:Fallback>
                <p:oleObj name="Formula" r:id="rId30" imgW="345600" imgH="162720" progId="Equation.Ribbit">
                  <p:embed/>
                  <p:pic>
                    <p:nvPicPr>
                      <p:cNvPr id="0" name=""/>
                      <p:cNvPicPr/>
                      <p:nvPr/>
                    </p:nvPicPr>
                    <p:blipFill>
                      <a:blip r:embed="rId31"/>
                      <a:stretch>
                        <a:fillRect/>
                      </a:stretch>
                    </p:blipFill>
                    <p:spPr>
                      <a:xfrm>
                        <a:off x="7537450" y="2286000"/>
                        <a:ext cx="539750" cy="25558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778744172"/>
              </p:ext>
            </p:extLst>
          </p:nvPr>
        </p:nvGraphicFramePr>
        <p:xfrm>
          <a:off x="5103812" y="2036762"/>
          <a:ext cx="306388" cy="249238"/>
        </p:xfrm>
        <a:graphic>
          <a:graphicData uri="http://schemas.openxmlformats.org/presentationml/2006/ole">
            <mc:AlternateContent xmlns:mc="http://schemas.openxmlformats.org/markup-compatibility/2006">
              <mc:Choice xmlns:v="urn:schemas-microsoft-com:vml" Requires="v">
                <p:oleObj spid="_x0000_s19191" name="Formula" r:id="rId32" imgW="207360" imgH="167760" progId="Equation.Ribbit">
                  <p:embed/>
                </p:oleObj>
              </mc:Choice>
              <mc:Fallback>
                <p:oleObj name="Formula" r:id="rId32" imgW="207360" imgH="167760" progId="Equation.Ribbit">
                  <p:embed/>
                  <p:pic>
                    <p:nvPicPr>
                      <p:cNvPr id="0" name="对象 11"/>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103812" y="2036762"/>
                        <a:ext cx="3063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1486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4285" y="1105693"/>
            <a:ext cx="10509515" cy="4685507"/>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连续属性离散化</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二分法</a:t>
            </a:r>
            <a:r>
              <a:rPr lang="en-US" altLang="zh-CN" dirty="0">
                <a:solidFill>
                  <a:schemeClr val="tx1"/>
                </a:solidFill>
                <a:latin typeface="微软雅黑" panose="020B0503020204020204" pitchFamily="34" charset="-122"/>
                <a:ea typeface="微软雅黑" panose="020B0503020204020204" pitchFamily="34" charset="-122"/>
              </a:rPr>
              <a:t>)</a:t>
            </a:r>
          </a:p>
          <a:p>
            <a:pPr lvl="1"/>
            <a:r>
              <a:rPr lang="zh-CN" altLang="en-US" dirty="0">
                <a:solidFill>
                  <a:schemeClr val="tx1"/>
                </a:solidFill>
                <a:latin typeface="微软雅黑" panose="020B0503020204020204" pitchFamily="34" charset="-122"/>
                <a:ea typeface="微软雅黑" panose="020B0503020204020204" pitchFamily="34" charset="-122"/>
              </a:rPr>
              <a:t>第二步：采用离散属性值方法，考察这些划分点，选取最优的划分点进行样本集合的划分</a:t>
            </a:r>
            <a:endParaRPr lang="en-US" altLang="zh-CN" dirty="0">
              <a:solidFill>
                <a:schemeClr val="tx1"/>
              </a:solidFill>
              <a:latin typeface="微软雅黑" panose="020B0503020204020204" pitchFamily="34" charset="-122"/>
              <a:ea typeface="微软雅黑" panose="020B0503020204020204" pitchFamily="34" charset="-122"/>
            </a:endParaRPr>
          </a:p>
          <a:p>
            <a:pPr lvl="1"/>
            <a:endParaRPr lang="en-US" altLang="zh-CN" dirty="0">
              <a:solidFill>
                <a:schemeClr val="tx1"/>
              </a:solidFill>
              <a:latin typeface="微软雅黑" panose="020B0503020204020204" pitchFamily="34" charset="-122"/>
              <a:ea typeface="微软雅黑" panose="020B0503020204020204" pitchFamily="34" charset="-122"/>
            </a:endParaRPr>
          </a:p>
          <a:p>
            <a:pPr lvl="1"/>
            <a:endParaRPr lang="en-US" altLang="zh-CN" dirty="0">
              <a:solidFill>
                <a:schemeClr val="tx1"/>
              </a:solidFill>
              <a:latin typeface="微软雅黑" panose="020B0503020204020204" pitchFamily="34" charset="-122"/>
              <a:ea typeface="微软雅黑" panose="020B0503020204020204" pitchFamily="34" charset="-122"/>
            </a:endParaRPr>
          </a:p>
          <a:p>
            <a:pPr lvl="1"/>
            <a:endParaRPr lang="en-US" altLang="zh-CN" dirty="0">
              <a:solidFill>
                <a:schemeClr val="tx1"/>
              </a:solidFill>
              <a:latin typeface="微软雅黑" panose="020B0503020204020204" pitchFamily="34" charset="-122"/>
              <a:ea typeface="微软雅黑" panose="020B0503020204020204" pitchFamily="34" charset="-122"/>
            </a:endParaRPr>
          </a:p>
          <a:p>
            <a:pPr lvl="1"/>
            <a:endParaRPr lang="en-US" altLang="zh-CN" dirty="0">
              <a:solidFill>
                <a:schemeClr val="tx1"/>
              </a:solidFill>
              <a:latin typeface="微软雅黑" panose="020B0503020204020204" pitchFamily="34" charset="-122"/>
              <a:ea typeface="微软雅黑" panose="020B0503020204020204" pitchFamily="34" charset="-122"/>
            </a:endParaRPr>
          </a:p>
          <a:p>
            <a:pPr lvl="1"/>
            <a:endParaRPr lang="en-US" altLang="zh-CN" dirty="0">
              <a:solidFill>
                <a:schemeClr val="tx1"/>
              </a:solidFill>
              <a:latin typeface="微软雅黑" panose="020B0503020204020204" pitchFamily="34" charset="-122"/>
              <a:ea typeface="微软雅黑" panose="020B0503020204020204" pitchFamily="34" charset="-122"/>
            </a:endParaRPr>
          </a:p>
          <a:p>
            <a:pPr marL="325800" lvl="1" indent="0">
              <a:buNone/>
            </a:pPr>
            <a:endParaRPr lang="en-US" altLang="zh-CN" dirty="0">
              <a:solidFill>
                <a:schemeClr val="tx1"/>
              </a:solidFill>
              <a:latin typeface="微软雅黑" panose="020B0503020204020204" pitchFamily="34" charset="-122"/>
              <a:ea typeface="微软雅黑" panose="020B0503020204020204" pitchFamily="34" charset="-122"/>
            </a:endParaRPr>
          </a:p>
          <a:p>
            <a:pPr marL="325800" lvl="1" indent="0">
              <a:buNone/>
            </a:pPr>
            <a:r>
              <a:rPr lang="zh-CN" altLang="en-US" dirty="0">
                <a:solidFill>
                  <a:schemeClr val="tx1"/>
                </a:solidFill>
                <a:latin typeface="微软雅黑" panose="020B0503020204020204" pitchFamily="34" charset="-122"/>
                <a:ea typeface="微软雅黑" panose="020B0503020204020204" pitchFamily="34" charset="-122"/>
              </a:rPr>
              <a:t>其中                   是样本集</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基于划分点</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二分后的信息增益，于是， 就可选择使                   最大化的划分点</a:t>
            </a:r>
            <a:endParaRPr lang="en-US" altLang="zh-CN" dirty="0">
              <a:solidFill>
                <a:schemeClr val="tx1"/>
              </a:solidFill>
              <a:latin typeface="微软雅黑" panose="020B0503020204020204" pitchFamily="34" charset="-122"/>
              <a:ea typeface="微软雅黑" panose="020B0503020204020204" pitchFamily="34" charset="-122"/>
            </a:endParaRPr>
          </a:p>
          <a:p>
            <a:pPr marL="783000" lvl="2" indent="0">
              <a:buNone/>
            </a:pPr>
            <a:endParaRPr lang="zh-CN" altLang="en-US" dirty="0">
              <a:solidFill>
                <a:schemeClr val="tx1"/>
              </a:solidFill>
              <a:latin typeface="微软雅黑" panose="020B0503020204020204" pitchFamily="34" charset="-122"/>
              <a:ea typeface="微软雅黑" panose="020B0503020204020204" pitchFamily="34"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158557161"/>
              </p:ext>
            </p:extLst>
          </p:nvPr>
        </p:nvGraphicFramePr>
        <p:xfrm>
          <a:off x="4802189" y="3281362"/>
          <a:ext cx="4493462" cy="833438"/>
        </p:xfrm>
        <a:graphic>
          <a:graphicData uri="http://schemas.openxmlformats.org/presentationml/2006/ole">
            <mc:AlternateContent xmlns:mc="http://schemas.openxmlformats.org/markup-compatibility/2006">
              <mc:Choice xmlns:v="urn:schemas-microsoft-com:vml" Requires="v">
                <p:oleObj spid="_x0000_s19680" name="Formula" r:id="rId4" imgW="2467800" imgH="457200" progId="Equation.Ribbit">
                  <p:embed/>
                </p:oleObj>
              </mc:Choice>
              <mc:Fallback>
                <p:oleObj name="Formula" r:id="rId4" imgW="2467800" imgH="457200" progId="Equation.Ribbit">
                  <p:embed/>
                  <p:pic>
                    <p:nvPicPr>
                      <p:cNvPr id="0" name=""/>
                      <p:cNvPicPr/>
                      <p:nvPr/>
                    </p:nvPicPr>
                    <p:blipFill>
                      <a:blip r:embed="rId5"/>
                      <a:stretch>
                        <a:fillRect/>
                      </a:stretch>
                    </p:blipFill>
                    <p:spPr>
                      <a:xfrm>
                        <a:off x="4802189" y="3281362"/>
                        <a:ext cx="4493462" cy="83343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131674388"/>
              </p:ext>
            </p:extLst>
          </p:nvPr>
        </p:nvGraphicFramePr>
        <p:xfrm>
          <a:off x="3430589" y="2667000"/>
          <a:ext cx="3937176" cy="461962"/>
        </p:xfrm>
        <a:graphic>
          <a:graphicData uri="http://schemas.openxmlformats.org/presentationml/2006/ole">
            <mc:AlternateContent xmlns:mc="http://schemas.openxmlformats.org/markup-compatibility/2006">
              <mc:Choice xmlns:v="urn:schemas-microsoft-com:vml" Requires="v">
                <p:oleObj spid="_x0000_s19681" name="Formula" r:id="rId6" imgW="2043720" imgH="240120" progId="Equation.Ribbit">
                  <p:embed/>
                </p:oleObj>
              </mc:Choice>
              <mc:Fallback>
                <p:oleObj name="Formula" r:id="rId6" imgW="2043720" imgH="240120" progId="Equation.Ribbit">
                  <p:embed/>
                  <p:pic>
                    <p:nvPicPr>
                      <p:cNvPr id="0" name=""/>
                      <p:cNvPicPr/>
                      <p:nvPr/>
                    </p:nvPicPr>
                    <p:blipFill>
                      <a:blip r:embed="rId7"/>
                      <a:stretch>
                        <a:fillRect/>
                      </a:stretch>
                    </p:blipFill>
                    <p:spPr>
                      <a:xfrm>
                        <a:off x="3430589" y="2667000"/>
                        <a:ext cx="3937176" cy="46196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378680277"/>
              </p:ext>
            </p:extLst>
          </p:nvPr>
        </p:nvGraphicFramePr>
        <p:xfrm>
          <a:off x="1850575" y="4613734"/>
          <a:ext cx="1306512" cy="285750"/>
        </p:xfrm>
        <a:graphic>
          <a:graphicData uri="http://schemas.openxmlformats.org/presentationml/2006/ole">
            <mc:AlternateContent xmlns:mc="http://schemas.openxmlformats.org/markup-compatibility/2006">
              <mc:Choice xmlns:v="urn:schemas-microsoft-com:vml" Requires="v">
                <p:oleObj spid="_x0000_s19682" name="Formula" r:id="rId8" imgW="812880" imgH="177840" progId="Equation.Ribbit">
                  <p:embed/>
                </p:oleObj>
              </mc:Choice>
              <mc:Fallback>
                <p:oleObj name="Formula" r:id="rId8" imgW="812880" imgH="177840" progId="Equation.Ribbit">
                  <p:embed/>
                  <p:pic>
                    <p:nvPicPr>
                      <p:cNvPr id="0" name=""/>
                      <p:cNvPicPr/>
                      <p:nvPr/>
                    </p:nvPicPr>
                    <p:blipFill>
                      <a:blip r:embed="rId9"/>
                      <a:stretch>
                        <a:fillRect/>
                      </a:stretch>
                    </p:blipFill>
                    <p:spPr>
                      <a:xfrm>
                        <a:off x="1850575" y="4613734"/>
                        <a:ext cx="1306512" cy="28575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175177782"/>
              </p:ext>
            </p:extLst>
          </p:nvPr>
        </p:nvGraphicFramePr>
        <p:xfrm>
          <a:off x="10372646" y="4597400"/>
          <a:ext cx="1306512" cy="285750"/>
        </p:xfrm>
        <a:graphic>
          <a:graphicData uri="http://schemas.openxmlformats.org/presentationml/2006/ole">
            <mc:AlternateContent xmlns:mc="http://schemas.openxmlformats.org/markup-compatibility/2006">
              <mc:Choice xmlns:v="urn:schemas-microsoft-com:vml" Requires="v">
                <p:oleObj spid="_x0000_s19683" name="Formula" r:id="rId10" imgW="812880" imgH="177840" progId="Equation.Ribbit">
                  <p:embed/>
                </p:oleObj>
              </mc:Choice>
              <mc:Fallback>
                <p:oleObj name="Formula" r:id="rId10" imgW="812880" imgH="177840" progId="Equation.Ribbit">
                  <p:embed/>
                  <p:pic>
                    <p:nvPicPr>
                      <p:cNvPr id="0" name=""/>
                      <p:cNvPicPr/>
                      <p:nvPr/>
                    </p:nvPicPr>
                    <p:blipFill>
                      <a:blip r:embed="rId9"/>
                      <a:stretch>
                        <a:fillRect/>
                      </a:stretch>
                    </p:blipFill>
                    <p:spPr>
                      <a:xfrm>
                        <a:off x="10372646" y="4597400"/>
                        <a:ext cx="1306512" cy="28575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499460403"/>
              </p:ext>
            </p:extLst>
          </p:nvPr>
        </p:nvGraphicFramePr>
        <p:xfrm>
          <a:off x="4179888" y="4648200"/>
          <a:ext cx="205130" cy="251284"/>
        </p:xfrm>
        <a:graphic>
          <a:graphicData uri="http://schemas.openxmlformats.org/presentationml/2006/ole">
            <mc:AlternateContent xmlns:mc="http://schemas.openxmlformats.org/markup-compatibility/2006">
              <mc:Choice xmlns:v="urn:schemas-microsoft-com:vml" Requires="v">
                <p:oleObj spid="_x0000_s19684" name="Formula" r:id="rId11" imgW="127080" imgH="155160" progId="Equation.Ribbit">
                  <p:embed/>
                </p:oleObj>
              </mc:Choice>
              <mc:Fallback>
                <p:oleObj name="Formula" r:id="rId11" imgW="127080" imgH="155160" progId="Equation.Ribbit">
                  <p:embed/>
                  <p:pic>
                    <p:nvPicPr>
                      <p:cNvPr id="0" name=""/>
                      <p:cNvPicPr/>
                      <p:nvPr/>
                    </p:nvPicPr>
                    <p:blipFill>
                      <a:blip r:embed="rId12"/>
                      <a:stretch>
                        <a:fillRect/>
                      </a:stretch>
                    </p:blipFill>
                    <p:spPr>
                      <a:xfrm>
                        <a:off x="4179888" y="4648200"/>
                        <a:ext cx="205130" cy="251284"/>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783956257"/>
              </p:ext>
            </p:extLst>
          </p:nvPr>
        </p:nvGraphicFramePr>
        <p:xfrm>
          <a:off x="5754687" y="4572000"/>
          <a:ext cx="112713" cy="311150"/>
        </p:xfrm>
        <a:graphic>
          <a:graphicData uri="http://schemas.openxmlformats.org/presentationml/2006/ole">
            <mc:AlternateContent xmlns:mc="http://schemas.openxmlformats.org/markup-compatibility/2006">
              <mc:Choice xmlns:v="urn:schemas-microsoft-com:vml" Requires="v">
                <p:oleObj spid="_x0000_s19685" name="Formula" r:id="rId13" imgW="57240" imgH="157680" progId="Equation.Ribbit">
                  <p:embed/>
                </p:oleObj>
              </mc:Choice>
              <mc:Fallback>
                <p:oleObj name="Formula" r:id="rId13" imgW="57240" imgH="157680" progId="Equation.Ribbit">
                  <p:embed/>
                  <p:pic>
                    <p:nvPicPr>
                      <p:cNvPr id="0" name=""/>
                      <p:cNvPicPr/>
                      <p:nvPr/>
                    </p:nvPicPr>
                    <p:blipFill>
                      <a:blip r:embed="rId14"/>
                      <a:stretch>
                        <a:fillRect/>
                      </a:stretch>
                    </p:blipFill>
                    <p:spPr>
                      <a:xfrm>
                        <a:off x="5754687" y="4572000"/>
                        <a:ext cx="112713" cy="311150"/>
                      </a:xfrm>
                      <a:prstGeom prst="rect">
                        <a:avLst/>
                      </a:prstGeom>
                    </p:spPr>
                  </p:pic>
                </p:oleObj>
              </mc:Fallback>
            </mc:AlternateContent>
          </a:graphicData>
        </a:graphic>
      </p:graphicFrame>
      <p:sp>
        <p:nvSpPr>
          <p:cNvPr id="11" name="标题 1"/>
          <p:cNvSpPr>
            <a:spLocks noGrp="1"/>
          </p:cNvSpPr>
          <p:nvPr>
            <p:ph type="title"/>
          </p:nvPr>
        </p:nvSpPr>
        <p:spPr>
          <a:xfrm>
            <a:off x="868362" y="41614"/>
            <a:ext cx="7886700" cy="777874"/>
          </a:xfrm>
        </p:spPr>
        <p:txBody>
          <a:bodyPr>
            <a:normAutofit/>
          </a:bodyPr>
          <a:lstStyle/>
          <a:p>
            <a:r>
              <a:rPr lang="zh-CN" altLang="en-US" dirty="0">
                <a:solidFill>
                  <a:schemeClr val="tx1"/>
                </a:solidFill>
                <a:latin typeface="微软雅黑" panose="020B0503020204020204" pitchFamily="34" charset="-122"/>
                <a:ea typeface="微软雅黑" panose="020B0503020204020204" pitchFamily="34" charset="-122"/>
              </a:rPr>
              <a:t>连续与缺失值 </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连续值处理</a:t>
            </a:r>
          </a:p>
        </p:txBody>
      </p:sp>
    </p:spTree>
    <p:extLst>
      <p:ext uri="{BB962C8B-B14F-4D97-AF65-F5344CB8AC3E}">
        <p14:creationId xmlns:p14="http://schemas.microsoft.com/office/powerpoint/2010/main" val="2965632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stretch>
            <a:fillRect/>
          </a:stretch>
        </p:blipFill>
        <p:spPr>
          <a:xfrm>
            <a:off x="1038316" y="1524000"/>
            <a:ext cx="5791200" cy="3648748"/>
          </a:xfrm>
          <a:prstGeom prst="rect">
            <a:avLst/>
          </a:prstGeom>
        </p:spPr>
      </p:pic>
      <p:sp>
        <p:nvSpPr>
          <p:cNvPr id="5" name="文本框 4"/>
          <p:cNvSpPr txBox="1"/>
          <p:nvPr/>
        </p:nvSpPr>
        <p:spPr>
          <a:xfrm>
            <a:off x="7652288" y="1741706"/>
            <a:ext cx="2938072" cy="4278094"/>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对属性“密度”，其候选划分点集合包含</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个候选值：</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可计算其信息增益为        ，对应划分点为</a:t>
            </a:r>
            <a:endParaRPr lang="en-US" altLang="zh-CN" sz="2000" dirty="0">
              <a:latin typeface="微软雅黑" panose="020B0503020204020204" pitchFamily="34" charset="-122"/>
              <a:ea typeface="微软雅黑" panose="020B0503020204020204" pitchFamily="34" charset="-122"/>
            </a:endParaRPr>
          </a:p>
          <a:p>
            <a:pPr>
              <a:buNone/>
            </a:pP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590664627"/>
              </p:ext>
            </p:extLst>
          </p:nvPr>
        </p:nvGraphicFramePr>
        <p:xfrm>
          <a:off x="7847012" y="2834409"/>
          <a:ext cx="2820988" cy="1004887"/>
        </p:xfrm>
        <a:graphic>
          <a:graphicData uri="http://schemas.openxmlformats.org/presentationml/2006/ole">
            <mc:AlternateContent xmlns:mc="http://schemas.openxmlformats.org/markup-compatibility/2006">
              <mc:Choice xmlns:v="urn:schemas-microsoft-com:vml" Requires="v">
                <p:oleObj spid="_x0000_s20630" name="Formula" r:id="rId4" imgW="1998000" imgH="727920" progId="Equation.Ribbit">
                  <p:embed/>
                </p:oleObj>
              </mc:Choice>
              <mc:Fallback>
                <p:oleObj name="Formula" r:id="rId4" imgW="1998000" imgH="727920" progId="Equation.Ribbit">
                  <p:embed/>
                  <p:pic>
                    <p:nvPicPr>
                      <p:cNvPr id="0" name=""/>
                      <p:cNvPicPr/>
                      <p:nvPr/>
                    </p:nvPicPr>
                    <p:blipFill>
                      <a:blip r:embed="rId5"/>
                      <a:stretch>
                        <a:fillRect/>
                      </a:stretch>
                    </p:blipFill>
                    <p:spPr>
                      <a:xfrm>
                        <a:off x="7847012" y="2834409"/>
                        <a:ext cx="2820988" cy="100488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860405649"/>
              </p:ext>
            </p:extLst>
          </p:nvPr>
        </p:nvGraphicFramePr>
        <p:xfrm>
          <a:off x="8075612" y="5325196"/>
          <a:ext cx="519112" cy="252413"/>
        </p:xfrm>
        <a:graphic>
          <a:graphicData uri="http://schemas.openxmlformats.org/presentationml/2006/ole">
            <mc:AlternateContent xmlns:mc="http://schemas.openxmlformats.org/markup-compatibility/2006">
              <mc:Choice xmlns:v="urn:schemas-microsoft-com:vml" Requires="v">
                <p:oleObj spid="_x0000_s20631" name="Formula" r:id="rId6" imgW="338040" imgH="162720" progId="Equation.Ribbit">
                  <p:embed/>
                </p:oleObj>
              </mc:Choice>
              <mc:Fallback>
                <p:oleObj name="Formula" r:id="rId6" imgW="338040" imgH="162720" progId="Equation.Ribbit">
                  <p:embed/>
                  <p:pic>
                    <p:nvPicPr>
                      <p:cNvPr id="0" name=""/>
                      <p:cNvPicPr/>
                      <p:nvPr/>
                    </p:nvPicPr>
                    <p:blipFill>
                      <a:blip r:embed="rId7"/>
                      <a:stretch>
                        <a:fillRect/>
                      </a:stretch>
                    </p:blipFill>
                    <p:spPr>
                      <a:xfrm>
                        <a:off x="8075612" y="5325196"/>
                        <a:ext cx="519112" cy="25241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864064972"/>
              </p:ext>
            </p:extLst>
          </p:nvPr>
        </p:nvGraphicFramePr>
        <p:xfrm>
          <a:off x="7923213" y="5577609"/>
          <a:ext cx="511175" cy="250825"/>
        </p:xfrm>
        <a:graphic>
          <a:graphicData uri="http://schemas.openxmlformats.org/presentationml/2006/ole">
            <mc:AlternateContent xmlns:mc="http://schemas.openxmlformats.org/markup-compatibility/2006">
              <mc:Choice xmlns:v="urn:schemas-microsoft-com:vml" Requires="v">
                <p:oleObj spid="_x0000_s20632" name="Formula" r:id="rId8" imgW="333000" imgH="162720" progId="Equation.Ribbit">
                  <p:embed/>
                </p:oleObj>
              </mc:Choice>
              <mc:Fallback>
                <p:oleObj name="Formula" r:id="rId8" imgW="333000" imgH="162720" progId="Equation.Ribbit">
                  <p:embed/>
                  <p:pic>
                    <p:nvPicPr>
                      <p:cNvPr id="0" name=""/>
                      <p:cNvPicPr/>
                      <p:nvPr/>
                    </p:nvPicPr>
                    <p:blipFill>
                      <a:blip r:embed="rId9"/>
                      <a:stretch>
                        <a:fillRect/>
                      </a:stretch>
                    </p:blipFill>
                    <p:spPr>
                      <a:xfrm>
                        <a:off x="7923213" y="5577609"/>
                        <a:ext cx="511175" cy="250825"/>
                      </a:xfrm>
                      <a:prstGeom prst="rect">
                        <a:avLst/>
                      </a:prstGeom>
                    </p:spPr>
                  </p:pic>
                </p:oleObj>
              </mc:Fallback>
            </mc:AlternateContent>
          </a:graphicData>
        </a:graphic>
      </p:graphicFrame>
      <p:sp>
        <p:nvSpPr>
          <p:cNvPr id="10" name="文本框 9"/>
          <p:cNvSpPr txBox="1"/>
          <p:nvPr/>
        </p:nvSpPr>
        <p:spPr>
          <a:xfrm>
            <a:off x="7667529" y="3864970"/>
            <a:ext cx="2980623"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对属性“含糖量”进行同样处理</a:t>
            </a:r>
          </a:p>
        </p:txBody>
      </p:sp>
      <p:sp>
        <p:nvSpPr>
          <p:cNvPr id="11" name="Rectangle 3"/>
          <p:cNvSpPr>
            <a:spLocks noChangeArrowheads="1"/>
          </p:cNvSpPr>
          <p:nvPr/>
        </p:nvSpPr>
        <p:spPr bwMode="auto">
          <a:xfrm>
            <a:off x="1052709" y="5257800"/>
            <a:ext cx="5881491" cy="1024736"/>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2200" dirty="0">
                <a:latin typeface="微软雅黑" panose="020B0503020204020204" pitchFamily="34" charset="-122"/>
                <a:ea typeface="微软雅黑" panose="020B0503020204020204" pitchFamily="34" charset="-122"/>
              </a:rPr>
              <a:t>与离散属性不同，若当前结点划分属性为连续属性，</a:t>
            </a:r>
            <a:r>
              <a:rPr lang="zh-CN" altLang="en-US" sz="2200" dirty="0">
                <a:solidFill>
                  <a:srgbClr val="C00000"/>
                </a:solidFill>
                <a:latin typeface="微软雅黑" panose="020B0503020204020204" pitchFamily="34" charset="-122"/>
                <a:ea typeface="微软雅黑" panose="020B0503020204020204" pitchFamily="34" charset="-122"/>
              </a:rPr>
              <a:t>该属性还可作为其后代结点的划分属性</a:t>
            </a:r>
          </a:p>
        </p:txBody>
      </p:sp>
      <p:graphicFrame>
        <p:nvGraphicFramePr>
          <p:cNvPr id="3" name="对象 2"/>
          <p:cNvGraphicFramePr>
            <a:graphicFrameLocks noChangeAspect="1"/>
          </p:cNvGraphicFramePr>
          <p:nvPr>
            <p:extLst>
              <p:ext uri="{D42A27DB-BD31-4B8C-83A1-F6EECF244321}">
                <p14:modId xmlns:p14="http://schemas.microsoft.com/office/powerpoint/2010/main" val="1365489280"/>
              </p:ext>
            </p:extLst>
          </p:nvPr>
        </p:nvGraphicFramePr>
        <p:xfrm>
          <a:off x="9813924" y="2148609"/>
          <a:ext cx="242888" cy="282575"/>
        </p:xfrm>
        <a:graphic>
          <a:graphicData uri="http://schemas.openxmlformats.org/presentationml/2006/ole">
            <mc:AlternateContent xmlns:mc="http://schemas.openxmlformats.org/markup-compatibility/2006">
              <mc:Choice xmlns:v="urn:schemas-microsoft-com:vml" Requires="v">
                <p:oleObj spid="_x0000_s20633" name="Formula" r:id="rId10" imgW="141120" imgH="162720" progId="Equation.Ribbit">
                  <p:embed/>
                </p:oleObj>
              </mc:Choice>
              <mc:Fallback>
                <p:oleObj name="Formula" r:id="rId10" imgW="141120" imgH="162720" progId="Equation.Ribbit">
                  <p:embed/>
                  <p:pic>
                    <p:nvPicPr>
                      <p:cNvPr id="0" name=""/>
                      <p:cNvPicPr/>
                      <p:nvPr/>
                    </p:nvPicPr>
                    <p:blipFill>
                      <a:blip r:embed="rId11"/>
                      <a:stretch>
                        <a:fillRect/>
                      </a:stretch>
                    </p:blipFill>
                    <p:spPr>
                      <a:xfrm>
                        <a:off x="9813924" y="2148609"/>
                        <a:ext cx="242888" cy="282575"/>
                      </a:xfrm>
                      <a:prstGeom prst="rect">
                        <a:avLst/>
                      </a:prstGeom>
                    </p:spPr>
                  </p:pic>
                </p:oleObj>
              </mc:Fallback>
            </mc:AlternateContent>
          </a:graphicData>
        </a:graphic>
      </p:graphicFrame>
      <p:sp>
        <p:nvSpPr>
          <p:cNvPr id="12" name="文本占位符 2"/>
          <p:cNvSpPr txBox="1">
            <a:spLocks/>
          </p:cNvSpPr>
          <p:nvPr/>
        </p:nvSpPr>
        <p:spPr>
          <a:xfrm>
            <a:off x="914400" y="990600"/>
            <a:ext cx="8629650" cy="457200"/>
          </a:xfrm>
          <a:prstGeom prst="rect">
            <a:avLst/>
          </a:prstGeom>
        </p:spPr>
        <p:txBody>
          <a:bodyPr>
            <a:noAutofit/>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000" dirty="0">
                <a:solidFill>
                  <a:schemeClr val="tx2"/>
                </a:solidFill>
                <a:latin typeface="微软雅黑" panose="020B0503020204020204" pitchFamily="34" charset="-122"/>
                <a:ea typeface="微软雅黑" panose="020B0503020204020204" pitchFamily="34" charset="-122"/>
              </a:rPr>
              <a:t>连续值处理实例</a:t>
            </a:r>
          </a:p>
        </p:txBody>
      </p:sp>
      <p:sp>
        <p:nvSpPr>
          <p:cNvPr id="13" name="标题 1"/>
          <p:cNvSpPr>
            <a:spLocks noGrp="1"/>
          </p:cNvSpPr>
          <p:nvPr>
            <p:ph type="title"/>
          </p:nvPr>
        </p:nvSpPr>
        <p:spPr>
          <a:xfrm>
            <a:off x="914400" y="-15874"/>
            <a:ext cx="7886700" cy="777874"/>
          </a:xfrm>
        </p:spPr>
        <p:txBody>
          <a:bodyPr>
            <a:normAutofit/>
          </a:bodyPr>
          <a:lstStyle/>
          <a:p>
            <a:r>
              <a:rPr lang="zh-CN" altLang="en-US" dirty="0">
                <a:solidFill>
                  <a:schemeClr val="tx1"/>
                </a:solidFill>
                <a:latin typeface="微软雅黑" panose="020B0503020204020204" pitchFamily="34" charset="-122"/>
                <a:ea typeface="微软雅黑" panose="020B0503020204020204" pitchFamily="34" charset="-122"/>
              </a:rPr>
              <a:t>连续与缺失值 </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连续值处理</a:t>
            </a:r>
          </a:p>
        </p:txBody>
      </p:sp>
    </p:spTree>
    <p:extLst>
      <p:ext uri="{BB962C8B-B14F-4D97-AF65-F5344CB8AC3E}">
        <p14:creationId xmlns:p14="http://schemas.microsoft.com/office/powerpoint/2010/main" val="27576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0101" y="1066800"/>
            <a:ext cx="10020300" cy="5029200"/>
          </a:xfrm>
        </p:spPr>
        <p:txBody>
          <a:bodyPr>
            <a:normAutofit/>
          </a:bodyPr>
          <a:lstStyle/>
          <a:p>
            <a:r>
              <a:rPr lang="zh-CN" altLang="en-US" dirty="0">
                <a:solidFill>
                  <a:schemeClr val="tx1"/>
                </a:solidFill>
                <a:latin typeface="微软雅黑" panose="020B0503020204020204" pitchFamily="34" charset="-122"/>
                <a:ea typeface="微软雅黑" panose="020B0503020204020204" pitchFamily="34" charset="-122"/>
              </a:rPr>
              <a:t>不完整样本，即样本的属性值缺失</a:t>
            </a:r>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仅使用无缺失的样本进行学习</a:t>
            </a:r>
            <a:r>
              <a:rPr lang="en-US" altLang="zh-CN" dirty="0">
                <a:solidFill>
                  <a:schemeClr val="tx1"/>
                </a:solidFill>
                <a:latin typeface="微软雅黑" panose="020B0503020204020204" pitchFamily="34" charset="-122"/>
                <a:ea typeface="微软雅黑" panose="020B0503020204020204" pitchFamily="34" charset="-122"/>
              </a:rPr>
              <a:t>? </a:t>
            </a:r>
          </a:p>
          <a:p>
            <a:pPr marL="0" indent="0">
              <a:buNone/>
            </a:pPr>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使用有缺失值的样本，需要解决哪些问题？</a:t>
            </a:r>
            <a:endParaRPr lang="en-US" altLang="zh-CN" dirty="0">
              <a:solidFill>
                <a:schemeClr val="tx1"/>
              </a:solidFill>
              <a:latin typeface="微软雅黑" panose="020B0503020204020204" pitchFamily="34" charset="-122"/>
              <a:ea typeface="微软雅黑" panose="020B0503020204020204" pitchFamily="34" charset="-122"/>
            </a:endParaRPr>
          </a:p>
          <a:p>
            <a:endParaRPr lang="en-US" altLang="zh-CN" dirty="0">
              <a:solidFill>
                <a:schemeClr val="tx1"/>
              </a:solidFill>
              <a:latin typeface="微软雅黑" panose="020B0503020204020204" pitchFamily="34" charset="-122"/>
              <a:ea typeface="微软雅黑" panose="020B0503020204020204" pitchFamily="34" charset="-122"/>
            </a:endParaRPr>
          </a:p>
          <a:p>
            <a:pPr marL="0" indent="0">
              <a:buNone/>
            </a:pPr>
            <a:endParaRPr lang="en-US" altLang="zh-CN" dirty="0">
              <a:solidFill>
                <a:schemeClr val="tx1"/>
              </a:solidFill>
              <a:latin typeface="微软雅黑" panose="020B0503020204020204" pitchFamily="34" charset="-122"/>
              <a:ea typeface="微软雅黑" panose="020B0503020204020204" pitchFamily="34" charset="-122"/>
            </a:endParaRPr>
          </a:p>
          <a:p>
            <a:pPr marL="325800" lvl="1" indent="0">
              <a:buNone/>
            </a:pP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4" name="Rectangle 3"/>
          <p:cNvSpPr>
            <a:spLocks noChangeArrowheads="1"/>
          </p:cNvSpPr>
          <p:nvPr/>
        </p:nvSpPr>
        <p:spPr bwMode="auto">
          <a:xfrm>
            <a:off x="2912736" y="2266710"/>
            <a:ext cx="3558017" cy="628677"/>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buNone/>
            </a:pPr>
            <a:r>
              <a:rPr lang="zh-CN" altLang="en-US" sz="24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对数据信息极大的浪费</a:t>
            </a:r>
            <a:endParaRPr lang="en-US" altLang="zh-CN" sz="2200" dirty="0">
              <a:latin typeface="微软雅黑" panose="020B0503020204020204" pitchFamily="34" charset="-122"/>
              <a:ea typeface="微软雅黑" panose="020B0503020204020204" pitchFamily="34" charset="-122"/>
            </a:endParaRPr>
          </a:p>
        </p:txBody>
      </p:sp>
      <p:sp>
        <p:nvSpPr>
          <p:cNvPr id="6" name="Rectangle 3"/>
          <p:cNvSpPr>
            <a:spLocks noChangeArrowheads="1"/>
          </p:cNvSpPr>
          <p:nvPr/>
        </p:nvSpPr>
        <p:spPr bwMode="auto">
          <a:xfrm>
            <a:off x="2912736" y="3704002"/>
            <a:ext cx="6338355" cy="606192"/>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lvl="1" indent="0">
              <a:buNone/>
            </a:pPr>
            <a:r>
              <a:rPr lang="en-US" altLang="zh-CN" sz="2200" dirty="0">
                <a:latin typeface="微软雅黑" panose="020B0503020204020204" pitchFamily="34" charset="-122"/>
                <a:ea typeface="微软雅黑" panose="020B0503020204020204" pitchFamily="34" charset="-122"/>
              </a:rPr>
              <a:t>Q1</a:t>
            </a:r>
            <a:r>
              <a:rPr lang="zh-CN" altLang="en-US" sz="2200" dirty="0">
                <a:latin typeface="微软雅黑" panose="020B0503020204020204" pitchFamily="34" charset="-122"/>
                <a:ea typeface="微软雅黑" panose="020B0503020204020204" pitchFamily="34" charset="-122"/>
              </a:rPr>
              <a:t>：如何在属性缺失的情况下进行划分属性选择？</a:t>
            </a:r>
            <a:endParaRPr lang="en-US" altLang="zh-CN" sz="2200" dirty="0">
              <a:latin typeface="微软雅黑" panose="020B0503020204020204" pitchFamily="34" charset="-122"/>
              <a:ea typeface="微软雅黑" panose="020B0503020204020204" pitchFamily="34" charset="-122"/>
            </a:endParaRPr>
          </a:p>
        </p:txBody>
      </p:sp>
      <p:sp>
        <p:nvSpPr>
          <p:cNvPr id="7" name="Rectangle 3"/>
          <p:cNvSpPr>
            <a:spLocks noChangeArrowheads="1"/>
          </p:cNvSpPr>
          <p:nvPr/>
        </p:nvSpPr>
        <p:spPr bwMode="auto">
          <a:xfrm>
            <a:off x="2912737" y="4677206"/>
            <a:ext cx="6338356" cy="831680"/>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lvl="1" indent="0">
              <a:buNone/>
            </a:pPr>
            <a:r>
              <a:rPr lang="en-US" altLang="zh-CN" sz="2200" dirty="0">
                <a:latin typeface="微软雅黑" panose="020B0503020204020204" pitchFamily="34" charset="-122"/>
                <a:ea typeface="微软雅黑" panose="020B0503020204020204" pitchFamily="34" charset="-122"/>
              </a:rPr>
              <a:t>Q2</a:t>
            </a:r>
            <a:r>
              <a:rPr lang="zh-CN" altLang="en-US" sz="2200" dirty="0">
                <a:latin typeface="微软雅黑" panose="020B0503020204020204" pitchFamily="34" charset="-122"/>
                <a:ea typeface="微软雅黑" panose="020B0503020204020204" pitchFamily="34" charset="-122"/>
              </a:rPr>
              <a:t>：给定划分属性</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若样本在该属性上的值缺失，如何对样本进行划分？</a:t>
            </a:r>
            <a:endParaRPr lang="en-US" altLang="zh-CN" sz="2200" dirty="0">
              <a:latin typeface="微软雅黑" panose="020B0503020204020204" pitchFamily="34" charset="-122"/>
              <a:ea typeface="微软雅黑" panose="020B0503020204020204" pitchFamily="34" charset="-122"/>
            </a:endParaRPr>
          </a:p>
        </p:txBody>
      </p:sp>
      <p:sp>
        <p:nvSpPr>
          <p:cNvPr id="8" name="标题 1"/>
          <p:cNvSpPr>
            <a:spLocks noGrp="1"/>
          </p:cNvSpPr>
          <p:nvPr>
            <p:ph type="title"/>
          </p:nvPr>
        </p:nvSpPr>
        <p:spPr>
          <a:xfrm>
            <a:off x="800100" y="13651"/>
            <a:ext cx="7886700" cy="777874"/>
          </a:xfrm>
        </p:spPr>
        <p:txBody>
          <a:bodyPr>
            <a:normAutofit/>
          </a:bodyPr>
          <a:lstStyle/>
          <a:p>
            <a:r>
              <a:rPr lang="zh-CN" altLang="en-US" dirty="0">
                <a:solidFill>
                  <a:schemeClr val="tx1"/>
                </a:solidFill>
                <a:latin typeface="微软雅黑" panose="020B0503020204020204" pitchFamily="34" charset="-122"/>
                <a:ea typeface="微软雅黑" panose="020B0503020204020204" pitchFamily="34" charset="-122"/>
              </a:rPr>
              <a:t>连续与缺失值 </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缺失值处理</a:t>
            </a:r>
          </a:p>
        </p:txBody>
      </p:sp>
    </p:spTree>
    <p:extLst>
      <p:ext uri="{BB962C8B-B14F-4D97-AF65-F5344CB8AC3E}">
        <p14:creationId xmlns:p14="http://schemas.microsoft.com/office/powerpoint/2010/main" val="134371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978695" y="1116012"/>
            <a:ext cx="9994106" cy="5056188"/>
          </a:xfrm>
        </p:spPr>
        <p:txBody>
          <a:bodyPr/>
          <a:lstStyle/>
          <a:p>
            <a:pPr marL="342900" indent="-342900"/>
            <a:r>
              <a:rPr lang="zh-CN" altLang="en-US" sz="2000" dirty="0">
                <a:solidFill>
                  <a:schemeClr val="tx1"/>
                </a:solidFill>
                <a:latin typeface="微软雅黑" panose="020B0503020204020204" pitchFamily="34" charset="-122"/>
                <a:ea typeface="微软雅黑" panose="020B0503020204020204" pitchFamily="34" charset="-122"/>
              </a:rPr>
              <a:t>  表示</a:t>
            </a: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中在属性</a:t>
            </a: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上没有缺失值的样本子集，</a:t>
            </a: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表示    中在属性</a:t>
            </a: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上取值为    的样本子集，    表示   中属于第</a:t>
            </a: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类的样本子集</a:t>
            </a:r>
            <a:endParaRPr lang="en-US" altLang="zh-CN" sz="2000" dirty="0">
              <a:solidFill>
                <a:schemeClr val="tx1"/>
              </a:solidFill>
              <a:latin typeface="微软雅黑" panose="020B0503020204020204" pitchFamily="34" charset="-122"/>
              <a:ea typeface="微软雅黑" panose="020B0503020204020204" pitchFamily="34" charset="-122"/>
            </a:endParaRPr>
          </a:p>
          <a:p>
            <a:pPr marL="0" indent="0">
              <a:buNone/>
            </a:pPr>
            <a:r>
              <a:rPr lang="zh-CN" altLang="en-US" sz="2000" dirty="0">
                <a:solidFill>
                  <a:schemeClr val="tx1"/>
                </a:solidFill>
                <a:latin typeface="微软雅黑" panose="020B0503020204020204" pitchFamily="34" charset="-122"/>
                <a:ea typeface="微软雅黑" panose="020B0503020204020204" pitchFamily="34" charset="-122"/>
              </a:rPr>
              <a:t>   为每个样本</a:t>
            </a: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赋予一个权重     ，并定义：</a:t>
            </a:r>
            <a:endParaRPr lang="en-US" altLang="zh-CN" sz="2000" dirty="0">
              <a:solidFill>
                <a:schemeClr val="tx1"/>
              </a:solidFill>
              <a:latin typeface="微软雅黑" panose="020B0503020204020204" pitchFamily="34" charset="-122"/>
              <a:ea typeface="微软雅黑" panose="020B0503020204020204" pitchFamily="34" charset="-122"/>
            </a:endParaRPr>
          </a:p>
          <a:p>
            <a:pPr marL="800100" lvl="1" indent="-342900"/>
            <a:r>
              <a:rPr lang="zh-CN" altLang="en-US" dirty="0">
                <a:solidFill>
                  <a:schemeClr val="tx1"/>
                </a:solidFill>
                <a:latin typeface="微软雅黑" panose="020B0503020204020204" pitchFamily="34" charset="-122"/>
                <a:ea typeface="微软雅黑" panose="020B0503020204020204" pitchFamily="34" charset="-122"/>
              </a:rPr>
              <a:t>无缺失值样本所占的比例</a:t>
            </a:r>
          </a:p>
          <a:p>
            <a:pPr marL="800100" lvl="1" indent="-342900"/>
            <a:endParaRPr lang="en-US" altLang="zh-CN" dirty="0">
              <a:solidFill>
                <a:schemeClr val="tx1"/>
              </a:solidFill>
              <a:latin typeface="微软雅黑" panose="020B0503020204020204" pitchFamily="34" charset="-122"/>
              <a:ea typeface="微软雅黑" panose="020B0503020204020204" pitchFamily="34" charset="-122"/>
            </a:endParaRPr>
          </a:p>
          <a:p>
            <a:pPr marL="457200" lvl="1" indent="0">
              <a:buNone/>
            </a:pPr>
            <a:endParaRPr lang="en-US" altLang="zh-CN" dirty="0">
              <a:solidFill>
                <a:schemeClr val="tx1"/>
              </a:solidFill>
              <a:latin typeface="微软雅黑" panose="020B0503020204020204" pitchFamily="34" charset="-122"/>
              <a:ea typeface="微软雅黑" panose="020B0503020204020204" pitchFamily="34" charset="-122"/>
            </a:endParaRPr>
          </a:p>
          <a:p>
            <a:pPr marL="800100" lvl="1" indent="-342900"/>
            <a:r>
              <a:rPr lang="zh-CN" altLang="en-US" dirty="0">
                <a:solidFill>
                  <a:schemeClr val="tx1"/>
                </a:solidFill>
                <a:latin typeface="微软雅黑" panose="020B0503020204020204" pitchFamily="34" charset="-122"/>
                <a:ea typeface="微软雅黑" panose="020B0503020204020204" pitchFamily="34" charset="-122"/>
              </a:rPr>
              <a:t>无缺失值样本中第</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类所占比例</a:t>
            </a:r>
            <a:endParaRPr lang="en-US" altLang="zh-CN" dirty="0">
              <a:solidFill>
                <a:schemeClr val="tx1"/>
              </a:solidFill>
              <a:latin typeface="微软雅黑" panose="020B0503020204020204" pitchFamily="34" charset="-122"/>
              <a:ea typeface="微软雅黑" panose="020B0503020204020204" pitchFamily="34" charset="-122"/>
            </a:endParaRPr>
          </a:p>
          <a:p>
            <a:pPr marL="800100" lvl="1" indent="-342900"/>
            <a:endParaRPr lang="zh-CN" altLang="en-US" dirty="0">
              <a:solidFill>
                <a:schemeClr val="tx1"/>
              </a:solidFill>
              <a:latin typeface="微软雅黑" panose="020B0503020204020204" pitchFamily="34" charset="-122"/>
              <a:ea typeface="微软雅黑" panose="020B0503020204020204" pitchFamily="34" charset="-122"/>
            </a:endParaRPr>
          </a:p>
          <a:p>
            <a:pPr marL="457200" lvl="1" indent="0">
              <a:buNone/>
            </a:pPr>
            <a:endParaRPr lang="en-US" altLang="zh-CN" dirty="0">
              <a:solidFill>
                <a:schemeClr val="tx1"/>
              </a:solidFill>
              <a:latin typeface="微软雅黑" panose="020B0503020204020204" pitchFamily="34" charset="-122"/>
              <a:ea typeface="微软雅黑" panose="020B0503020204020204" pitchFamily="34" charset="-122"/>
            </a:endParaRPr>
          </a:p>
          <a:p>
            <a:pPr marL="800100" lvl="1" indent="-342900"/>
            <a:r>
              <a:rPr lang="zh-CN" altLang="en-US" dirty="0">
                <a:solidFill>
                  <a:schemeClr val="tx1"/>
                </a:solidFill>
                <a:latin typeface="微软雅黑" panose="020B0503020204020204" pitchFamily="34" charset="-122"/>
                <a:ea typeface="微软雅黑" panose="020B0503020204020204" pitchFamily="34" charset="-122"/>
              </a:rPr>
              <a:t>无缺失值样本中在属性</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上取值    的样本所占比例</a:t>
            </a:r>
          </a:p>
          <a:p>
            <a:pPr marL="800100" lvl="1" indent="-342900"/>
            <a:endParaRPr lang="en-US" altLang="zh-CN" dirty="0">
              <a:solidFill>
                <a:schemeClr val="tx1"/>
              </a:solidFill>
              <a:latin typeface="微软雅黑" panose="020B0503020204020204" pitchFamily="34" charset="-122"/>
              <a:ea typeface="微软雅黑" panose="020B0503020204020204" pitchFamily="34" charset="-122"/>
            </a:endParaRPr>
          </a:p>
          <a:p>
            <a:pPr marL="0" indent="0">
              <a:buNone/>
            </a:pPr>
            <a:endParaRPr lang="en-US" altLang="zh-CN" sz="2000" dirty="0">
              <a:solidFill>
                <a:schemeClr val="tx1"/>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dirty="0">
              <a:solidFill>
                <a:schemeClr val="tx1"/>
              </a:solidFill>
              <a:latin typeface="微软雅黑" panose="020B0503020204020204" pitchFamily="34" charset="-122"/>
              <a:ea typeface="微软雅黑" panose="020B0503020204020204" pitchFamily="34" charset="-122"/>
            </a:endParaRPr>
          </a:p>
          <a:p>
            <a:pPr marL="0" indent="0">
              <a:buNone/>
            </a:pPr>
            <a:endParaRPr lang="en-US" altLang="zh-CN" sz="2000" dirty="0">
              <a:solidFill>
                <a:schemeClr val="tx1"/>
              </a:solidFill>
              <a:latin typeface="微软雅黑" panose="020B0503020204020204" pitchFamily="34" charset="-122"/>
              <a:ea typeface="微软雅黑" panose="020B0503020204020204" pitchFamily="34" charset="-122"/>
            </a:endParaRPr>
          </a:p>
          <a:p>
            <a:pPr lvl="1"/>
            <a:endParaRPr lang="en-US" altLang="zh-CN" dirty="0">
              <a:solidFill>
                <a:schemeClr val="tx1"/>
              </a:solidFill>
              <a:latin typeface="微软雅黑" panose="020B0503020204020204" pitchFamily="34" charset="-122"/>
              <a:ea typeface="微软雅黑" panose="020B0503020204020204" pitchFamily="34" charset="-122"/>
            </a:endParaRPr>
          </a:p>
          <a:p>
            <a:pPr marL="325800" lvl="1" indent="0">
              <a:buNone/>
            </a:pPr>
            <a:endParaRPr lang="en-US" altLang="zh-CN" dirty="0">
              <a:solidFill>
                <a:schemeClr val="tx1"/>
              </a:solidFill>
              <a:latin typeface="微软雅黑" panose="020B0503020204020204" pitchFamily="34" charset="-122"/>
              <a:ea typeface="微软雅黑" panose="020B0503020204020204" pitchFamily="34" charset="-122"/>
            </a:endParaRPr>
          </a:p>
          <a:p>
            <a:pPr marL="325800" lvl="1" indent="0">
              <a:buNone/>
            </a:pPr>
            <a:endParaRPr lang="en-US" altLang="zh-CN" dirty="0">
              <a:solidFill>
                <a:schemeClr val="tx1"/>
              </a:solidFill>
              <a:latin typeface="微软雅黑" panose="020B0503020204020204" pitchFamily="34" charset="-122"/>
              <a:ea typeface="微软雅黑" panose="020B0503020204020204" pitchFamily="34"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188769074"/>
              </p:ext>
            </p:extLst>
          </p:nvPr>
        </p:nvGraphicFramePr>
        <p:xfrm>
          <a:off x="1295400" y="1130936"/>
          <a:ext cx="222250" cy="360362"/>
        </p:xfrm>
        <a:graphic>
          <a:graphicData uri="http://schemas.openxmlformats.org/presentationml/2006/ole">
            <mc:AlternateContent xmlns:mc="http://schemas.openxmlformats.org/markup-compatibility/2006">
              <mc:Choice xmlns:v="urn:schemas-microsoft-com:vml" Requires="v">
                <p:oleObj spid="_x0000_s22226" name="Formula" r:id="rId3" imgW="124560" imgH="201960" progId="Equation.Ribbit">
                  <p:embed/>
                </p:oleObj>
              </mc:Choice>
              <mc:Fallback>
                <p:oleObj name="Formula" r:id="rId3" imgW="124560" imgH="201960" progId="Equation.Ribbit">
                  <p:embed/>
                  <p:pic>
                    <p:nvPicPr>
                      <p:cNvPr id="0" name=""/>
                      <p:cNvPicPr/>
                      <p:nvPr/>
                    </p:nvPicPr>
                    <p:blipFill>
                      <a:blip r:embed="rId4"/>
                      <a:stretch>
                        <a:fillRect/>
                      </a:stretch>
                    </p:blipFill>
                    <p:spPr>
                      <a:xfrm>
                        <a:off x="1295400" y="1130936"/>
                        <a:ext cx="222250" cy="36036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699497642"/>
              </p:ext>
            </p:extLst>
          </p:nvPr>
        </p:nvGraphicFramePr>
        <p:xfrm>
          <a:off x="2039617" y="1194277"/>
          <a:ext cx="219075" cy="296863"/>
        </p:xfrm>
        <a:graphic>
          <a:graphicData uri="http://schemas.openxmlformats.org/presentationml/2006/ole">
            <mc:AlternateContent xmlns:mc="http://schemas.openxmlformats.org/markup-compatibility/2006">
              <mc:Choice xmlns:v="urn:schemas-microsoft-com:vml" Requires="v">
                <p:oleObj spid="_x0000_s22227" name="Formula" r:id="rId5" imgW="124560" imgH="166680" progId="Equation.Ribbit">
                  <p:embed/>
                </p:oleObj>
              </mc:Choice>
              <mc:Fallback>
                <p:oleObj name="Formula" r:id="rId5" imgW="124560" imgH="166680" progId="Equation.Ribbit">
                  <p:embed/>
                  <p:pic>
                    <p:nvPicPr>
                      <p:cNvPr id="0" name=""/>
                      <p:cNvPicPr/>
                      <p:nvPr/>
                    </p:nvPicPr>
                    <p:blipFill>
                      <a:blip r:embed="rId6"/>
                      <a:stretch>
                        <a:fillRect/>
                      </a:stretch>
                    </p:blipFill>
                    <p:spPr>
                      <a:xfrm>
                        <a:off x="2039617" y="1194277"/>
                        <a:ext cx="219075" cy="296863"/>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865395114"/>
              </p:ext>
            </p:extLst>
          </p:nvPr>
        </p:nvGraphicFramePr>
        <p:xfrm>
          <a:off x="6477000" y="1087438"/>
          <a:ext cx="323850" cy="360362"/>
        </p:xfrm>
        <a:graphic>
          <a:graphicData uri="http://schemas.openxmlformats.org/presentationml/2006/ole">
            <mc:AlternateContent xmlns:mc="http://schemas.openxmlformats.org/markup-compatibility/2006">
              <mc:Choice xmlns:v="urn:schemas-microsoft-com:vml" Requires="v">
                <p:oleObj spid="_x0000_s22228" name="Formula" r:id="rId7" imgW="182880" imgH="201960" progId="Equation.Ribbit">
                  <p:embed/>
                </p:oleObj>
              </mc:Choice>
              <mc:Fallback>
                <p:oleObj name="Formula" r:id="rId7" imgW="182880" imgH="201960" progId="Equation.Ribbit">
                  <p:embed/>
                  <p:pic>
                    <p:nvPicPr>
                      <p:cNvPr id="0" name=""/>
                      <p:cNvPicPr/>
                      <p:nvPr/>
                    </p:nvPicPr>
                    <p:blipFill>
                      <a:blip r:embed="rId8"/>
                      <a:stretch>
                        <a:fillRect/>
                      </a:stretch>
                    </p:blipFill>
                    <p:spPr>
                      <a:xfrm>
                        <a:off x="6477000" y="1087438"/>
                        <a:ext cx="323850" cy="360362"/>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013687936"/>
              </p:ext>
            </p:extLst>
          </p:nvPr>
        </p:nvGraphicFramePr>
        <p:xfrm>
          <a:off x="7315200" y="1143000"/>
          <a:ext cx="220663" cy="360362"/>
        </p:xfrm>
        <a:graphic>
          <a:graphicData uri="http://schemas.openxmlformats.org/presentationml/2006/ole">
            <mc:AlternateContent xmlns:mc="http://schemas.openxmlformats.org/markup-compatibility/2006">
              <mc:Choice xmlns:v="urn:schemas-microsoft-com:vml" Requires="v">
                <p:oleObj spid="_x0000_s22229" name="Formula" r:id="rId9" imgW="124560" imgH="201960" progId="Equation.Ribbit">
                  <p:embed/>
                </p:oleObj>
              </mc:Choice>
              <mc:Fallback>
                <p:oleObj name="Formula" r:id="rId9" imgW="124560" imgH="201960" progId="Equation.Ribbit">
                  <p:embed/>
                  <p:pic>
                    <p:nvPicPr>
                      <p:cNvPr id="0" name=""/>
                      <p:cNvPicPr/>
                      <p:nvPr/>
                    </p:nvPicPr>
                    <p:blipFill>
                      <a:blip r:embed="rId4"/>
                      <a:stretch>
                        <a:fillRect/>
                      </a:stretch>
                    </p:blipFill>
                    <p:spPr>
                      <a:xfrm>
                        <a:off x="7315200" y="1143000"/>
                        <a:ext cx="220663" cy="360362"/>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632771818"/>
              </p:ext>
            </p:extLst>
          </p:nvPr>
        </p:nvGraphicFramePr>
        <p:xfrm>
          <a:off x="9814877" y="1123951"/>
          <a:ext cx="288925" cy="349250"/>
        </p:xfrm>
        <a:graphic>
          <a:graphicData uri="http://schemas.openxmlformats.org/presentationml/2006/ole">
            <mc:AlternateContent xmlns:mc="http://schemas.openxmlformats.org/markup-compatibility/2006">
              <mc:Choice xmlns:v="urn:schemas-microsoft-com:vml" Requires="v">
                <p:oleObj spid="_x0000_s22230" name="Formula" r:id="rId10" imgW="134640" imgH="162720" progId="Equation.Ribbit">
                  <p:embed/>
                </p:oleObj>
              </mc:Choice>
              <mc:Fallback>
                <p:oleObj name="Formula" r:id="rId10" imgW="134640" imgH="162720" progId="Equation.Ribbit">
                  <p:embed/>
                  <p:pic>
                    <p:nvPicPr>
                      <p:cNvPr id="0" name=""/>
                      <p:cNvPicPr/>
                      <p:nvPr/>
                    </p:nvPicPr>
                    <p:blipFill>
                      <a:blip r:embed="rId11"/>
                      <a:stretch>
                        <a:fillRect/>
                      </a:stretch>
                    </p:blipFill>
                    <p:spPr>
                      <a:xfrm>
                        <a:off x="9814877" y="1123951"/>
                        <a:ext cx="288925" cy="349250"/>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3904358018"/>
              </p:ext>
            </p:extLst>
          </p:nvPr>
        </p:nvGraphicFramePr>
        <p:xfrm>
          <a:off x="2201467" y="1436371"/>
          <a:ext cx="325438" cy="360363"/>
        </p:xfrm>
        <a:graphic>
          <a:graphicData uri="http://schemas.openxmlformats.org/presentationml/2006/ole">
            <mc:AlternateContent xmlns:mc="http://schemas.openxmlformats.org/markup-compatibility/2006">
              <mc:Choice xmlns:v="urn:schemas-microsoft-com:vml" Requires="v">
                <p:oleObj spid="_x0000_s22231" name="Formula" r:id="rId12" imgW="182880" imgH="203400" progId="Equation.Ribbit">
                  <p:embed/>
                </p:oleObj>
              </mc:Choice>
              <mc:Fallback>
                <p:oleObj name="Formula" r:id="rId12" imgW="182880" imgH="203400" progId="Equation.Ribbit">
                  <p:embed/>
                  <p:pic>
                    <p:nvPicPr>
                      <p:cNvPr id="0" name=""/>
                      <p:cNvPicPr/>
                      <p:nvPr/>
                    </p:nvPicPr>
                    <p:blipFill>
                      <a:blip r:embed="rId13"/>
                      <a:stretch>
                        <a:fillRect/>
                      </a:stretch>
                    </p:blipFill>
                    <p:spPr>
                      <a:xfrm>
                        <a:off x="2201467" y="1436371"/>
                        <a:ext cx="325438" cy="360363"/>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863826141"/>
              </p:ext>
            </p:extLst>
          </p:nvPr>
        </p:nvGraphicFramePr>
        <p:xfrm>
          <a:off x="2971800" y="1431925"/>
          <a:ext cx="220662" cy="358775"/>
        </p:xfrm>
        <a:graphic>
          <a:graphicData uri="http://schemas.openxmlformats.org/presentationml/2006/ole">
            <mc:AlternateContent xmlns:mc="http://schemas.openxmlformats.org/markup-compatibility/2006">
              <mc:Choice xmlns:v="urn:schemas-microsoft-com:vml" Requires="v">
                <p:oleObj spid="_x0000_s22232" name="Formula" r:id="rId14" imgW="124560" imgH="201960" progId="Equation.Ribbit">
                  <p:embed/>
                </p:oleObj>
              </mc:Choice>
              <mc:Fallback>
                <p:oleObj name="Formula" r:id="rId14" imgW="124560" imgH="201960" progId="Equation.Ribbit">
                  <p:embed/>
                  <p:pic>
                    <p:nvPicPr>
                      <p:cNvPr id="0" name=""/>
                      <p:cNvPicPr/>
                      <p:nvPr/>
                    </p:nvPicPr>
                    <p:blipFill>
                      <a:blip r:embed="rId4"/>
                      <a:stretch>
                        <a:fillRect/>
                      </a:stretch>
                    </p:blipFill>
                    <p:spPr>
                      <a:xfrm>
                        <a:off x="2971800" y="1431925"/>
                        <a:ext cx="220662" cy="358775"/>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1672643865"/>
              </p:ext>
            </p:extLst>
          </p:nvPr>
        </p:nvGraphicFramePr>
        <p:xfrm>
          <a:off x="4419600" y="1994227"/>
          <a:ext cx="334962" cy="257175"/>
        </p:xfrm>
        <a:graphic>
          <a:graphicData uri="http://schemas.openxmlformats.org/presentationml/2006/ole">
            <mc:AlternateContent xmlns:mc="http://schemas.openxmlformats.org/markup-compatibility/2006">
              <mc:Choice xmlns:v="urn:schemas-microsoft-com:vml" Requires="v">
                <p:oleObj spid="_x0000_s22233" name="Formula" r:id="rId15" imgW="171720" imgH="131040" progId="Equation.Ribbit">
                  <p:embed/>
                </p:oleObj>
              </mc:Choice>
              <mc:Fallback>
                <p:oleObj name="Formula" r:id="rId15" imgW="171720" imgH="131040" progId="Equation.Ribbit">
                  <p:embed/>
                  <p:pic>
                    <p:nvPicPr>
                      <p:cNvPr id="0" name=""/>
                      <p:cNvPicPr/>
                      <p:nvPr/>
                    </p:nvPicPr>
                    <p:blipFill>
                      <a:blip r:embed="rId16"/>
                      <a:stretch>
                        <a:fillRect/>
                      </a:stretch>
                    </p:blipFill>
                    <p:spPr>
                      <a:xfrm>
                        <a:off x="4419600" y="1994227"/>
                        <a:ext cx="334962" cy="257175"/>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709157557"/>
              </p:ext>
            </p:extLst>
          </p:nvPr>
        </p:nvGraphicFramePr>
        <p:xfrm>
          <a:off x="2895600" y="2822725"/>
          <a:ext cx="1655762" cy="601662"/>
        </p:xfrm>
        <a:graphic>
          <a:graphicData uri="http://schemas.openxmlformats.org/presentationml/2006/ole">
            <mc:AlternateContent xmlns:mc="http://schemas.openxmlformats.org/markup-compatibility/2006">
              <mc:Choice xmlns:v="urn:schemas-microsoft-com:vml" Requires="v">
                <p:oleObj spid="_x0000_s22234" name="Formula" r:id="rId17" imgW="773640" imgH="280800" progId="Equation.Ribbit">
                  <p:embed/>
                </p:oleObj>
              </mc:Choice>
              <mc:Fallback>
                <p:oleObj name="Formula" r:id="rId17" imgW="773640" imgH="280800" progId="Equation.Ribbit">
                  <p:embed/>
                  <p:pic>
                    <p:nvPicPr>
                      <p:cNvPr id="0" name=""/>
                      <p:cNvPicPr/>
                      <p:nvPr/>
                    </p:nvPicPr>
                    <p:blipFill>
                      <a:blip r:embed="rId18"/>
                      <a:stretch>
                        <a:fillRect/>
                      </a:stretch>
                    </p:blipFill>
                    <p:spPr>
                      <a:xfrm>
                        <a:off x="2895600" y="2822725"/>
                        <a:ext cx="1655762" cy="601662"/>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616364615"/>
              </p:ext>
            </p:extLst>
          </p:nvPr>
        </p:nvGraphicFramePr>
        <p:xfrm>
          <a:off x="2743201" y="3962400"/>
          <a:ext cx="3819525" cy="592138"/>
        </p:xfrm>
        <a:graphic>
          <a:graphicData uri="http://schemas.openxmlformats.org/presentationml/2006/ole">
            <mc:AlternateContent xmlns:mc="http://schemas.openxmlformats.org/markup-compatibility/2006">
              <mc:Choice xmlns:v="urn:schemas-microsoft-com:vml" Requires="v">
                <p:oleObj spid="_x0000_s22235" name="Formula" r:id="rId19" imgW="1921680" imgH="298800" progId="Equation.Ribbit">
                  <p:embed/>
                </p:oleObj>
              </mc:Choice>
              <mc:Fallback>
                <p:oleObj name="Formula" r:id="rId19" imgW="1921680" imgH="298800" progId="Equation.Ribbit">
                  <p:embed/>
                  <p:pic>
                    <p:nvPicPr>
                      <p:cNvPr id="0" name=""/>
                      <p:cNvPicPr/>
                      <p:nvPr/>
                    </p:nvPicPr>
                    <p:blipFill>
                      <a:blip r:embed="rId20"/>
                      <a:stretch>
                        <a:fillRect/>
                      </a:stretch>
                    </p:blipFill>
                    <p:spPr>
                      <a:xfrm>
                        <a:off x="2743201" y="3962400"/>
                        <a:ext cx="3819525" cy="592138"/>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3574171392"/>
              </p:ext>
            </p:extLst>
          </p:nvPr>
        </p:nvGraphicFramePr>
        <p:xfrm>
          <a:off x="2728912" y="5181600"/>
          <a:ext cx="3900488" cy="596900"/>
        </p:xfrm>
        <a:graphic>
          <a:graphicData uri="http://schemas.openxmlformats.org/presentationml/2006/ole">
            <mc:AlternateContent xmlns:mc="http://schemas.openxmlformats.org/markup-compatibility/2006">
              <mc:Choice xmlns:v="urn:schemas-microsoft-com:vml" Requires="v">
                <p:oleObj spid="_x0000_s22236" name="Formula" r:id="rId21" imgW="1820160" imgH="279720" progId="Equation.Ribbit">
                  <p:embed/>
                </p:oleObj>
              </mc:Choice>
              <mc:Fallback>
                <p:oleObj name="Formula" r:id="rId21" imgW="1820160" imgH="279720" progId="Equation.Ribbit">
                  <p:embed/>
                  <p:pic>
                    <p:nvPicPr>
                      <p:cNvPr id="0" name=""/>
                      <p:cNvPicPr/>
                      <p:nvPr/>
                    </p:nvPicPr>
                    <p:blipFill>
                      <a:blip r:embed="rId22"/>
                      <a:stretch>
                        <a:fillRect/>
                      </a:stretch>
                    </p:blipFill>
                    <p:spPr>
                      <a:xfrm>
                        <a:off x="2728912" y="5181600"/>
                        <a:ext cx="3900488" cy="596900"/>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1740711633"/>
              </p:ext>
            </p:extLst>
          </p:nvPr>
        </p:nvGraphicFramePr>
        <p:xfrm>
          <a:off x="6248401" y="4724401"/>
          <a:ext cx="231775" cy="282575"/>
        </p:xfrm>
        <a:graphic>
          <a:graphicData uri="http://schemas.openxmlformats.org/presentationml/2006/ole">
            <mc:AlternateContent xmlns:mc="http://schemas.openxmlformats.org/markup-compatibility/2006">
              <mc:Choice xmlns:v="urn:schemas-microsoft-com:vml" Requires="v">
                <p:oleObj spid="_x0000_s22237" name="Formula" r:id="rId23" imgW="134640" imgH="162720" progId="Equation.Ribbit">
                  <p:embed/>
                </p:oleObj>
              </mc:Choice>
              <mc:Fallback>
                <p:oleObj name="Formula" r:id="rId23" imgW="134640" imgH="162720" progId="Equation.Ribbit">
                  <p:embed/>
                  <p:pic>
                    <p:nvPicPr>
                      <p:cNvPr id="0" name=""/>
                      <p:cNvPicPr/>
                      <p:nvPr/>
                    </p:nvPicPr>
                    <p:blipFill>
                      <a:blip r:embed="rId11"/>
                      <a:stretch>
                        <a:fillRect/>
                      </a:stretch>
                    </p:blipFill>
                    <p:spPr>
                      <a:xfrm>
                        <a:off x="6248401" y="4724401"/>
                        <a:ext cx="231775" cy="282575"/>
                      </a:xfrm>
                      <a:prstGeom prst="rect">
                        <a:avLst/>
                      </a:prstGeom>
                    </p:spPr>
                  </p:pic>
                </p:oleObj>
              </mc:Fallback>
            </mc:AlternateContent>
          </a:graphicData>
        </a:graphic>
      </p:graphicFrame>
      <p:sp>
        <p:nvSpPr>
          <p:cNvPr id="31" name="Rectangle 3"/>
          <p:cNvSpPr>
            <a:spLocks noChangeArrowheads="1"/>
          </p:cNvSpPr>
          <p:nvPr/>
        </p:nvSpPr>
        <p:spPr bwMode="auto">
          <a:xfrm>
            <a:off x="7640640" y="2165063"/>
            <a:ext cx="3071812" cy="1259324"/>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84138" lvl="1" indent="0">
              <a:buNone/>
            </a:pPr>
            <a:r>
              <a:rPr lang="en-US" altLang="zh-CN" sz="2400" dirty="0"/>
              <a:t>Q1</a:t>
            </a:r>
            <a:r>
              <a:rPr lang="zh-CN" altLang="en-US" sz="2400" dirty="0"/>
              <a:t>：如何在属性缺失的情况下进行划分属性选择？</a:t>
            </a:r>
            <a:endParaRPr lang="en-US" altLang="zh-CN" sz="2400" dirty="0"/>
          </a:p>
        </p:txBody>
      </p:sp>
      <p:graphicFrame>
        <p:nvGraphicFramePr>
          <p:cNvPr id="19" name="对象 18"/>
          <p:cNvGraphicFramePr>
            <a:graphicFrameLocks noChangeAspect="1"/>
          </p:cNvGraphicFramePr>
          <p:nvPr>
            <p:extLst>
              <p:ext uri="{D42A27DB-BD31-4B8C-83A1-F6EECF244321}">
                <p14:modId xmlns:p14="http://schemas.microsoft.com/office/powerpoint/2010/main" val="2005922101"/>
              </p:ext>
            </p:extLst>
          </p:nvPr>
        </p:nvGraphicFramePr>
        <p:xfrm>
          <a:off x="3337323" y="1143000"/>
          <a:ext cx="188913" cy="306387"/>
        </p:xfrm>
        <a:graphic>
          <a:graphicData uri="http://schemas.openxmlformats.org/presentationml/2006/ole">
            <mc:AlternateContent xmlns:mc="http://schemas.openxmlformats.org/markup-compatibility/2006">
              <mc:Choice xmlns:v="urn:schemas-microsoft-com:vml" Requires="v">
                <p:oleObj spid="_x0000_s22238" name="Formula" r:id="rId24" imgW="80280" imgH="129600" progId="Equation.Ribbit">
                  <p:embed/>
                </p:oleObj>
              </mc:Choice>
              <mc:Fallback>
                <p:oleObj name="Formula" r:id="rId24" imgW="80280" imgH="129600" progId="Equation.Ribbit">
                  <p:embed/>
                  <p:pic>
                    <p:nvPicPr>
                      <p:cNvPr id="0" name=""/>
                      <p:cNvPicPr/>
                      <p:nvPr/>
                    </p:nvPicPr>
                    <p:blipFill>
                      <a:blip r:embed="rId25"/>
                      <a:stretch>
                        <a:fillRect/>
                      </a:stretch>
                    </p:blipFill>
                    <p:spPr>
                      <a:xfrm>
                        <a:off x="3337323" y="1143000"/>
                        <a:ext cx="188913" cy="306387"/>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337468154"/>
              </p:ext>
            </p:extLst>
          </p:nvPr>
        </p:nvGraphicFramePr>
        <p:xfrm>
          <a:off x="8610600" y="1143000"/>
          <a:ext cx="190500" cy="303213"/>
        </p:xfrm>
        <a:graphic>
          <a:graphicData uri="http://schemas.openxmlformats.org/presentationml/2006/ole">
            <mc:AlternateContent xmlns:mc="http://schemas.openxmlformats.org/markup-compatibility/2006">
              <mc:Choice xmlns:v="urn:schemas-microsoft-com:vml" Requires="v">
                <p:oleObj spid="_x0000_s22239" name="Formula" r:id="rId26" imgW="80280" imgH="129600" progId="Equation.Ribbit">
                  <p:embed/>
                </p:oleObj>
              </mc:Choice>
              <mc:Fallback>
                <p:oleObj name="Formula" r:id="rId26" imgW="80280" imgH="129600" progId="Equation.Ribbit">
                  <p:embed/>
                  <p:pic>
                    <p:nvPicPr>
                      <p:cNvPr id="0" name=""/>
                      <p:cNvPicPr/>
                      <p:nvPr/>
                    </p:nvPicPr>
                    <p:blipFill>
                      <a:blip r:embed="rId25"/>
                      <a:stretch>
                        <a:fillRect/>
                      </a:stretch>
                    </p:blipFill>
                    <p:spPr>
                      <a:xfrm>
                        <a:off x="8610600" y="1143000"/>
                        <a:ext cx="190500" cy="303213"/>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761772943"/>
              </p:ext>
            </p:extLst>
          </p:nvPr>
        </p:nvGraphicFramePr>
        <p:xfrm>
          <a:off x="4259896" y="1392238"/>
          <a:ext cx="174625" cy="360362"/>
        </p:xfrm>
        <a:graphic>
          <a:graphicData uri="http://schemas.openxmlformats.org/presentationml/2006/ole">
            <mc:AlternateContent xmlns:mc="http://schemas.openxmlformats.org/markup-compatibility/2006">
              <mc:Choice xmlns:v="urn:schemas-microsoft-com:vml" Requires="v">
                <p:oleObj spid="_x0000_s22240" name="Formula" r:id="rId27" imgW="80280" imgH="167760" progId="Equation.Ribbit">
                  <p:embed/>
                </p:oleObj>
              </mc:Choice>
              <mc:Fallback>
                <p:oleObj name="Formula" r:id="rId27" imgW="80280" imgH="167760" progId="Equation.Ribbit">
                  <p:embed/>
                  <p:pic>
                    <p:nvPicPr>
                      <p:cNvPr id="0" name=""/>
                      <p:cNvPicPr/>
                      <p:nvPr/>
                    </p:nvPicPr>
                    <p:blipFill>
                      <a:blip r:embed="rId28"/>
                      <a:stretch>
                        <a:fillRect/>
                      </a:stretch>
                    </p:blipFill>
                    <p:spPr>
                      <a:xfrm>
                        <a:off x="4259896" y="1392238"/>
                        <a:ext cx="174625" cy="360362"/>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1452867725"/>
              </p:ext>
            </p:extLst>
          </p:nvPr>
        </p:nvGraphicFramePr>
        <p:xfrm>
          <a:off x="5257800" y="4724401"/>
          <a:ext cx="190500" cy="303213"/>
        </p:xfrm>
        <a:graphic>
          <a:graphicData uri="http://schemas.openxmlformats.org/presentationml/2006/ole">
            <mc:AlternateContent xmlns:mc="http://schemas.openxmlformats.org/markup-compatibility/2006">
              <mc:Choice xmlns:v="urn:schemas-microsoft-com:vml" Requires="v">
                <p:oleObj spid="_x0000_s22241" name="Formula" r:id="rId29" imgW="80280" imgH="129600" progId="Equation.Ribbit">
                  <p:embed/>
                </p:oleObj>
              </mc:Choice>
              <mc:Fallback>
                <p:oleObj name="Formula" r:id="rId29" imgW="80280" imgH="129600" progId="Equation.Ribbit">
                  <p:embed/>
                  <p:pic>
                    <p:nvPicPr>
                      <p:cNvPr id="0" name=""/>
                      <p:cNvPicPr/>
                      <p:nvPr/>
                    </p:nvPicPr>
                    <p:blipFill>
                      <a:blip r:embed="rId25"/>
                      <a:stretch>
                        <a:fillRect/>
                      </a:stretch>
                    </p:blipFill>
                    <p:spPr>
                      <a:xfrm>
                        <a:off x="5257800" y="4724401"/>
                        <a:ext cx="190500" cy="303213"/>
                      </a:xfrm>
                      <a:prstGeom prst="rect">
                        <a:avLst/>
                      </a:prstGeom>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359373552"/>
              </p:ext>
            </p:extLst>
          </p:nvPr>
        </p:nvGraphicFramePr>
        <p:xfrm>
          <a:off x="4801682" y="3581400"/>
          <a:ext cx="151318" cy="310890"/>
        </p:xfrm>
        <a:graphic>
          <a:graphicData uri="http://schemas.openxmlformats.org/presentationml/2006/ole">
            <mc:AlternateContent xmlns:mc="http://schemas.openxmlformats.org/markup-compatibility/2006">
              <mc:Choice xmlns:v="urn:schemas-microsoft-com:vml" Requires="v">
                <p:oleObj spid="_x0000_s22242" name="Formula" r:id="rId30" imgW="80280" imgH="167760" progId="Equation.Ribbit">
                  <p:embed/>
                </p:oleObj>
              </mc:Choice>
              <mc:Fallback>
                <p:oleObj name="Formula" r:id="rId30" imgW="80280" imgH="167760" progId="Equation.Ribbit">
                  <p:embed/>
                  <p:pic>
                    <p:nvPicPr>
                      <p:cNvPr id="0" name=""/>
                      <p:cNvPicPr/>
                      <p:nvPr/>
                    </p:nvPicPr>
                    <p:blipFill>
                      <a:blip r:embed="rId28"/>
                      <a:stretch>
                        <a:fillRect/>
                      </a:stretch>
                    </p:blipFill>
                    <p:spPr>
                      <a:xfrm>
                        <a:off x="4801682" y="3581400"/>
                        <a:ext cx="151318" cy="31089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371341983"/>
              </p:ext>
            </p:extLst>
          </p:nvPr>
        </p:nvGraphicFramePr>
        <p:xfrm>
          <a:off x="2617788" y="1968024"/>
          <a:ext cx="201612" cy="268288"/>
        </p:xfrm>
        <a:graphic>
          <a:graphicData uri="http://schemas.openxmlformats.org/presentationml/2006/ole">
            <mc:AlternateContent xmlns:mc="http://schemas.openxmlformats.org/markup-compatibility/2006">
              <mc:Choice xmlns:v="urn:schemas-microsoft-com:vml" Requires="v">
                <p:oleObj spid="_x0000_s22243" name="Formula" r:id="rId31" imgW="97920" imgH="131040" progId="Equation.Ribbit">
                  <p:embed/>
                </p:oleObj>
              </mc:Choice>
              <mc:Fallback>
                <p:oleObj name="Formula" r:id="rId31" imgW="97920" imgH="131040" progId="Equation.Ribbit">
                  <p:embed/>
                  <p:pic>
                    <p:nvPicPr>
                      <p:cNvPr id="0" name=""/>
                      <p:cNvPicPr/>
                      <p:nvPr/>
                    </p:nvPicPr>
                    <p:blipFill>
                      <a:blip r:embed="rId32"/>
                      <a:stretch>
                        <a:fillRect/>
                      </a:stretch>
                    </p:blipFill>
                    <p:spPr>
                      <a:xfrm>
                        <a:off x="2617788" y="1968024"/>
                        <a:ext cx="201612" cy="268288"/>
                      </a:xfrm>
                      <a:prstGeom prst="rect">
                        <a:avLst/>
                      </a:prstGeom>
                    </p:spPr>
                  </p:pic>
                </p:oleObj>
              </mc:Fallback>
            </mc:AlternateContent>
          </a:graphicData>
        </a:graphic>
      </p:graphicFrame>
      <p:sp>
        <p:nvSpPr>
          <p:cNvPr id="32" name="标题 1"/>
          <p:cNvSpPr>
            <a:spLocks noGrp="1"/>
          </p:cNvSpPr>
          <p:nvPr>
            <p:ph type="title"/>
          </p:nvPr>
        </p:nvSpPr>
        <p:spPr>
          <a:xfrm>
            <a:off x="978694" y="26989"/>
            <a:ext cx="7886700" cy="777874"/>
          </a:xfrm>
        </p:spPr>
        <p:txBody>
          <a:bodyPr>
            <a:normAutofit/>
          </a:bodyPr>
          <a:lstStyle/>
          <a:p>
            <a:r>
              <a:rPr lang="zh-CN" altLang="en-US" dirty="0">
                <a:solidFill>
                  <a:schemeClr val="tx1"/>
                </a:solidFill>
                <a:latin typeface="微软雅黑" panose="020B0503020204020204" pitchFamily="34" charset="-122"/>
                <a:ea typeface="微软雅黑" panose="020B0503020204020204" pitchFamily="34" charset="-122"/>
              </a:rPr>
              <a:t>连续与缺失值 </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缺失值处理</a:t>
            </a:r>
          </a:p>
        </p:txBody>
      </p:sp>
    </p:spTree>
    <p:extLst>
      <p:ext uri="{BB962C8B-B14F-4D97-AF65-F5344CB8AC3E}">
        <p14:creationId xmlns:p14="http://schemas.microsoft.com/office/powerpoint/2010/main" val="305991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p:cTn id="31" dur="500" fill="hold"/>
                                        <p:tgtEl>
                                          <p:spTgt spid="31"/>
                                        </p:tgtEl>
                                        <p:attrNameLst>
                                          <p:attrName>ppt_w</p:attrName>
                                        </p:attrNameLst>
                                      </p:cBhvr>
                                      <p:tavLst>
                                        <p:tav tm="0">
                                          <p:val>
                                            <p:fltVal val="0"/>
                                          </p:val>
                                        </p:tav>
                                        <p:tav tm="100000">
                                          <p:val>
                                            <p:strVal val="#ppt_w"/>
                                          </p:val>
                                        </p:tav>
                                      </p:tavLst>
                                    </p:anim>
                                    <p:anim calcmode="lin" valueType="num">
                                      <p:cBhvr>
                                        <p:cTn id="32" dur="500" fill="hold"/>
                                        <p:tgtEl>
                                          <p:spTgt spid="31"/>
                                        </p:tgtEl>
                                        <p:attrNameLst>
                                          <p:attrName>ppt_h</p:attrName>
                                        </p:attrNameLst>
                                      </p:cBhvr>
                                      <p:tavLst>
                                        <p:tav tm="0">
                                          <p:val>
                                            <p:fltVal val="0"/>
                                          </p:val>
                                        </p:tav>
                                        <p:tav tm="100000">
                                          <p:val>
                                            <p:strVal val="#ppt_h"/>
                                          </p:val>
                                        </p:tav>
                                      </p:tavLst>
                                    </p:anim>
                                    <p:animEffect transition="in" filter="fade">
                                      <p:cBhvr>
                                        <p:cTn id="3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2539" y="25400"/>
            <a:ext cx="7194550" cy="787400"/>
          </a:xfrm>
        </p:spPr>
        <p:txBody>
          <a:bodyPr/>
          <a:lstStyle/>
          <a:p>
            <a:r>
              <a:rPr lang="zh-CN" altLang="en-US" dirty="0"/>
              <a:t>基本流程</a:t>
            </a:r>
          </a:p>
        </p:txBody>
      </p:sp>
      <p:sp>
        <p:nvSpPr>
          <p:cNvPr id="3" name="文本占位符 2"/>
          <p:cNvSpPr>
            <a:spLocks noGrp="1"/>
          </p:cNvSpPr>
          <p:nvPr>
            <p:ph type="body" sz="quarter" idx="13"/>
          </p:nvPr>
        </p:nvSpPr>
        <p:spPr>
          <a:xfrm>
            <a:off x="1017310" y="1151949"/>
            <a:ext cx="8629650" cy="457200"/>
          </a:xfrm>
        </p:spPr>
        <p:txBody>
          <a:bodyPr>
            <a:normAutofit fontScale="92500" lnSpcReduction="10000"/>
          </a:bodyPr>
          <a:lstStyle/>
          <a:p>
            <a:r>
              <a:rPr lang="zh-CN" altLang="en-US" dirty="0"/>
              <a:t>决策树基于树结构来进行预测</a:t>
            </a:r>
          </a:p>
        </p:txBody>
      </p:sp>
      <p:grpSp>
        <p:nvGrpSpPr>
          <p:cNvPr id="4" name="组合 3">
            <a:extLst>
              <a:ext uri="{FF2B5EF4-FFF2-40B4-BE49-F238E27FC236}">
                <a16:creationId xmlns:a16="http://schemas.microsoft.com/office/drawing/2014/main" id="{73B9F8A1-0F17-40F0-9A9B-F1D7C427FBD1}"/>
              </a:ext>
            </a:extLst>
          </p:cNvPr>
          <p:cNvGrpSpPr/>
          <p:nvPr/>
        </p:nvGrpSpPr>
        <p:grpSpPr>
          <a:xfrm>
            <a:off x="4730647" y="1440534"/>
            <a:ext cx="4916313" cy="4273984"/>
            <a:chOff x="1787604" y="1822016"/>
            <a:chExt cx="4052901" cy="3474356"/>
          </a:xfrm>
        </p:grpSpPr>
        <p:sp>
          <p:nvSpPr>
            <p:cNvPr id="5" name="圆角矩形 4"/>
            <p:cNvSpPr/>
            <p:nvPr/>
          </p:nvSpPr>
          <p:spPr>
            <a:xfrm>
              <a:off x="4196055" y="1822016"/>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800" dirty="0">
                  <a:solidFill>
                    <a:srgbClr val="000000"/>
                  </a:solidFill>
                  <a:latin typeface="微软雅黑" panose="020B0503020204020204" pitchFamily="34" charset="-122"/>
                  <a:ea typeface="微软雅黑" panose="020B0503020204020204" pitchFamily="34" charset="-122"/>
                </a:rPr>
                <a:t>色泽</a:t>
              </a:r>
              <a:r>
                <a:rPr lang="en-US" altLang="zh-CN" sz="1800" dirty="0">
                  <a:solidFill>
                    <a:srgbClr val="000000"/>
                  </a:solidFill>
                  <a:latin typeface="微软雅黑" panose="020B0503020204020204" pitchFamily="34" charset="-122"/>
                  <a:ea typeface="微软雅黑" panose="020B0503020204020204" pitchFamily="34" charset="-122"/>
                </a:rPr>
                <a:t>=?</a:t>
              </a:r>
              <a:endParaRPr lang="zh-CN" altLang="en-US" sz="1800" dirty="0">
                <a:solidFill>
                  <a:srgbClr val="000000"/>
                </a:solidFill>
                <a:latin typeface="微软雅黑" panose="020B0503020204020204" pitchFamily="34" charset="-122"/>
                <a:ea typeface="微软雅黑" panose="020B0503020204020204" pitchFamily="34" charset="-122"/>
              </a:endParaRPr>
            </a:p>
          </p:txBody>
        </p:sp>
        <p:sp>
          <p:nvSpPr>
            <p:cNvPr id="6" name="圆角矩形 5"/>
            <p:cNvSpPr/>
            <p:nvPr/>
          </p:nvSpPr>
          <p:spPr>
            <a:xfrm>
              <a:off x="3222859" y="2836135"/>
              <a:ext cx="1323181"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800" dirty="0">
                  <a:solidFill>
                    <a:srgbClr val="000000"/>
                  </a:solidFill>
                  <a:latin typeface="微软雅黑" panose="020B0503020204020204" pitchFamily="34" charset="-122"/>
                  <a:ea typeface="微软雅黑" panose="020B0503020204020204" pitchFamily="34" charset="-122"/>
                </a:rPr>
                <a:t>根蒂</a:t>
              </a:r>
              <a:r>
                <a:rPr lang="en-US" altLang="zh-CN" sz="1800" dirty="0">
                  <a:solidFill>
                    <a:srgbClr val="000000"/>
                  </a:solidFill>
                  <a:latin typeface="微软雅黑" panose="020B0503020204020204" pitchFamily="34" charset="-122"/>
                  <a:ea typeface="微软雅黑" panose="020B0503020204020204" pitchFamily="34" charset="-122"/>
                </a:rPr>
                <a:t>=?</a:t>
              </a:r>
              <a:endParaRPr lang="zh-CN" altLang="en-US" sz="1800" dirty="0">
                <a:solidFill>
                  <a:srgbClr val="000000"/>
                </a:solidFill>
                <a:latin typeface="微软雅黑" panose="020B0503020204020204" pitchFamily="34" charset="-122"/>
                <a:ea typeface="微软雅黑" panose="020B0503020204020204" pitchFamily="34" charset="-122"/>
              </a:endParaRPr>
            </a:p>
          </p:txBody>
        </p:sp>
        <p:sp>
          <p:nvSpPr>
            <p:cNvPr id="7" name="圆角矩形 6"/>
            <p:cNvSpPr/>
            <p:nvPr/>
          </p:nvSpPr>
          <p:spPr>
            <a:xfrm>
              <a:off x="2736025" y="385025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800" dirty="0">
                  <a:solidFill>
                    <a:srgbClr val="000000"/>
                  </a:solidFill>
                  <a:latin typeface="微软雅黑" panose="020B0503020204020204" pitchFamily="34" charset="-122"/>
                  <a:ea typeface="微软雅黑" panose="020B0503020204020204" pitchFamily="34" charset="-122"/>
                </a:rPr>
                <a:t>敲声</a:t>
              </a:r>
              <a:r>
                <a:rPr lang="en-US" altLang="zh-CN" sz="1800" dirty="0">
                  <a:solidFill>
                    <a:srgbClr val="000000"/>
                  </a:solidFill>
                  <a:latin typeface="微软雅黑" panose="020B0503020204020204" pitchFamily="34" charset="-122"/>
                  <a:ea typeface="微软雅黑" panose="020B0503020204020204" pitchFamily="34" charset="-122"/>
                </a:rPr>
                <a:t>=?</a:t>
              </a:r>
              <a:endParaRPr lang="zh-CN" altLang="en-US" sz="1800" dirty="0">
                <a:solidFill>
                  <a:srgbClr val="000000"/>
                </a:solidFill>
                <a:latin typeface="微软雅黑" panose="020B0503020204020204" pitchFamily="34" charset="-122"/>
                <a:ea typeface="微软雅黑" panose="020B0503020204020204" pitchFamily="34" charset="-122"/>
              </a:endParaRPr>
            </a:p>
          </p:txBody>
        </p:sp>
        <p:sp>
          <p:nvSpPr>
            <p:cNvPr id="8" name="椭圆 7"/>
            <p:cNvSpPr/>
            <p:nvPr/>
          </p:nvSpPr>
          <p:spPr>
            <a:xfrm>
              <a:off x="2006009" y="4864372"/>
              <a:ext cx="1216849"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800" dirty="0">
                  <a:solidFill>
                    <a:srgbClr val="000000"/>
                  </a:solidFill>
                  <a:latin typeface="微软雅黑" panose="020B0503020204020204" pitchFamily="34" charset="-122"/>
                  <a:ea typeface="微软雅黑" panose="020B0503020204020204" pitchFamily="34" charset="-122"/>
                </a:rPr>
                <a:t>好瓜</a:t>
              </a:r>
            </a:p>
          </p:txBody>
        </p:sp>
        <p:cxnSp>
          <p:nvCxnSpPr>
            <p:cNvPr id="9" name="直接连接符 8"/>
            <p:cNvCxnSpPr>
              <a:endCxn id="6" idx="0"/>
            </p:cNvCxnSpPr>
            <p:nvPr/>
          </p:nvCxnSpPr>
          <p:spPr>
            <a:xfrm flipH="1">
              <a:off x="3884450" y="2254016"/>
              <a:ext cx="661590" cy="582119"/>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a:endCxn id="7" idx="0"/>
            </p:cNvCxnSpPr>
            <p:nvPr/>
          </p:nvCxnSpPr>
          <p:spPr>
            <a:xfrm flipH="1">
              <a:off x="3276025" y="3268135"/>
              <a:ext cx="540000" cy="582119"/>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a:endCxn id="8" idx="0"/>
            </p:cNvCxnSpPr>
            <p:nvPr/>
          </p:nvCxnSpPr>
          <p:spPr>
            <a:xfrm flipH="1">
              <a:off x="2614434" y="4282254"/>
              <a:ext cx="471576" cy="582118"/>
            </a:xfrm>
            <a:prstGeom prst="line">
              <a:avLst/>
            </a:prstGeom>
          </p:spPr>
          <p:style>
            <a:lnRef idx="1">
              <a:schemeClr val="dk1"/>
            </a:lnRef>
            <a:fillRef idx="0">
              <a:schemeClr val="dk1"/>
            </a:fillRef>
            <a:effectRef idx="0">
              <a:schemeClr val="dk1"/>
            </a:effectRef>
            <a:fontRef idx="minor">
              <a:schemeClr val="tx1"/>
            </a:fontRef>
          </p:style>
        </p:cxnSp>
        <p:sp>
          <p:nvSpPr>
            <p:cNvPr id="12" name="文本框 19"/>
            <p:cNvSpPr txBox="1"/>
            <p:nvPr/>
          </p:nvSpPr>
          <p:spPr>
            <a:xfrm>
              <a:off x="3352800" y="2281957"/>
              <a:ext cx="532821" cy="300233"/>
            </a:xfrm>
            <a:prstGeom prst="rect">
              <a:avLst/>
            </a:prstGeom>
            <a:noFill/>
          </p:spPr>
          <p:txBody>
            <a:bodyPr wrap="none" rtlCol="0">
              <a:spAutoFit/>
            </a:bodyPr>
            <a:lstStyle/>
            <a:p>
              <a:pPr>
                <a:buNone/>
              </a:pPr>
              <a:r>
                <a:rPr lang="zh-CN" altLang="en-US" sz="1800" dirty="0">
                  <a:solidFill>
                    <a:srgbClr val="000000"/>
                  </a:solidFill>
                  <a:latin typeface="微软雅黑" panose="020B0503020204020204" pitchFamily="34" charset="-122"/>
                  <a:ea typeface="微软雅黑" panose="020B0503020204020204" pitchFamily="34" charset="-122"/>
                </a:rPr>
                <a:t>青绿</a:t>
              </a:r>
            </a:p>
          </p:txBody>
        </p:sp>
        <p:sp>
          <p:nvSpPr>
            <p:cNvPr id="13" name="文本框 20"/>
            <p:cNvSpPr txBox="1"/>
            <p:nvPr/>
          </p:nvSpPr>
          <p:spPr>
            <a:xfrm>
              <a:off x="2532012" y="3341355"/>
              <a:ext cx="532821" cy="300233"/>
            </a:xfrm>
            <a:prstGeom prst="rect">
              <a:avLst/>
            </a:prstGeom>
            <a:noFill/>
          </p:spPr>
          <p:txBody>
            <a:bodyPr wrap="none" rtlCol="0">
              <a:spAutoFit/>
            </a:bodyPr>
            <a:lstStyle/>
            <a:p>
              <a:pPr>
                <a:buNone/>
              </a:pPr>
              <a:r>
                <a:rPr lang="zh-CN" altLang="en-US" sz="1800" dirty="0">
                  <a:solidFill>
                    <a:srgbClr val="000000"/>
                  </a:solidFill>
                  <a:latin typeface="微软雅黑" panose="020B0503020204020204" pitchFamily="34" charset="-122"/>
                  <a:ea typeface="微软雅黑" panose="020B0503020204020204" pitchFamily="34" charset="-122"/>
                </a:rPr>
                <a:t>蜷缩</a:t>
              </a:r>
            </a:p>
          </p:txBody>
        </p:sp>
        <p:sp>
          <p:nvSpPr>
            <p:cNvPr id="14" name="文本框 21"/>
            <p:cNvSpPr txBox="1"/>
            <p:nvPr/>
          </p:nvSpPr>
          <p:spPr>
            <a:xfrm>
              <a:off x="1787604" y="4358863"/>
              <a:ext cx="532821" cy="300233"/>
            </a:xfrm>
            <a:prstGeom prst="rect">
              <a:avLst/>
            </a:prstGeom>
            <a:noFill/>
          </p:spPr>
          <p:txBody>
            <a:bodyPr wrap="none" rtlCol="0">
              <a:spAutoFit/>
            </a:bodyPr>
            <a:lstStyle/>
            <a:p>
              <a:pPr>
                <a:buNone/>
              </a:pPr>
              <a:r>
                <a:rPr lang="zh-CN" altLang="en-US" sz="1800" dirty="0">
                  <a:solidFill>
                    <a:srgbClr val="000000"/>
                  </a:solidFill>
                  <a:latin typeface="微软雅黑" panose="020B0503020204020204" pitchFamily="34" charset="-122"/>
                  <a:ea typeface="微软雅黑" panose="020B0503020204020204" pitchFamily="34" charset="-122"/>
                </a:rPr>
                <a:t>浊响</a:t>
              </a:r>
            </a:p>
          </p:txBody>
        </p:sp>
        <p:cxnSp>
          <p:nvCxnSpPr>
            <p:cNvPr id="15" name="直接连接符 14"/>
            <p:cNvCxnSpPr/>
            <p:nvPr/>
          </p:nvCxnSpPr>
          <p:spPr>
            <a:xfrm>
              <a:off x="4951556" y="2254016"/>
              <a:ext cx="559656" cy="582119"/>
            </a:xfrm>
            <a:prstGeom prst="line">
              <a:avLst/>
            </a:prstGeom>
          </p:spPr>
          <p:style>
            <a:lnRef idx="1">
              <a:schemeClr val="dk1"/>
            </a:lnRef>
            <a:fillRef idx="0">
              <a:schemeClr val="dk1"/>
            </a:fillRef>
            <a:effectRef idx="0">
              <a:schemeClr val="dk1"/>
            </a:effectRef>
            <a:fontRef idx="minor">
              <a:schemeClr val="tx1"/>
            </a:fontRef>
          </p:style>
        </p:cxnSp>
        <p:sp>
          <p:nvSpPr>
            <p:cNvPr id="16" name="文本框 25"/>
            <p:cNvSpPr txBox="1"/>
            <p:nvPr/>
          </p:nvSpPr>
          <p:spPr>
            <a:xfrm>
              <a:off x="5244253" y="2726056"/>
              <a:ext cx="596252" cy="375291"/>
            </a:xfrm>
            <a:prstGeom prst="rect">
              <a:avLst/>
            </a:prstGeom>
            <a:noFill/>
          </p:spPr>
          <p:txBody>
            <a:bodyPr wrap="none" rtlCol="0">
              <a:spAutoFit/>
            </a:bodyPr>
            <a:lstStyle/>
            <a:p>
              <a:pPr>
                <a:buNone/>
              </a:pPr>
              <a:r>
                <a:rPr lang="en-US" altLang="zh-CN" sz="2400" dirty="0">
                  <a:solidFill>
                    <a:srgbClr val="000000"/>
                  </a:solidFill>
                  <a:latin typeface="Times" panose="02020603060405020304" pitchFamily="18" charset="0"/>
                </a:rPr>
                <a:t>…...</a:t>
              </a:r>
              <a:endParaRPr lang="zh-CN" altLang="en-US" sz="2400" dirty="0">
                <a:solidFill>
                  <a:srgbClr val="000000"/>
                </a:solidFill>
                <a:latin typeface="Times" panose="02020603060405020304" pitchFamily="18" charset="0"/>
              </a:endParaRPr>
            </a:p>
          </p:txBody>
        </p:sp>
        <p:sp>
          <p:nvSpPr>
            <p:cNvPr id="17" name="文本框 26"/>
            <p:cNvSpPr txBox="1"/>
            <p:nvPr/>
          </p:nvSpPr>
          <p:spPr>
            <a:xfrm>
              <a:off x="5359668" y="2189624"/>
              <a:ext cx="405959" cy="375291"/>
            </a:xfrm>
            <a:prstGeom prst="rect">
              <a:avLst/>
            </a:prstGeom>
            <a:noFill/>
          </p:spPr>
          <p:txBody>
            <a:bodyPr wrap="none" rtlCol="0">
              <a:spAutoFit/>
            </a:bodyPr>
            <a:lstStyle/>
            <a:p>
              <a:pPr>
                <a:buNone/>
              </a:pPr>
              <a:r>
                <a:rPr lang="en-US" altLang="zh-CN" sz="2400" dirty="0">
                  <a:solidFill>
                    <a:srgbClr val="000000"/>
                  </a:solidFill>
                  <a:latin typeface="Times" panose="02020603060405020304" pitchFamily="18" charset="0"/>
                </a:rPr>
                <a:t>…</a:t>
              </a:r>
              <a:endParaRPr lang="zh-CN" altLang="en-US" sz="2400" dirty="0">
                <a:solidFill>
                  <a:srgbClr val="000000"/>
                </a:solidFill>
                <a:latin typeface="Times" panose="02020603060405020304" pitchFamily="18" charset="0"/>
              </a:endParaRPr>
            </a:p>
          </p:txBody>
        </p:sp>
        <p:cxnSp>
          <p:nvCxnSpPr>
            <p:cNvPr id="18" name="直接连接符 17"/>
            <p:cNvCxnSpPr/>
            <p:nvPr/>
          </p:nvCxnSpPr>
          <p:spPr>
            <a:xfrm>
              <a:off x="4186741" y="3273240"/>
              <a:ext cx="559656" cy="582119"/>
            </a:xfrm>
            <a:prstGeom prst="line">
              <a:avLst/>
            </a:prstGeom>
          </p:spPr>
          <p:style>
            <a:lnRef idx="1">
              <a:schemeClr val="dk1"/>
            </a:lnRef>
            <a:fillRef idx="0">
              <a:schemeClr val="dk1"/>
            </a:fillRef>
            <a:effectRef idx="0">
              <a:schemeClr val="dk1"/>
            </a:effectRef>
            <a:fontRef idx="minor">
              <a:schemeClr val="tx1"/>
            </a:fontRef>
          </p:style>
        </p:cxnSp>
        <p:sp>
          <p:nvSpPr>
            <p:cNvPr id="19" name="文本框 28"/>
            <p:cNvSpPr txBox="1"/>
            <p:nvPr/>
          </p:nvSpPr>
          <p:spPr>
            <a:xfrm>
              <a:off x="4479438" y="3745280"/>
              <a:ext cx="596252" cy="375291"/>
            </a:xfrm>
            <a:prstGeom prst="rect">
              <a:avLst/>
            </a:prstGeom>
            <a:noFill/>
          </p:spPr>
          <p:txBody>
            <a:bodyPr wrap="none" rtlCol="0">
              <a:spAutoFit/>
            </a:bodyPr>
            <a:lstStyle/>
            <a:p>
              <a:pPr>
                <a:buNone/>
              </a:pPr>
              <a:r>
                <a:rPr lang="en-US" altLang="zh-CN" sz="2400" dirty="0">
                  <a:solidFill>
                    <a:srgbClr val="000000"/>
                  </a:solidFill>
                  <a:latin typeface="Times" panose="02020603060405020304" pitchFamily="18" charset="0"/>
                </a:rPr>
                <a:t>…...</a:t>
              </a:r>
              <a:endParaRPr lang="zh-CN" altLang="en-US" sz="2400" dirty="0">
                <a:solidFill>
                  <a:srgbClr val="000000"/>
                </a:solidFill>
                <a:latin typeface="Times" panose="02020603060405020304" pitchFamily="18" charset="0"/>
              </a:endParaRPr>
            </a:p>
          </p:txBody>
        </p:sp>
        <p:sp>
          <p:nvSpPr>
            <p:cNvPr id="20" name="文本框 29"/>
            <p:cNvSpPr txBox="1"/>
            <p:nvPr/>
          </p:nvSpPr>
          <p:spPr>
            <a:xfrm>
              <a:off x="4594853" y="3208848"/>
              <a:ext cx="405959" cy="375291"/>
            </a:xfrm>
            <a:prstGeom prst="rect">
              <a:avLst/>
            </a:prstGeom>
            <a:noFill/>
          </p:spPr>
          <p:txBody>
            <a:bodyPr wrap="none" rtlCol="0">
              <a:spAutoFit/>
            </a:bodyPr>
            <a:lstStyle/>
            <a:p>
              <a:pPr>
                <a:buNone/>
              </a:pPr>
              <a:r>
                <a:rPr lang="en-US" altLang="zh-CN" sz="2400" dirty="0">
                  <a:solidFill>
                    <a:srgbClr val="000000"/>
                  </a:solidFill>
                  <a:latin typeface="Times" panose="02020603060405020304" pitchFamily="18" charset="0"/>
                </a:rPr>
                <a:t>…</a:t>
              </a:r>
              <a:endParaRPr lang="zh-CN" altLang="en-US" sz="2400" dirty="0">
                <a:solidFill>
                  <a:srgbClr val="000000"/>
                </a:solidFill>
                <a:latin typeface="Times" panose="02020603060405020304" pitchFamily="18" charset="0"/>
              </a:endParaRPr>
            </a:p>
          </p:txBody>
        </p:sp>
        <p:cxnSp>
          <p:nvCxnSpPr>
            <p:cNvPr id="21" name="直接连接符 20"/>
            <p:cNvCxnSpPr/>
            <p:nvPr/>
          </p:nvCxnSpPr>
          <p:spPr>
            <a:xfrm>
              <a:off x="3453285" y="4289691"/>
              <a:ext cx="559656" cy="582119"/>
            </a:xfrm>
            <a:prstGeom prst="line">
              <a:avLst/>
            </a:prstGeom>
          </p:spPr>
          <p:style>
            <a:lnRef idx="1">
              <a:schemeClr val="dk1"/>
            </a:lnRef>
            <a:fillRef idx="0">
              <a:schemeClr val="dk1"/>
            </a:fillRef>
            <a:effectRef idx="0">
              <a:schemeClr val="dk1"/>
            </a:effectRef>
            <a:fontRef idx="minor">
              <a:schemeClr val="tx1"/>
            </a:fontRef>
          </p:style>
        </p:cxnSp>
        <p:sp>
          <p:nvSpPr>
            <p:cNvPr id="22" name="文本框 31"/>
            <p:cNvSpPr txBox="1"/>
            <p:nvPr/>
          </p:nvSpPr>
          <p:spPr>
            <a:xfrm>
              <a:off x="3745982" y="4761731"/>
              <a:ext cx="596252" cy="375291"/>
            </a:xfrm>
            <a:prstGeom prst="rect">
              <a:avLst/>
            </a:prstGeom>
            <a:noFill/>
          </p:spPr>
          <p:txBody>
            <a:bodyPr wrap="none" rtlCol="0">
              <a:spAutoFit/>
            </a:bodyPr>
            <a:lstStyle/>
            <a:p>
              <a:pPr>
                <a:buNone/>
              </a:pPr>
              <a:r>
                <a:rPr lang="en-US" altLang="zh-CN" sz="2400" dirty="0">
                  <a:solidFill>
                    <a:srgbClr val="000000"/>
                  </a:solidFill>
                  <a:latin typeface="Times" panose="02020603060405020304" pitchFamily="18" charset="0"/>
                </a:rPr>
                <a:t>…...</a:t>
              </a:r>
              <a:endParaRPr lang="zh-CN" altLang="en-US" sz="2400" dirty="0">
                <a:solidFill>
                  <a:srgbClr val="000000"/>
                </a:solidFill>
                <a:latin typeface="Times" panose="02020603060405020304" pitchFamily="18" charset="0"/>
              </a:endParaRPr>
            </a:p>
          </p:txBody>
        </p:sp>
        <p:sp>
          <p:nvSpPr>
            <p:cNvPr id="23" name="文本框 32"/>
            <p:cNvSpPr txBox="1"/>
            <p:nvPr/>
          </p:nvSpPr>
          <p:spPr>
            <a:xfrm>
              <a:off x="3861397" y="4225299"/>
              <a:ext cx="405959" cy="375291"/>
            </a:xfrm>
            <a:prstGeom prst="rect">
              <a:avLst/>
            </a:prstGeom>
            <a:noFill/>
          </p:spPr>
          <p:txBody>
            <a:bodyPr wrap="none" rtlCol="0">
              <a:spAutoFit/>
            </a:bodyPr>
            <a:lstStyle/>
            <a:p>
              <a:pPr>
                <a:buNone/>
              </a:pPr>
              <a:r>
                <a:rPr lang="en-US" altLang="zh-CN" sz="2400" dirty="0">
                  <a:solidFill>
                    <a:srgbClr val="000000"/>
                  </a:solidFill>
                  <a:latin typeface="Times" panose="02020603060405020304" pitchFamily="18" charset="0"/>
                </a:rPr>
                <a:t>…</a:t>
              </a:r>
              <a:endParaRPr lang="zh-CN" altLang="en-US" sz="2400" dirty="0">
                <a:solidFill>
                  <a:srgbClr val="000000"/>
                </a:solidFill>
                <a:latin typeface="Times" panose="02020603060405020304" pitchFamily="18" charset="0"/>
              </a:endParaRPr>
            </a:p>
          </p:txBody>
        </p:sp>
      </p:grpSp>
    </p:spTree>
    <p:extLst>
      <p:ext uri="{BB962C8B-B14F-4D97-AF65-F5344CB8AC3E}">
        <p14:creationId xmlns:p14="http://schemas.microsoft.com/office/powerpoint/2010/main" val="22825803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3166" y="1143000"/>
            <a:ext cx="10625667" cy="4937463"/>
          </a:xfrm>
        </p:spPr>
        <p:txBody>
          <a:bodyPr/>
          <a:lstStyle/>
          <a:p>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基于上述定义，可得</a:t>
            </a:r>
            <a:endParaRPr lang="en-US" altLang="zh-CN" dirty="0">
              <a:solidFill>
                <a:schemeClr val="tx1"/>
              </a:solidFill>
              <a:latin typeface="微软雅黑" panose="020B0503020204020204" pitchFamily="34" charset="-122"/>
              <a:ea typeface="微软雅黑" panose="020B0503020204020204" pitchFamily="34" charset="-122"/>
            </a:endParaRPr>
          </a:p>
          <a:p>
            <a:pPr marL="0" indent="0">
              <a:buNone/>
            </a:pPr>
            <a:endParaRPr lang="en-US" altLang="zh-CN" dirty="0">
              <a:solidFill>
                <a:schemeClr val="tx1"/>
              </a:solidFill>
              <a:latin typeface="微软雅黑" panose="020B0503020204020204" pitchFamily="34" charset="-122"/>
              <a:ea typeface="微软雅黑" panose="020B0503020204020204" pitchFamily="34" charset="-122"/>
            </a:endParaRPr>
          </a:p>
          <a:p>
            <a:pPr marL="0" indent="0">
              <a:buNone/>
            </a:pP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其中</a:t>
            </a:r>
            <a:endParaRPr lang="en-US" altLang="zh-CN" dirty="0">
              <a:solidFill>
                <a:schemeClr val="tx1"/>
              </a:solidFill>
              <a:latin typeface="微软雅黑" panose="020B0503020204020204" pitchFamily="34" charset="-122"/>
              <a:ea typeface="微软雅黑" panose="020B0503020204020204" pitchFamily="34" charset="-122"/>
            </a:endParaRPr>
          </a:p>
          <a:p>
            <a:pPr marL="0" indent="0">
              <a:buNone/>
            </a:pPr>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对于</a:t>
            </a:r>
            <a:r>
              <a:rPr lang="en-US" altLang="zh-CN" dirty="0">
                <a:solidFill>
                  <a:schemeClr val="tx1"/>
                </a:solidFill>
                <a:latin typeface="微软雅黑" panose="020B0503020204020204" pitchFamily="34" charset="-122"/>
                <a:ea typeface="微软雅黑" panose="020B0503020204020204" pitchFamily="34" charset="-122"/>
              </a:rPr>
              <a:t>Q2</a:t>
            </a:r>
          </a:p>
          <a:p>
            <a:pPr lvl="1"/>
            <a:r>
              <a:rPr lang="zh-CN" altLang="en-US" dirty="0">
                <a:solidFill>
                  <a:schemeClr val="tx1"/>
                </a:solidFill>
                <a:latin typeface="微软雅黑" panose="020B0503020204020204" pitchFamily="34" charset="-122"/>
                <a:ea typeface="微软雅黑" panose="020B0503020204020204" pitchFamily="34" charset="-122"/>
              </a:rPr>
              <a:t>若样本    在划分属性</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上的取值已知，则将</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划入与其取值对应的子结点，且样本权值在子结点中保持为</a:t>
            </a:r>
            <a:endParaRPr lang="en-US" altLang="zh-CN" dirty="0">
              <a:solidFill>
                <a:schemeClr val="tx1"/>
              </a:solidFill>
              <a:latin typeface="微软雅黑" panose="020B0503020204020204" pitchFamily="34" charset="-122"/>
              <a:ea typeface="微软雅黑" panose="020B0503020204020204" pitchFamily="34" charset="-122"/>
            </a:endParaRPr>
          </a:p>
          <a:p>
            <a:pPr lvl="1"/>
            <a:r>
              <a:rPr lang="zh-CN" altLang="en-US" dirty="0">
                <a:solidFill>
                  <a:schemeClr val="tx1"/>
                </a:solidFill>
                <a:latin typeface="微软雅黑" panose="020B0503020204020204" pitchFamily="34" charset="-122"/>
                <a:ea typeface="微软雅黑" panose="020B0503020204020204" pitchFamily="34" charset="-122"/>
              </a:rPr>
              <a:t>若样本    在划分属性   上的取值未知，则将</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同时划入所有子结点，且样本权值在与属性值     对应的子结点中调整为             </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直观来看，相当于让同一个样本以不同概率划入不同的子结点中去</a:t>
            </a:r>
            <a:r>
              <a:rPr lang="en-US" altLang="zh-CN" dirty="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090866503"/>
              </p:ext>
            </p:extLst>
          </p:nvPr>
        </p:nvGraphicFramePr>
        <p:xfrm>
          <a:off x="4058232" y="1723022"/>
          <a:ext cx="2754312" cy="300038"/>
        </p:xfrm>
        <a:graphic>
          <a:graphicData uri="http://schemas.openxmlformats.org/presentationml/2006/ole">
            <mc:AlternateContent xmlns:mc="http://schemas.openxmlformats.org/markup-compatibility/2006">
              <mc:Choice xmlns:v="urn:schemas-microsoft-com:vml" Requires="v">
                <p:oleObj spid="_x0000_s22986" name="Formula" r:id="rId3" imgW="1858320" imgH="201960" progId="Equation.Ribbit">
                  <p:embed/>
                </p:oleObj>
              </mc:Choice>
              <mc:Fallback>
                <p:oleObj name="Formula" r:id="rId3" imgW="1858320" imgH="201960" progId="Equation.Ribbit">
                  <p:embed/>
                  <p:pic>
                    <p:nvPicPr>
                      <p:cNvPr id="0" name=""/>
                      <p:cNvPicPr/>
                      <p:nvPr/>
                    </p:nvPicPr>
                    <p:blipFill>
                      <a:blip r:embed="rId4"/>
                      <a:stretch>
                        <a:fillRect/>
                      </a:stretch>
                    </p:blipFill>
                    <p:spPr>
                      <a:xfrm>
                        <a:off x="4058232" y="1723022"/>
                        <a:ext cx="2754312" cy="30003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651603782"/>
              </p:ext>
            </p:extLst>
          </p:nvPr>
        </p:nvGraphicFramePr>
        <p:xfrm>
          <a:off x="5164139" y="2221252"/>
          <a:ext cx="3154363" cy="660400"/>
        </p:xfrm>
        <a:graphic>
          <a:graphicData uri="http://schemas.openxmlformats.org/presentationml/2006/ole">
            <mc:AlternateContent xmlns:mc="http://schemas.openxmlformats.org/markup-compatibility/2006">
              <mc:Choice xmlns:v="urn:schemas-microsoft-com:vml" Requires="v">
                <p:oleObj spid="_x0000_s22987" name="Formula" r:id="rId5" imgW="2199960" imgH="462600" progId="Equation.Ribbit">
                  <p:embed/>
                </p:oleObj>
              </mc:Choice>
              <mc:Fallback>
                <p:oleObj name="Formula" r:id="rId5" imgW="2199960" imgH="462600" progId="Equation.Ribbit">
                  <p:embed/>
                  <p:pic>
                    <p:nvPicPr>
                      <p:cNvPr id="0" name=""/>
                      <p:cNvPicPr/>
                      <p:nvPr/>
                    </p:nvPicPr>
                    <p:blipFill>
                      <a:blip r:embed="rId6"/>
                      <a:stretch>
                        <a:fillRect/>
                      </a:stretch>
                    </p:blipFill>
                    <p:spPr>
                      <a:xfrm>
                        <a:off x="5164139" y="2221252"/>
                        <a:ext cx="3154363" cy="6604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96724829"/>
              </p:ext>
            </p:extLst>
          </p:nvPr>
        </p:nvGraphicFramePr>
        <p:xfrm>
          <a:off x="2362201" y="2743201"/>
          <a:ext cx="2541587" cy="744537"/>
        </p:xfrm>
        <a:graphic>
          <a:graphicData uri="http://schemas.openxmlformats.org/presentationml/2006/ole">
            <mc:AlternateContent xmlns:mc="http://schemas.openxmlformats.org/markup-compatibility/2006">
              <mc:Choice xmlns:v="urn:schemas-microsoft-com:vml" Requires="v">
                <p:oleObj spid="_x0000_s22988" name="Formula" r:id="rId7" imgW="1644840" imgH="480240" progId="Equation.Ribbit">
                  <p:embed/>
                </p:oleObj>
              </mc:Choice>
              <mc:Fallback>
                <p:oleObj name="Formula" r:id="rId7" imgW="1644840" imgH="480240" progId="Equation.Ribbit">
                  <p:embed/>
                  <p:pic>
                    <p:nvPicPr>
                      <p:cNvPr id="0" name=""/>
                      <p:cNvPicPr/>
                      <p:nvPr/>
                    </p:nvPicPr>
                    <p:blipFill>
                      <a:blip r:embed="rId8"/>
                      <a:stretch>
                        <a:fillRect/>
                      </a:stretch>
                    </p:blipFill>
                    <p:spPr>
                      <a:xfrm>
                        <a:off x="2362201" y="2743201"/>
                        <a:ext cx="2541587" cy="74453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574252835"/>
              </p:ext>
            </p:extLst>
          </p:nvPr>
        </p:nvGraphicFramePr>
        <p:xfrm>
          <a:off x="6350000" y="4224338"/>
          <a:ext cx="355600" cy="271462"/>
        </p:xfrm>
        <a:graphic>
          <a:graphicData uri="http://schemas.openxmlformats.org/presentationml/2006/ole">
            <mc:AlternateContent xmlns:mc="http://schemas.openxmlformats.org/markup-compatibility/2006">
              <mc:Choice xmlns:v="urn:schemas-microsoft-com:vml" Requires="v">
                <p:oleObj spid="_x0000_s22989" name="Formula" r:id="rId9" imgW="171720" imgH="131040" progId="Equation.Ribbit">
                  <p:embed/>
                </p:oleObj>
              </mc:Choice>
              <mc:Fallback>
                <p:oleObj name="Formula" r:id="rId9" imgW="171720" imgH="131040" progId="Equation.Ribbit">
                  <p:embed/>
                  <p:pic>
                    <p:nvPicPr>
                      <p:cNvPr id="0" name=""/>
                      <p:cNvPicPr/>
                      <p:nvPr/>
                    </p:nvPicPr>
                    <p:blipFill>
                      <a:blip r:embed="rId10"/>
                      <a:stretch>
                        <a:fillRect/>
                      </a:stretch>
                    </p:blipFill>
                    <p:spPr>
                      <a:xfrm>
                        <a:off x="6350000" y="4224338"/>
                        <a:ext cx="355600" cy="27146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042570955"/>
              </p:ext>
            </p:extLst>
          </p:nvPr>
        </p:nvGraphicFramePr>
        <p:xfrm>
          <a:off x="2427743" y="5132729"/>
          <a:ext cx="268288" cy="325437"/>
        </p:xfrm>
        <a:graphic>
          <a:graphicData uri="http://schemas.openxmlformats.org/presentationml/2006/ole">
            <mc:AlternateContent xmlns:mc="http://schemas.openxmlformats.org/markup-compatibility/2006">
              <mc:Choice xmlns:v="urn:schemas-microsoft-com:vml" Requires="v">
                <p:oleObj spid="_x0000_s22990" name="Formula" r:id="rId11" imgW="134640" imgH="162720" progId="Equation.Ribbit">
                  <p:embed/>
                </p:oleObj>
              </mc:Choice>
              <mc:Fallback>
                <p:oleObj name="Formula" r:id="rId11" imgW="134640" imgH="162720" progId="Equation.Ribbit">
                  <p:embed/>
                  <p:pic>
                    <p:nvPicPr>
                      <p:cNvPr id="0" name=""/>
                      <p:cNvPicPr/>
                      <p:nvPr/>
                    </p:nvPicPr>
                    <p:blipFill>
                      <a:blip r:embed="rId12"/>
                      <a:stretch>
                        <a:fillRect/>
                      </a:stretch>
                    </p:blipFill>
                    <p:spPr>
                      <a:xfrm>
                        <a:off x="2427743" y="5132729"/>
                        <a:ext cx="268288" cy="325437"/>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621747249"/>
              </p:ext>
            </p:extLst>
          </p:nvPr>
        </p:nvGraphicFramePr>
        <p:xfrm>
          <a:off x="5306898" y="5132729"/>
          <a:ext cx="812800" cy="323850"/>
        </p:xfrm>
        <a:graphic>
          <a:graphicData uri="http://schemas.openxmlformats.org/presentationml/2006/ole">
            <mc:AlternateContent xmlns:mc="http://schemas.openxmlformats.org/markup-compatibility/2006">
              <mc:Choice xmlns:v="urn:schemas-microsoft-com:vml" Requires="v">
                <p:oleObj spid="_x0000_s22991" name="Formula" r:id="rId13" imgW="410400" imgH="164160" progId="Equation.Ribbit">
                  <p:embed/>
                </p:oleObj>
              </mc:Choice>
              <mc:Fallback>
                <p:oleObj name="Formula" r:id="rId13" imgW="410400" imgH="164160" progId="Equation.Ribbit">
                  <p:embed/>
                  <p:pic>
                    <p:nvPicPr>
                      <p:cNvPr id="0" name=""/>
                      <p:cNvPicPr/>
                      <p:nvPr/>
                    </p:nvPicPr>
                    <p:blipFill>
                      <a:blip r:embed="rId14"/>
                      <a:stretch>
                        <a:fillRect/>
                      </a:stretch>
                    </p:blipFill>
                    <p:spPr>
                      <a:xfrm>
                        <a:off x="5306898" y="5132729"/>
                        <a:ext cx="812800" cy="32385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858868793"/>
              </p:ext>
            </p:extLst>
          </p:nvPr>
        </p:nvGraphicFramePr>
        <p:xfrm>
          <a:off x="7275514" y="4184651"/>
          <a:ext cx="200025" cy="271463"/>
        </p:xfrm>
        <a:graphic>
          <a:graphicData uri="http://schemas.openxmlformats.org/presentationml/2006/ole">
            <mc:AlternateContent xmlns:mc="http://schemas.openxmlformats.org/markup-compatibility/2006">
              <mc:Choice xmlns:v="urn:schemas-microsoft-com:vml" Requires="v">
                <p:oleObj spid="_x0000_s22992" name="Formula" r:id="rId15" imgW="97920" imgH="131040" progId="Equation.Ribbit">
                  <p:embed/>
                </p:oleObj>
              </mc:Choice>
              <mc:Fallback>
                <p:oleObj name="Formula" r:id="rId15" imgW="97920" imgH="131040" progId="Equation.Ribbit">
                  <p:embed/>
                  <p:pic>
                    <p:nvPicPr>
                      <p:cNvPr id="0" name=""/>
                      <p:cNvPicPr/>
                      <p:nvPr/>
                    </p:nvPicPr>
                    <p:blipFill>
                      <a:blip r:embed="rId16"/>
                      <a:stretch>
                        <a:fillRect/>
                      </a:stretch>
                    </p:blipFill>
                    <p:spPr>
                      <a:xfrm>
                        <a:off x="7275514" y="4184651"/>
                        <a:ext cx="200025" cy="271463"/>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686644904"/>
              </p:ext>
            </p:extLst>
          </p:nvPr>
        </p:nvGraphicFramePr>
        <p:xfrm>
          <a:off x="6478703" y="4910137"/>
          <a:ext cx="200025" cy="271463"/>
        </p:xfrm>
        <a:graphic>
          <a:graphicData uri="http://schemas.openxmlformats.org/presentationml/2006/ole">
            <mc:AlternateContent xmlns:mc="http://schemas.openxmlformats.org/markup-compatibility/2006">
              <mc:Choice xmlns:v="urn:schemas-microsoft-com:vml" Requires="v">
                <p:oleObj spid="_x0000_s22993" name="Formula" r:id="rId17" imgW="97920" imgH="131040" progId="Equation.Ribbit">
                  <p:embed/>
                </p:oleObj>
              </mc:Choice>
              <mc:Fallback>
                <p:oleObj name="Formula" r:id="rId17" imgW="97920" imgH="131040" progId="Equation.Ribbit">
                  <p:embed/>
                  <p:pic>
                    <p:nvPicPr>
                      <p:cNvPr id="0" name=""/>
                      <p:cNvPicPr/>
                      <p:nvPr/>
                    </p:nvPicPr>
                    <p:blipFill>
                      <a:blip r:embed="rId16"/>
                      <a:stretch>
                        <a:fillRect/>
                      </a:stretch>
                    </p:blipFill>
                    <p:spPr>
                      <a:xfrm>
                        <a:off x="6478703" y="4910137"/>
                        <a:ext cx="200025" cy="271463"/>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499804842"/>
              </p:ext>
            </p:extLst>
          </p:nvPr>
        </p:nvGraphicFramePr>
        <p:xfrm>
          <a:off x="3939156" y="4167188"/>
          <a:ext cx="190500" cy="304800"/>
        </p:xfrm>
        <a:graphic>
          <a:graphicData uri="http://schemas.openxmlformats.org/presentationml/2006/ole">
            <mc:AlternateContent xmlns:mc="http://schemas.openxmlformats.org/markup-compatibility/2006">
              <mc:Choice xmlns:v="urn:schemas-microsoft-com:vml" Requires="v">
                <p:oleObj spid="_x0000_s22994" name="Formula" r:id="rId18" imgW="80280" imgH="129600" progId="Equation.Ribbit">
                  <p:embed/>
                </p:oleObj>
              </mc:Choice>
              <mc:Fallback>
                <p:oleObj name="Formula" r:id="rId18" imgW="80280" imgH="129600" progId="Equation.Ribbit">
                  <p:embed/>
                  <p:pic>
                    <p:nvPicPr>
                      <p:cNvPr id="0" name=""/>
                      <p:cNvPicPr/>
                      <p:nvPr/>
                    </p:nvPicPr>
                    <p:blipFill>
                      <a:blip r:embed="rId19"/>
                      <a:stretch>
                        <a:fillRect/>
                      </a:stretch>
                    </p:blipFill>
                    <p:spPr>
                      <a:xfrm>
                        <a:off x="3939156" y="4167188"/>
                        <a:ext cx="190500" cy="304800"/>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613644959"/>
              </p:ext>
            </p:extLst>
          </p:nvPr>
        </p:nvGraphicFramePr>
        <p:xfrm>
          <a:off x="3939156" y="4829516"/>
          <a:ext cx="190500" cy="303213"/>
        </p:xfrm>
        <a:graphic>
          <a:graphicData uri="http://schemas.openxmlformats.org/presentationml/2006/ole">
            <mc:AlternateContent xmlns:mc="http://schemas.openxmlformats.org/markup-compatibility/2006">
              <mc:Choice xmlns:v="urn:schemas-microsoft-com:vml" Requires="v">
                <p:oleObj spid="_x0000_s22995" name="Formula" r:id="rId20" imgW="80280" imgH="129600" progId="Equation.Ribbit">
                  <p:embed/>
                </p:oleObj>
              </mc:Choice>
              <mc:Fallback>
                <p:oleObj name="Formula" r:id="rId20" imgW="80280" imgH="129600" progId="Equation.Ribbit">
                  <p:embed/>
                  <p:pic>
                    <p:nvPicPr>
                      <p:cNvPr id="0" name=""/>
                      <p:cNvPicPr/>
                      <p:nvPr/>
                    </p:nvPicPr>
                    <p:blipFill>
                      <a:blip r:embed="rId19"/>
                      <a:stretch>
                        <a:fillRect/>
                      </a:stretch>
                    </p:blipFill>
                    <p:spPr>
                      <a:xfrm>
                        <a:off x="3939156" y="4829516"/>
                        <a:ext cx="190500" cy="303213"/>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596386084"/>
              </p:ext>
            </p:extLst>
          </p:nvPr>
        </p:nvGraphicFramePr>
        <p:xfrm>
          <a:off x="2391608" y="4167188"/>
          <a:ext cx="200025" cy="271463"/>
        </p:xfrm>
        <a:graphic>
          <a:graphicData uri="http://schemas.openxmlformats.org/presentationml/2006/ole">
            <mc:AlternateContent xmlns:mc="http://schemas.openxmlformats.org/markup-compatibility/2006">
              <mc:Choice xmlns:v="urn:schemas-microsoft-com:vml" Requires="v">
                <p:oleObj spid="_x0000_s22996" name="Formula" r:id="rId21" imgW="97920" imgH="131040" progId="Equation.Ribbit">
                  <p:embed/>
                </p:oleObj>
              </mc:Choice>
              <mc:Fallback>
                <p:oleObj name="Formula" r:id="rId21" imgW="97920" imgH="131040" progId="Equation.Ribbit">
                  <p:embed/>
                  <p:pic>
                    <p:nvPicPr>
                      <p:cNvPr id="0" name=""/>
                      <p:cNvPicPr/>
                      <p:nvPr/>
                    </p:nvPicPr>
                    <p:blipFill>
                      <a:blip r:embed="rId16"/>
                      <a:stretch>
                        <a:fillRect/>
                      </a:stretch>
                    </p:blipFill>
                    <p:spPr>
                      <a:xfrm>
                        <a:off x="2391608" y="4167188"/>
                        <a:ext cx="200025" cy="271463"/>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4102083293"/>
              </p:ext>
            </p:extLst>
          </p:nvPr>
        </p:nvGraphicFramePr>
        <p:xfrm>
          <a:off x="2390775" y="4861266"/>
          <a:ext cx="200025" cy="271463"/>
        </p:xfrm>
        <a:graphic>
          <a:graphicData uri="http://schemas.openxmlformats.org/presentationml/2006/ole">
            <mc:AlternateContent xmlns:mc="http://schemas.openxmlformats.org/markup-compatibility/2006">
              <mc:Choice xmlns:v="urn:schemas-microsoft-com:vml" Requires="v">
                <p:oleObj spid="_x0000_s22997" name="Formula" r:id="rId22" imgW="97920" imgH="131040" progId="Equation.Ribbit">
                  <p:embed/>
                </p:oleObj>
              </mc:Choice>
              <mc:Fallback>
                <p:oleObj name="Formula" r:id="rId22" imgW="97920" imgH="131040" progId="Equation.Ribbit">
                  <p:embed/>
                  <p:pic>
                    <p:nvPicPr>
                      <p:cNvPr id="0" name=""/>
                      <p:cNvPicPr/>
                      <p:nvPr/>
                    </p:nvPicPr>
                    <p:blipFill>
                      <a:blip r:embed="rId16"/>
                      <a:stretch>
                        <a:fillRect/>
                      </a:stretch>
                    </p:blipFill>
                    <p:spPr>
                      <a:xfrm>
                        <a:off x="2390775" y="4861266"/>
                        <a:ext cx="200025" cy="271463"/>
                      </a:xfrm>
                      <a:prstGeom prst="rect">
                        <a:avLst/>
                      </a:prstGeom>
                    </p:spPr>
                  </p:pic>
                </p:oleObj>
              </mc:Fallback>
            </mc:AlternateContent>
          </a:graphicData>
        </a:graphic>
      </p:graphicFrame>
      <p:sp>
        <p:nvSpPr>
          <p:cNvPr id="18" name="标题 1"/>
          <p:cNvSpPr>
            <a:spLocks noGrp="1"/>
          </p:cNvSpPr>
          <p:nvPr>
            <p:ph type="title"/>
          </p:nvPr>
        </p:nvSpPr>
        <p:spPr>
          <a:xfrm>
            <a:off x="838200" y="76200"/>
            <a:ext cx="7886700" cy="777874"/>
          </a:xfrm>
        </p:spPr>
        <p:txBody>
          <a:bodyPr>
            <a:normAutofit/>
          </a:bodyPr>
          <a:lstStyle/>
          <a:p>
            <a:r>
              <a:rPr lang="zh-CN" altLang="en-US" dirty="0">
                <a:solidFill>
                  <a:schemeClr val="tx1"/>
                </a:solidFill>
                <a:latin typeface="微软雅黑" panose="020B0503020204020204" pitchFamily="34" charset="-122"/>
                <a:ea typeface="微软雅黑" panose="020B0503020204020204" pitchFamily="34" charset="-122"/>
              </a:rPr>
              <a:t>连续与缺失值 </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缺失值处理</a:t>
            </a:r>
          </a:p>
        </p:txBody>
      </p:sp>
    </p:spTree>
    <p:extLst>
      <p:ext uri="{BB962C8B-B14F-4D97-AF65-F5344CB8AC3E}">
        <p14:creationId xmlns:p14="http://schemas.microsoft.com/office/powerpoint/2010/main" val="123151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27519" y="878790"/>
            <a:ext cx="3616411" cy="4930775"/>
          </a:xfrm>
        </p:spPr>
        <p:txBody>
          <a:bodyPr>
            <a:normAutofit fontScale="85000" lnSpcReduction="10000"/>
          </a:bodyPr>
          <a:lstStyle/>
          <a:p>
            <a:pPr marL="342900" indent="-342900">
              <a:buFont typeface="Wingdings" panose="05000000000000000000" pitchFamily="2" charset="2"/>
              <a:buChar char="l"/>
            </a:pP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dirty="0">
                <a:solidFill>
                  <a:schemeClr val="tx1"/>
                </a:solidFill>
                <a:latin typeface="微软雅黑" panose="020B0503020204020204" pitchFamily="34" charset="-122"/>
                <a:ea typeface="微软雅黑" panose="020B0503020204020204" pitchFamily="34" charset="-122"/>
              </a:rPr>
              <a:t>学习开始时，根结点包含样本集</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中全部</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个样例，各样例的权值均为</a:t>
            </a:r>
          </a:p>
          <a:p>
            <a:pPr marL="342900" indent="-342900">
              <a:buFont typeface="Wingdings" panose="05000000000000000000" pitchFamily="2" charset="2"/>
              <a:buChar char="l"/>
            </a:pPr>
            <a:r>
              <a:rPr lang="zh-CN" altLang="en-US" dirty="0">
                <a:solidFill>
                  <a:schemeClr val="tx1"/>
                </a:solidFill>
                <a:latin typeface="微软雅黑" panose="020B0503020204020204" pitchFamily="34" charset="-122"/>
                <a:ea typeface="微软雅黑" panose="020B0503020204020204" pitchFamily="34" charset="-122"/>
              </a:rPr>
              <a:t>以属性“色泽”为例，该属性上无缺失值的样例子集   包含</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个样例， 的信息熵为</a:t>
            </a: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endParaRPr lang="en-US" altLang="zh-CN" dirty="0">
              <a:solidFill>
                <a:schemeClr val="tx1"/>
              </a:solidFill>
              <a:latin typeface="微软雅黑" panose="020B0503020204020204" pitchFamily="34" charset="-122"/>
              <a:ea typeface="微软雅黑" panose="020B0503020204020204" pitchFamily="34" charset="-122"/>
            </a:endParaRPr>
          </a:p>
          <a:p>
            <a:pPr marL="0" indent="0">
              <a:buNone/>
            </a:pPr>
            <a:endParaRPr lang="en-US" altLang="zh-CN" dirty="0">
              <a:solidFill>
                <a:schemeClr val="tx1"/>
              </a:solidFill>
              <a:latin typeface="微软雅黑" panose="020B0503020204020204" pitchFamily="34" charset="-122"/>
              <a:ea typeface="微软雅黑" panose="020B0503020204020204" pitchFamily="34" charset="-122"/>
            </a:endParaRPr>
          </a:p>
          <a:p>
            <a:pPr marL="0" indent="0">
              <a:buNone/>
            </a:pPr>
            <a:r>
              <a:rPr lang="en-US" altLang="zh-CN" dirty="0">
                <a:solidFill>
                  <a:schemeClr val="tx1"/>
                </a:solidFill>
                <a:latin typeface="微软雅黑" panose="020B0503020204020204" pitchFamily="34" charset="-122"/>
                <a:ea typeface="微软雅黑" panose="020B0503020204020204" pitchFamily="34" charset="-122"/>
              </a:rPr>
              <a:t>    </a:t>
            </a:r>
          </a:p>
          <a:p>
            <a:pPr marL="0" indent="0">
              <a:buNone/>
            </a:pPr>
            <a:r>
              <a:rPr lang="en-US" altLang="zh-CN" dirty="0">
                <a:solidFill>
                  <a:schemeClr val="tx1"/>
                </a:solidFill>
                <a:latin typeface="微软雅黑" panose="020B0503020204020204" pitchFamily="34" charset="-122"/>
                <a:ea typeface="微软雅黑" panose="020B0503020204020204" pitchFamily="34" charset="-122"/>
              </a:rPr>
              <a:t>                                           </a:t>
            </a:r>
            <a:endParaRPr lang="zh-CN" altLang="en-US" dirty="0">
              <a:solidFill>
                <a:schemeClr val="tx1"/>
              </a:solidFill>
              <a:latin typeface="微软雅黑" panose="020B0503020204020204" pitchFamily="34" charset="-122"/>
              <a:ea typeface="微软雅黑" panose="020B0503020204020204" pitchFamily="34" charset="-122"/>
            </a:endParaRPr>
          </a:p>
        </p:txBody>
      </p:sp>
      <p:pic>
        <p:nvPicPr>
          <p:cNvPr id="4" name="内容占位符 3"/>
          <p:cNvPicPr>
            <a:picLocks noChangeAspect="1"/>
          </p:cNvPicPr>
          <p:nvPr/>
        </p:nvPicPr>
        <p:blipFill>
          <a:blip r:embed="rId3"/>
          <a:stretch>
            <a:fillRect/>
          </a:stretch>
        </p:blipFill>
        <p:spPr>
          <a:xfrm>
            <a:off x="831567" y="1853971"/>
            <a:ext cx="5659851" cy="3997642"/>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212921726"/>
              </p:ext>
            </p:extLst>
          </p:nvPr>
        </p:nvGraphicFramePr>
        <p:xfrm>
          <a:off x="8200571" y="2128492"/>
          <a:ext cx="211137" cy="282575"/>
        </p:xfrm>
        <a:graphic>
          <a:graphicData uri="http://schemas.openxmlformats.org/presentationml/2006/ole">
            <mc:AlternateContent xmlns:mc="http://schemas.openxmlformats.org/markup-compatibility/2006">
              <mc:Choice xmlns:v="urn:schemas-microsoft-com:vml" Requires="v">
                <p:oleObj spid="_x0000_s23850" name="Formula" r:id="rId4" imgW="124560" imgH="166680" progId="Equation.Ribbit">
                  <p:embed/>
                </p:oleObj>
              </mc:Choice>
              <mc:Fallback>
                <p:oleObj name="Formula" r:id="rId4" imgW="124560" imgH="166680" progId="Equation.Ribbit">
                  <p:embed/>
                  <p:pic>
                    <p:nvPicPr>
                      <p:cNvPr id="0" name=""/>
                      <p:cNvPicPr/>
                      <p:nvPr/>
                    </p:nvPicPr>
                    <p:blipFill>
                      <a:blip r:embed="rId5"/>
                      <a:stretch>
                        <a:fillRect/>
                      </a:stretch>
                    </p:blipFill>
                    <p:spPr>
                      <a:xfrm>
                        <a:off x="8200571" y="2128492"/>
                        <a:ext cx="211137" cy="28257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219685469"/>
              </p:ext>
            </p:extLst>
          </p:nvPr>
        </p:nvGraphicFramePr>
        <p:xfrm>
          <a:off x="10578424" y="3149253"/>
          <a:ext cx="187767" cy="304800"/>
        </p:xfrm>
        <a:graphic>
          <a:graphicData uri="http://schemas.openxmlformats.org/presentationml/2006/ole">
            <mc:AlternateContent xmlns:mc="http://schemas.openxmlformats.org/markup-compatibility/2006">
              <mc:Choice xmlns:v="urn:schemas-microsoft-com:vml" Requires="v">
                <p:oleObj spid="_x0000_s23851" name="Formula" r:id="rId6" imgW="124560" imgH="201960" progId="Equation.Ribbit">
                  <p:embed/>
                </p:oleObj>
              </mc:Choice>
              <mc:Fallback>
                <p:oleObj name="Formula" r:id="rId6" imgW="124560" imgH="201960" progId="Equation.Ribbit">
                  <p:embed/>
                  <p:pic>
                    <p:nvPicPr>
                      <p:cNvPr id="0" name=""/>
                      <p:cNvPicPr/>
                      <p:nvPr/>
                    </p:nvPicPr>
                    <p:blipFill>
                      <a:blip r:embed="rId7"/>
                      <a:stretch>
                        <a:fillRect/>
                      </a:stretch>
                    </p:blipFill>
                    <p:spPr>
                      <a:xfrm>
                        <a:off x="10578424" y="3149253"/>
                        <a:ext cx="187767" cy="3048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616702941"/>
              </p:ext>
            </p:extLst>
          </p:nvPr>
        </p:nvGraphicFramePr>
        <p:xfrm>
          <a:off x="7414930" y="4417220"/>
          <a:ext cx="2671762" cy="747712"/>
        </p:xfrm>
        <a:graphic>
          <a:graphicData uri="http://schemas.openxmlformats.org/presentationml/2006/ole">
            <mc:AlternateContent xmlns:mc="http://schemas.openxmlformats.org/markup-compatibility/2006">
              <mc:Choice xmlns:v="urn:schemas-microsoft-com:vml" Requires="v">
                <p:oleObj spid="_x0000_s23852" name="Formula" r:id="rId8" imgW="1644840" imgH="460080" progId="Equation.Ribbit">
                  <p:embed/>
                </p:oleObj>
              </mc:Choice>
              <mc:Fallback>
                <p:oleObj name="Formula" r:id="rId8" imgW="1644840" imgH="460080" progId="Equation.Ribbit">
                  <p:embed/>
                  <p:pic>
                    <p:nvPicPr>
                      <p:cNvPr id="0" name=""/>
                      <p:cNvPicPr/>
                      <p:nvPr/>
                    </p:nvPicPr>
                    <p:blipFill>
                      <a:blip r:embed="rId9"/>
                      <a:stretch>
                        <a:fillRect/>
                      </a:stretch>
                    </p:blipFill>
                    <p:spPr>
                      <a:xfrm>
                        <a:off x="7414930" y="4417220"/>
                        <a:ext cx="2671762" cy="74771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140783238"/>
              </p:ext>
            </p:extLst>
          </p:nvPr>
        </p:nvGraphicFramePr>
        <p:xfrm>
          <a:off x="7086600" y="5510212"/>
          <a:ext cx="3992563" cy="357188"/>
        </p:xfrm>
        <a:graphic>
          <a:graphicData uri="http://schemas.openxmlformats.org/presentationml/2006/ole">
            <mc:AlternateContent xmlns:mc="http://schemas.openxmlformats.org/markup-compatibility/2006">
              <mc:Choice xmlns:v="urn:schemas-microsoft-com:vml" Requires="v">
                <p:oleObj spid="_x0000_s23853" name="Formula" r:id="rId10" imgW="2263320" imgH="203400" progId="Equation.Ribbit">
                  <p:embed/>
                </p:oleObj>
              </mc:Choice>
              <mc:Fallback>
                <p:oleObj name="Formula" r:id="rId10" imgW="2263320" imgH="203400" progId="Equation.Ribbit">
                  <p:embed/>
                  <p:pic>
                    <p:nvPicPr>
                      <p:cNvPr id="0" name=""/>
                      <p:cNvPicPr/>
                      <p:nvPr/>
                    </p:nvPicPr>
                    <p:blipFill>
                      <a:blip r:embed="rId11"/>
                      <a:stretch>
                        <a:fillRect/>
                      </a:stretch>
                    </p:blipFill>
                    <p:spPr>
                      <a:xfrm>
                        <a:off x="7086600" y="5510212"/>
                        <a:ext cx="3992563" cy="35718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750077368"/>
              </p:ext>
            </p:extLst>
          </p:nvPr>
        </p:nvGraphicFramePr>
        <p:xfrm>
          <a:off x="9183233" y="2158653"/>
          <a:ext cx="219075" cy="249238"/>
        </p:xfrm>
        <a:graphic>
          <a:graphicData uri="http://schemas.openxmlformats.org/presentationml/2006/ole">
            <mc:AlternateContent xmlns:mc="http://schemas.openxmlformats.org/markup-compatibility/2006">
              <mc:Choice xmlns:v="urn:schemas-microsoft-com:vml" Requires="v">
                <p:oleObj spid="_x0000_s23854" name="Formula" r:id="rId12" imgW="145080" imgH="165240" progId="Equation.Ribbit">
                  <p:embed/>
                </p:oleObj>
              </mc:Choice>
              <mc:Fallback>
                <p:oleObj name="Formula" r:id="rId12" imgW="145080" imgH="165240" progId="Equation.Ribbit">
                  <p:embed/>
                  <p:pic>
                    <p:nvPicPr>
                      <p:cNvPr id="0" name=""/>
                      <p:cNvPicPr/>
                      <p:nvPr/>
                    </p:nvPicPr>
                    <p:blipFill>
                      <a:blip r:embed="rId13"/>
                      <a:stretch>
                        <a:fillRect/>
                      </a:stretch>
                    </p:blipFill>
                    <p:spPr>
                      <a:xfrm>
                        <a:off x="9183233" y="2158653"/>
                        <a:ext cx="219075" cy="249238"/>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648343557"/>
              </p:ext>
            </p:extLst>
          </p:nvPr>
        </p:nvGraphicFramePr>
        <p:xfrm>
          <a:off x="9554708" y="2422178"/>
          <a:ext cx="93663" cy="249238"/>
        </p:xfrm>
        <a:graphic>
          <a:graphicData uri="http://schemas.openxmlformats.org/presentationml/2006/ole">
            <mc:AlternateContent xmlns:mc="http://schemas.openxmlformats.org/markup-compatibility/2006">
              <mc:Choice xmlns:v="urn:schemas-microsoft-com:vml" Requires="v">
                <p:oleObj spid="_x0000_s23855" name="Formula" r:id="rId14" imgW="61200" imgH="162720" progId="Equation.Ribbit">
                  <p:embed/>
                </p:oleObj>
              </mc:Choice>
              <mc:Fallback>
                <p:oleObj name="Formula" r:id="rId14" imgW="61200" imgH="162720" progId="Equation.Ribbit">
                  <p:embed/>
                  <p:pic>
                    <p:nvPicPr>
                      <p:cNvPr id="0" name=""/>
                      <p:cNvPicPr/>
                      <p:nvPr/>
                    </p:nvPicPr>
                    <p:blipFill>
                      <a:blip r:embed="rId15"/>
                      <a:stretch>
                        <a:fillRect/>
                      </a:stretch>
                    </p:blipFill>
                    <p:spPr>
                      <a:xfrm>
                        <a:off x="9554708" y="2422178"/>
                        <a:ext cx="93663" cy="249238"/>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079452547"/>
              </p:ext>
            </p:extLst>
          </p:nvPr>
        </p:nvGraphicFramePr>
        <p:xfrm>
          <a:off x="8183107" y="3431829"/>
          <a:ext cx="152400" cy="250825"/>
        </p:xfrm>
        <a:graphic>
          <a:graphicData uri="http://schemas.openxmlformats.org/presentationml/2006/ole">
            <mc:AlternateContent xmlns:mc="http://schemas.openxmlformats.org/markup-compatibility/2006">
              <mc:Choice xmlns:v="urn:schemas-microsoft-com:vml" Requires="v">
                <p:oleObj spid="_x0000_s23856" name="Formula" r:id="rId16" imgW="143640" imgH="165240" progId="Equation.Ribbit">
                  <p:embed/>
                </p:oleObj>
              </mc:Choice>
              <mc:Fallback>
                <p:oleObj name="Formula" r:id="rId16" imgW="143640" imgH="165240" progId="Equation.Ribbit">
                  <p:embed/>
                  <p:pic>
                    <p:nvPicPr>
                      <p:cNvPr id="0" name=""/>
                      <p:cNvPicPr/>
                      <p:nvPr/>
                    </p:nvPicPr>
                    <p:blipFill>
                      <a:blip r:embed="rId17"/>
                      <a:stretch>
                        <a:fillRect/>
                      </a:stretch>
                    </p:blipFill>
                    <p:spPr>
                      <a:xfrm>
                        <a:off x="8183107" y="3431829"/>
                        <a:ext cx="152400" cy="250825"/>
                      </a:xfrm>
                      <a:prstGeom prst="rect">
                        <a:avLst/>
                      </a:prstGeom>
                    </p:spPr>
                  </p:pic>
                </p:oleObj>
              </mc:Fallback>
            </mc:AlternateContent>
          </a:graphicData>
        </a:graphic>
      </p:graphicFrame>
      <p:sp>
        <p:nvSpPr>
          <p:cNvPr id="13" name="文本占位符 2"/>
          <p:cNvSpPr txBox="1">
            <a:spLocks/>
          </p:cNvSpPr>
          <p:nvPr/>
        </p:nvSpPr>
        <p:spPr>
          <a:xfrm>
            <a:off x="867211" y="1114990"/>
            <a:ext cx="8629650" cy="457200"/>
          </a:xfrm>
          <a:prstGeom prst="rect">
            <a:avLst/>
          </a:prstGeom>
        </p:spPr>
        <p:txBody>
          <a:bodyPr>
            <a:noAutofit/>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000" dirty="0">
                <a:solidFill>
                  <a:schemeClr val="tx2"/>
                </a:solidFill>
                <a:latin typeface="微软雅黑" panose="020B0503020204020204" pitchFamily="34" charset="-122"/>
                <a:ea typeface="微软雅黑" panose="020B0503020204020204" pitchFamily="34" charset="-122"/>
              </a:rPr>
              <a:t>缺失值处理实例</a:t>
            </a:r>
          </a:p>
        </p:txBody>
      </p:sp>
      <p:graphicFrame>
        <p:nvGraphicFramePr>
          <p:cNvPr id="14" name="对象 13"/>
          <p:cNvGraphicFramePr>
            <a:graphicFrameLocks noChangeAspect="1"/>
          </p:cNvGraphicFramePr>
          <p:nvPr>
            <p:extLst>
              <p:ext uri="{D42A27DB-BD31-4B8C-83A1-F6EECF244321}">
                <p14:modId xmlns:p14="http://schemas.microsoft.com/office/powerpoint/2010/main" val="52399835"/>
              </p:ext>
            </p:extLst>
          </p:nvPr>
        </p:nvGraphicFramePr>
        <p:xfrm>
          <a:off x="9214541" y="3377853"/>
          <a:ext cx="187767" cy="304800"/>
        </p:xfrm>
        <a:graphic>
          <a:graphicData uri="http://schemas.openxmlformats.org/presentationml/2006/ole">
            <mc:AlternateContent xmlns:mc="http://schemas.openxmlformats.org/markup-compatibility/2006">
              <mc:Choice xmlns:v="urn:schemas-microsoft-com:vml" Requires="v">
                <p:oleObj spid="_x0000_s23857" name="Formula" r:id="rId18" imgW="124560" imgH="201960" progId="Equation.Ribbit">
                  <p:embed/>
                </p:oleObj>
              </mc:Choice>
              <mc:Fallback>
                <p:oleObj name="Formula" r:id="rId18" imgW="124560" imgH="201960" progId="Equation.Ribbit">
                  <p:embed/>
                  <p:pic>
                    <p:nvPicPr>
                      <p:cNvPr id="0" name=""/>
                      <p:cNvPicPr/>
                      <p:nvPr/>
                    </p:nvPicPr>
                    <p:blipFill>
                      <a:blip r:embed="rId7"/>
                      <a:stretch>
                        <a:fillRect/>
                      </a:stretch>
                    </p:blipFill>
                    <p:spPr>
                      <a:xfrm>
                        <a:off x="9214541" y="3377853"/>
                        <a:ext cx="187767" cy="304800"/>
                      </a:xfrm>
                      <a:prstGeom prst="rect">
                        <a:avLst/>
                      </a:prstGeom>
                    </p:spPr>
                  </p:pic>
                </p:oleObj>
              </mc:Fallback>
            </mc:AlternateContent>
          </a:graphicData>
        </a:graphic>
      </p:graphicFrame>
      <p:sp>
        <p:nvSpPr>
          <p:cNvPr id="15" name="标题 1"/>
          <p:cNvSpPr>
            <a:spLocks noGrp="1"/>
          </p:cNvSpPr>
          <p:nvPr>
            <p:ph type="title"/>
          </p:nvPr>
        </p:nvSpPr>
        <p:spPr>
          <a:xfrm>
            <a:off x="867211" y="55335"/>
            <a:ext cx="7886700" cy="777874"/>
          </a:xfrm>
        </p:spPr>
        <p:txBody>
          <a:bodyPr>
            <a:normAutofit/>
          </a:bodyPr>
          <a:lstStyle/>
          <a:p>
            <a:r>
              <a:rPr lang="zh-CN" altLang="en-US" dirty="0">
                <a:solidFill>
                  <a:schemeClr val="tx1"/>
                </a:solidFill>
                <a:latin typeface="微软雅黑" panose="020B0503020204020204" pitchFamily="34" charset="-122"/>
                <a:ea typeface="微软雅黑" panose="020B0503020204020204" pitchFamily="34" charset="-122"/>
              </a:rPr>
              <a:t>连续与缺失值 </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缺失值处理</a:t>
            </a:r>
          </a:p>
        </p:txBody>
      </p:sp>
    </p:spTree>
    <p:extLst>
      <p:ext uri="{BB962C8B-B14F-4D97-AF65-F5344CB8AC3E}">
        <p14:creationId xmlns:p14="http://schemas.microsoft.com/office/powerpoint/2010/main" val="58591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90600" y="1191489"/>
            <a:ext cx="10058400" cy="4930775"/>
          </a:xfrm>
        </p:spPr>
        <p:txBody>
          <a:bodyPr>
            <a:normAutofit fontScale="92500" lnSpcReduction="10000"/>
          </a:bodyPr>
          <a:lstStyle/>
          <a:p>
            <a:pPr>
              <a:lnSpc>
                <a:spcPct val="120000"/>
              </a:lnSpc>
            </a:pPr>
            <a:r>
              <a:rPr lang="zh-CN" altLang="en-US" dirty="0">
                <a:solidFill>
                  <a:schemeClr val="tx1"/>
                </a:solidFill>
                <a:latin typeface="微软雅黑" panose="020B0503020204020204" pitchFamily="34" charset="-122"/>
                <a:ea typeface="微软雅黑" panose="020B0503020204020204" pitchFamily="34" charset="-122"/>
              </a:rPr>
              <a:t>令    ，   ，    分别表示在属性“色泽”上取值为“青绿”“乌黑”以及“浅白”的样本子集，有</a:t>
            </a:r>
            <a:endParaRPr lang="en-US" altLang="zh-CN" dirty="0">
              <a:solidFill>
                <a:schemeClr val="tx1"/>
              </a:solidFill>
              <a:latin typeface="微软雅黑" panose="020B0503020204020204" pitchFamily="34" charset="-122"/>
              <a:ea typeface="微软雅黑" panose="020B0503020204020204" pitchFamily="34" charset="-122"/>
            </a:endParaRPr>
          </a:p>
          <a:p>
            <a:endParaRPr lang="en-US" altLang="zh-CN" dirty="0">
              <a:solidFill>
                <a:schemeClr val="tx1"/>
              </a:solidFill>
              <a:latin typeface="微软雅黑" panose="020B0503020204020204" pitchFamily="34" charset="-122"/>
              <a:ea typeface="微软雅黑" panose="020B0503020204020204" pitchFamily="34" charset="-122"/>
            </a:endParaRPr>
          </a:p>
          <a:p>
            <a:pPr marL="0" indent="0">
              <a:buNone/>
            </a:pPr>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因此，样本子集   上属性“色泽”的信息增益为</a:t>
            </a:r>
            <a:endParaRPr lang="en-US" altLang="zh-CN" dirty="0">
              <a:solidFill>
                <a:schemeClr val="tx1"/>
              </a:solidFill>
              <a:latin typeface="微软雅黑" panose="020B0503020204020204" pitchFamily="34" charset="-122"/>
              <a:ea typeface="微软雅黑" panose="020B0503020204020204" pitchFamily="34" charset="-122"/>
            </a:endParaRPr>
          </a:p>
          <a:p>
            <a:pPr marL="0" indent="0">
              <a:buNone/>
            </a:pPr>
            <a:endParaRPr lang="en-US" altLang="zh-CN" dirty="0">
              <a:solidFill>
                <a:schemeClr val="tx1"/>
              </a:solidFill>
              <a:latin typeface="微软雅黑" panose="020B0503020204020204" pitchFamily="34" charset="-122"/>
              <a:ea typeface="微软雅黑" panose="020B0503020204020204" pitchFamily="34" charset="-122"/>
            </a:endParaRPr>
          </a:p>
          <a:p>
            <a:pPr marL="0" indent="0">
              <a:buNone/>
            </a:pPr>
            <a:endParaRPr lang="en-US" altLang="zh-CN" dirty="0">
              <a:solidFill>
                <a:schemeClr val="tx1"/>
              </a:solidFill>
              <a:latin typeface="微软雅黑" panose="020B0503020204020204" pitchFamily="34" charset="-122"/>
              <a:ea typeface="微软雅黑" panose="020B0503020204020204" pitchFamily="34" charset="-122"/>
            </a:endParaRPr>
          </a:p>
          <a:p>
            <a:pPr marL="0" indent="0">
              <a:buNone/>
            </a:pPr>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于是，样本集</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上属性“色泽”的信息增益为</a:t>
            </a:r>
            <a:endParaRPr lang="en-US" altLang="zh-CN" dirty="0">
              <a:solidFill>
                <a:schemeClr val="tx1"/>
              </a:solidFill>
              <a:latin typeface="微软雅黑" panose="020B0503020204020204" pitchFamily="34" charset="-122"/>
              <a:ea typeface="微软雅黑" panose="020B0503020204020204" pitchFamily="34" charset="-122"/>
            </a:endParaRPr>
          </a:p>
          <a:p>
            <a:pPr marL="0" indent="0">
              <a:buNone/>
            </a:pPr>
            <a:endParaRPr lang="zh-CN" altLang="en-US" dirty="0">
              <a:solidFill>
                <a:schemeClr val="tx1"/>
              </a:solidFill>
              <a:latin typeface="微软雅黑" panose="020B0503020204020204" pitchFamily="34" charset="-122"/>
              <a:ea typeface="微软雅黑" panose="020B0503020204020204" pitchFamily="34"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098839306"/>
              </p:ext>
            </p:extLst>
          </p:nvPr>
        </p:nvGraphicFramePr>
        <p:xfrm>
          <a:off x="1743074" y="1247775"/>
          <a:ext cx="363199" cy="352425"/>
        </p:xfrm>
        <a:graphic>
          <a:graphicData uri="http://schemas.openxmlformats.org/presentationml/2006/ole">
            <mc:AlternateContent xmlns:mc="http://schemas.openxmlformats.org/markup-compatibility/2006">
              <mc:Choice xmlns:v="urn:schemas-microsoft-com:vml" Requires="v">
                <p:oleObj spid="_x0000_s25022" name="Formula" r:id="rId3" imgW="177840" imgH="201960" progId="Equation.Ribbit">
                  <p:embed/>
                </p:oleObj>
              </mc:Choice>
              <mc:Fallback>
                <p:oleObj name="Formula" r:id="rId3" imgW="177840" imgH="201960" progId="Equation.Ribbit">
                  <p:embed/>
                  <p:pic>
                    <p:nvPicPr>
                      <p:cNvPr id="0" name=""/>
                      <p:cNvPicPr/>
                      <p:nvPr/>
                    </p:nvPicPr>
                    <p:blipFill>
                      <a:blip r:embed="rId4"/>
                      <a:stretch>
                        <a:fillRect/>
                      </a:stretch>
                    </p:blipFill>
                    <p:spPr>
                      <a:xfrm>
                        <a:off x="1743074" y="1247775"/>
                        <a:ext cx="363199" cy="35242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578998631"/>
              </p:ext>
            </p:extLst>
          </p:nvPr>
        </p:nvGraphicFramePr>
        <p:xfrm>
          <a:off x="2273301" y="1249363"/>
          <a:ext cx="368759" cy="350837"/>
        </p:xfrm>
        <a:graphic>
          <a:graphicData uri="http://schemas.openxmlformats.org/presentationml/2006/ole">
            <mc:AlternateContent xmlns:mc="http://schemas.openxmlformats.org/markup-compatibility/2006">
              <mc:Choice xmlns:v="urn:schemas-microsoft-com:vml" Requires="v">
                <p:oleObj spid="_x0000_s25023" name="Formula" r:id="rId5" imgW="180360" imgH="201960" progId="Equation.Ribbit">
                  <p:embed/>
                </p:oleObj>
              </mc:Choice>
              <mc:Fallback>
                <p:oleObj name="Formula" r:id="rId5" imgW="180360" imgH="201960" progId="Equation.Ribbit">
                  <p:embed/>
                  <p:pic>
                    <p:nvPicPr>
                      <p:cNvPr id="0" name=""/>
                      <p:cNvPicPr/>
                      <p:nvPr/>
                    </p:nvPicPr>
                    <p:blipFill>
                      <a:blip r:embed="rId6"/>
                      <a:stretch>
                        <a:fillRect/>
                      </a:stretch>
                    </p:blipFill>
                    <p:spPr>
                      <a:xfrm>
                        <a:off x="2273301" y="1249363"/>
                        <a:ext cx="368759" cy="35083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320553150"/>
              </p:ext>
            </p:extLst>
          </p:nvPr>
        </p:nvGraphicFramePr>
        <p:xfrm>
          <a:off x="2846389" y="1250949"/>
          <a:ext cx="372464" cy="349250"/>
        </p:xfrm>
        <a:graphic>
          <a:graphicData uri="http://schemas.openxmlformats.org/presentationml/2006/ole">
            <mc:AlternateContent xmlns:mc="http://schemas.openxmlformats.org/markup-compatibility/2006">
              <mc:Choice xmlns:v="urn:schemas-microsoft-com:vml" Requires="v">
                <p:oleObj spid="_x0000_s25024" name="Formula" r:id="rId7" imgW="181800" imgH="201960" progId="Equation.Ribbit">
                  <p:embed/>
                </p:oleObj>
              </mc:Choice>
              <mc:Fallback>
                <p:oleObj name="Formula" r:id="rId7" imgW="181800" imgH="201960" progId="Equation.Ribbit">
                  <p:embed/>
                  <p:pic>
                    <p:nvPicPr>
                      <p:cNvPr id="0" name=""/>
                      <p:cNvPicPr/>
                      <p:nvPr/>
                    </p:nvPicPr>
                    <p:blipFill>
                      <a:blip r:embed="rId8"/>
                      <a:stretch>
                        <a:fillRect/>
                      </a:stretch>
                    </p:blipFill>
                    <p:spPr>
                      <a:xfrm>
                        <a:off x="2846389" y="1250949"/>
                        <a:ext cx="372464" cy="34925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885521194"/>
              </p:ext>
            </p:extLst>
          </p:nvPr>
        </p:nvGraphicFramePr>
        <p:xfrm>
          <a:off x="1495426" y="2001838"/>
          <a:ext cx="4488107" cy="436563"/>
        </p:xfrm>
        <a:graphic>
          <a:graphicData uri="http://schemas.openxmlformats.org/presentationml/2006/ole">
            <mc:AlternateContent xmlns:mc="http://schemas.openxmlformats.org/markup-compatibility/2006">
              <mc:Choice xmlns:v="urn:schemas-microsoft-com:vml" Requires="v">
                <p:oleObj spid="_x0000_s25025" name="Formula" r:id="rId9" imgW="2649240" imgH="301320" progId="Equation.Ribbit">
                  <p:embed/>
                </p:oleObj>
              </mc:Choice>
              <mc:Fallback>
                <p:oleObj name="Formula" r:id="rId9" imgW="2649240" imgH="301320" progId="Equation.Ribbit">
                  <p:embed/>
                  <p:pic>
                    <p:nvPicPr>
                      <p:cNvPr id="0" name=""/>
                      <p:cNvPicPr/>
                      <p:nvPr/>
                    </p:nvPicPr>
                    <p:blipFill>
                      <a:blip r:embed="rId10"/>
                      <a:stretch>
                        <a:fillRect/>
                      </a:stretch>
                    </p:blipFill>
                    <p:spPr>
                      <a:xfrm>
                        <a:off x="1495426" y="2001838"/>
                        <a:ext cx="4488107" cy="43656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778317684"/>
              </p:ext>
            </p:extLst>
          </p:nvPr>
        </p:nvGraphicFramePr>
        <p:xfrm>
          <a:off x="6715145" y="1966384"/>
          <a:ext cx="4486255" cy="438150"/>
        </p:xfrm>
        <a:graphic>
          <a:graphicData uri="http://schemas.openxmlformats.org/presentationml/2006/ole">
            <mc:AlternateContent xmlns:mc="http://schemas.openxmlformats.org/markup-compatibility/2006">
              <mc:Choice xmlns:v="urn:schemas-microsoft-com:vml" Requires="v">
                <p:oleObj spid="_x0000_s25026" name="Formula" r:id="rId11" imgW="2649240" imgH="301320" progId="Equation.Ribbit">
                  <p:embed/>
                </p:oleObj>
              </mc:Choice>
              <mc:Fallback>
                <p:oleObj name="Formula" r:id="rId11" imgW="2649240" imgH="301320" progId="Equation.Ribbit">
                  <p:embed/>
                  <p:pic>
                    <p:nvPicPr>
                      <p:cNvPr id="0" name=""/>
                      <p:cNvPicPr/>
                      <p:nvPr/>
                    </p:nvPicPr>
                    <p:blipFill>
                      <a:blip r:embed="rId12"/>
                      <a:stretch>
                        <a:fillRect/>
                      </a:stretch>
                    </p:blipFill>
                    <p:spPr>
                      <a:xfrm>
                        <a:off x="6715145" y="1966384"/>
                        <a:ext cx="4486255" cy="43815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360558628"/>
              </p:ext>
            </p:extLst>
          </p:nvPr>
        </p:nvGraphicFramePr>
        <p:xfrm>
          <a:off x="1495426" y="2459038"/>
          <a:ext cx="4475136" cy="436562"/>
        </p:xfrm>
        <a:graphic>
          <a:graphicData uri="http://schemas.openxmlformats.org/presentationml/2006/ole">
            <mc:AlternateContent xmlns:mc="http://schemas.openxmlformats.org/markup-compatibility/2006">
              <mc:Choice xmlns:v="urn:schemas-microsoft-com:vml" Requires="v">
                <p:oleObj spid="_x0000_s25027" name="Formula" r:id="rId13" imgW="2649240" imgH="301320" progId="Equation.Ribbit">
                  <p:embed/>
                </p:oleObj>
              </mc:Choice>
              <mc:Fallback>
                <p:oleObj name="Formula" r:id="rId13" imgW="2649240" imgH="301320" progId="Equation.Ribbit">
                  <p:embed/>
                  <p:pic>
                    <p:nvPicPr>
                      <p:cNvPr id="0" name=""/>
                      <p:cNvPicPr/>
                      <p:nvPr/>
                    </p:nvPicPr>
                    <p:blipFill>
                      <a:blip r:embed="rId14"/>
                      <a:stretch>
                        <a:fillRect/>
                      </a:stretch>
                    </p:blipFill>
                    <p:spPr>
                      <a:xfrm>
                        <a:off x="1495426" y="2459038"/>
                        <a:ext cx="4475136" cy="436562"/>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895917251"/>
              </p:ext>
            </p:extLst>
          </p:nvPr>
        </p:nvGraphicFramePr>
        <p:xfrm>
          <a:off x="2105025" y="3576639"/>
          <a:ext cx="4404720" cy="644525"/>
        </p:xfrm>
        <a:graphic>
          <a:graphicData uri="http://schemas.openxmlformats.org/presentationml/2006/ole">
            <mc:AlternateContent xmlns:mc="http://schemas.openxmlformats.org/markup-compatibility/2006">
              <mc:Choice xmlns:v="urn:schemas-microsoft-com:vml" Requires="v">
                <p:oleObj spid="_x0000_s25028" name="Formula" r:id="rId15" imgW="2701440" imgH="462600" progId="Equation.Ribbit">
                  <p:embed/>
                </p:oleObj>
              </mc:Choice>
              <mc:Fallback>
                <p:oleObj name="Formula" r:id="rId15" imgW="2701440" imgH="462600" progId="Equation.Ribbit">
                  <p:embed/>
                  <p:pic>
                    <p:nvPicPr>
                      <p:cNvPr id="0" name=""/>
                      <p:cNvPicPr/>
                      <p:nvPr/>
                    </p:nvPicPr>
                    <p:blipFill>
                      <a:blip r:embed="rId16"/>
                      <a:stretch>
                        <a:fillRect/>
                      </a:stretch>
                    </p:blipFill>
                    <p:spPr>
                      <a:xfrm>
                        <a:off x="2105025" y="3576639"/>
                        <a:ext cx="4404720" cy="644525"/>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179687568"/>
              </p:ext>
            </p:extLst>
          </p:nvPr>
        </p:nvGraphicFramePr>
        <p:xfrm>
          <a:off x="3438526" y="4241801"/>
          <a:ext cx="5653681" cy="314325"/>
        </p:xfrm>
        <a:graphic>
          <a:graphicData uri="http://schemas.openxmlformats.org/presentationml/2006/ole">
            <mc:AlternateContent xmlns:mc="http://schemas.openxmlformats.org/markup-compatibility/2006">
              <mc:Choice xmlns:v="urn:schemas-microsoft-com:vml" Requires="v">
                <p:oleObj spid="_x0000_s25029" name="Formula" r:id="rId17" imgW="3156120" imgH="204480" progId="Equation.Ribbit">
                  <p:embed/>
                </p:oleObj>
              </mc:Choice>
              <mc:Fallback>
                <p:oleObj name="Formula" r:id="rId17" imgW="3156120" imgH="204480" progId="Equation.Ribbit">
                  <p:embed/>
                  <p:pic>
                    <p:nvPicPr>
                      <p:cNvPr id="0" name=""/>
                      <p:cNvPicPr/>
                      <p:nvPr/>
                    </p:nvPicPr>
                    <p:blipFill>
                      <a:blip r:embed="rId18"/>
                      <a:stretch>
                        <a:fillRect/>
                      </a:stretch>
                    </p:blipFill>
                    <p:spPr>
                      <a:xfrm>
                        <a:off x="3438526" y="4241801"/>
                        <a:ext cx="5653681" cy="31432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247720046"/>
              </p:ext>
            </p:extLst>
          </p:nvPr>
        </p:nvGraphicFramePr>
        <p:xfrm>
          <a:off x="3444876" y="4633914"/>
          <a:ext cx="880203" cy="249237"/>
        </p:xfrm>
        <a:graphic>
          <a:graphicData uri="http://schemas.openxmlformats.org/presentationml/2006/ole">
            <mc:AlternateContent xmlns:mc="http://schemas.openxmlformats.org/markup-compatibility/2006">
              <mc:Choice xmlns:v="urn:schemas-microsoft-com:vml" Requires="v">
                <p:oleObj spid="_x0000_s25030" name="Formula" r:id="rId19" imgW="495360" imgH="162720" progId="Equation.Ribbit">
                  <p:embed/>
                </p:oleObj>
              </mc:Choice>
              <mc:Fallback>
                <p:oleObj name="Formula" r:id="rId19" imgW="495360" imgH="162720" progId="Equation.Ribbit">
                  <p:embed/>
                  <p:pic>
                    <p:nvPicPr>
                      <p:cNvPr id="0" name=""/>
                      <p:cNvPicPr/>
                      <p:nvPr/>
                    </p:nvPicPr>
                    <p:blipFill>
                      <a:blip r:embed="rId20"/>
                      <a:stretch>
                        <a:fillRect/>
                      </a:stretch>
                    </p:blipFill>
                    <p:spPr>
                      <a:xfrm>
                        <a:off x="3444876" y="4633914"/>
                        <a:ext cx="880203" cy="249237"/>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067602927"/>
              </p:ext>
            </p:extLst>
          </p:nvPr>
        </p:nvGraphicFramePr>
        <p:xfrm>
          <a:off x="3440113" y="3232151"/>
          <a:ext cx="259428" cy="360363"/>
        </p:xfrm>
        <a:graphic>
          <a:graphicData uri="http://schemas.openxmlformats.org/presentationml/2006/ole">
            <mc:AlternateContent xmlns:mc="http://schemas.openxmlformats.org/markup-compatibility/2006">
              <mc:Choice xmlns:v="urn:schemas-microsoft-com:vml" Requires="v">
                <p:oleObj spid="_x0000_s25031" name="Formula" r:id="rId21" imgW="124560" imgH="201960" progId="Equation.Ribbit">
                  <p:embed/>
                </p:oleObj>
              </mc:Choice>
              <mc:Fallback>
                <p:oleObj name="Formula" r:id="rId21" imgW="124560" imgH="201960" progId="Equation.Ribbit">
                  <p:embed/>
                  <p:pic>
                    <p:nvPicPr>
                      <p:cNvPr id="0" name=""/>
                      <p:cNvPicPr/>
                      <p:nvPr/>
                    </p:nvPicPr>
                    <p:blipFill>
                      <a:blip r:embed="rId22"/>
                      <a:stretch>
                        <a:fillRect/>
                      </a:stretch>
                    </p:blipFill>
                    <p:spPr>
                      <a:xfrm>
                        <a:off x="3440113" y="3232151"/>
                        <a:ext cx="259428" cy="360363"/>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651676428"/>
              </p:ext>
            </p:extLst>
          </p:nvPr>
        </p:nvGraphicFramePr>
        <p:xfrm>
          <a:off x="2101849" y="5867400"/>
          <a:ext cx="7269547" cy="363538"/>
        </p:xfrm>
        <a:graphic>
          <a:graphicData uri="http://schemas.openxmlformats.org/presentationml/2006/ole">
            <mc:AlternateContent xmlns:mc="http://schemas.openxmlformats.org/markup-compatibility/2006">
              <mc:Choice xmlns:v="urn:schemas-microsoft-com:vml" Requires="v">
                <p:oleObj spid="_x0000_s25032" name="Formula" r:id="rId23" imgW="3718800" imgH="217440" progId="Equation.Ribbit">
                  <p:embed/>
                </p:oleObj>
              </mc:Choice>
              <mc:Fallback>
                <p:oleObj name="Formula" r:id="rId23" imgW="3718800" imgH="217440" progId="Equation.Ribbit">
                  <p:embed/>
                  <p:pic>
                    <p:nvPicPr>
                      <p:cNvPr id="0" name=""/>
                      <p:cNvPicPr/>
                      <p:nvPr/>
                    </p:nvPicPr>
                    <p:blipFill>
                      <a:blip r:embed="rId24"/>
                      <a:stretch>
                        <a:fillRect/>
                      </a:stretch>
                    </p:blipFill>
                    <p:spPr>
                      <a:xfrm>
                        <a:off x="2101849" y="5867400"/>
                        <a:ext cx="7269547" cy="363538"/>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027022223"/>
              </p:ext>
            </p:extLst>
          </p:nvPr>
        </p:nvGraphicFramePr>
        <p:xfrm>
          <a:off x="3092451" y="5434014"/>
          <a:ext cx="246456" cy="280987"/>
        </p:xfrm>
        <a:graphic>
          <a:graphicData uri="http://schemas.openxmlformats.org/presentationml/2006/ole">
            <mc:AlternateContent xmlns:mc="http://schemas.openxmlformats.org/markup-compatibility/2006">
              <mc:Choice xmlns:v="urn:schemas-microsoft-com:vml" Requires="v">
                <p:oleObj spid="_x0000_s25033" name="Formula" r:id="rId25" imgW="124560" imgH="166680" progId="Equation.Ribbit">
                  <p:embed/>
                </p:oleObj>
              </mc:Choice>
              <mc:Fallback>
                <p:oleObj name="Formula" r:id="rId25" imgW="124560" imgH="166680" progId="Equation.Ribbit">
                  <p:embed/>
                  <p:pic>
                    <p:nvPicPr>
                      <p:cNvPr id="0" name=""/>
                      <p:cNvPicPr/>
                      <p:nvPr/>
                    </p:nvPicPr>
                    <p:blipFill>
                      <a:blip r:embed="rId26"/>
                      <a:stretch>
                        <a:fillRect/>
                      </a:stretch>
                    </p:blipFill>
                    <p:spPr>
                      <a:xfrm>
                        <a:off x="3092451" y="5434014"/>
                        <a:ext cx="246456" cy="280987"/>
                      </a:xfrm>
                      <a:prstGeom prst="rect">
                        <a:avLst/>
                      </a:prstGeom>
                    </p:spPr>
                  </p:pic>
                </p:oleObj>
              </mc:Fallback>
            </mc:AlternateContent>
          </a:graphicData>
        </a:graphic>
      </p:graphicFrame>
      <p:sp>
        <p:nvSpPr>
          <p:cNvPr id="17" name="标题 1"/>
          <p:cNvSpPr>
            <a:spLocks noGrp="1"/>
          </p:cNvSpPr>
          <p:nvPr>
            <p:ph type="title"/>
          </p:nvPr>
        </p:nvSpPr>
        <p:spPr>
          <a:xfrm>
            <a:off x="842169" y="53250"/>
            <a:ext cx="7886700" cy="777874"/>
          </a:xfrm>
        </p:spPr>
        <p:txBody>
          <a:bodyPr>
            <a:normAutofit/>
          </a:bodyPr>
          <a:lstStyle/>
          <a:p>
            <a:r>
              <a:rPr lang="zh-CN" altLang="en-US" dirty="0">
                <a:solidFill>
                  <a:schemeClr val="tx1"/>
                </a:solidFill>
                <a:latin typeface="微软雅黑" panose="020B0503020204020204" pitchFamily="34" charset="-122"/>
                <a:ea typeface="微软雅黑" panose="020B0503020204020204" pitchFamily="34" charset="-122"/>
              </a:rPr>
              <a:t>连续与缺失值 </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缺失值处理</a:t>
            </a:r>
          </a:p>
        </p:txBody>
      </p:sp>
    </p:spTree>
    <p:extLst>
      <p:ext uri="{BB962C8B-B14F-4D97-AF65-F5344CB8AC3E}">
        <p14:creationId xmlns:p14="http://schemas.microsoft.com/office/powerpoint/2010/main" val="79623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6080554" y="1995220"/>
            <a:ext cx="3039762" cy="390182"/>
          </a:xfrm>
          <a:prstGeom prst="rect">
            <a:avLst/>
          </a:prstGeom>
          <a:ln w="38100">
            <a:solidFill>
              <a:srgbClr val="C00000"/>
            </a:solidFill>
          </a:ln>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457200" lvl="1" indent="0">
              <a:buNone/>
            </a:pPr>
            <a:endParaRPr lang="en-US" altLang="zh-CN" sz="2400" dirty="0"/>
          </a:p>
        </p:txBody>
      </p:sp>
      <p:sp>
        <p:nvSpPr>
          <p:cNvPr id="3" name="内容占位符 2"/>
          <p:cNvSpPr>
            <a:spLocks noGrp="1"/>
          </p:cNvSpPr>
          <p:nvPr>
            <p:ph idx="1"/>
          </p:nvPr>
        </p:nvSpPr>
        <p:spPr>
          <a:xfrm>
            <a:off x="880826" y="1119396"/>
            <a:ext cx="11489267" cy="4930775"/>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类似地可计算出所有属性在数据集上的信息增益</a:t>
            </a:r>
            <a:endParaRPr lang="en-US" altLang="zh-CN" dirty="0">
              <a:solidFill>
                <a:schemeClr val="tx1"/>
              </a:solidFill>
              <a:latin typeface="微软雅黑" panose="020B0503020204020204" pitchFamily="34" charset="-122"/>
              <a:ea typeface="微软雅黑" panose="020B0503020204020204" pitchFamily="34" charset="-122"/>
            </a:endParaRPr>
          </a:p>
          <a:p>
            <a:endParaRPr lang="en-US" altLang="zh-CN" dirty="0"/>
          </a:p>
          <a:p>
            <a:endParaRPr lang="en-US" altLang="zh-CN" dirty="0"/>
          </a:p>
          <a:p>
            <a:endParaRPr lang="en-US" altLang="zh-CN" dirty="0"/>
          </a:p>
          <a:p>
            <a:pPr marL="0" indent="0">
              <a:buNone/>
            </a:pPr>
            <a:r>
              <a:rPr lang="en-US" altLang="zh-CN" dirty="0"/>
              <a:t> </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5445346"/>
              </p:ext>
            </p:extLst>
          </p:nvPr>
        </p:nvGraphicFramePr>
        <p:xfrm>
          <a:off x="3034442" y="1619250"/>
          <a:ext cx="2801938" cy="361950"/>
        </p:xfrm>
        <a:graphic>
          <a:graphicData uri="http://schemas.openxmlformats.org/presentationml/2006/ole">
            <mc:AlternateContent xmlns:mc="http://schemas.openxmlformats.org/markup-compatibility/2006">
              <mc:Choice xmlns:v="urn:schemas-microsoft-com:vml" Requires="v">
                <p:oleObj spid="_x0000_s25830" name="Formula" r:id="rId4" imgW="1464480" imgH="189360" progId="Equation.Ribbit">
                  <p:embed/>
                </p:oleObj>
              </mc:Choice>
              <mc:Fallback>
                <p:oleObj name="Formula" r:id="rId4" imgW="1464480" imgH="189360" progId="Equation.Ribbit">
                  <p:embed/>
                  <p:pic>
                    <p:nvPicPr>
                      <p:cNvPr id="0" name=""/>
                      <p:cNvPicPr/>
                      <p:nvPr/>
                    </p:nvPicPr>
                    <p:blipFill>
                      <a:blip r:embed="rId5"/>
                      <a:stretch>
                        <a:fillRect/>
                      </a:stretch>
                    </p:blipFill>
                    <p:spPr>
                      <a:xfrm>
                        <a:off x="3034442" y="1619250"/>
                        <a:ext cx="2801938" cy="36195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212089866"/>
              </p:ext>
            </p:extLst>
          </p:nvPr>
        </p:nvGraphicFramePr>
        <p:xfrm>
          <a:off x="6252305" y="1604963"/>
          <a:ext cx="2609850" cy="336550"/>
        </p:xfrm>
        <a:graphic>
          <a:graphicData uri="http://schemas.openxmlformats.org/presentationml/2006/ole">
            <mc:AlternateContent xmlns:mc="http://schemas.openxmlformats.org/markup-compatibility/2006">
              <mc:Choice xmlns:v="urn:schemas-microsoft-com:vml" Requires="v">
                <p:oleObj spid="_x0000_s25831" name="Formula" r:id="rId6" imgW="1459440" imgH="188280" progId="Equation.Ribbit">
                  <p:embed/>
                </p:oleObj>
              </mc:Choice>
              <mc:Fallback>
                <p:oleObj name="Formula" r:id="rId6" imgW="1459440" imgH="188280" progId="Equation.Ribbit">
                  <p:embed/>
                  <p:pic>
                    <p:nvPicPr>
                      <p:cNvPr id="0" name=""/>
                      <p:cNvPicPr/>
                      <p:nvPr/>
                    </p:nvPicPr>
                    <p:blipFill>
                      <a:blip r:embed="rId7"/>
                      <a:stretch>
                        <a:fillRect/>
                      </a:stretch>
                    </p:blipFill>
                    <p:spPr>
                      <a:xfrm>
                        <a:off x="6252305" y="1604963"/>
                        <a:ext cx="2609850" cy="33655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569684507"/>
              </p:ext>
            </p:extLst>
          </p:nvPr>
        </p:nvGraphicFramePr>
        <p:xfrm>
          <a:off x="3034442" y="2032001"/>
          <a:ext cx="2801938" cy="360363"/>
        </p:xfrm>
        <a:graphic>
          <a:graphicData uri="http://schemas.openxmlformats.org/presentationml/2006/ole">
            <mc:AlternateContent xmlns:mc="http://schemas.openxmlformats.org/markup-compatibility/2006">
              <mc:Choice xmlns:v="urn:schemas-microsoft-com:vml" Requires="v">
                <p:oleObj spid="_x0000_s25832" name="Formula" r:id="rId8" imgW="1464480" imgH="188280" progId="Equation.Ribbit">
                  <p:embed/>
                </p:oleObj>
              </mc:Choice>
              <mc:Fallback>
                <p:oleObj name="Formula" r:id="rId8" imgW="1464480" imgH="188280" progId="Equation.Ribbit">
                  <p:embed/>
                  <p:pic>
                    <p:nvPicPr>
                      <p:cNvPr id="0" name=""/>
                      <p:cNvPicPr/>
                      <p:nvPr/>
                    </p:nvPicPr>
                    <p:blipFill>
                      <a:blip r:embed="rId9"/>
                      <a:stretch>
                        <a:fillRect/>
                      </a:stretch>
                    </p:blipFill>
                    <p:spPr>
                      <a:xfrm>
                        <a:off x="3034442" y="2032001"/>
                        <a:ext cx="2801938" cy="36036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753199623"/>
              </p:ext>
            </p:extLst>
          </p:nvPr>
        </p:nvGraphicFramePr>
        <p:xfrm>
          <a:off x="6249130" y="2030414"/>
          <a:ext cx="2614612" cy="331787"/>
        </p:xfrm>
        <a:graphic>
          <a:graphicData uri="http://schemas.openxmlformats.org/presentationml/2006/ole">
            <mc:AlternateContent xmlns:mc="http://schemas.openxmlformats.org/markup-compatibility/2006">
              <mc:Choice xmlns:v="urn:schemas-microsoft-com:vml" Requires="v">
                <p:oleObj spid="_x0000_s25833" name="Formula" r:id="rId10" imgW="1468440" imgH="185760" progId="Equation.Ribbit">
                  <p:embed/>
                </p:oleObj>
              </mc:Choice>
              <mc:Fallback>
                <p:oleObj name="Formula" r:id="rId10" imgW="1468440" imgH="185760" progId="Equation.Ribbit">
                  <p:embed/>
                  <p:pic>
                    <p:nvPicPr>
                      <p:cNvPr id="0" name=""/>
                      <p:cNvPicPr/>
                      <p:nvPr/>
                    </p:nvPicPr>
                    <p:blipFill>
                      <a:blip r:embed="rId11"/>
                      <a:stretch>
                        <a:fillRect/>
                      </a:stretch>
                    </p:blipFill>
                    <p:spPr>
                      <a:xfrm>
                        <a:off x="6249130" y="2030414"/>
                        <a:ext cx="2614612" cy="33178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937501018"/>
              </p:ext>
            </p:extLst>
          </p:nvPr>
        </p:nvGraphicFramePr>
        <p:xfrm>
          <a:off x="3055080" y="2424113"/>
          <a:ext cx="2781300" cy="354012"/>
        </p:xfrm>
        <a:graphic>
          <a:graphicData uri="http://schemas.openxmlformats.org/presentationml/2006/ole">
            <mc:AlternateContent xmlns:mc="http://schemas.openxmlformats.org/markup-compatibility/2006">
              <mc:Choice xmlns:v="urn:schemas-microsoft-com:vml" Requires="v">
                <p:oleObj spid="_x0000_s25834" name="Formula" r:id="rId12" imgW="1465920" imgH="186840" progId="Equation.Ribbit">
                  <p:embed/>
                </p:oleObj>
              </mc:Choice>
              <mc:Fallback>
                <p:oleObj name="Formula" r:id="rId12" imgW="1465920" imgH="186840" progId="Equation.Ribbit">
                  <p:embed/>
                  <p:pic>
                    <p:nvPicPr>
                      <p:cNvPr id="0" name=""/>
                      <p:cNvPicPr/>
                      <p:nvPr/>
                    </p:nvPicPr>
                    <p:blipFill>
                      <a:blip r:embed="rId13"/>
                      <a:stretch>
                        <a:fillRect/>
                      </a:stretch>
                    </p:blipFill>
                    <p:spPr>
                      <a:xfrm>
                        <a:off x="3055080" y="2424113"/>
                        <a:ext cx="2781300" cy="35401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550137339"/>
              </p:ext>
            </p:extLst>
          </p:nvPr>
        </p:nvGraphicFramePr>
        <p:xfrm>
          <a:off x="6252306" y="2439989"/>
          <a:ext cx="2638425" cy="339725"/>
        </p:xfrm>
        <a:graphic>
          <a:graphicData uri="http://schemas.openxmlformats.org/presentationml/2006/ole">
            <mc:AlternateContent xmlns:mc="http://schemas.openxmlformats.org/markup-compatibility/2006">
              <mc:Choice xmlns:v="urn:schemas-microsoft-com:vml" Requires="v">
                <p:oleObj spid="_x0000_s25835" name="Formula" r:id="rId14" imgW="1465920" imgH="188280" progId="Equation.Ribbit">
                  <p:embed/>
                </p:oleObj>
              </mc:Choice>
              <mc:Fallback>
                <p:oleObj name="Formula" r:id="rId14" imgW="1465920" imgH="188280" progId="Equation.Ribbit">
                  <p:embed/>
                  <p:pic>
                    <p:nvPicPr>
                      <p:cNvPr id="0" name=""/>
                      <p:cNvPicPr/>
                      <p:nvPr/>
                    </p:nvPicPr>
                    <p:blipFill>
                      <a:blip r:embed="rId15"/>
                      <a:stretch>
                        <a:fillRect/>
                      </a:stretch>
                    </p:blipFill>
                    <p:spPr>
                      <a:xfrm>
                        <a:off x="6252306" y="2439989"/>
                        <a:ext cx="2638425" cy="339725"/>
                      </a:xfrm>
                      <a:prstGeom prst="rect">
                        <a:avLst/>
                      </a:prstGeom>
                    </p:spPr>
                  </p:pic>
                </p:oleObj>
              </mc:Fallback>
            </mc:AlternateContent>
          </a:graphicData>
        </a:graphic>
      </p:graphicFrame>
      <p:pic>
        <p:nvPicPr>
          <p:cNvPr id="10" name="内容占位符 3"/>
          <p:cNvPicPr>
            <a:picLocks noChangeAspect="1"/>
          </p:cNvPicPr>
          <p:nvPr/>
        </p:nvPicPr>
        <p:blipFill>
          <a:blip r:embed="rId16"/>
          <a:stretch>
            <a:fillRect/>
          </a:stretch>
        </p:blipFill>
        <p:spPr>
          <a:xfrm>
            <a:off x="5948577" y="3022640"/>
            <a:ext cx="4567023" cy="3225760"/>
          </a:xfrm>
          <a:prstGeom prst="rect">
            <a:avLst/>
          </a:prstGeom>
        </p:spPr>
      </p:pic>
      <p:sp>
        <p:nvSpPr>
          <p:cNvPr id="18" name="矩形 17"/>
          <p:cNvSpPr/>
          <p:nvPr/>
        </p:nvSpPr>
        <p:spPr>
          <a:xfrm>
            <a:off x="5998177" y="3329359"/>
            <a:ext cx="4448432" cy="98594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006409" y="5691619"/>
            <a:ext cx="4423724" cy="16161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8321246" y="3079629"/>
            <a:ext cx="411892" cy="311390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057833" y="3039514"/>
            <a:ext cx="439693" cy="203396"/>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6002293" y="4311181"/>
            <a:ext cx="4448432" cy="160642"/>
          </a:xfrm>
          <a:prstGeom prst="rect">
            <a:avLst/>
          </a:prstGeom>
          <a:solidFill>
            <a:srgbClr val="E5E17D">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998171" y="4648937"/>
            <a:ext cx="4448432" cy="205950"/>
          </a:xfrm>
          <a:prstGeom prst="rect">
            <a:avLst/>
          </a:prstGeom>
          <a:solidFill>
            <a:srgbClr val="E5E17D">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6010531" y="5369747"/>
            <a:ext cx="4448432" cy="305396"/>
          </a:xfrm>
          <a:prstGeom prst="rect">
            <a:avLst/>
          </a:prstGeom>
          <a:solidFill>
            <a:srgbClr val="E5E17D">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6010525" y="5999943"/>
            <a:ext cx="4448432" cy="160642"/>
          </a:xfrm>
          <a:prstGeom prst="rect">
            <a:avLst/>
          </a:prstGeom>
          <a:solidFill>
            <a:srgbClr val="E5E17D">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002293" y="5031996"/>
            <a:ext cx="4448432" cy="321275"/>
          </a:xfrm>
          <a:prstGeom prst="rect">
            <a:avLst/>
          </a:pr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010525" y="5872902"/>
            <a:ext cx="4448432" cy="135924"/>
          </a:xfrm>
          <a:prstGeom prst="rect">
            <a:avLst/>
          </a:pr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2547126" y="2943751"/>
            <a:ext cx="2864964" cy="369332"/>
          </a:xfrm>
          <a:prstGeom prst="rect">
            <a:avLst/>
          </a:prstGeom>
          <a:noFill/>
        </p:spPr>
        <p:txBody>
          <a:bodyPr wrap="square" rtlCol="0">
            <a:spAutoFit/>
          </a:bodyPr>
          <a:lstStyle/>
          <a:p>
            <a:pPr>
              <a:buNone/>
            </a:pPr>
            <a:r>
              <a:rPr lang="zh-CN" altLang="en-US" sz="1800" dirty="0">
                <a:latin typeface="微软雅黑" panose="020B0503020204020204" pitchFamily="34" charset="-122"/>
                <a:ea typeface="微软雅黑" panose="020B0503020204020204" pitchFamily="34" charset="-122"/>
              </a:rPr>
              <a:t>进入“纹理</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清晰”分支</a:t>
            </a:r>
          </a:p>
        </p:txBody>
      </p:sp>
      <p:sp>
        <p:nvSpPr>
          <p:cNvPr id="31" name="矩形 30"/>
          <p:cNvSpPr/>
          <p:nvPr/>
        </p:nvSpPr>
        <p:spPr>
          <a:xfrm>
            <a:off x="2045473" y="3381388"/>
            <a:ext cx="439693" cy="203396"/>
          </a:xfrm>
          <a:prstGeom prst="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2543004" y="3285624"/>
            <a:ext cx="2864964" cy="369332"/>
          </a:xfrm>
          <a:prstGeom prst="rect">
            <a:avLst/>
          </a:prstGeom>
          <a:noFill/>
        </p:spPr>
        <p:txBody>
          <a:bodyPr wrap="square" rtlCol="0">
            <a:spAutoFit/>
          </a:bodyPr>
          <a:lstStyle/>
          <a:p>
            <a:pPr>
              <a:buNone/>
            </a:pPr>
            <a:r>
              <a:rPr lang="zh-CN" altLang="en-US" sz="1800" dirty="0">
                <a:latin typeface="微软雅黑" panose="020B0503020204020204" pitchFamily="34" charset="-122"/>
                <a:ea typeface="微软雅黑" panose="020B0503020204020204" pitchFamily="34" charset="-122"/>
              </a:rPr>
              <a:t>进入“纹理</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稍糊”分支</a:t>
            </a:r>
          </a:p>
        </p:txBody>
      </p:sp>
      <p:sp>
        <p:nvSpPr>
          <p:cNvPr id="33" name="矩形 32"/>
          <p:cNvSpPr/>
          <p:nvPr/>
        </p:nvSpPr>
        <p:spPr>
          <a:xfrm>
            <a:off x="2041351" y="3731499"/>
            <a:ext cx="439693" cy="203396"/>
          </a:xfrm>
          <a:prstGeom prst="rect">
            <a:avLst/>
          </a:pr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538882" y="3643972"/>
            <a:ext cx="2864964" cy="369332"/>
          </a:xfrm>
          <a:prstGeom prst="rect">
            <a:avLst/>
          </a:prstGeom>
          <a:noFill/>
        </p:spPr>
        <p:txBody>
          <a:bodyPr wrap="square" rtlCol="0">
            <a:spAutoFit/>
          </a:bodyPr>
          <a:lstStyle/>
          <a:p>
            <a:pPr>
              <a:buNone/>
            </a:pPr>
            <a:r>
              <a:rPr lang="zh-CN" altLang="en-US" sz="1800" dirty="0">
                <a:latin typeface="微软雅黑" panose="020B0503020204020204" pitchFamily="34" charset="-122"/>
                <a:ea typeface="微软雅黑" panose="020B0503020204020204" pitchFamily="34" charset="-122"/>
              </a:rPr>
              <a:t>进入“纹理</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模糊”分支</a:t>
            </a:r>
          </a:p>
        </p:txBody>
      </p:sp>
      <p:sp>
        <p:nvSpPr>
          <p:cNvPr id="35" name="矩形 34"/>
          <p:cNvSpPr/>
          <p:nvPr/>
        </p:nvSpPr>
        <p:spPr>
          <a:xfrm>
            <a:off x="2017580" y="4894450"/>
            <a:ext cx="439693" cy="203396"/>
          </a:xfrm>
          <a:prstGeom prst="rect">
            <a:avLst/>
          </a:prstGeom>
          <a:solidFill>
            <a:srgbClr val="C0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2509453" y="4791874"/>
            <a:ext cx="2976947" cy="1532727"/>
          </a:xfrm>
          <a:prstGeom prst="rect">
            <a:avLst/>
          </a:prstGeom>
          <a:noFill/>
        </p:spPr>
        <p:txBody>
          <a:bodyPr wrap="square" rtlCol="0">
            <a:spAutoFit/>
          </a:bodyPr>
          <a:lstStyle/>
          <a:p>
            <a:pPr algn="just">
              <a:buNone/>
            </a:pPr>
            <a:r>
              <a:rPr lang="zh-CN" altLang="en-US" sz="1800" dirty="0">
                <a:latin typeface="微软雅黑" panose="020B0503020204020204" pitchFamily="34" charset="-122"/>
                <a:ea typeface="微软雅黑" panose="020B0503020204020204" pitchFamily="34" charset="-122"/>
              </a:rPr>
              <a:t>在属性“纹理”上出现缺失值，样本</a:t>
            </a:r>
            <a:r>
              <a:rPr lang="en-US" altLang="zh-CN" sz="1800" dirty="0">
                <a:latin typeface="微软雅黑" panose="020B0503020204020204" pitchFamily="34" charset="-122"/>
                <a:ea typeface="微软雅黑" panose="020B0503020204020204" pitchFamily="34" charset="-122"/>
              </a:rPr>
              <a:t>8</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10</a:t>
            </a:r>
            <a:r>
              <a:rPr lang="zh-CN" altLang="en-US" sz="1800" dirty="0">
                <a:latin typeface="微软雅黑" panose="020B0503020204020204" pitchFamily="34" charset="-122"/>
                <a:ea typeface="微软雅黑" panose="020B0503020204020204" pitchFamily="34" charset="-122"/>
              </a:rPr>
              <a:t>同时进入</a:t>
            </a: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个分支，调整</a:t>
            </a:r>
            <a:r>
              <a:rPr lang="en-US" altLang="zh-CN" sz="1800" dirty="0">
                <a:latin typeface="微软雅黑" panose="020B0503020204020204" pitchFamily="34" charset="-122"/>
                <a:ea typeface="微软雅黑" panose="020B0503020204020204" pitchFamily="34" charset="-122"/>
              </a:rPr>
              <a:t>8</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10</a:t>
            </a:r>
            <a:r>
              <a:rPr lang="zh-CN" altLang="en-US" sz="1800" dirty="0">
                <a:latin typeface="微软雅黑" panose="020B0503020204020204" pitchFamily="34" charset="-122"/>
                <a:ea typeface="微软雅黑" panose="020B0503020204020204" pitchFamily="34" charset="-122"/>
              </a:rPr>
              <a:t>在</a:t>
            </a: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分分支权值</a:t>
            </a:r>
            <a:r>
              <a:rPr lang="zh-CN" altLang="en-US" sz="1800">
                <a:latin typeface="微软雅黑" panose="020B0503020204020204" pitchFamily="34" charset="-122"/>
                <a:ea typeface="微软雅黑" panose="020B0503020204020204" pitchFamily="34" charset="-122"/>
              </a:rPr>
              <a:t>分别为：</a:t>
            </a:r>
            <a:endParaRPr lang="en-US" altLang="zh-CN" sz="1800">
              <a:latin typeface="微软雅黑" panose="020B0503020204020204" pitchFamily="34" charset="-122"/>
              <a:ea typeface="微软雅黑" panose="020B0503020204020204" pitchFamily="34" charset="-122"/>
            </a:endParaRPr>
          </a:p>
          <a:p>
            <a:pPr algn="just">
              <a:buNone/>
            </a:pPr>
            <a:r>
              <a:rPr lang="en-US" altLang="zh-CN" sz="1800">
                <a:latin typeface="微软雅黑" panose="020B0503020204020204" pitchFamily="34" charset="-122"/>
                <a:ea typeface="微软雅黑" panose="020B0503020204020204" pitchFamily="34" charset="-122"/>
              </a:rPr>
              <a:t>7/15</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5/15</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3/15</a:t>
            </a:r>
            <a:endParaRPr lang="zh-CN" altLang="en-US" sz="1800" dirty="0">
              <a:latin typeface="微软雅黑" panose="020B0503020204020204" pitchFamily="34" charset="-122"/>
              <a:ea typeface="微软雅黑" panose="020B0503020204020204" pitchFamily="34" charset="-122"/>
            </a:endParaRPr>
          </a:p>
        </p:txBody>
      </p:sp>
      <p:sp>
        <p:nvSpPr>
          <p:cNvPr id="37" name="矩形 36"/>
          <p:cNvSpPr/>
          <p:nvPr/>
        </p:nvSpPr>
        <p:spPr>
          <a:xfrm>
            <a:off x="6002287" y="4863121"/>
            <a:ext cx="4448432" cy="160642"/>
          </a:xfrm>
          <a:prstGeom prst="rect">
            <a:avLst/>
          </a:prstGeom>
          <a:solidFill>
            <a:srgbClr val="C0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5998165" y="4488295"/>
            <a:ext cx="4448432" cy="160642"/>
          </a:xfrm>
          <a:prstGeom prst="rect">
            <a:avLst/>
          </a:prstGeom>
          <a:solidFill>
            <a:srgbClr val="C0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1919246" y="2891482"/>
            <a:ext cx="3484600" cy="16688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2190750" y="4081610"/>
            <a:ext cx="3018829" cy="369332"/>
          </a:xfrm>
          <a:prstGeom prst="rect">
            <a:avLst/>
          </a:prstGeom>
          <a:noFill/>
        </p:spPr>
        <p:txBody>
          <a:bodyPr wrap="square" rtlCol="0">
            <a:spAutoFit/>
          </a:bodyPr>
          <a:lstStyle/>
          <a:p>
            <a:pPr>
              <a:buNone/>
            </a:pPr>
            <a:r>
              <a:rPr lang="zh-CN" altLang="en-US" sz="1800" dirty="0">
                <a:latin typeface="微软雅黑" panose="020B0503020204020204" pitchFamily="34" charset="-122"/>
                <a:ea typeface="微软雅黑" panose="020B0503020204020204" pitchFamily="34" charset="-122"/>
              </a:rPr>
              <a:t>样本权重在各子结点仍为</a:t>
            </a:r>
            <a:r>
              <a:rPr lang="en-US" altLang="zh-CN" sz="1800" dirty="0">
                <a:latin typeface="微软雅黑" panose="020B0503020204020204" pitchFamily="34" charset="-122"/>
                <a:ea typeface="微软雅黑" panose="020B0503020204020204" pitchFamily="34" charset="-122"/>
              </a:rPr>
              <a:t>1</a:t>
            </a:r>
            <a:endParaRPr lang="zh-CN" altLang="en-US" sz="1800" dirty="0">
              <a:latin typeface="微软雅黑" panose="020B0503020204020204" pitchFamily="34" charset="-122"/>
              <a:ea typeface="微软雅黑" panose="020B0503020204020204" pitchFamily="34" charset="-122"/>
            </a:endParaRPr>
          </a:p>
        </p:txBody>
      </p:sp>
      <p:sp>
        <p:nvSpPr>
          <p:cNvPr id="45" name="矩形 44"/>
          <p:cNvSpPr/>
          <p:nvPr/>
        </p:nvSpPr>
        <p:spPr>
          <a:xfrm>
            <a:off x="1923362" y="4756467"/>
            <a:ext cx="3480484" cy="15346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标题 1"/>
          <p:cNvSpPr>
            <a:spLocks noGrp="1"/>
          </p:cNvSpPr>
          <p:nvPr>
            <p:ph type="title"/>
          </p:nvPr>
        </p:nvSpPr>
        <p:spPr>
          <a:xfrm>
            <a:off x="976619" y="-11611"/>
            <a:ext cx="7886700" cy="777874"/>
          </a:xfrm>
        </p:spPr>
        <p:txBody>
          <a:bodyPr>
            <a:normAutofit/>
          </a:bodyPr>
          <a:lstStyle/>
          <a:p>
            <a:r>
              <a:rPr lang="zh-CN" altLang="en-US" dirty="0">
                <a:solidFill>
                  <a:schemeClr val="tx1"/>
                </a:solidFill>
                <a:latin typeface="微软雅黑" panose="020B0503020204020204" pitchFamily="34" charset="-122"/>
                <a:ea typeface="微软雅黑" panose="020B0503020204020204" pitchFamily="34" charset="-122"/>
              </a:rPr>
              <a:t>连续与缺失值 </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缺失值处理</a:t>
            </a:r>
          </a:p>
        </p:txBody>
      </p:sp>
    </p:spTree>
    <p:extLst>
      <p:ext uri="{BB962C8B-B14F-4D97-AF65-F5344CB8AC3E}">
        <p14:creationId xmlns:p14="http://schemas.microsoft.com/office/powerpoint/2010/main" val="210134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8"/>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P spid="19" grpId="0" animBg="1"/>
      <p:bldP spid="21" grpId="0" animBg="1"/>
      <p:bldP spid="22" grpId="0" animBg="1"/>
      <p:bldP spid="23" grpId="0" animBg="1"/>
      <p:bldP spid="25" grpId="0" animBg="1"/>
      <p:bldP spid="26" grpId="0" animBg="1"/>
      <p:bldP spid="27" grpId="0" animBg="1"/>
      <p:bldP spid="28" grpId="0" animBg="1"/>
      <p:bldP spid="29" grpId="0" animBg="1"/>
      <p:bldP spid="30" grpId="0"/>
      <p:bldP spid="31" grpId="0" animBg="1"/>
      <p:bldP spid="32" grpId="0"/>
      <p:bldP spid="33" grpId="0" animBg="1"/>
      <p:bldP spid="34" grpId="0"/>
      <p:bldP spid="35" grpId="0" animBg="1"/>
      <p:bldP spid="36" grpId="0"/>
      <p:bldP spid="37" grpId="0" animBg="1"/>
      <p:bldP spid="38" grpId="0" animBg="1"/>
      <p:bldP spid="39" grpId="0" animBg="1"/>
      <p:bldP spid="42" grpId="0"/>
      <p:bldP spid="4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28600"/>
            <a:ext cx="7772400" cy="470898"/>
          </a:xfrm>
        </p:spPr>
        <p:txBody>
          <a:bodyPr/>
          <a:lstStyle/>
          <a:p>
            <a:r>
              <a:rPr lang="zh-CN" altLang="en-US" dirty="0"/>
              <a:t>目录</a:t>
            </a:r>
            <a:endParaRPr lang="zh-CN" altLang="en-US" dirty="0">
              <a:solidFill>
                <a:schemeClr val="tx1"/>
              </a:solidFill>
            </a:endParaRPr>
          </a:p>
        </p:txBody>
      </p:sp>
      <p:sp>
        <p:nvSpPr>
          <p:cNvPr id="6" name="内容占位符 2"/>
          <p:cNvSpPr>
            <a:spLocks noGrp="1"/>
          </p:cNvSpPr>
          <p:nvPr>
            <p:ph idx="4294967295"/>
          </p:nvPr>
        </p:nvSpPr>
        <p:spPr>
          <a:xfrm>
            <a:off x="914400" y="1219200"/>
            <a:ext cx="8686800" cy="4762500"/>
          </a:xfrm>
          <a:prstGeom prst="rect">
            <a:avLst/>
          </a:prstGeom>
        </p:spPr>
        <p:txBody>
          <a:bodyPr/>
          <a:lstStyle/>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基本流程</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划分选择</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剪枝处理</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连续与缺失值</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rgbClr val="000000"/>
                </a:solidFill>
              </a:rPr>
              <a:t>多变量决策树</a:t>
            </a:r>
          </a:p>
        </p:txBody>
      </p:sp>
    </p:spTree>
    <p:extLst>
      <p:ext uri="{BB962C8B-B14F-4D97-AF65-F5344CB8AC3E}">
        <p14:creationId xmlns:p14="http://schemas.microsoft.com/office/powerpoint/2010/main" val="8652240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0600" y="37437"/>
            <a:ext cx="7886700" cy="777874"/>
          </a:xfrm>
        </p:spPr>
        <p:txBody>
          <a:bodyPr>
            <a:normAutofit/>
          </a:bodyPr>
          <a:lstStyle/>
          <a:p>
            <a:r>
              <a:rPr lang="zh-CN" altLang="en-US" dirty="0">
                <a:solidFill>
                  <a:schemeClr val="tx1"/>
                </a:solidFill>
                <a:latin typeface="微软雅黑" panose="020B0503020204020204" pitchFamily="34" charset="-122"/>
                <a:ea typeface="微软雅黑" panose="020B0503020204020204" pitchFamily="34" charset="-122"/>
              </a:rPr>
              <a:t>多变量决策树</a:t>
            </a:r>
          </a:p>
        </p:txBody>
      </p:sp>
      <p:sp>
        <p:nvSpPr>
          <p:cNvPr id="3" name="内容占位符 2"/>
          <p:cNvSpPr>
            <a:spLocks noGrp="1"/>
          </p:cNvSpPr>
          <p:nvPr>
            <p:ph idx="1"/>
          </p:nvPr>
        </p:nvSpPr>
        <p:spPr>
          <a:xfrm>
            <a:off x="966983" y="1100508"/>
            <a:ext cx="11489267" cy="4930775"/>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单变量决策树分类边界</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轴平行</a:t>
            </a:r>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多变量决策树</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6" name="任意多边形 5"/>
          <p:cNvSpPr/>
          <p:nvPr/>
        </p:nvSpPr>
        <p:spPr>
          <a:xfrm>
            <a:off x="2260610" y="3244038"/>
            <a:ext cx="2757388" cy="1875934"/>
          </a:xfrm>
          <a:custGeom>
            <a:avLst/>
            <a:gdLst>
              <a:gd name="connsiteX0" fmla="*/ 0 w 2181225"/>
              <a:gd name="connsiteY0" fmla="*/ 1514475 h 1514475"/>
              <a:gd name="connsiteX1" fmla="*/ 904875 w 2181225"/>
              <a:gd name="connsiteY1" fmla="*/ 1257300 h 1514475"/>
              <a:gd name="connsiteX2" fmla="*/ 1581150 w 2181225"/>
              <a:gd name="connsiteY2" fmla="*/ 266700 h 1514475"/>
              <a:gd name="connsiteX3" fmla="*/ 2181225 w 2181225"/>
              <a:gd name="connsiteY3" fmla="*/ 0 h 1514475"/>
              <a:gd name="connsiteX0" fmla="*/ 0 w 2355393"/>
              <a:gd name="connsiteY0" fmla="*/ 1519781 h 1519781"/>
              <a:gd name="connsiteX1" fmla="*/ 904875 w 2355393"/>
              <a:gd name="connsiteY1" fmla="*/ 1262606 h 1519781"/>
              <a:gd name="connsiteX2" fmla="*/ 1581150 w 2355393"/>
              <a:gd name="connsiteY2" fmla="*/ 272006 h 1519781"/>
              <a:gd name="connsiteX3" fmla="*/ 2355393 w 2355393"/>
              <a:gd name="connsiteY3" fmla="*/ 0 h 1519781"/>
              <a:gd name="connsiteX0" fmla="*/ 0 w 2355393"/>
              <a:gd name="connsiteY0" fmla="*/ 1519781 h 1519781"/>
              <a:gd name="connsiteX1" fmla="*/ 904875 w 2355393"/>
              <a:gd name="connsiteY1" fmla="*/ 1262606 h 1519781"/>
              <a:gd name="connsiteX2" fmla="*/ 1581150 w 2355393"/>
              <a:gd name="connsiteY2" fmla="*/ 272006 h 1519781"/>
              <a:gd name="connsiteX3" fmla="*/ 2355393 w 2355393"/>
              <a:gd name="connsiteY3" fmla="*/ 0 h 1519781"/>
              <a:gd name="connsiteX0" fmla="*/ 0 w 2422813"/>
              <a:gd name="connsiteY0" fmla="*/ 1519781 h 1519781"/>
              <a:gd name="connsiteX1" fmla="*/ 972295 w 2422813"/>
              <a:gd name="connsiteY1" fmla="*/ 1262606 h 1519781"/>
              <a:gd name="connsiteX2" fmla="*/ 1648570 w 2422813"/>
              <a:gd name="connsiteY2" fmla="*/ 272006 h 1519781"/>
              <a:gd name="connsiteX3" fmla="*/ 2422813 w 2422813"/>
              <a:gd name="connsiteY3" fmla="*/ 0 h 1519781"/>
              <a:gd name="connsiteX0" fmla="*/ 0 w 2422813"/>
              <a:gd name="connsiteY0" fmla="*/ 1519781 h 1519781"/>
              <a:gd name="connsiteX1" fmla="*/ 972295 w 2422813"/>
              <a:gd name="connsiteY1" fmla="*/ 1262606 h 1519781"/>
              <a:gd name="connsiteX2" fmla="*/ 1648570 w 2422813"/>
              <a:gd name="connsiteY2" fmla="*/ 272006 h 1519781"/>
              <a:gd name="connsiteX3" fmla="*/ 2422813 w 2422813"/>
              <a:gd name="connsiteY3" fmla="*/ 0 h 1519781"/>
              <a:gd name="connsiteX0" fmla="*/ 0 w 2532370"/>
              <a:gd name="connsiteY0" fmla="*/ 1479985 h 1479985"/>
              <a:gd name="connsiteX1" fmla="*/ 972295 w 2532370"/>
              <a:gd name="connsiteY1" fmla="*/ 1222810 h 1479985"/>
              <a:gd name="connsiteX2" fmla="*/ 1648570 w 2532370"/>
              <a:gd name="connsiteY2" fmla="*/ 232210 h 1479985"/>
              <a:gd name="connsiteX3" fmla="*/ 2532370 w 2532370"/>
              <a:gd name="connsiteY3" fmla="*/ 0 h 1479985"/>
              <a:gd name="connsiteX0" fmla="*/ 0 w 2532370"/>
              <a:gd name="connsiteY0" fmla="*/ 1480593 h 1480593"/>
              <a:gd name="connsiteX1" fmla="*/ 972295 w 2532370"/>
              <a:gd name="connsiteY1" fmla="*/ 1223418 h 1480593"/>
              <a:gd name="connsiteX2" fmla="*/ 1648570 w 2532370"/>
              <a:gd name="connsiteY2" fmla="*/ 232818 h 1480593"/>
              <a:gd name="connsiteX3" fmla="*/ 2532370 w 2532370"/>
              <a:gd name="connsiteY3" fmla="*/ 608 h 1480593"/>
              <a:gd name="connsiteX0" fmla="*/ 0 w 2431240"/>
              <a:gd name="connsiteY0" fmla="*/ 1496376 h 1496376"/>
              <a:gd name="connsiteX1" fmla="*/ 972295 w 2431240"/>
              <a:gd name="connsiteY1" fmla="*/ 1239201 h 1496376"/>
              <a:gd name="connsiteX2" fmla="*/ 1648570 w 2431240"/>
              <a:gd name="connsiteY2" fmla="*/ 248601 h 1496376"/>
              <a:gd name="connsiteX3" fmla="*/ 2431240 w 2431240"/>
              <a:gd name="connsiteY3" fmla="*/ 473 h 1496376"/>
              <a:gd name="connsiteX0" fmla="*/ 0 w 2431240"/>
              <a:gd name="connsiteY0" fmla="*/ 1496376 h 1496376"/>
              <a:gd name="connsiteX1" fmla="*/ 972295 w 2431240"/>
              <a:gd name="connsiteY1" fmla="*/ 1239201 h 1496376"/>
              <a:gd name="connsiteX2" fmla="*/ 1648570 w 2431240"/>
              <a:gd name="connsiteY2" fmla="*/ 248601 h 1496376"/>
              <a:gd name="connsiteX3" fmla="*/ 2431240 w 2431240"/>
              <a:gd name="connsiteY3" fmla="*/ 473 h 1496376"/>
              <a:gd name="connsiteX0" fmla="*/ 0 w 2431240"/>
              <a:gd name="connsiteY0" fmla="*/ 1535999 h 1535999"/>
              <a:gd name="connsiteX1" fmla="*/ 972295 w 2431240"/>
              <a:gd name="connsiteY1" fmla="*/ 1278824 h 1535999"/>
              <a:gd name="connsiteX2" fmla="*/ 1648570 w 2431240"/>
              <a:gd name="connsiteY2" fmla="*/ 288224 h 1535999"/>
              <a:gd name="connsiteX3" fmla="*/ 2431240 w 2431240"/>
              <a:gd name="connsiteY3" fmla="*/ 300 h 1535999"/>
              <a:gd name="connsiteX0" fmla="*/ 0 w 2431240"/>
              <a:gd name="connsiteY0" fmla="*/ 1535699 h 1535699"/>
              <a:gd name="connsiteX1" fmla="*/ 972295 w 2431240"/>
              <a:gd name="connsiteY1" fmla="*/ 1278524 h 1535699"/>
              <a:gd name="connsiteX2" fmla="*/ 1648570 w 2431240"/>
              <a:gd name="connsiteY2" fmla="*/ 287924 h 1535699"/>
              <a:gd name="connsiteX3" fmla="*/ 2431240 w 2431240"/>
              <a:gd name="connsiteY3" fmla="*/ 0 h 1535699"/>
              <a:gd name="connsiteX0" fmla="*/ 0 w 2464950"/>
              <a:gd name="connsiteY0" fmla="*/ 1559576 h 1559576"/>
              <a:gd name="connsiteX1" fmla="*/ 972295 w 2464950"/>
              <a:gd name="connsiteY1" fmla="*/ 1302401 h 1559576"/>
              <a:gd name="connsiteX2" fmla="*/ 1648570 w 2464950"/>
              <a:gd name="connsiteY2" fmla="*/ 311801 h 1559576"/>
              <a:gd name="connsiteX3" fmla="*/ 2464950 w 2464950"/>
              <a:gd name="connsiteY3" fmla="*/ 0 h 1559576"/>
              <a:gd name="connsiteX0" fmla="*/ 0 w 2439668"/>
              <a:gd name="connsiteY0" fmla="*/ 1567535 h 1567535"/>
              <a:gd name="connsiteX1" fmla="*/ 972295 w 2439668"/>
              <a:gd name="connsiteY1" fmla="*/ 1310360 h 1567535"/>
              <a:gd name="connsiteX2" fmla="*/ 1648570 w 2439668"/>
              <a:gd name="connsiteY2" fmla="*/ 319760 h 1567535"/>
              <a:gd name="connsiteX3" fmla="*/ 2439668 w 2439668"/>
              <a:gd name="connsiteY3" fmla="*/ 0 h 1567535"/>
            </a:gdLst>
            <a:ahLst/>
            <a:cxnLst>
              <a:cxn ang="0">
                <a:pos x="connsiteX0" y="connsiteY0"/>
              </a:cxn>
              <a:cxn ang="0">
                <a:pos x="connsiteX1" y="connsiteY1"/>
              </a:cxn>
              <a:cxn ang="0">
                <a:pos x="connsiteX2" y="connsiteY2"/>
              </a:cxn>
              <a:cxn ang="0">
                <a:pos x="connsiteX3" y="connsiteY3"/>
              </a:cxn>
            </a:cxnLst>
            <a:rect l="l" t="t" r="r" b="b"/>
            <a:pathLst>
              <a:path w="2439668" h="1567535">
                <a:moveTo>
                  <a:pt x="0" y="1567535"/>
                </a:moveTo>
                <a:cubicBezTo>
                  <a:pt x="331912" y="1564152"/>
                  <a:pt x="697533" y="1518323"/>
                  <a:pt x="972295" y="1310360"/>
                </a:cubicBezTo>
                <a:cubicBezTo>
                  <a:pt x="1247057" y="1102397"/>
                  <a:pt x="1404008" y="538153"/>
                  <a:pt x="1648570" y="319760"/>
                </a:cubicBezTo>
                <a:cubicBezTo>
                  <a:pt x="1893132" y="101367"/>
                  <a:pt x="1936986" y="73677"/>
                  <a:pt x="2439668" y="0"/>
                </a:cubicBezTo>
              </a:path>
            </a:pathLst>
          </a:cu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flipH="1" flipV="1">
            <a:off x="2193671" y="2769021"/>
            <a:ext cx="0" cy="252000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cxnSp>
        <p:nvCxnSpPr>
          <p:cNvPr id="9" name="直接箭头连接符 8"/>
          <p:cNvCxnSpPr/>
          <p:nvPr/>
        </p:nvCxnSpPr>
        <p:spPr>
          <a:xfrm>
            <a:off x="2185474" y="5289081"/>
            <a:ext cx="3060000" cy="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sp>
        <p:nvSpPr>
          <p:cNvPr id="10" name="文本框 11"/>
          <p:cNvSpPr txBox="1"/>
          <p:nvPr/>
        </p:nvSpPr>
        <p:spPr>
          <a:xfrm>
            <a:off x="2003575" y="5226605"/>
            <a:ext cx="381836" cy="307777"/>
          </a:xfrm>
          <a:prstGeom prst="rect">
            <a:avLst/>
          </a:prstGeom>
          <a:noFill/>
        </p:spPr>
        <p:txBody>
          <a:bodyPr wrap="none" rtlCol="0">
            <a:spAutoFit/>
          </a:bodyPr>
          <a:lstStyle/>
          <a:p>
            <a:r>
              <a:rPr lang="en-US" altLang="zh-CN" sz="1400" dirty="0">
                <a:latin typeface="Times "/>
              </a:rPr>
              <a:t>0</a:t>
            </a:r>
            <a:endParaRPr lang="zh-CN" altLang="en-US" sz="1400" dirty="0">
              <a:latin typeface="Times "/>
            </a:endParaRPr>
          </a:p>
        </p:txBody>
      </p:sp>
      <p:cxnSp>
        <p:nvCxnSpPr>
          <p:cNvPr id="11" name="直接连接符 10"/>
          <p:cNvCxnSpPr/>
          <p:nvPr/>
        </p:nvCxnSpPr>
        <p:spPr>
          <a:xfrm>
            <a:off x="2823481" y="5217521"/>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3445671" y="5217521"/>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4067861" y="5217521"/>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4690051" y="5217521"/>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rot="5400000">
            <a:off x="2230031" y="3382352"/>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rot="5400000">
            <a:off x="2230031" y="4005928"/>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rot="5400000">
            <a:off x="2230031" y="4629504"/>
            <a:ext cx="0" cy="72000"/>
          </a:xfrm>
          <a:prstGeom prst="line">
            <a:avLst/>
          </a:prstGeom>
          <a:ln w="12700"/>
        </p:spPr>
        <p:style>
          <a:lnRef idx="1">
            <a:schemeClr val="dk1"/>
          </a:lnRef>
          <a:fillRef idx="0">
            <a:schemeClr val="dk1"/>
          </a:fillRef>
          <a:effectRef idx="0">
            <a:schemeClr val="dk1"/>
          </a:effectRef>
          <a:fontRef idx="minor">
            <a:schemeClr val="tx1"/>
          </a:fontRef>
        </p:style>
      </p:cxnSp>
      <p:grpSp>
        <p:nvGrpSpPr>
          <p:cNvPr id="18" name="组合 17"/>
          <p:cNvGrpSpPr/>
          <p:nvPr/>
        </p:nvGrpSpPr>
        <p:grpSpPr>
          <a:xfrm>
            <a:off x="2981516" y="4203991"/>
            <a:ext cx="108000" cy="108000"/>
            <a:chOff x="5476803" y="2392530"/>
            <a:chExt cx="108000" cy="108000"/>
          </a:xfrm>
        </p:grpSpPr>
        <p:cxnSp>
          <p:nvCxnSpPr>
            <p:cNvPr id="19" name="直接连接符 18"/>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1" name="组合 20"/>
          <p:cNvGrpSpPr/>
          <p:nvPr/>
        </p:nvGrpSpPr>
        <p:grpSpPr>
          <a:xfrm>
            <a:off x="2498975" y="4555818"/>
            <a:ext cx="108000" cy="108000"/>
            <a:chOff x="5476803" y="2392530"/>
            <a:chExt cx="108000" cy="108000"/>
          </a:xfrm>
        </p:grpSpPr>
        <p:cxnSp>
          <p:nvCxnSpPr>
            <p:cNvPr id="22" name="直接连接符 2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4" name="组合 23"/>
          <p:cNvGrpSpPr/>
          <p:nvPr/>
        </p:nvGrpSpPr>
        <p:grpSpPr>
          <a:xfrm>
            <a:off x="3593454" y="3927302"/>
            <a:ext cx="108000" cy="108000"/>
            <a:chOff x="5476803" y="2392530"/>
            <a:chExt cx="108000" cy="108000"/>
          </a:xfrm>
        </p:grpSpPr>
        <p:cxnSp>
          <p:nvCxnSpPr>
            <p:cNvPr id="25" name="直接连接符 2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7" name="组合 26"/>
          <p:cNvGrpSpPr/>
          <p:nvPr/>
        </p:nvGrpSpPr>
        <p:grpSpPr>
          <a:xfrm>
            <a:off x="3304196" y="3972033"/>
            <a:ext cx="108000" cy="108000"/>
            <a:chOff x="5476803" y="2392530"/>
            <a:chExt cx="108000" cy="108000"/>
          </a:xfrm>
        </p:grpSpPr>
        <p:cxnSp>
          <p:nvCxnSpPr>
            <p:cNvPr id="28" name="直接连接符 2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0" name="组合 29"/>
          <p:cNvGrpSpPr/>
          <p:nvPr/>
        </p:nvGrpSpPr>
        <p:grpSpPr>
          <a:xfrm>
            <a:off x="3223354" y="4696878"/>
            <a:ext cx="108000" cy="108000"/>
            <a:chOff x="5476803" y="2392530"/>
            <a:chExt cx="108000" cy="108000"/>
          </a:xfrm>
        </p:grpSpPr>
        <p:cxnSp>
          <p:nvCxnSpPr>
            <p:cNvPr id="31" name="直接连接符 3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直接连接符 3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3" name="组合 32"/>
          <p:cNvGrpSpPr/>
          <p:nvPr/>
        </p:nvGrpSpPr>
        <p:grpSpPr>
          <a:xfrm>
            <a:off x="2487164" y="3983554"/>
            <a:ext cx="108000" cy="108000"/>
            <a:chOff x="5476803" y="2392530"/>
            <a:chExt cx="108000" cy="108000"/>
          </a:xfrm>
        </p:grpSpPr>
        <p:cxnSp>
          <p:nvCxnSpPr>
            <p:cNvPr id="34" name="直接连接符 33"/>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直接连接符 34"/>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6" name="组合 35"/>
          <p:cNvGrpSpPr/>
          <p:nvPr/>
        </p:nvGrpSpPr>
        <p:grpSpPr>
          <a:xfrm>
            <a:off x="2737957" y="4332193"/>
            <a:ext cx="108000" cy="108000"/>
            <a:chOff x="5476803" y="2392530"/>
            <a:chExt cx="108000" cy="108000"/>
          </a:xfrm>
        </p:grpSpPr>
        <p:cxnSp>
          <p:nvCxnSpPr>
            <p:cNvPr id="37" name="直接连接符 36"/>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9" name="组合 38"/>
          <p:cNvGrpSpPr/>
          <p:nvPr/>
        </p:nvGrpSpPr>
        <p:grpSpPr>
          <a:xfrm>
            <a:off x="2657689" y="4897879"/>
            <a:ext cx="108000" cy="108000"/>
            <a:chOff x="5476803" y="2392530"/>
            <a:chExt cx="108000" cy="108000"/>
          </a:xfrm>
        </p:grpSpPr>
        <p:cxnSp>
          <p:nvCxnSpPr>
            <p:cNvPr id="40" name="直接连接符 39"/>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42" name="直接连接符 41"/>
          <p:cNvCxnSpPr/>
          <p:nvPr/>
        </p:nvCxnSpPr>
        <p:spPr>
          <a:xfrm>
            <a:off x="3629879" y="4792607"/>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3" name="直接连接符 42"/>
          <p:cNvCxnSpPr/>
          <p:nvPr/>
        </p:nvCxnSpPr>
        <p:spPr>
          <a:xfrm>
            <a:off x="3115354" y="5119972"/>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4" name="直接连接符 43"/>
          <p:cNvCxnSpPr/>
          <p:nvPr/>
        </p:nvCxnSpPr>
        <p:spPr>
          <a:xfrm>
            <a:off x="3391548" y="4974413"/>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5" name="直接连接符 44"/>
          <p:cNvCxnSpPr/>
          <p:nvPr/>
        </p:nvCxnSpPr>
        <p:spPr>
          <a:xfrm>
            <a:off x="4185696" y="4807962"/>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a:xfrm>
            <a:off x="3823755" y="4608121"/>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a:xfrm>
            <a:off x="4004524" y="5171187"/>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8" name="直接连接符 47"/>
          <p:cNvCxnSpPr/>
          <p:nvPr/>
        </p:nvCxnSpPr>
        <p:spPr>
          <a:xfrm>
            <a:off x="4351958" y="4951879"/>
            <a:ext cx="108000" cy="0"/>
          </a:xfrm>
          <a:prstGeom prst="line">
            <a:avLst/>
          </a:prstGeom>
          <a:ln w="19050"/>
        </p:spPr>
        <p:style>
          <a:lnRef idx="1">
            <a:schemeClr val="dk1"/>
          </a:lnRef>
          <a:fillRef idx="0">
            <a:schemeClr val="dk1"/>
          </a:fillRef>
          <a:effectRef idx="0">
            <a:schemeClr val="dk1"/>
          </a:effectRef>
          <a:fontRef idx="minor">
            <a:schemeClr val="tx1"/>
          </a:fontRef>
        </p:style>
      </p:cxnSp>
      <p:graphicFrame>
        <p:nvGraphicFramePr>
          <p:cNvPr id="49" name="对象 48"/>
          <p:cNvGraphicFramePr>
            <a:graphicFrameLocks noChangeAspect="1"/>
          </p:cNvGraphicFramePr>
          <p:nvPr>
            <p:extLst>
              <p:ext uri="{D42A27DB-BD31-4B8C-83A1-F6EECF244321}">
                <p14:modId xmlns:p14="http://schemas.microsoft.com/office/powerpoint/2010/main" val="1641044328"/>
              </p:ext>
            </p:extLst>
          </p:nvPr>
        </p:nvGraphicFramePr>
        <p:xfrm>
          <a:off x="4916581" y="5346600"/>
          <a:ext cx="141791" cy="216000"/>
        </p:xfrm>
        <a:graphic>
          <a:graphicData uri="http://schemas.openxmlformats.org/presentationml/2006/ole">
            <mc:AlternateContent xmlns:mc="http://schemas.openxmlformats.org/markup-compatibility/2006">
              <mc:Choice xmlns:v="urn:schemas-microsoft-com:vml" Requires="v">
                <p:oleObj spid="_x0000_s26892" name="Formula" r:id="rId3" imgW="86400" imgH="129600" progId="Equation.Ribbit">
                  <p:embed/>
                </p:oleObj>
              </mc:Choice>
              <mc:Fallback>
                <p:oleObj name="Formula" r:id="rId3" imgW="86400" imgH="129600" progId="Equation.Ribbit">
                  <p:embed/>
                  <p:pic>
                    <p:nvPicPr>
                      <p:cNvPr id="0" name=""/>
                      <p:cNvPicPr/>
                      <p:nvPr/>
                    </p:nvPicPr>
                    <p:blipFill>
                      <a:blip r:embed="rId4"/>
                      <a:stretch>
                        <a:fillRect/>
                      </a:stretch>
                    </p:blipFill>
                    <p:spPr>
                      <a:xfrm>
                        <a:off x="4916581" y="5346600"/>
                        <a:ext cx="141791" cy="216000"/>
                      </a:xfrm>
                      <a:prstGeom prst="rect">
                        <a:avLst/>
                      </a:prstGeom>
                    </p:spPr>
                  </p:pic>
                </p:oleObj>
              </mc:Fallback>
            </mc:AlternateContent>
          </a:graphicData>
        </a:graphic>
      </p:graphicFrame>
      <p:graphicFrame>
        <p:nvGraphicFramePr>
          <p:cNvPr id="50" name="对象 49"/>
          <p:cNvGraphicFramePr>
            <a:graphicFrameLocks noChangeAspect="1"/>
          </p:cNvGraphicFramePr>
          <p:nvPr>
            <p:extLst>
              <p:ext uri="{D42A27DB-BD31-4B8C-83A1-F6EECF244321}">
                <p14:modId xmlns:p14="http://schemas.microsoft.com/office/powerpoint/2010/main" val="2904045736"/>
              </p:ext>
            </p:extLst>
          </p:nvPr>
        </p:nvGraphicFramePr>
        <p:xfrm>
          <a:off x="1981200" y="2861573"/>
          <a:ext cx="133350" cy="219075"/>
        </p:xfrm>
        <a:graphic>
          <a:graphicData uri="http://schemas.openxmlformats.org/presentationml/2006/ole">
            <mc:AlternateContent xmlns:mc="http://schemas.openxmlformats.org/markup-compatibility/2006">
              <mc:Choice xmlns:v="urn:schemas-microsoft-com:vml" Requires="v">
                <p:oleObj spid="_x0000_s26893" name="Formula" r:id="rId5" imgW="81360" imgH="131040" progId="Equation.Ribbit">
                  <p:embed/>
                </p:oleObj>
              </mc:Choice>
              <mc:Fallback>
                <p:oleObj name="Formula" r:id="rId5" imgW="81360" imgH="131040" progId="Equation.Ribbit">
                  <p:embed/>
                  <p:pic>
                    <p:nvPicPr>
                      <p:cNvPr id="0" name=""/>
                      <p:cNvPicPr/>
                      <p:nvPr/>
                    </p:nvPicPr>
                    <p:blipFill>
                      <a:blip r:embed="rId6"/>
                      <a:stretch>
                        <a:fillRect/>
                      </a:stretch>
                    </p:blipFill>
                    <p:spPr>
                      <a:xfrm>
                        <a:off x="1981200" y="2861573"/>
                        <a:ext cx="133350" cy="219075"/>
                      </a:xfrm>
                      <a:prstGeom prst="rect">
                        <a:avLst/>
                      </a:prstGeom>
                    </p:spPr>
                  </p:pic>
                </p:oleObj>
              </mc:Fallback>
            </mc:AlternateContent>
          </a:graphicData>
        </a:graphic>
      </p:graphicFrame>
      <p:grpSp>
        <p:nvGrpSpPr>
          <p:cNvPr id="51" name="组合 50"/>
          <p:cNvGrpSpPr/>
          <p:nvPr/>
        </p:nvGrpSpPr>
        <p:grpSpPr>
          <a:xfrm>
            <a:off x="3297048" y="4369259"/>
            <a:ext cx="108000" cy="108000"/>
            <a:chOff x="5476803" y="2392530"/>
            <a:chExt cx="108000" cy="108000"/>
          </a:xfrm>
        </p:grpSpPr>
        <p:cxnSp>
          <p:nvCxnSpPr>
            <p:cNvPr id="52" name="直接连接符 5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4" name="组合 53"/>
          <p:cNvGrpSpPr/>
          <p:nvPr/>
        </p:nvGrpSpPr>
        <p:grpSpPr>
          <a:xfrm>
            <a:off x="2928205" y="4699962"/>
            <a:ext cx="108000" cy="108000"/>
            <a:chOff x="5476803" y="2392530"/>
            <a:chExt cx="108000" cy="108000"/>
          </a:xfrm>
        </p:grpSpPr>
        <p:cxnSp>
          <p:nvCxnSpPr>
            <p:cNvPr id="55" name="直接连接符 5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6" name="直接连接符 5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7" name="组合 56"/>
          <p:cNvGrpSpPr/>
          <p:nvPr/>
        </p:nvGrpSpPr>
        <p:grpSpPr>
          <a:xfrm>
            <a:off x="3029333" y="3884790"/>
            <a:ext cx="108000" cy="108000"/>
            <a:chOff x="5476803" y="2392530"/>
            <a:chExt cx="108000" cy="108000"/>
          </a:xfrm>
        </p:grpSpPr>
        <p:cxnSp>
          <p:nvCxnSpPr>
            <p:cNvPr id="58" name="直接连接符 5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9" name="直接连接符 5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60" name="直接连接符 59"/>
          <p:cNvCxnSpPr/>
          <p:nvPr/>
        </p:nvCxnSpPr>
        <p:spPr>
          <a:xfrm>
            <a:off x="3902783" y="4311991"/>
            <a:ext cx="108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61" name="组合 60"/>
          <p:cNvGrpSpPr/>
          <p:nvPr/>
        </p:nvGrpSpPr>
        <p:grpSpPr>
          <a:xfrm>
            <a:off x="3472880" y="4159722"/>
            <a:ext cx="108000" cy="108000"/>
            <a:chOff x="5476803" y="2392530"/>
            <a:chExt cx="108000" cy="108000"/>
          </a:xfrm>
        </p:grpSpPr>
        <p:cxnSp>
          <p:nvCxnSpPr>
            <p:cNvPr id="62" name="直接连接符 6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3" name="直接连接符 6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64" name="组合 63"/>
          <p:cNvGrpSpPr/>
          <p:nvPr/>
        </p:nvGrpSpPr>
        <p:grpSpPr>
          <a:xfrm>
            <a:off x="2615934" y="3575595"/>
            <a:ext cx="108000" cy="108000"/>
            <a:chOff x="5476803" y="2392530"/>
            <a:chExt cx="108000" cy="108000"/>
          </a:xfrm>
        </p:grpSpPr>
        <p:cxnSp>
          <p:nvCxnSpPr>
            <p:cNvPr id="65" name="直接连接符 6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6" name="直接连接符 6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67" name="组合 66"/>
          <p:cNvGrpSpPr/>
          <p:nvPr/>
        </p:nvGrpSpPr>
        <p:grpSpPr>
          <a:xfrm>
            <a:off x="3670117" y="3713610"/>
            <a:ext cx="108000" cy="108000"/>
            <a:chOff x="5476803" y="2392530"/>
            <a:chExt cx="108000" cy="108000"/>
          </a:xfrm>
        </p:grpSpPr>
        <p:cxnSp>
          <p:nvCxnSpPr>
            <p:cNvPr id="68" name="直接连接符 6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9" name="直接连接符 6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0" name="组合 69"/>
          <p:cNvGrpSpPr/>
          <p:nvPr/>
        </p:nvGrpSpPr>
        <p:grpSpPr>
          <a:xfrm>
            <a:off x="3319469" y="3520808"/>
            <a:ext cx="108000" cy="108000"/>
            <a:chOff x="5476803" y="2392530"/>
            <a:chExt cx="108000" cy="108000"/>
          </a:xfrm>
        </p:grpSpPr>
        <p:cxnSp>
          <p:nvCxnSpPr>
            <p:cNvPr id="71" name="直接连接符 7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2" name="直接连接符 7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73" name="直接连接符 72"/>
          <p:cNvCxnSpPr/>
          <p:nvPr/>
        </p:nvCxnSpPr>
        <p:spPr>
          <a:xfrm>
            <a:off x="3656773" y="4966318"/>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4" name="直接连接符 73"/>
          <p:cNvCxnSpPr/>
          <p:nvPr/>
        </p:nvCxnSpPr>
        <p:spPr>
          <a:xfrm>
            <a:off x="4510899" y="387203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a:off x="4648952" y="4544861"/>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6" name="直接连接符 75"/>
          <p:cNvCxnSpPr/>
          <p:nvPr/>
        </p:nvCxnSpPr>
        <p:spPr>
          <a:xfrm>
            <a:off x="4564899" y="435606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7" name="直接连接符 76"/>
          <p:cNvCxnSpPr/>
          <p:nvPr/>
        </p:nvCxnSpPr>
        <p:spPr>
          <a:xfrm>
            <a:off x="4202958" y="4156224"/>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8" name="直接连接符 77"/>
          <p:cNvCxnSpPr/>
          <p:nvPr/>
        </p:nvCxnSpPr>
        <p:spPr>
          <a:xfrm>
            <a:off x="4140486" y="3982088"/>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9" name="直接连接符 78"/>
          <p:cNvCxnSpPr/>
          <p:nvPr/>
        </p:nvCxnSpPr>
        <p:spPr>
          <a:xfrm>
            <a:off x="4118185" y="4469542"/>
            <a:ext cx="108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80" name="组合 79"/>
          <p:cNvGrpSpPr/>
          <p:nvPr/>
        </p:nvGrpSpPr>
        <p:grpSpPr>
          <a:xfrm>
            <a:off x="4066773" y="3332123"/>
            <a:ext cx="108000" cy="108000"/>
            <a:chOff x="5476803" y="2392530"/>
            <a:chExt cx="108000" cy="108000"/>
          </a:xfrm>
        </p:grpSpPr>
        <p:cxnSp>
          <p:nvCxnSpPr>
            <p:cNvPr id="81" name="直接连接符 8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2" name="直接连接符 8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3" name="组合 82"/>
          <p:cNvGrpSpPr/>
          <p:nvPr/>
        </p:nvGrpSpPr>
        <p:grpSpPr>
          <a:xfrm>
            <a:off x="3769755" y="3087030"/>
            <a:ext cx="108000" cy="108000"/>
            <a:chOff x="5476803" y="2392530"/>
            <a:chExt cx="108000" cy="108000"/>
          </a:xfrm>
        </p:grpSpPr>
        <p:cxnSp>
          <p:nvCxnSpPr>
            <p:cNvPr id="84" name="直接连接符 83"/>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5" name="直接连接符 84"/>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6" name="组合 85"/>
          <p:cNvGrpSpPr/>
          <p:nvPr/>
        </p:nvGrpSpPr>
        <p:grpSpPr>
          <a:xfrm>
            <a:off x="2981366" y="3285537"/>
            <a:ext cx="108000" cy="108000"/>
            <a:chOff x="5476803" y="2392530"/>
            <a:chExt cx="108000" cy="108000"/>
          </a:xfrm>
        </p:grpSpPr>
        <p:cxnSp>
          <p:nvCxnSpPr>
            <p:cNvPr id="87" name="直接连接符 86"/>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8" name="直接连接符 87"/>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9" name="组合 88"/>
          <p:cNvGrpSpPr/>
          <p:nvPr/>
        </p:nvGrpSpPr>
        <p:grpSpPr>
          <a:xfrm>
            <a:off x="3649336" y="3389592"/>
            <a:ext cx="108000" cy="108000"/>
            <a:chOff x="5476803" y="2392530"/>
            <a:chExt cx="108000" cy="108000"/>
          </a:xfrm>
        </p:grpSpPr>
        <p:cxnSp>
          <p:nvCxnSpPr>
            <p:cNvPr id="90" name="直接连接符 89"/>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1" name="直接连接符 90"/>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92" name="直接连接符 91"/>
          <p:cNvCxnSpPr/>
          <p:nvPr/>
        </p:nvCxnSpPr>
        <p:spPr>
          <a:xfrm>
            <a:off x="4331352" y="365504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3" name="直接连接符 92"/>
          <p:cNvCxnSpPr/>
          <p:nvPr/>
        </p:nvCxnSpPr>
        <p:spPr>
          <a:xfrm>
            <a:off x="2696629" y="5153550"/>
            <a:ext cx="108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94" name="组合 93"/>
          <p:cNvGrpSpPr/>
          <p:nvPr/>
        </p:nvGrpSpPr>
        <p:grpSpPr>
          <a:xfrm>
            <a:off x="3919205" y="3482697"/>
            <a:ext cx="108000" cy="108000"/>
            <a:chOff x="5476803" y="2392530"/>
            <a:chExt cx="108000" cy="108000"/>
          </a:xfrm>
        </p:grpSpPr>
        <p:cxnSp>
          <p:nvCxnSpPr>
            <p:cNvPr id="95" name="直接连接符 9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6" name="直接连接符 9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7" name="组合 96"/>
          <p:cNvGrpSpPr/>
          <p:nvPr/>
        </p:nvGrpSpPr>
        <p:grpSpPr>
          <a:xfrm>
            <a:off x="4582051" y="3165959"/>
            <a:ext cx="108000" cy="108000"/>
            <a:chOff x="5476803" y="2392530"/>
            <a:chExt cx="108000" cy="108000"/>
          </a:xfrm>
        </p:grpSpPr>
        <p:cxnSp>
          <p:nvCxnSpPr>
            <p:cNvPr id="98" name="直接连接符 9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9" name="直接连接符 9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00" name="直接连接符 99"/>
          <p:cNvCxnSpPr/>
          <p:nvPr/>
        </p:nvCxnSpPr>
        <p:spPr>
          <a:xfrm>
            <a:off x="4550117" y="343409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1" name="直接连接符 100"/>
          <p:cNvCxnSpPr/>
          <p:nvPr/>
        </p:nvCxnSpPr>
        <p:spPr>
          <a:xfrm>
            <a:off x="4094958" y="3792932"/>
            <a:ext cx="108000" cy="0"/>
          </a:xfrm>
          <a:prstGeom prst="line">
            <a:avLst/>
          </a:prstGeom>
          <a:ln w="19050"/>
        </p:spPr>
        <p:style>
          <a:lnRef idx="1">
            <a:schemeClr val="dk1"/>
          </a:lnRef>
          <a:fillRef idx="0">
            <a:schemeClr val="dk1"/>
          </a:fillRef>
          <a:effectRef idx="0">
            <a:schemeClr val="dk1"/>
          </a:effectRef>
          <a:fontRef idx="minor">
            <a:schemeClr val="tx1"/>
          </a:fontRef>
        </p:style>
      </p:cxnSp>
      <p:sp>
        <p:nvSpPr>
          <p:cNvPr id="102" name="任意多边形 101"/>
          <p:cNvSpPr/>
          <p:nvPr/>
        </p:nvSpPr>
        <p:spPr>
          <a:xfrm>
            <a:off x="2309397" y="3296248"/>
            <a:ext cx="2671763" cy="1728787"/>
          </a:xfrm>
          <a:custGeom>
            <a:avLst/>
            <a:gdLst>
              <a:gd name="connsiteX0" fmla="*/ 0 w 2671763"/>
              <a:gd name="connsiteY0" fmla="*/ 1728787 h 1728787"/>
              <a:gd name="connsiteX1" fmla="*/ 1033463 w 2671763"/>
              <a:gd name="connsiteY1" fmla="*/ 1714500 h 1728787"/>
              <a:gd name="connsiteX2" fmla="*/ 1033463 w 2671763"/>
              <a:gd name="connsiteY2" fmla="*/ 1233487 h 1728787"/>
              <a:gd name="connsiteX3" fmla="*/ 1404938 w 2671763"/>
              <a:gd name="connsiteY3" fmla="*/ 1238250 h 1728787"/>
              <a:gd name="connsiteX4" fmla="*/ 1409700 w 2671763"/>
              <a:gd name="connsiteY4" fmla="*/ 738187 h 1728787"/>
              <a:gd name="connsiteX5" fmla="*/ 1738313 w 2671763"/>
              <a:gd name="connsiteY5" fmla="*/ 738187 h 1728787"/>
              <a:gd name="connsiteX6" fmla="*/ 1733550 w 2671763"/>
              <a:gd name="connsiteY6" fmla="*/ 276225 h 1728787"/>
              <a:gd name="connsiteX7" fmla="*/ 2185988 w 2671763"/>
              <a:gd name="connsiteY7" fmla="*/ 271462 h 1728787"/>
              <a:gd name="connsiteX8" fmla="*/ 2190750 w 2671763"/>
              <a:gd name="connsiteY8" fmla="*/ 0 h 1728787"/>
              <a:gd name="connsiteX9" fmla="*/ 2671763 w 2671763"/>
              <a:gd name="connsiteY9" fmla="*/ 0 h 1728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1763" h="1728787">
                <a:moveTo>
                  <a:pt x="0" y="1728787"/>
                </a:moveTo>
                <a:lnTo>
                  <a:pt x="1033463" y="1714500"/>
                </a:lnTo>
                <a:lnTo>
                  <a:pt x="1033463" y="1233487"/>
                </a:lnTo>
                <a:lnTo>
                  <a:pt x="1404938" y="1238250"/>
                </a:lnTo>
                <a:cubicBezTo>
                  <a:pt x="1406525" y="1071562"/>
                  <a:pt x="1408113" y="904875"/>
                  <a:pt x="1409700" y="738187"/>
                </a:cubicBezTo>
                <a:lnTo>
                  <a:pt x="1738313" y="738187"/>
                </a:lnTo>
                <a:cubicBezTo>
                  <a:pt x="1736725" y="584200"/>
                  <a:pt x="1735138" y="430212"/>
                  <a:pt x="1733550" y="276225"/>
                </a:cubicBezTo>
                <a:lnTo>
                  <a:pt x="2185988" y="271462"/>
                </a:lnTo>
                <a:cubicBezTo>
                  <a:pt x="2187575" y="180975"/>
                  <a:pt x="2189163" y="90487"/>
                  <a:pt x="2190750" y="0"/>
                </a:cubicBezTo>
                <a:lnTo>
                  <a:pt x="2671763" y="0"/>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102"/>
          <p:cNvSpPr/>
          <p:nvPr/>
        </p:nvSpPr>
        <p:spPr>
          <a:xfrm>
            <a:off x="2347494" y="3204172"/>
            <a:ext cx="2540000" cy="1955800"/>
          </a:xfrm>
          <a:custGeom>
            <a:avLst/>
            <a:gdLst>
              <a:gd name="connsiteX0" fmla="*/ 0 w 2540000"/>
              <a:gd name="connsiteY0" fmla="*/ 1955800 h 1955800"/>
              <a:gd name="connsiteX1" fmla="*/ 1104900 w 2540000"/>
              <a:gd name="connsiteY1" fmla="*/ 1638300 h 1955800"/>
              <a:gd name="connsiteX2" fmla="*/ 1663700 w 2540000"/>
              <a:gd name="connsiteY2" fmla="*/ 444500 h 1955800"/>
              <a:gd name="connsiteX3" fmla="*/ 2540000 w 2540000"/>
              <a:gd name="connsiteY3" fmla="*/ 0 h 1955800"/>
              <a:gd name="connsiteX4" fmla="*/ 2540000 w 2540000"/>
              <a:gd name="connsiteY4" fmla="*/ 0 h 195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00" h="1955800">
                <a:moveTo>
                  <a:pt x="0" y="1955800"/>
                </a:moveTo>
                <a:lnTo>
                  <a:pt x="1104900" y="1638300"/>
                </a:lnTo>
                <a:lnTo>
                  <a:pt x="1663700" y="444500"/>
                </a:lnTo>
                <a:lnTo>
                  <a:pt x="2540000" y="0"/>
                </a:lnTo>
                <a:lnTo>
                  <a:pt x="2540000"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Rectangle 3"/>
          <p:cNvSpPr>
            <a:spLocks noChangeArrowheads="1"/>
          </p:cNvSpPr>
          <p:nvPr/>
        </p:nvSpPr>
        <p:spPr bwMode="auto">
          <a:xfrm>
            <a:off x="6728983" y="1763480"/>
            <a:ext cx="3558017" cy="1196145"/>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r>
              <a:rPr lang="zh-CN" altLang="en-US" sz="2200" dirty="0">
                <a:latin typeface="+mn-ea"/>
                <a:ea typeface="+mn-ea"/>
              </a:rPr>
              <a:t>非叶节点不再是仅对某单个属性的划分</a:t>
            </a:r>
            <a:r>
              <a:rPr lang="en-US" altLang="zh-CN" sz="2200" dirty="0">
                <a:latin typeface="+mn-ea"/>
                <a:ea typeface="+mn-ea"/>
              </a:rPr>
              <a:t>,</a:t>
            </a:r>
            <a:r>
              <a:rPr lang="zh-CN" altLang="en-US" sz="2200" dirty="0">
                <a:latin typeface="+mn-ea"/>
                <a:ea typeface="+mn-ea"/>
              </a:rPr>
              <a:t>而是对多个属性的线性组合</a:t>
            </a:r>
          </a:p>
        </p:txBody>
      </p:sp>
      <p:sp>
        <p:nvSpPr>
          <p:cNvPr id="105" name="Rectangle 3"/>
          <p:cNvSpPr>
            <a:spLocks noChangeArrowheads="1"/>
          </p:cNvSpPr>
          <p:nvPr/>
        </p:nvSpPr>
        <p:spPr bwMode="auto">
          <a:xfrm>
            <a:off x="6723382" y="3715021"/>
            <a:ext cx="3558017" cy="2228579"/>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r>
              <a:rPr lang="zh-CN" altLang="en-US" sz="2200" dirty="0">
                <a:latin typeface="+mn-ea"/>
                <a:ea typeface="+mn-ea"/>
              </a:rPr>
              <a:t>每个非叶结点是一个形</a:t>
            </a:r>
            <a:r>
              <a:rPr lang="zh-CN" altLang="en-US" sz="2200">
                <a:latin typeface="+mn-ea"/>
                <a:ea typeface="+mn-ea"/>
              </a:rPr>
              <a:t>如                      </a:t>
            </a:r>
            <a:r>
              <a:rPr lang="zh-CN" altLang="en-US" sz="2200" dirty="0">
                <a:latin typeface="+mn-ea"/>
                <a:ea typeface="+mn-ea"/>
              </a:rPr>
              <a:t>的线性分类器，</a:t>
            </a:r>
            <a:r>
              <a:rPr lang="zh-CN" altLang="en-US" sz="2200">
                <a:latin typeface="+mn-ea"/>
                <a:ea typeface="+mn-ea"/>
              </a:rPr>
              <a:t>其中     是属性    的</a:t>
            </a:r>
            <a:r>
              <a:rPr lang="zh-CN" altLang="en-US" sz="2200" dirty="0">
                <a:latin typeface="+mn-ea"/>
                <a:ea typeface="+mn-ea"/>
              </a:rPr>
              <a:t>权值</a:t>
            </a:r>
            <a:r>
              <a:rPr lang="zh-CN" altLang="en-US" sz="2200">
                <a:latin typeface="+mn-ea"/>
                <a:ea typeface="+mn-ea"/>
              </a:rPr>
              <a:t>，     和   可</a:t>
            </a:r>
            <a:r>
              <a:rPr lang="zh-CN" altLang="en-US" sz="2200" dirty="0">
                <a:latin typeface="+mn-ea"/>
                <a:ea typeface="+mn-ea"/>
              </a:rPr>
              <a:t>在该结点所含的样本集和属性集上学得</a:t>
            </a:r>
            <a:endParaRPr lang="en-US" altLang="zh-CN" sz="2200" dirty="0">
              <a:latin typeface="+mn-ea"/>
              <a:ea typeface="+mn-ea"/>
            </a:endParaRPr>
          </a:p>
          <a:p>
            <a:pPr marL="0" indent="0">
              <a:buNone/>
            </a:pPr>
            <a:r>
              <a:rPr lang="en-US" altLang="zh-CN" sz="2400" dirty="0"/>
              <a:t>          </a:t>
            </a:r>
          </a:p>
          <a:p>
            <a:endParaRPr lang="zh-CN" altLang="en-US" sz="2400" dirty="0"/>
          </a:p>
        </p:txBody>
      </p:sp>
      <p:sp>
        <p:nvSpPr>
          <p:cNvPr id="4" name="下箭头 3"/>
          <p:cNvSpPr/>
          <p:nvPr/>
        </p:nvSpPr>
        <p:spPr>
          <a:xfrm>
            <a:off x="8291883" y="3057802"/>
            <a:ext cx="439964" cy="5731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400667765"/>
              </p:ext>
            </p:extLst>
          </p:nvPr>
        </p:nvGraphicFramePr>
        <p:xfrm>
          <a:off x="7458099" y="4123926"/>
          <a:ext cx="1257570" cy="293658"/>
        </p:xfrm>
        <a:graphic>
          <a:graphicData uri="http://schemas.openxmlformats.org/presentationml/2006/ole">
            <mc:AlternateContent xmlns:mc="http://schemas.openxmlformats.org/markup-compatibility/2006">
              <mc:Choice xmlns:v="urn:schemas-microsoft-com:vml" Requires="v">
                <p:oleObj spid="_x0000_s26894" name="Formula" r:id="rId7" imgW="890280" imgH="208440" progId="Equation.Ribbit">
                  <p:embed/>
                </p:oleObj>
              </mc:Choice>
              <mc:Fallback>
                <p:oleObj name="Formula" r:id="rId7" imgW="890280" imgH="208440" progId="Equation.Ribbit">
                  <p:embed/>
                  <p:pic>
                    <p:nvPicPr>
                      <p:cNvPr id="0" name=""/>
                      <p:cNvPicPr/>
                      <p:nvPr/>
                    </p:nvPicPr>
                    <p:blipFill>
                      <a:blip r:embed="rId8"/>
                      <a:stretch>
                        <a:fillRect/>
                      </a:stretch>
                    </p:blipFill>
                    <p:spPr>
                      <a:xfrm>
                        <a:off x="7458099" y="4123926"/>
                        <a:ext cx="1257570" cy="293658"/>
                      </a:xfrm>
                      <a:prstGeom prst="rect">
                        <a:avLst/>
                      </a:prstGeom>
                    </p:spPr>
                  </p:pic>
                </p:oleObj>
              </mc:Fallback>
            </mc:AlternateContent>
          </a:graphicData>
        </a:graphic>
      </p:graphicFrame>
      <p:graphicFrame>
        <p:nvGraphicFramePr>
          <p:cNvPr id="106" name="对象 105"/>
          <p:cNvGraphicFramePr>
            <a:graphicFrameLocks noChangeAspect="1"/>
          </p:cNvGraphicFramePr>
          <p:nvPr>
            <p:extLst>
              <p:ext uri="{D42A27DB-BD31-4B8C-83A1-F6EECF244321}">
                <p14:modId xmlns:p14="http://schemas.microsoft.com/office/powerpoint/2010/main" val="4115055716"/>
              </p:ext>
            </p:extLst>
          </p:nvPr>
        </p:nvGraphicFramePr>
        <p:xfrm>
          <a:off x="8566715" y="4520497"/>
          <a:ext cx="297911" cy="237696"/>
        </p:xfrm>
        <a:graphic>
          <a:graphicData uri="http://schemas.openxmlformats.org/presentationml/2006/ole">
            <mc:AlternateContent xmlns:mc="http://schemas.openxmlformats.org/markup-compatibility/2006">
              <mc:Choice xmlns:v="urn:schemas-microsoft-com:vml" Requires="v">
                <p:oleObj spid="_x0000_s26895" name="Formula" r:id="rId9" imgW="148680" imgH="119520" progId="Equation.Ribbit">
                  <p:embed/>
                </p:oleObj>
              </mc:Choice>
              <mc:Fallback>
                <p:oleObj name="Formula" r:id="rId9" imgW="148680" imgH="119520" progId="Equation.Ribbit">
                  <p:embed/>
                  <p:pic>
                    <p:nvPicPr>
                      <p:cNvPr id="0" name=""/>
                      <p:cNvPicPr/>
                      <p:nvPr/>
                    </p:nvPicPr>
                    <p:blipFill>
                      <a:blip r:embed="rId10"/>
                      <a:stretch>
                        <a:fillRect/>
                      </a:stretch>
                    </p:blipFill>
                    <p:spPr>
                      <a:xfrm>
                        <a:off x="8566715" y="4520497"/>
                        <a:ext cx="297911" cy="237696"/>
                      </a:xfrm>
                      <a:prstGeom prst="rect">
                        <a:avLst/>
                      </a:prstGeom>
                    </p:spPr>
                  </p:pic>
                </p:oleObj>
              </mc:Fallback>
            </mc:AlternateContent>
          </a:graphicData>
        </a:graphic>
      </p:graphicFrame>
      <p:graphicFrame>
        <p:nvGraphicFramePr>
          <p:cNvPr id="107" name="对象 106"/>
          <p:cNvGraphicFramePr>
            <a:graphicFrameLocks noChangeAspect="1"/>
          </p:cNvGraphicFramePr>
          <p:nvPr>
            <p:extLst>
              <p:ext uri="{D42A27DB-BD31-4B8C-83A1-F6EECF244321}">
                <p14:modId xmlns:p14="http://schemas.microsoft.com/office/powerpoint/2010/main" val="3946395584"/>
              </p:ext>
            </p:extLst>
          </p:nvPr>
        </p:nvGraphicFramePr>
        <p:xfrm>
          <a:off x="8909920" y="4837613"/>
          <a:ext cx="114910" cy="284252"/>
        </p:xfrm>
        <a:graphic>
          <a:graphicData uri="http://schemas.openxmlformats.org/presentationml/2006/ole">
            <mc:AlternateContent xmlns:mc="http://schemas.openxmlformats.org/markup-compatibility/2006">
              <mc:Choice xmlns:v="urn:schemas-microsoft-com:vml" Requires="v">
                <p:oleObj spid="_x0000_s26896" name="Formula" r:id="rId11" imgW="59760" imgH="148680" progId="Equation.Ribbit">
                  <p:embed/>
                </p:oleObj>
              </mc:Choice>
              <mc:Fallback>
                <p:oleObj name="Formula" r:id="rId11" imgW="59760" imgH="148680" progId="Equation.Ribbit">
                  <p:embed/>
                  <p:pic>
                    <p:nvPicPr>
                      <p:cNvPr id="0" name=""/>
                      <p:cNvPicPr/>
                      <p:nvPr/>
                    </p:nvPicPr>
                    <p:blipFill>
                      <a:blip r:embed="rId12"/>
                      <a:stretch>
                        <a:fillRect/>
                      </a:stretch>
                    </p:blipFill>
                    <p:spPr>
                      <a:xfrm>
                        <a:off x="8909920" y="4837613"/>
                        <a:ext cx="114910" cy="284252"/>
                      </a:xfrm>
                      <a:prstGeom prst="rect">
                        <a:avLst/>
                      </a:prstGeom>
                    </p:spPr>
                  </p:pic>
                </p:oleObj>
              </mc:Fallback>
            </mc:AlternateContent>
          </a:graphicData>
        </a:graphic>
      </p:graphicFrame>
      <p:graphicFrame>
        <p:nvGraphicFramePr>
          <p:cNvPr id="108" name="对象 107"/>
          <p:cNvGraphicFramePr>
            <a:graphicFrameLocks noChangeAspect="1"/>
          </p:cNvGraphicFramePr>
          <p:nvPr>
            <p:extLst>
              <p:ext uri="{D42A27DB-BD31-4B8C-83A1-F6EECF244321}">
                <p14:modId xmlns:p14="http://schemas.microsoft.com/office/powerpoint/2010/main" val="1456637027"/>
              </p:ext>
            </p:extLst>
          </p:nvPr>
        </p:nvGraphicFramePr>
        <p:xfrm>
          <a:off x="9689342" y="4480721"/>
          <a:ext cx="264258" cy="264258"/>
        </p:xfrm>
        <a:graphic>
          <a:graphicData uri="http://schemas.openxmlformats.org/presentationml/2006/ole">
            <mc:AlternateContent xmlns:mc="http://schemas.openxmlformats.org/markup-compatibility/2006">
              <mc:Choice xmlns:v="urn:schemas-microsoft-com:vml" Requires="v">
                <p:oleObj spid="_x0000_s26897" name="Formula" r:id="rId13" imgW="118440" imgH="119520" progId="Equation.Ribbit">
                  <p:embed/>
                </p:oleObj>
              </mc:Choice>
              <mc:Fallback>
                <p:oleObj name="Formula" r:id="rId13" imgW="118440" imgH="119520" progId="Equation.Ribbit">
                  <p:embed/>
                  <p:pic>
                    <p:nvPicPr>
                      <p:cNvPr id="0" name=""/>
                      <p:cNvPicPr/>
                      <p:nvPr/>
                    </p:nvPicPr>
                    <p:blipFill>
                      <a:blip r:embed="rId14"/>
                      <a:stretch>
                        <a:fillRect/>
                      </a:stretch>
                    </p:blipFill>
                    <p:spPr>
                      <a:xfrm>
                        <a:off x="9689342" y="4480721"/>
                        <a:ext cx="264258" cy="264258"/>
                      </a:xfrm>
                      <a:prstGeom prst="rect">
                        <a:avLst/>
                      </a:prstGeom>
                    </p:spPr>
                  </p:pic>
                </p:oleObj>
              </mc:Fallback>
            </mc:AlternateContent>
          </a:graphicData>
        </a:graphic>
      </p:graphicFrame>
      <p:graphicFrame>
        <p:nvGraphicFramePr>
          <p:cNvPr id="109" name="对象 108"/>
          <p:cNvGraphicFramePr>
            <a:graphicFrameLocks noChangeAspect="1"/>
          </p:cNvGraphicFramePr>
          <p:nvPr>
            <p:extLst>
              <p:ext uri="{D42A27DB-BD31-4B8C-83A1-F6EECF244321}">
                <p14:modId xmlns:p14="http://schemas.microsoft.com/office/powerpoint/2010/main" val="2647835438"/>
              </p:ext>
            </p:extLst>
          </p:nvPr>
        </p:nvGraphicFramePr>
        <p:xfrm>
          <a:off x="8206756" y="4847604"/>
          <a:ext cx="325103" cy="259392"/>
        </p:xfrm>
        <a:graphic>
          <a:graphicData uri="http://schemas.openxmlformats.org/presentationml/2006/ole">
            <mc:AlternateContent xmlns:mc="http://schemas.openxmlformats.org/markup-compatibility/2006">
              <mc:Choice xmlns:v="urn:schemas-microsoft-com:vml" Requires="v">
                <p:oleObj spid="_x0000_s26898" name="Formula" r:id="rId15" imgW="148680" imgH="119520" progId="Equation.Ribbit">
                  <p:embed/>
                </p:oleObj>
              </mc:Choice>
              <mc:Fallback>
                <p:oleObj name="Formula" r:id="rId15" imgW="148680" imgH="119520" progId="Equation.Ribbit">
                  <p:embed/>
                  <p:pic>
                    <p:nvPicPr>
                      <p:cNvPr id="0" name=""/>
                      <p:cNvPicPr/>
                      <p:nvPr/>
                    </p:nvPicPr>
                    <p:blipFill>
                      <a:blip r:embed="rId10"/>
                      <a:stretch>
                        <a:fillRect/>
                      </a:stretch>
                    </p:blipFill>
                    <p:spPr>
                      <a:xfrm>
                        <a:off x="8206756" y="4847604"/>
                        <a:ext cx="325103" cy="259392"/>
                      </a:xfrm>
                      <a:prstGeom prst="rect">
                        <a:avLst/>
                      </a:prstGeom>
                    </p:spPr>
                  </p:pic>
                </p:oleObj>
              </mc:Fallback>
            </mc:AlternateContent>
          </a:graphicData>
        </a:graphic>
      </p:graphicFrame>
    </p:spTree>
    <p:extLst>
      <p:ext uri="{BB962C8B-B14F-4D97-AF65-F5344CB8AC3E}">
        <p14:creationId xmlns:p14="http://schemas.microsoft.com/office/powerpoint/2010/main" val="245772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4" grpId="0" animBg="1"/>
      <p:bldP spid="105" grpId="0" animBg="1"/>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7650" y="1071770"/>
            <a:ext cx="11489267" cy="4930775"/>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单变量决策树</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5" name="右箭头 4"/>
          <p:cNvSpPr/>
          <p:nvPr/>
        </p:nvSpPr>
        <p:spPr>
          <a:xfrm>
            <a:off x="6248400" y="3287814"/>
            <a:ext cx="443884" cy="333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1314266" y="1733405"/>
            <a:ext cx="216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latin typeface="Times" panose="02020603060405020304" pitchFamily="18" charset="0"/>
              </a:rPr>
              <a:t>含糖率</a:t>
            </a:r>
            <a:r>
              <a:rPr lang="en-US" altLang="zh-CN" sz="2200" dirty="0">
                <a:latin typeface="Palatino" panose="02040502050505030304" pitchFamily="18" charset="0"/>
              </a:rPr>
              <a:t>≤</a:t>
            </a:r>
            <a:r>
              <a:rPr lang="en-US" altLang="zh-CN" sz="2200" dirty="0">
                <a:latin typeface="Times" panose="02020603060405020304" pitchFamily="18" charset="0"/>
              </a:rPr>
              <a:t>0.126?</a:t>
            </a:r>
            <a:endParaRPr lang="zh-CN" altLang="en-US" sz="2200" dirty="0">
              <a:latin typeface="Times" panose="02020603060405020304" pitchFamily="18" charset="0"/>
            </a:endParaRPr>
          </a:p>
        </p:txBody>
      </p:sp>
      <p:sp>
        <p:nvSpPr>
          <p:cNvPr id="29" name="圆角矩形 28"/>
          <p:cNvSpPr/>
          <p:nvPr/>
        </p:nvSpPr>
        <p:spPr>
          <a:xfrm>
            <a:off x="2517152" y="2753622"/>
            <a:ext cx="180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latin typeface="Times" panose="02020603060405020304" pitchFamily="18" charset="0"/>
              </a:rPr>
              <a:t>密度</a:t>
            </a:r>
            <a:r>
              <a:rPr lang="en-US" altLang="zh-CN" sz="2200" dirty="0">
                <a:latin typeface="Palatino" panose="02040502050505030304" pitchFamily="18" charset="0"/>
              </a:rPr>
              <a:t>≤</a:t>
            </a:r>
            <a:r>
              <a:rPr lang="en-US" altLang="zh-CN" sz="2200" dirty="0">
                <a:latin typeface="Times" panose="02020603060405020304" pitchFamily="18" charset="0"/>
              </a:rPr>
              <a:t>0.381?</a:t>
            </a:r>
            <a:endParaRPr lang="zh-CN" altLang="en-US" sz="2200" dirty="0">
              <a:latin typeface="Times" panose="02020603060405020304" pitchFamily="18" charset="0"/>
            </a:endParaRPr>
          </a:p>
        </p:txBody>
      </p:sp>
      <p:sp>
        <p:nvSpPr>
          <p:cNvPr id="30" name="椭圆 29"/>
          <p:cNvSpPr/>
          <p:nvPr/>
        </p:nvSpPr>
        <p:spPr>
          <a:xfrm>
            <a:off x="2146800" y="38051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t>坏瓜</a:t>
            </a:r>
          </a:p>
        </p:txBody>
      </p:sp>
      <p:sp>
        <p:nvSpPr>
          <p:cNvPr id="31" name="圆角矩形 30"/>
          <p:cNvSpPr/>
          <p:nvPr/>
        </p:nvSpPr>
        <p:spPr>
          <a:xfrm>
            <a:off x="2332074" y="4870464"/>
            <a:ext cx="180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latin typeface="Times" panose="02020603060405020304" pitchFamily="18" charset="0"/>
              </a:rPr>
              <a:t>密度</a:t>
            </a:r>
            <a:r>
              <a:rPr lang="en-US" altLang="zh-CN" sz="2200" dirty="0">
                <a:latin typeface="Palatino" panose="02040502050505030304" pitchFamily="18" charset="0"/>
              </a:rPr>
              <a:t>≤</a:t>
            </a:r>
            <a:r>
              <a:rPr lang="en-US" altLang="zh-CN" sz="2200" dirty="0">
                <a:latin typeface="Times" panose="02020603060405020304" pitchFamily="18" charset="0"/>
              </a:rPr>
              <a:t>0.560?</a:t>
            </a:r>
            <a:endParaRPr lang="zh-CN" altLang="en-US" sz="2200" dirty="0">
              <a:latin typeface="Times" panose="02020603060405020304" pitchFamily="18" charset="0"/>
            </a:endParaRPr>
          </a:p>
        </p:txBody>
      </p:sp>
      <p:grpSp>
        <p:nvGrpSpPr>
          <p:cNvPr id="32" name="组合 31"/>
          <p:cNvGrpSpPr/>
          <p:nvPr/>
        </p:nvGrpSpPr>
        <p:grpSpPr>
          <a:xfrm>
            <a:off x="2008623" y="5908237"/>
            <a:ext cx="2446902" cy="432000"/>
            <a:chOff x="4279045" y="4439240"/>
            <a:chExt cx="2446902" cy="432000"/>
          </a:xfrm>
        </p:grpSpPr>
        <p:sp>
          <p:nvSpPr>
            <p:cNvPr id="33" name="椭圆 32"/>
            <p:cNvSpPr/>
            <p:nvPr/>
          </p:nvSpPr>
          <p:spPr>
            <a:xfrm>
              <a:off x="5645947" y="443924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t>坏瓜</a:t>
              </a:r>
            </a:p>
          </p:txBody>
        </p:sp>
        <p:sp>
          <p:nvSpPr>
            <p:cNvPr id="34" name="椭圆 33"/>
            <p:cNvSpPr/>
            <p:nvPr/>
          </p:nvSpPr>
          <p:spPr>
            <a:xfrm>
              <a:off x="4279045" y="443924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t>好瓜</a:t>
              </a:r>
            </a:p>
          </p:txBody>
        </p:sp>
      </p:grpSp>
      <p:sp>
        <p:nvSpPr>
          <p:cNvPr id="35" name="文本框 10"/>
          <p:cNvSpPr txBox="1"/>
          <p:nvPr/>
        </p:nvSpPr>
        <p:spPr>
          <a:xfrm>
            <a:off x="2339526" y="5421527"/>
            <a:ext cx="466794" cy="430887"/>
          </a:xfrm>
          <a:prstGeom prst="rect">
            <a:avLst/>
          </a:prstGeom>
          <a:noFill/>
        </p:spPr>
        <p:txBody>
          <a:bodyPr wrap="none" rtlCol="0">
            <a:spAutoFit/>
          </a:bodyPr>
          <a:lstStyle/>
          <a:p>
            <a:pPr>
              <a:buNone/>
            </a:pPr>
            <a:r>
              <a:rPr lang="zh-CN" altLang="en-US" sz="2200" dirty="0">
                <a:latin typeface="楷体" panose="02010609060101010101" pitchFamily="49" charset="-122"/>
                <a:ea typeface="楷体" panose="02010609060101010101" pitchFamily="49" charset="-122"/>
              </a:rPr>
              <a:t>是</a:t>
            </a:r>
          </a:p>
        </p:txBody>
      </p:sp>
      <p:cxnSp>
        <p:nvCxnSpPr>
          <p:cNvPr id="36" name="直接连接符 35"/>
          <p:cNvCxnSpPr/>
          <p:nvPr/>
        </p:nvCxnSpPr>
        <p:spPr>
          <a:xfrm flipH="1">
            <a:off x="2587054" y="5302465"/>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494911" y="5300517"/>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13"/>
          <p:cNvSpPr txBox="1"/>
          <p:nvPr/>
        </p:nvSpPr>
        <p:spPr>
          <a:xfrm>
            <a:off x="3709759" y="5419711"/>
            <a:ext cx="466794" cy="430887"/>
          </a:xfrm>
          <a:prstGeom prst="rect">
            <a:avLst/>
          </a:prstGeom>
          <a:noFill/>
        </p:spPr>
        <p:txBody>
          <a:bodyPr wrap="none" rtlCol="0">
            <a:spAutoFit/>
          </a:bodyPr>
          <a:lstStyle/>
          <a:p>
            <a:pPr>
              <a:buNone/>
            </a:pPr>
            <a:r>
              <a:rPr lang="zh-CN" altLang="en-US" sz="2200" dirty="0">
                <a:latin typeface="楷体" panose="02010609060101010101" pitchFamily="49" charset="-122"/>
                <a:ea typeface="楷体" panose="02010609060101010101" pitchFamily="49" charset="-122"/>
              </a:rPr>
              <a:t>否</a:t>
            </a:r>
          </a:p>
        </p:txBody>
      </p:sp>
      <p:sp>
        <p:nvSpPr>
          <p:cNvPr id="39" name="椭圆 38"/>
          <p:cNvSpPr/>
          <p:nvPr/>
        </p:nvSpPr>
        <p:spPr>
          <a:xfrm>
            <a:off x="4508280" y="4864507"/>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t>好瓜</a:t>
            </a:r>
          </a:p>
        </p:txBody>
      </p:sp>
      <p:sp>
        <p:nvSpPr>
          <p:cNvPr id="40" name="文本框 15"/>
          <p:cNvSpPr txBox="1"/>
          <p:nvPr/>
        </p:nvSpPr>
        <p:spPr>
          <a:xfrm>
            <a:off x="3480516" y="4375849"/>
            <a:ext cx="466794" cy="430887"/>
          </a:xfrm>
          <a:prstGeom prst="rect">
            <a:avLst/>
          </a:prstGeom>
          <a:noFill/>
        </p:spPr>
        <p:txBody>
          <a:bodyPr wrap="none" rtlCol="0">
            <a:spAutoFit/>
          </a:bodyPr>
          <a:lstStyle/>
          <a:p>
            <a:pPr>
              <a:buNone/>
            </a:pPr>
            <a:r>
              <a:rPr lang="zh-CN" altLang="en-US" sz="2200" dirty="0">
                <a:latin typeface="楷体" panose="02010609060101010101" pitchFamily="49" charset="-122"/>
                <a:ea typeface="楷体" panose="02010609060101010101" pitchFamily="49" charset="-122"/>
              </a:rPr>
              <a:t>是</a:t>
            </a:r>
          </a:p>
        </p:txBody>
      </p:sp>
      <p:cxnSp>
        <p:nvCxnSpPr>
          <p:cNvPr id="41" name="直接连接符 40"/>
          <p:cNvCxnSpPr/>
          <p:nvPr/>
        </p:nvCxnSpPr>
        <p:spPr>
          <a:xfrm flipH="1">
            <a:off x="3728044" y="4256787"/>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p:cNvCxnSpPr/>
          <p:nvPr/>
        </p:nvCxnSpPr>
        <p:spPr>
          <a:xfrm>
            <a:off x="4635901" y="4254839"/>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44" name="圆角矩形 43"/>
          <p:cNvSpPr/>
          <p:nvPr/>
        </p:nvSpPr>
        <p:spPr>
          <a:xfrm>
            <a:off x="3343155" y="3805160"/>
            <a:ext cx="216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latin typeface="Times" panose="02020603060405020304" pitchFamily="18" charset="0"/>
              </a:rPr>
              <a:t>含糖率</a:t>
            </a:r>
            <a:r>
              <a:rPr lang="en-US" altLang="zh-CN" sz="2200" dirty="0">
                <a:latin typeface="Palatino" panose="02040502050505030304" pitchFamily="18" charset="0"/>
              </a:rPr>
              <a:t>≤</a:t>
            </a:r>
            <a:r>
              <a:rPr lang="en-US" altLang="zh-CN" sz="2200" dirty="0">
                <a:latin typeface="Times" panose="02020603060405020304" pitchFamily="18" charset="0"/>
              </a:rPr>
              <a:t>0.205?</a:t>
            </a:r>
            <a:endParaRPr lang="zh-CN" altLang="en-US" sz="2200" dirty="0">
              <a:latin typeface="Times" panose="02020603060405020304" pitchFamily="18" charset="0"/>
            </a:endParaRPr>
          </a:p>
        </p:txBody>
      </p:sp>
      <p:sp>
        <p:nvSpPr>
          <p:cNvPr id="45" name="文本框 20"/>
          <p:cNvSpPr txBox="1"/>
          <p:nvPr/>
        </p:nvSpPr>
        <p:spPr>
          <a:xfrm>
            <a:off x="2420481" y="3323531"/>
            <a:ext cx="466794" cy="430887"/>
          </a:xfrm>
          <a:prstGeom prst="rect">
            <a:avLst/>
          </a:prstGeom>
          <a:noFill/>
        </p:spPr>
        <p:txBody>
          <a:bodyPr wrap="none" rtlCol="0">
            <a:spAutoFit/>
          </a:bodyPr>
          <a:lstStyle/>
          <a:p>
            <a:pPr>
              <a:buNone/>
            </a:pPr>
            <a:r>
              <a:rPr lang="zh-CN" altLang="en-US" sz="2200" dirty="0">
                <a:latin typeface="楷体" panose="02010609060101010101" pitchFamily="49" charset="-122"/>
                <a:ea typeface="楷体" panose="02010609060101010101" pitchFamily="49" charset="-122"/>
              </a:rPr>
              <a:t>是</a:t>
            </a:r>
          </a:p>
        </p:txBody>
      </p:sp>
      <p:cxnSp>
        <p:nvCxnSpPr>
          <p:cNvPr id="46" name="直接连接符 45"/>
          <p:cNvCxnSpPr/>
          <p:nvPr/>
        </p:nvCxnSpPr>
        <p:spPr>
          <a:xfrm flipH="1">
            <a:off x="2668009" y="3204469"/>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a:xfrm>
            <a:off x="3575866" y="3202521"/>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48" name="文本框 23"/>
          <p:cNvSpPr txBox="1"/>
          <p:nvPr/>
        </p:nvSpPr>
        <p:spPr>
          <a:xfrm>
            <a:off x="3790714" y="3321715"/>
            <a:ext cx="466794" cy="430887"/>
          </a:xfrm>
          <a:prstGeom prst="rect">
            <a:avLst/>
          </a:prstGeom>
          <a:noFill/>
        </p:spPr>
        <p:txBody>
          <a:bodyPr wrap="none" rtlCol="0">
            <a:spAutoFit/>
          </a:bodyPr>
          <a:lstStyle/>
          <a:p>
            <a:pPr>
              <a:buNone/>
            </a:pPr>
            <a:r>
              <a:rPr lang="zh-CN" altLang="en-US" sz="2200" dirty="0">
                <a:latin typeface="楷体" panose="02010609060101010101" pitchFamily="49" charset="-122"/>
                <a:ea typeface="楷体" panose="02010609060101010101" pitchFamily="49" charset="-122"/>
              </a:rPr>
              <a:t>否</a:t>
            </a:r>
          </a:p>
        </p:txBody>
      </p:sp>
      <p:sp>
        <p:nvSpPr>
          <p:cNvPr id="49" name="椭圆 48"/>
          <p:cNvSpPr/>
          <p:nvPr/>
        </p:nvSpPr>
        <p:spPr>
          <a:xfrm>
            <a:off x="1066800" y="2753622"/>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2200" dirty="0"/>
              <a:t>坏瓜</a:t>
            </a:r>
          </a:p>
        </p:txBody>
      </p:sp>
      <p:sp>
        <p:nvSpPr>
          <p:cNvPr id="50" name="文本框 25"/>
          <p:cNvSpPr txBox="1"/>
          <p:nvPr/>
        </p:nvSpPr>
        <p:spPr>
          <a:xfrm>
            <a:off x="1453756" y="2275741"/>
            <a:ext cx="466794" cy="430887"/>
          </a:xfrm>
          <a:prstGeom prst="rect">
            <a:avLst/>
          </a:prstGeom>
          <a:noFill/>
        </p:spPr>
        <p:txBody>
          <a:bodyPr wrap="none" rtlCol="0">
            <a:spAutoFit/>
          </a:bodyPr>
          <a:lstStyle/>
          <a:p>
            <a:pPr>
              <a:buNone/>
            </a:pPr>
            <a:r>
              <a:rPr lang="zh-CN" altLang="en-US" sz="2200" dirty="0">
                <a:latin typeface="楷体" panose="02010609060101010101" pitchFamily="49" charset="-122"/>
                <a:ea typeface="楷体" panose="02010609060101010101" pitchFamily="49" charset="-122"/>
              </a:rPr>
              <a:t>是</a:t>
            </a:r>
          </a:p>
        </p:txBody>
      </p:sp>
      <p:cxnSp>
        <p:nvCxnSpPr>
          <p:cNvPr id="51" name="直接连接符 50"/>
          <p:cNvCxnSpPr/>
          <p:nvPr/>
        </p:nvCxnSpPr>
        <p:spPr>
          <a:xfrm flipH="1">
            <a:off x="1701284" y="2156679"/>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52" name="直接连接符 51"/>
          <p:cNvCxnSpPr/>
          <p:nvPr/>
        </p:nvCxnSpPr>
        <p:spPr>
          <a:xfrm>
            <a:off x="2609141" y="2154731"/>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53" name="文本框 28"/>
          <p:cNvSpPr txBox="1"/>
          <p:nvPr/>
        </p:nvSpPr>
        <p:spPr>
          <a:xfrm>
            <a:off x="2823989" y="2273925"/>
            <a:ext cx="466794" cy="430887"/>
          </a:xfrm>
          <a:prstGeom prst="rect">
            <a:avLst/>
          </a:prstGeom>
          <a:noFill/>
        </p:spPr>
        <p:txBody>
          <a:bodyPr wrap="none" rtlCol="0">
            <a:spAutoFit/>
          </a:bodyPr>
          <a:lstStyle/>
          <a:p>
            <a:pPr>
              <a:buNone/>
            </a:pPr>
            <a:r>
              <a:rPr lang="zh-CN" altLang="en-US" sz="2200" dirty="0">
                <a:latin typeface="楷体" panose="02010609060101010101" pitchFamily="49" charset="-122"/>
                <a:ea typeface="楷体" panose="02010609060101010101" pitchFamily="49" charset="-122"/>
              </a:rPr>
              <a:t>否</a:t>
            </a:r>
          </a:p>
        </p:txBody>
      </p:sp>
      <p:sp>
        <p:nvSpPr>
          <p:cNvPr id="127" name="文本框 13"/>
          <p:cNvSpPr txBox="1"/>
          <p:nvPr/>
        </p:nvSpPr>
        <p:spPr>
          <a:xfrm>
            <a:off x="4917318" y="4351275"/>
            <a:ext cx="466794" cy="430887"/>
          </a:xfrm>
          <a:prstGeom prst="rect">
            <a:avLst/>
          </a:prstGeom>
          <a:noFill/>
        </p:spPr>
        <p:txBody>
          <a:bodyPr wrap="none" rtlCol="0">
            <a:spAutoFit/>
          </a:bodyPr>
          <a:lstStyle/>
          <a:p>
            <a:pPr>
              <a:buNone/>
            </a:pPr>
            <a:r>
              <a:rPr lang="zh-CN" altLang="en-US" sz="2200" dirty="0">
                <a:latin typeface="楷体" panose="02010609060101010101" pitchFamily="49" charset="-122"/>
                <a:ea typeface="楷体" panose="02010609060101010101" pitchFamily="49" charset="-122"/>
              </a:rPr>
              <a:t>否</a:t>
            </a:r>
          </a:p>
        </p:txBody>
      </p:sp>
      <p:sp>
        <p:nvSpPr>
          <p:cNvPr id="128" name="标题 1"/>
          <p:cNvSpPr>
            <a:spLocks noGrp="1"/>
          </p:cNvSpPr>
          <p:nvPr>
            <p:ph type="title"/>
          </p:nvPr>
        </p:nvSpPr>
        <p:spPr>
          <a:xfrm>
            <a:off x="984944" y="6148"/>
            <a:ext cx="7886700" cy="777874"/>
          </a:xfrm>
        </p:spPr>
        <p:txBody>
          <a:bodyPr>
            <a:normAutofit/>
          </a:bodyPr>
          <a:lstStyle/>
          <a:p>
            <a:r>
              <a:rPr lang="zh-CN" altLang="en-US" dirty="0">
                <a:solidFill>
                  <a:schemeClr val="tx1"/>
                </a:solidFill>
                <a:latin typeface="微软雅黑" panose="020B0503020204020204" pitchFamily="34" charset="-122"/>
                <a:ea typeface="微软雅黑" panose="020B0503020204020204" pitchFamily="34" charset="-122"/>
              </a:rPr>
              <a:t>多变量决策树</a:t>
            </a:r>
          </a:p>
        </p:txBody>
      </p:sp>
      <p:cxnSp>
        <p:nvCxnSpPr>
          <p:cNvPr id="129" name="直接箭头连接符 128"/>
          <p:cNvCxnSpPr/>
          <p:nvPr/>
        </p:nvCxnSpPr>
        <p:spPr>
          <a:xfrm flipH="1" flipV="1">
            <a:off x="8073397" y="2079729"/>
            <a:ext cx="0" cy="2520000"/>
          </a:xfrm>
          <a:prstGeom prst="straightConnector1">
            <a:avLst/>
          </a:prstGeom>
          <a:noFill/>
          <a:ln w="19050" cap="flat" cmpd="sng" algn="ctr">
            <a:solidFill>
              <a:sysClr val="windowText" lastClr="000000"/>
            </a:solidFill>
            <a:prstDash val="solid"/>
            <a:miter lim="800000"/>
            <a:headEnd type="none" w="med" len="lg"/>
            <a:tailEnd type="triangle" w="lg" len="lg"/>
          </a:ln>
          <a:effectLst/>
        </p:spPr>
      </p:cxnSp>
      <p:cxnSp>
        <p:nvCxnSpPr>
          <p:cNvPr id="130" name="直接箭头连接符 129"/>
          <p:cNvCxnSpPr/>
          <p:nvPr/>
        </p:nvCxnSpPr>
        <p:spPr>
          <a:xfrm>
            <a:off x="8065200" y="4599789"/>
            <a:ext cx="3060000" cy="0"/>
          </a:xfrm>
          <a:prstGeom prst="straightConnector1">
            <a:avLst/>
          </a:prstGeom>
          <a:noFill/>
          <a:ln w="19050" cap="flat" cmpd="sng" algn="ctr">
            <a:solidFill>
              <a:sysClr val="windowText" lastClr="000000"/>
            </a:solidFill>
            <a:prstDash val="solid"/>
            <a:miter lim="800000"/>
            <a:headEnd type="none" w="med" len="lg"/>
            <a:tailEnd type="triangle" w="lg" len="lg"/>
          </a:ln>
          <a:effectLst/>
        </p:spPr>
      </p:cxnSp>
      <p:sp>
        <p:nvSpPr>
          <p:cNvPr id="131" name="文本框 11"/>
          <p:cNvSpPr txBox="1"/>
          <p:nvPr/>
        </p:nvSpPr>
        <p:spPr>
          <a:xfrm>
            <a:off x="7883301" y="4518263"/>
            <a:ext cx="274434" cy="307777"/>
          </a:xfrm>
          <a:prstGeom prst="rect">
            <a:avLst/>
          </a:prstGeom>
          <a:noFill/>
        </p:spPr>
        <p:txBody>
          <a:bodyPr wrap="none" rtlCol="0">
            <a:spAutoFit/>
          </a:bodyPr>
          <a:lstStyle/>
          <a:p>
            <a:pPr fontAlgn="auto">
              <a:spcBef>
                <a:spcPts val="0"/>
              </a:spcBef>
              <a:spcAft>
                <a:spcPts val="0"/>
              </a:spcAft>
              <a:buClrTx/>
              <a:buSzTx/>
              <a:buNone/>
            </a:pPr>
            <a:r>
              <a:rPr lang="en-US" altLang="zh-CN" sz="1400" dirty="0">
                <a:solidFill>
                  <a:prstClr val="black"/>
                </a:solidFill>
                <a:latin typeface="Times "/>
                <a:ea typeface="幼圆"/>
              </a:rPr>
              <a:t>0</a:t>
            </a:r>
            <a:endParaRPr lang="zh-CN" altLang="en-US" sz="1400" dirty="0">
              <a:solidFill>
                <a:prstClr val="black"/>
              </a:solidFill>
              <a:latin typeface="Times "/>
              <a:ea typeface="幼圆"/>
            </a:endParaRPr>
          </a:p>
        </p:txBody>
      </p:sp>
      <p:cxnSp>
        <p:nvCxnSpPr>
          <p:cNvPr id="132" name="直接连接符 131"/>
          <p:cNvCxnSpPr/>
          <p:nvPr/>
        </p:nvCxnSpPr>
        <p:spPr>
          <a:xfrm>
            <a:off x="8703207" y="4528229"/>
            <a:ext cx="0" cy="72000"/>
          </a:xfrm>
          <a:prstGeom prst="line">
            <a:avLst/>
          </a:prstGeom>
          <a:noFill/>
          <a:ln w="12700" cap="flat" cmpd="sng" algn="ctr">
            <a:solidFill>
              <a:sysClr val="windowText" lastClr="000000"/>
            </a:solidFill>
            <a:prstDash val="solid"/>
            <a:miter lim="800000"/>
          </a:ln>
          <a:effectLst/>
        </p:spPr>
      </p:cxnSp>
      <p:cxnSp>
        <p:nvCxnSpPr>
          <p:cNvPr id="133" name="直接连接符 132"/>
          <p:cNvCxnSpPr/>
          <p:nvPr/>
        </p:nvCxnSpPr>
        <p:spPr>
          <a:xfrm>
            <a:off x="9325397" y="4528229"/>
            <a:ext cx="0" cy="72000"/>
          </a:xfrm>
          <a:prstGeom prst="line">
            <a:avLst/>
          </a:prstGeom>
          <a:noFill/>
          <a:ln w="12700" cap="flat" cmpd="sng" algn="ctr">
            <a:solidFill>
              <a:sysClr val="windowText" lastClr="000000"/>
            </a:solidFill>
            <a:prstDash val="solid"/>
            <a:miter lim="800000"/>
          </a:ln>
          <a:effectLst/>
        </p:spPr>
      </p:cxnSp>
      <p:cxnSp>
        <p:nvCxnSpPr>
          <p:cNvPr id="134" name="直接连接符 133"/>
          <p:cNvCxnSpPr/>
          <p:nvPr/>
        </p:nvCxnSpPr>
        <p:spPr>
          <a:xfrm>
            <a:off x="9947587" y="4528229"/>
            <a:ext cx="0" cy="72000"/>
          </a:xfrm>
          <a:prstGeom prst="line">
            <a:avLst/>
          </a:prstGeom>
          <a:noFill/>
          <a:ln w="12700" cap="flat" cmpd="sng" algn="ctr">
            <a:solidFill>
              <a:sysClr val="windowText" lastClr="000000"/>
            </a:solidFill>
            <a:prstDash val="solid"/>
            <a:miter lim="800000"/>
          </a:ln>
          <a:effectLst/>
        </p:spPr>
      </p:cxnSp>
      <p:cxnSp>
        <p:nvCxnSpPr>
          <p:cNvPr id="135" name="直接连接符 134"/>
          <p:cNvCxnSpPr/>
          <p:nvPr/>
        </p:nvCxnSpPr>
        <p:spPr>
          <a:xfrm>
            <a:off x="10569777" y="4528229"/>
            <a:ext cx="0" cy="72000"/>
          </a:xfrm>
          <a:prstGeom prst="line">
            <a:avLst/>
          </a:prstGeom>
          <a:noFill/>
          <a:ln w="12700" cap="flat" cmpd="sng" algn="ctr">
            <a:solidFill>
              <a:sysClr val="windowText" lastClr="000000"/>
            </a:solidFill>
            <a:prstDash val="solid"/>
            <a:miter lim="800000"/>
          </a:ln>
          <a:effectLst/>
        </p:spPr>
      </p:cxnSp>
      <p:sp>
        <p:nvSpPr>
          <p:cNvPr id="136" name="文本框 40"/>
          <p:cNvSpPr txBox="1"/>
          <p:nvPr/>
        </p:nvSpPr>
        <p:spPr>
          <a:xfrm>
            <a:off x="8474610" y="4556805"/>
            <a:ext cx="409086" cy="307777"/>
          </a:xfrm>
          <a:prstGeom prst="rect">
            <a:avLst/>
          </a:prstGeom>
          <a:noFill/>
        </p:spPr>
        <p:txBody>
          <a:bodyPr wrap="none" rtlCol="0">
            <a:spAutoFit/>
          </a:bodyPr>
          <a:lstStyle/>
          <a:p>
            <a:pPr fontAlgn="auto">
              <a:spcBef>
                <a:spcPts val="0"/>
              </a:spcBef>
              <a:spcAft>
                <a:spcPts val="0"/>
              </a:spcAft>
              <a:buClrTx/>
              <a:buSzTx/>
              <a:buNone/>
            </a:pPr>
            <a:r>
              <a:rPr lang="en-US" altLang="zh-CN" sz="1400" dirty="0">
                <a:solidFill>
                  <a:prstClr val="black"/>
                </a:solidFill>
                <a:latin typeface="Times "/>
                <a:ea typeface="幼圆"/>
              </a:rPr>
              <a:t>0.2</a:t>
            </a:r>
            <a:endParaRPr lang="zh-CN" altLang="en-US" sz="1400" dirty="0">
              <a:solidFill>
                <a:prstClr val="black"/>
              </a:solidFill>
              <a:latin typeface="Times "/>
              <a:ea typeface="幼圆"/>
            </a:endParaRPr>
          </a:p>
        </p:txBody>
      </p:sp>
      <p:sp>
        <p:nvSpPr>
          <p:cNvPr id="137" name="文本框 41"/>
          <p:cNvSpPr txBox="1"/>
          <p:nvPr/>
        </p:nvSpPr>
        <p:spPr>
          <a:xfrm>
            <a:off x="9097031" y="4556805"/>
            <a:ext cx="409086" cy="307777"/>
          </a:xfrm>
          <a:prstGeom prst="rect">
            <a:avLst/>
          </a:prstGeom>
          <a:noFill/>
        </p:spPr>
        <p:txBody>
          <a:bodyPr wrap="none" rtlCol="0">
            <a:spAutoFit/>
          </a:bodyPr>
          <a:lstStyle/>
          <a:p>
            <a:pPr fontAlgn="auto">
              <a:spcBef>
                <a:spcPts val="0"/>
              </a:spcBef>
              <a:spcAft>
                <a:spcPts val="0"/>
              </a:spcAft>
              <a:buClrTx/>
              <a:buSzTx/>
              <a:buNone/>
            </a:pPr>
            <a:r>
              <a:rPr lang="en-US" altLang="zh-CN" sz="1400" dirty="0">
                <a:solidFill>
                  <a:prstClr val="black"/>
                </a:solidFill>
                <a:latin typeface="Times "/>
                <a:ea typeface="幼圆"/>
              </a:rPr>
              <a:t>0.4</a:t>
            </a:r>
            <a:endParaRPr lang="zh-CN" altLang="en-US" sz="1400" dirty="0">
              <a:solidFill>
                <a:prstClr val="black"/>
              </a:solidFill>
              <a:latin typeface="Times "/>
              <a:ea typeface="幼圆"/>
            </a:endParaRPr>
          </a:p>
        </p:txBody>
      </p:sp>
      <p:sp>
        <p:nvSpPr>
          <p:cNvPr id="138" name="文本框 42"/>
          <p:cNvSpPr txBox="1"/>
          <p:nvPr/>
        </p:nvSpPr>
        <p:spPr>
          <a:xfrm>
            <a:off x="9719452" y="4556805"/>
            <a:ext cx="409086" cy="307777"/>
          </a:xfrm>
          <a:prstGeom prst="rect">
            <a:avLst/>
          </a:prstGeom>
          <a:noFill/>
        </p:spPr>
        <p:txBody>
          <a:bodyPr wrap="none" rtlCol="0">
            <a:spAutoFit/>
          </a:bodyPr>
          <a:lstStyle/>
          <a:p>
            <a:pPr fontAlgn="auto">
              <a:spcBef>
                <a:spcPts val="0"/>
              </a:spcBef>
              <a:spcAft>
                <a:spcPts val="0"/>
              </a:spcAft>
              <a:buClrTx/>
              <a:buSzTx/>
              <a:buNone/>
            </a:pPr>
            <a:r>
              <a:rPr lang="en-US" altLang="zh-CN" sz="1400" dirty="0">
                <a:solidFill>
                  <a:prstClr val="black"/>
                </a:solidFill>
                <a:latin typeface="Times "/>
                <a:ea typeface="幼圆"/>
              </a:rPr>
              <a:t>0.6</a:t>
            </a:r>
            <a:endParaRPr lang="zh-CN" altLang="en-US" sz="1400" dirty="0">
              <a:solidFill>
                <a:prstClr val="black"/>
              </a:solidFill>
              <a:latin typeface="Times "/>
              <a:ea typeface="幼圆"/>
            </a:endParaRPr>
          </a:p>
        </p:txBody>
      </p:sp>
      <p:sp>
        <p:nvSpPr>
          <p:cNvPr id="139" name="文本框 43"/>
          <p:cNvSpPr txBox="1"/>
          <p:nvPr/>
        </p:nvSpPr>
        <p:spPr>
          <a:xfrm>
            <a:off x="10341873" y="4556805"/>
            <a:ext cx="409086" cy="307777"/>
          </a:xfrm>
          <a:prstGeom prst="rect">
            <a:avLst/>
          </a:prstGeom>
          <a:noFill/>
        </p:spPr>
        <p:txBody>
          <a:bodyPr wrap="none" rtlCol="0">
            <a:spAutoFit/>
          </a:bodyPr>
          <a:lstStyle/>
          <a:p>
            <a:pPr fontAlgn="auto">
              <a:spcBef>
                <a:spcPts val="0"/>
              </a:spcBef>
              <a:spcAft>
                <a:spcPts val="0"/>
              </a:spcAft>
              <a:buClrTx/>
              <a:buSzTx/>
              <a:buNone/>
            </a:pPr>
            <a:r>
              <a:rPr lang="en-US" altLang="zh-CN" sz="1400" dirty="0">
                <a:solidFill>
                  <a:prstClr val="black"/>
                </a:solidFill>
                <a:latin typeface="Times "/>
                <a:ea typeface="幼圆"/>
              </a:rPr>
              <a:t>0.8</a:t>
            </a:r>
            <a:endParaRPr lang="zh-CN" altLang="en-US" sz="1400" dirty="0">
              <a:solidFill>
                <a:prstClr val="black"/>
              </a:solidFill>
              <a:latin typeface="Times "/>
              <a:ea typeface="幼圆"/>
            </a:endParaRPr>
          </a:p>
        </p:txBody>
      </p:sp>
      <p:cxnSp>
        <p:nvCxnSpPr>
          <p:cNvPr id="140" name="直接连接符 139"/>
          <p:cNvCxnSpPr/>
          <p:nvPr/>
        </p:nvCxnSpPr>
        <p:spPr>
          <a:xfrm rot="5400000">
            <a:off x="8109757" y="2693060"/>
            <a:ext cx="0" cy="72000"/>
          </a:xfrm>
          <a:prstGeom prst="line">
            <a:avLst/>
          </a:prstGeom>
          <a:noFill/>
          <a:ln w="12700" cap="flat" cmpd="sng" algn="ctr">
            <a:solidFill>
              <a:sysClr val="windowText" lastClr="000000"/>
            </a:solidFill>
            <a:prstDash val="solid"/>
            <a:miter lim="800000"/>
          </a:ln>
          <a:effectLst/>
        </p:spPr>
      </p:cxnSp>
      <p:cxnSp>
        <p:nvCxnSpPr>
          <p:cNvPr id="141" name="直接连接符 140"/>
          <p:cNvCxnSpPr/>
          <p:nvPr/>
        </p:nvCxnSpPr>
        <p:spPr>
          <a:xfrm rot="5400000">
            <a:off x="8109757" y="3316636"/>
            <a:ext cx="0" cy="72000"/>
          </a:xfrm>
          <a:prstGeom prst="line">
            <a:avLst/>
          </a:prstGeom>
          <a:noFill/>
          <a:ln w="12700" cap="flat" cmpd="sng" algn="ctr">
            <a:solidFill>
              <a:sysClr val="windowText" lastClr="000000"/>
            </a:solidFill>
            <a:prstDash val="solid"/>
            <a:miter lim="800000"/>
          </a:ln>
          <a:effectLst/>
        </p:spPr>
      </p:cxnSp>
      <p:cxnSp>
        <p:nvCxnSpPr>
          <p:cNvPr id="142" name="直接连接符 141"/>
          <p:cNvCxnSpPr/>
          <p:nvPr/>
        </p:nvCxnSpPr>
        <p:spPr>
          <a:xfrm rot="5400000">
            <a:off x="8109757" y="3940212"/>
            <a:ext cx="0" cy="72000"/>
          </a:xfrm>
          <a:prstGeom prst="line">
            <a:avLst/>
          </a:prstGeom>
          <a:noFill/>
          <a:ln w="12700" cap="flat" cmpd="sng" algn="ctr">
            <a:solidFill>
              <a:sysClr val="windowText" lastClr="000000"/>
            </a:solidFill>
            <a:prstDash val="solid"/>
            <a:miter lim="800000"/>
          </a:ln>
          <a:effectLst/>
        </p:spPr>
      </p:cxnSp>
      <p:sp>
        <p:nvSpPr>
          <p:cNvPr id="143" name="文本框 52"/>
          <p:cNvSpPr txBox="1"/>
          <p:nvPr/>
        </p:nvSpPr>
        <p:spPr>
          <a:xfrm>
            <a:off x="7652800" y="3822324"/>
            <a:ext cx="409086" cy="307777"/>
          </a:xfrm>
          <a:prstGeom prst="rect">
            <a:avLst/>
          </a:prstGeom>
          <a:noFill/>
        </p:spPr>
        <p:txBody>
          <a:bodyPr wrap="none" rtlCol="0">
            <a:spAutoFit/>
          </a:bodyPr>
          <a:lstStyle/>
          <a:p>
            <a:pPr fontAlgn="auto">
              <a:spcBef>
                <a:spcPts val="0"/>
              </a:spcBef>
              <a:spcAft>
                <a:spcPts val="0"/>
              </a:spcAft>
              <a:buClrTx/>
              <a:buSzTx/>
              <a:buNone/>
            </a:pPr>
            <a:r>
              <a:rPr lang="en-US" altLang="zh-CN" sz="1400" dirty="0">
                <a:solidFill>
                  <a:prstClr val="black"/>
                </a:solidFill>
                <a:latin typeface="Times "/>
                <a:ea typeface="幼圆"/>
              </a:rPr>
              <a:t>0.2</a:t>
            </a:r>
            <a:endParaRPr lang="zh-CN" altLang="en-US" sz="1400" dirty="0">
              <a:solidFill>
                <a:prstClr val="black"/>
              </a:solidFill>
              <a:latin typeface="Times "/>
              <a:ea typeface="幼圆"/>
            </a:endParaRPr>
          </a:p>
        </p:txBody>
      </p:sp>
      <p:sp>
        <p:nvSpPr>
          <p:cNvPr id="144" name="文本框 53"/>
          <p:cNvSpPr txBox="1"/>
          <p:nvPr/>
        </p:nvSpPr>
        <p:spPr>
          <a:xfrm>
            <a:off x="7652800" y="3198748"/>
            <a:ext cx="409086" cy="307777"/>
          </a:xfrm>
          <a:prstGeom prst="rect">
            <a:avLst/>
          </a:prstGeom>
          <a:noFill/>
        </p:spPr>
        <p:txBody>
          <a:bodyPr wrap="none" rtlCol="0">
            <a:spAutoFit/>
          </a:bodyPr>
          <a:lstStyle/>
          <a:p>
            <a:pPr fontAlgn="auto">
              <a:spcBef>
                <a:spcPts val="0"/>
              </a:spcBef>
              <a:spcAft>
                <a:spcPts val="0"/>
              </a:spcAft>
              <a:buClrTx/>
              <a:buSzTx/>
              <a:buNone/>
            </a:pPr>
            <a:r>
              <a:rPr lang="en-US" altLang="zh-CN" sz="1400" dirty="0">
                <a:solidFill>
                  <a:prstClr val="black"/>
                </a:solidFill>
                <a:latin typeface="Times "/>
                <a:ea typeface="幼圆"/>
              </a:rPr>
              <a:t>0.4</a:t>
            </a:r>
            <a:endParaRPr lang="zh-CN" altLang="en-US" sz="1400" dirty="0">
              <a:solidFill>
                <a:prstClr val="black"/>
              </a:solidFill>
              <a:latin typeface="Times "/>
              <a:ea typeface="幼圆"/>
            </a:endParaRPr>
          </a:p>
        </p:txBody>
      </p:sp>
      <p:sp>
        <p:nvSpPr>
          <p:cNvPr id="145" name="文本框 54"/>
          <p:cNvSpPr txBox="1"/>
          <p:nvPr/>
        </p:nvSpPr>
        <p:spPr>
          <a:xfrm>
            <a:off x="7652800" y="2575172"/>
            <a:ext cx="409086" cy="307777"/>
          </a:xfrm>
          <a:prstGeom prst="rect">
            <a:avLst/>
          </a:prstGeom>
          <a:noFill/>
        </p:spPr>
        <p:txBody>
          <a:bodyPr wrap="none" rtlCol="0">
            <a:spAutoFit/>
          </a:bodyPr>
          <a:lstStyle/>
          <a:p>
            <a:pPr fontAlgn="auto">
              <a:spcBef>
                <a:spcPts val="0"/>
              </a:spcBef>
              <a:spcAft>
                <a:spcPts val="0"/>
              </a:spcAft>
              <a:buClrTx/>
              <a:buSzTx/>
              <a:buNone/>
            </a:pPr>
            <a:r>
              <a:rPr lang="en-US" altLang="zh-CN" sz="1400" dirty="0">
                <a:solidFill>
                  <a:prstClr val="black"/>
                </a:solidFill>
                <a:latin typeface="Times "/>
                <a:ea typeface="幼圆"/>
              </a:rPr>
              <a:t>0.6</a:t>
            </a:r>
            <a:endParaRPr lang="zh-CN" altLang="en-US" sz="1400" dirty="0">
              <a:solidFill>
                <a:prstClr val="black"/>
              </a:solidFill>
              <a:latin typeface="Times "/>
              <a:ea typeface="幼圆"/>
            </a:endParaRPr>
          </a:p>
        </p:txBody>
      </p:sp>
      <p:grpSp>
        <p:nvGrpSpPr>
          <p:cNvPr id="146" name="组合 145"/>
          <p:cNvGrpSpPr/>
          <p:nvPr/>
        </p:nvGrpSpPr>
        <p:grpSpPr>
          <a:xfrm>
            <a:off x="8174546" y="2316117"/>
            <a:ext cx="953322" cy="597182"/>
            <a:chOff x="2902949" y="2313167"/>
            <a:chExt cx="953322" cy="597182"/>
          </a:xfrm>
        </p:grpSpPr>
        <p:grpSp>
          <p:nvGrpSpPr>
            <p:cNvPr id="147" name="组合 146"/>
            <p:cNvGrpSpPr/>
            <p:nvPr/>
          </p:nvGrpSpPr>
          <p:grpSpPr>
            <a:xfrm>
              <a:off x="2902949" y="2313167"/>
              <a:ext cx="953322" cy="597182"/>
              <a:chOff x="5860991" y="1513622"/>
              <a:chExt cx="953322" cy="597182"/>
            </a:xfrm>
          </p:grpSpPr>
          <p:sp>
            <p:nvSpPr>
              <p:cNvPr id="151" name="矩形 150"/>
              <p:cNvSpPr/>
              <p:nvPr/>
            </p:nvSpPr>
            <p:spPr>
              <a:xfrm>
                <a:off x="5860991" y="1521176"/>
                <a:ext cx="936000" cy="57600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fontAlgn="auto">
                  <a:spcBef>
                    <a:spcPts val="0"/>
                  </a:spcBef>
                  <a:spcAft>
                    <a:spcPts val="0"/>
                  </a:spcAft>
                  <a:buClrTx/>
                  <a:buSzTx/>
                  <a:buNone/>
                  <a:defRPr/>
                </a:pPr>
                <a:endParaRPr lang="zh-CN" altLang="en-US" sz="1400" kern="0">
                  <a:solidFill>
                    <a:prstClr val="white"/>
                  </a:solidFill>
                  <a:latin typeface="Verdana"/>
                  <a:ea typeface="幼圆"/>
                </a:endParaRPr>
              </a:p>
            </p:txBody>
          </p:sp>
          <p:sp>
            <p:nvSpPr>
              <p:cNvPr id="152" name="文本框 59"/>
              <p:cNvSpPr txBox="1"/>
              <p:nvPr/>
            </p:nvSpPr>
            <p:spPr>
              <a:xfrm>
                <a:off x="6219278" y="1513622"/>
                <a:ext cx="595035" cy="338554"/>
              </a:xfrm>
              <a:prstGeom prst="rect">
                <a:avLst/>
              </a:prstGeom>
              <a:noFill/>
            </p:spPr>
            <p:txBody>
              <a:bodyPr wrap="none" rtlCol="0">
                <a:spAutoFit/>
              </a:bodyPr>
              <a:lstStyle/>
              <a:p>
                <a:pPr fontAlgn="auto">
                  <a:spcBef>
                    <a:spcPts val="0"/>
                  </a:spcBef>
                  <a:spcAft>
                    <a:spcPts val="0"/>
                  </a:spcAft>
                  <a:buClrTx/>
                  <a:buSzTx/>
                  <a:buNone/>
                  <a:defRPr/>
                </a:pPr>
                <a:r>
                  <a:rPr lang="zh-CN" altLang="en-US" sz="1600" kern="0" dirty="0">
                    <a:solidFill>
                      <a:prstClr val="black"/>
                    </a:solidFill>
                    <a:latin typeface="楷体" panose="02010609060101010101" pitchFamily="49" charset="-122"/>
                    <a:ea typeface="楷体" panose="02010609060101010101" pitchFamily="49" charset="-122"/>
                  </a:rPr>
                  <a:t>好瓜</a:t>
                </a:r>
              </a:p>
            </p:txBody>
          </p:sp>
          <p:sp>
            <p:nvSpPr>
              <p:cNvPr id="153" name="文本框 60"/>
              <p:cNvSpPr txBox="1"/>
              <p:nvPr/>
            </p:nvSpPr>
            <p:spPr>
              <a:xfrm>
                <a:off x="6219278" y="1772250"/>
                <a:ext cx="595035" cy="338554"/>
              </a:xfrm>
              <a:prstGeom prst="rect">
                <a:avLst/>
              </a:prstGeom>
              <a:noFill/>
            </p:spPr>
            <p:txBody>
              <a:bodyPr wrap="none" rtlCol="0">
                <a:spAutoFit/>
              </a:bodyPr>
              <a:lstStyle/>
              <a:p>
                <a:pPr fontAlgn="auto">
                  <a:spcBef>
                    <a:spcPts val="0"/>
                  </a:spcBef>
                  <a:spcAft>
                    <a:spcPts val="0"/>
                  </a:spcAft>
                  <a:buClrTx/>
                  <a:buSzTx/>
                  <a:buNone/>
                  <a:defRPr/>
                </a:pPr>
                <a:r>
                  <a:rPr lang="zh-CN" altLang="en-US" sz="1600" kern="0" dirty="0">
                    <a:solidFill>
                      <a:prstClr val="black"/>
                    </a:solidFill>
                    <a:latin typeface="楷体" panose="02010609060101010101" pitchFamily="49" charset="-122"/>
                    <a:ea typeface="楷体" panose="02010609060101010101" pitchFamily="49" charset="-122"/>
                  </a:rPr>
                  <a:t>坏瓜</a:t>
                </a:r>
              </a:p>
            </p:txBody>
          </p:sp>
          <p:cxnSp>
            <p:nvCxnSpPr>
              <p:cNvPr id="154" name="直接连接符 153"/>
              <p:cNvCxnSpPr/>
              <p:nvPr/>
            </p:nvCxnSpPr>
            <p:spPr>
              <a:xfrm>
                <a:off x="6001969" y="1949727"/>
                <a:ext cx="108000" cy="0"/>
              </a:xfrm>
              <a:prstGeom prst="line">
                <a:avLst/>
              </a:prstGeom>
              <a:noFill/>
              <a:ln w="19050" cap="flat" cmpd="sng" algn="ctr">
                <a:solidFill>
                  <a:sysClr val="windowText" lastClr="000000"/>
                </a:solidFill>
                <a:prstDash val="solid"/>
                <a:miter lim="800000"/>
              </a:ln>
              <a:effectLst/>
            </p:spPr>
          </p:cxnSp>
        </p:grpSp>
        <p:grpSp>
          <p:nvGrpSpPr>
            <p:cNvPr id="148" name="组合 147"/>
            <p:cNvGrpSpPr/>
            <p:nvPr/>
          </p:nvGrpSpPr>
          <p:grpSpPr>
            <a:xfrm>
              <a:off x="3043927" y="2444745"/>
              <a:ext cx="108000" cy="108000"/>
              <a:chOff x="5476803" y="2392530"/>
              <a:chExt cx="108000" cy="108000"/>
            </a:xfrm>
          </p:grpSpPr>
          <p:cxnSp>
            <p:nvCxnSpPr>
              <p:cNvPr id="149" name="直接连接符 148"/>
              <p:cNvCxnSpPr/>
              <p:nvPr/>
            </p:nvCxnSpPr>
            <p:spPr>
              <a:xfrm>
                <a:off x="5476803" y="2446530"/>
                <a:ext cx="108000" cy="0"/>
              </a:xfrm>
              <a:prstGeom prst="line">
                <a:avLst/>
              </a:prstGeom>
              <a:noFill/>
              <a:ln w="19050" cap="flat" cmpd="sng" algn="ctr">
                <a:solidFill>
                  <a:sysClr val="windowText" lastClr="000000"/>
                </a:solidFill>
                <a:prstDash val="solid"/>
                <a:miter lim="800000"/>
              </a:ln>
              <a:effectLst/>
            </p:spPr>
          </p:cxnSp>
          <p:cxnSp>
            <p:nvCxnSpPr>
              <p:cNvPr id="150" name="直接连接符 149"/>
              <p:cNvCxnSpPr/>
              <p:nvPr/>
            </p:nvCxnSpPr>
            <p:spPr>
              <a:xfrm rot="5400000">
                <a:off x="5476803" y="2446530"/>
                <a:ext cx="108000" cy="0"/>
              </a:xfrm>
              <a:prstGeom prst="line">
                <a:avLst/>
              </a:prstGeom>
              <a:noFill/>
              <a:ln w="19050" cap="flat" cmpd="sng" algn="ctr">
                <a:solidFill>
                  <a:sysClr val="windowText" lastClr="000000"/>
                </a:solidFill>
                <a:prstDash val="solid"/>
                <a:miter lim="800000"/>
              </a:ln>
              <a:effectLst/>
            </p:spPr>
          </p:cxnSp>
        </p:grpSp>
      </p:grpSp>
      <p:grpSp>
        <p:nvGrpSpPr>
          <p:cNvPr id="155" name="组合 154"/>
          <p:cNvGrpSpPr/>
          <p:nvPr/>
        </p:nvGrpSpPr>
        <p:grpSpPr>
          <a:xfrm>
            <a:off x="10222275" y="3092607"/>
            <a:ext cx="108000" cy="108000"/>
            <a:chOff x="5476803" y="2392530"/>
            <a:chExt cx="108000" cy="108000"/>
          </a:xfrm>
        </p:grpSpPr>
        <p:cxnSp>
          <p:nvCxnSpPr>
            <p:cNvPr id="156" name="直接连接符 155"/>
            <p:cNvCxnSpPr/>
            <p:nvPr/>
          </p:nvCxnSpPr>
          <p:spPr>
            <a:xfrm>
              <a:off x="5476803" y="2446530"/>
              <a:ext cx="108000" cy="0"/>
            </a:xfrm>
            <a:prstGeom prst="line">
              <a:avLst/>
            </a:prstGeom>
            <a:noFill/>
            <a:ln w="19050" cap="flat" cmpd="sng" algn="ctr">
              <a:solidFill>
                <a:sysClr val="windowText" lastClr="000000"/>
              </a:solidFill>
              <a:prstDash val="solid"/>
              <a:miter lim="800000"/>
            </a:ln>
            <a:effectLst/>
          </p:spPr>
        </p:cxnSp>
        <p:cxnSp>
          <p:nvCxnSpPr>
            <p:cNvPr id="157" name="直接连接符 156"/>
            <p:cNvCxnSpPr/>
            <p:nvPr/>
          </p:nvCxnSpPr>
          <p:spPr>
            <a:xfrm rot="5400000">
              <a:off x="5476803" y="2446530"/>
              <a:ext cx="108000" cy="0"/>
            </a:xfrm>
            <a:prstGeom prst="line">
              <a:avLst/>
            </a:prstGeom>
            <a:noFill/>
            <a:ln w="19050" cap="flat" cmpd="sng" algn="ctr">
              <a:solidFill>
                <a:sysClr val="windowText" lastClr="000000"/>
              </a:solidFill>
              <a:prstDash val="solid"/>
              <a:miter lim="800000"/>
            </a:ln>
            <a:effectLst/>
          </p:spPr>
        </p:cxnSp>
      </p:grpSp>
      <p:grpSp>
        <p:nvGrpSpPr>
          <p:cNvPr id="158" name="组合 157"/>
          <p:cNvGrpSpPr/>
          <p:nvPr/>
        </p:nvGrpSpPr>
        <p:grpSpPr>
          <a:xfrm>
            <a:off x="10412775" y="3454557"/>
            <a:ext cx="108000" cy="108000"/>
            <a:chOff x="5476803" y="2392530"/>
            <a:chExt cx="108000" cy="108000"/>
          </a:xfrm>
        </p:grpSpPr>
        <p:cxnSp>
          <p:nvCxnSpPr>
            <p:cNvPr id="159" name="直接连接符 158"/>
            <p:cNvCxnSpPr/>
            <p:nvPr/>
          </p:nvCxnSpPr>
          <p:spPr>
            <a:xfrm>
              <a:off x="5476803" y="2446530"/>
              <a:ext cx="108000" cy="0"/>
            </a:xfrm>
            <a:prstGeom prst="line">
              <a:avLst/>
            </a:prstGeom>
            <a:noFill/>
            <a:ln w="19050" cap="flat" cmpd="sng" algn="ctr">
              <a:solidFill>
                <a:sysClr val="windowText" lastClr="000000"/>
              </a:solidFill>
              <a:prstDash val="solid"/>
              <a:miter lim="800000"/>
            </a:ln>
            <a:effectLst/>
          </p:spPr>
        </p:cxnSp>
        <p:cxnSp>
          <p:nvCxnSpPr>
            <p:cNvPr id="160" name="直接连接符 159"/>
            <p:cNvCxnSpPr/>
            <p:nvPr/>
          </p:nvCxnSpPr>
          <p:spPr>
            <a:xfrm rot="5400000">
              <a:off x="5476803" y="2446530"/>
              <a:ext cx="108000" cy="0"/>
            </a:xfrm>
            <a:prstGeom prst="line">
              <a:avLst/>
            </a:prstGeom>
            <a:noFill/>
            <a:ln w="19050" cap="flat" cmpd="sng" algn="ctr">
              <a:solidFill>
                <a:sysClr val="windowText" lastClr="000000"/>
              </a:solidFill>
              <a:prstDash val="solid"/>
              <a:miter lim="800000"/>
            </a:ln>
            <a:effectLst/>
          </p:spPr>
        </p:cxnSp>
      </p:grpSp>
      <p:grpSp>
        <p:nvGrpSpPr>
          <p:cNvPr id="161" name="组合 160"/>
          <p:cNvGrpSpPr/>
          <p:nvPr/>
        </p:nvGrpSpPr>
        <p:grpSpPr>
          <a:xfrm>
            <a:off x="10095475" y="3742456"/>
            <a:ext cx="108000" cy="108000"/>
            <a:chOff x="5476803" y="2392530"/>
            <a:chExt cx="108000" cy="108000"/>
          </a:xfrm>
        </p:grpSpPr>
        <p:cxnSp>
          <p:nvCxnSpPr>
            <p:cNvPr id="162" name="直接连接符 161"/>
            <p:cNvCxnSpPr/>
            <p:nvPr/>
          </p:nvCxnSpPr>
          <p:spPr>
            <a:xfrm>
              <a:off x="5476803" y="2446530"/>
              <a:ext cx="108000" cy="0"/>
            </a:xfrm>
            <a:prstGeom prst="line">
              <a:avLst/>
            </a:prstGeom>
            <a:noFill/>
            <a:ln w="19050" cap="flat" cmpd="sng" algn="ctr">
              <a:solidFill>
                <a:sysClr val="windowText" lastClr="000000"/>
              </a:solidFill>
              <a:prstDash val="solid"/>
              <a:miter lim="800000"/>
            </a:ln>
            <a:effectLst/>
          </p:spPr>
        </p:cxnSp>
        <p:cxnSp>
          <p:nvCxnSpPr>
            <p:cNvPr id="163" name="直接连接符 162"/>
            <p:cNvCxnSpPr/>
            <p:nvPr/>
          </p:nvCxnSpPr>
          <p:spPr>
            <a:xfrm rot="5400000">
              <a:off x="5476803" y="2446530"/>
              <a:ext cx="108000" cy="0"/>
            </a:xfrm>
            <a:prstGeom prst="line">
              <a:avLst/>
            </a:prstGeom>
            <a:noFill/>
            <a:ln w="19050" cap="flat" cmpd="sng" algn="ctr">
              <a:solidFill>
                <a:sysClr val="windowText" lastClr="000000"/>
              </a:solidFill>
              <a:prstDash val="solid"/>
              <a:miter lim="800000"/>
            </a:ln>
            <a:effectLst/>
          </p:spPr>
        </p:cxnSp>
      </p:grpSp>
      <p:grpSp>
        <p:nvGrpSpPr>
          <p:cNvPr id="164" name="组合 163"/>
          <p:cNvGrpSpPr/>
          <p:nvPr/>
        </p:nvGrpSpPr>
        <p:grpSpPr>
          <a:xfrm>
            <a:off x="9920901" y="3584552"/>
            <a:ext cx="108000" cy="108000"/>
            <a:chOff x="5476803" y="2392530"/>
            <a:chExt cx="108000" cy="108000"/>
          </a:xfrm>
        </p:grpSpPr>
        <p:cxnSp>
          <p:nvCxnSpPr>
            <p:cNvPr id="165" name="直接连接符 164"/>
            <p:cNvCxnSpPr/>
            <p:nvPr/>
          </p:nvCxnSpPr>
          <p:spPr>
            <a:xfrm>
              <a:off x="5476803" y="2446530"/>
              <a:ext cx="108000" cy="0"/>
            </a:xfrm>
            <a:prstGeom prst="line">
              <a:avLst/>
            </a:prstGeom>
            <a:noFill/>
            <a:ln w="19050" cap="flat" cmpd="sng" algn="ctr">
              <a:solidFill>
                <a:sysClr val="windowText" lastClr="000000"/>
              </a:solidFill>
              <a:prstDash val="solid"/>
              <a:miter lim="800000"/>
            </a:ln>
            <a:effectLst/>
          </p:spPr>
        </p:cxnSp>
        <p:cxnSp>
          <p:nvCxnSpPr>
            <p:cNvPr id="166" name="直接连接符 165"/>
            <p:cNvCxnSpPr/>
            <p:nvPr/>
          </p:nvCxnSpPr>
          <p:spPr>
            <a:xfrm rot="5400000">
              <a:off x="5476803" y="2446530"/>
              <a:ext cx="108000" cy="0"/>
            </a:xfrm>
            <a:prstGeom prst="line">
              <a:avLst/>
            </a:prstGeom>
            <a:noFill/>
            <a:ln w="19050" cap="flat" cmpd="sng" algn="ctr">
              <a:solidFill>
                <a:sysClr val="windowText" lastClr="000000"/>
              </a:solidFill>
              <a:prstDash val="solid"/>
              <a:miter lim="800000"/>
            </a:ln>
            <a:effectLst/>
          </p:spPr>
        </p:cxnSp>
      </p:grpSp>
      <p:grpSp>
        <p:nvGrpSpPr>
          <p:cNvPr id="167" name="组合 166"/>
          <p:cNvGrpSpPr/>
          <p:nvPr/>
        </p:nvGrpSpPr>
        <p:grpSpPr>
          <a:xfrm>
            <a:off x="9559974" y="3826901"/>
            <a:ext cx="108000" cy="108000"/>
            <a:chOff x="5476803" y="2392530"/>
            <a:chExt cx="108000" cy="108000"/>
          </a:xfrm>
        </p:grpSpPr>
        <p:cxnSp>
          <p:nvCxnSpPr>
            <p:cNvPr id="168" name="直接连接符 167"/>
            <p:cNvCxnSpPr/>
            <p:nvPr/>
          </p:nvCxnSpPr>
          <p:spPr>
            <a:xfrm>
              <a:off x="5476803" y="2446530"/>
              <a:ext cx="108000" cy="0"/>
            </a:xfrm>
            <a:prstGeom prst="line">
              <a:avLst/>
            </a:prstGeom>
            <a:noFill/>
            <a:ln w="19050" cap="flat" cmpd="sng" algn="ctr">
              <a:solidFill>
                <a:sysClr val="windowText" lastClr="000000"/>
              </a:solidFill>
              <a:prstDash val="solid"/>
              <a:miter lim="800000"/>
            </a:ln>
            <a:effectLst/>
          </p:spPr>
        </p:cxnSp>
        <p:cxnSp>
          <p:nvCxnSpPr>
            <p:cNvPr id="169" name="直接连接符 168"/>
            <p:cNvCxnSpPr/>
            <p:nvPr/>
          </p:nvCxnSpPr>
          <p:spPr>
            <a:xfrm rot="5400000">
              <a:off x="5476803" y="2446530"/>
              <a:ext cx="108000" cy="0"/>
            </a:xfrm>
            <a:prstGeom prst="line">
              <a:avLst/>
            </a:prstGeom>
            <a:noFill/>
            <a:ln w="19050" cap="flat" cmpd="sng" algn="ctr">
              <a:solidFill>
                <a:sysClr val="windowText" lastClr="000000"/>
              </a:solidFill>
              <a:prstDash val="solid"/>
              <a:miter lim="800000"/>
            </a:ln>
            <a:effectLst/>
          </p:spPr>
        </p:cxnSp>
      </p:grpSp>
      <p:grpSp>
        <p:nvGrpSpPr>
          <p:cNvPr id="170" name="组合 169"/>
          <p:cNvGrpSpPr/>
          <p:nvPr/>
        </p:nvGrpSpPr>
        <p:grpSpPr>
          <a:xfrm>
            <a:off x="9279286" y="3744230"/>
            <a:ext cx="108000" cy="108000"/>
            <a:chOff x="5476803" y="2392530"/>
            <a:chExt cx="108000" cy="108000"/>
          </a:xfrm>
        </p:grpSpPr>
        <p:cxnSp>
          <p:nvCxnSpPr>
            <p:cNvPr id="171" name="直接连接符 170"/>
            <p:cNvCxnSpPr/>
            <p:nvPr/>
          </p:nvCxnSpPr>
          <p:spPr>
            <a:xfrm>
              <a:off x="5476803" y="2446530"/>
              <a:ext cx="108000" cy="0"/>
            </a:xfrm>
            <a:prstGeom prst="line">
              <a:avLst/>
            </a:prstGeom>
            <a:noFill/>
            <a:ln w="19050" cap="flat" cmpd="sng" algn="ctr">
              <a:solidFill>
                <a:sysClr val="windowText" lastClr="000000"/>
              </a:solidFill>
              <a:prstDash val="solid"/>
              <a:miter lim="800000"/>
            </a:ln>
            <a:effectLst/>
          </p:spPr>
        </p:cxnSp>
        <p:cxnSp>
          <p:nvCxnSpPr>
            <p:cNvPr id="172" name="直接连接符 171"/>
            <p:cNvCxnSpPr/>
            <p:nvPr/>
          </p:nvCxnSpPr>
          <p:spPr>
            <a:xfrm rot="5400000">
              <a:off x="5476803" y="2446530"/>
              <a:ext cx="108000" cy="0"/>
            </a:xfrm>
            <a:prstGeom prst="line">
              <a:avLst/>
            </a:prstGeom>
            <a:noFill/>
            <a:ln w="19050" cap="flat" cmpd="sng" algn="ctr">
              <a:solidFill>
                <a:sysClr val="windowText" lastClr="000000"/>
              </a:solidFill>
              <a:prstDash val="solid"/>
              <a:miter lim="800000"/>
            </a:ln>
            <a:effectLst/>
          </p:spPr>
        </p:cxnSp>
      </p:grpSp>
      <p:grpSp>
        <p:nvGrpSpPr>
          <p:cNvPr id="173" name="组合 172"/>
          <p:cNvGrpSpPr/>
          <p:nvPr/>
        </p:nvGrpSpPr>
        <p:grpSpPr>
          <a:xfrm>
            <a:off x="9530079" y="4092869"/>
            <a:ext cx="108000" cy="108000"/>
            <a:chOff x="5476803" y="2392530"/>
            <a:chExt cx="108000" cy="108000"/>
          </a:xfrm>
        </p:grpSpPr>
        <p:cxnSp>
          <p:nvCxnSpPr>
            <p:cNvPr id="174" name="直接连接符 173"/>
            <p:cNvCxnSpPr/>
            <p:nvPr/>
          </p:nvCxnSpPr>
          <p:spPr>
            <a:xfrm>
              <a:off x="5476803" y="2446530"/>
              <a:ext cx="108000" cy="0"/>
            </a:xfrm>
            <a:prstGeom prst="line">
              <a:avLst/>
            </a:prstGeom>
            <a:noFill/>
            <a:ln w="19050" cap="flat" cmpd="sng" algn="ctr">
              <a:solidFill>
                <a:sysClr val="windowText" lastClr="000000"/>
              </a:solidFill>
              <a:prstDash val="solid"/>
              <a:miter lim="800000"/>
            </a:ln>
            <a:effectLst/>
          </p:spPr>
        </p:cxnSp>
        <p:cxnSp>
          <p:nvCxnSpPr>
            <p:cNvPr id="175" name="直接连接符 174"/>
            <p:cNvCxnSpPr/>
            <p:nvPr/>
          </p:nvCxnSpPr>
          <p:spPr>
            <a:xfrm rot="5400000">
              <a:off x="5476803" y="2446530"/>
              <a:ext cx="108000" cy="0"/>
            </a:xfrm>
            <a:prstGeom prst="line">
              <a:avLst/>
            </a:prstGeom>
            <a:noFill/>
            <a:ln w="19050" cap="flat" cmpd="sng" algn="ctr">
              <a:solidFill>
                <a:sysClr val="windowText" lastClr="000000"/>
              </a:solidFill>
              <a:prstDash val="solid"/>
              <a:miter lim="800000"/>
            </a:ln>
            <a:effectLst/>
          </p:spPr>
        </p:cxnSp>
      </p:grpSp>
      <p:grpSp>
        <p:nvGrpSpPr>
          <p:cNvPr id="176" name="组合 175"/>
          <p:cNvGrpSpPr/>
          <p:nvPr/>
        </p:nvGrpSpPr>
        <p:grpSpPr>
          <a:xfrm>
            <a:off x="9387204" y="3837599"/>
            <a:ext cx="108000" cy="108000"/>
            <a:chOff x="5476803" y="2392530"/>
            <a:chExt cx="108000" cy="108000"/>
          </a:xfrm>
        </p:grpSpPr>
        <p:cxnSp>
          <p:nvCxnSpPr>
            <p:cNvPr id="177" name="直接连接符 176"/>
            <p:cNvCxnSpPr/>
            <p:nvPr/>
          </p:nvCxnSpPr>
          <p:spPr>
            <a:xfrm>
              <a:off x="5476803" y="2446530"/>
              <a:ext cx="108000" cy="0"/>
            </a:xfrm>
            <a:prstGeom prst="line">
              <a:avLst/>
            </a:prstGeom>
            <a:noFill/>
            <a:ln w="19050" cap="flat" cmpd="sng" algn="ctr">
              <a:solidFill>
                <a:sysClr val="windowText" lastClr="000000"/>
              </a:solidFill>
              <a:prstDash val="solid"/>
              <a:miter lim="800000"/>
            </a:ln>
            <a:effectLst/>
          </p:spPr>
        </p:cxnSp>
        <p:cxnSp>
          <p:nvCxnSpPr>
            <p:cNvPr id="178" name="直接连接符 177"/>
            <p:cNvCxnSpPr/>
            <p:nvPr/>
          </p:nvCxnSpPr>
          <p:spPr>
            <a:xfrm rot="5400000">
              <a:off x="5476803" y="2446530"/>
              <a:ext cx="108000" cy="0"/>
            </a:xfrm>
            <a:prstGeom prst="line">
              <a:avLst/>
            </a:prstGeom>
            <a:noFill/>
            <a:ln w="19050" cap="flat" cmpd="sng" algn="ctr">
              <a:solidFill>
                <a:sysClr val="windowText" lastClr="000000"/>
              </a:solidFill>
              <a:prstDash val="solid"/>
              <a:miter lim="800000"/>
            </a:ln>
            <a:effectLst/>
          </p:spPr>
        </p:cxnSp>
      </p:grpSp>
      <p:cxnSp>
        <p:nvCxnSpPr>
          <p:cNvPr id="179" name="直接连接符 178"/>
          <p:cNvCxnSpPr/>
          <p:nvPr/>
        </p:nvCxnSpPr>
        <p:spPr>
          <a:xfrm>
            <a:off x="10149475" y="4307466"/>
            <a:ext cx="108000" cy="0"/>
          </a:xfrm>
          <a:prstGeom prst="line">
            <a:avLst/>
          </a:prstGeom>
          <a:noFill/>
          <a:ln w="19050" cap="flat" cmpd="sng" algn="ctr">
            <a:solidFill>
              <a:sysClr val="windowText" lastClr="000000"/>
            </a:solidFill>
            <a:prstDash val="solid"/>
            <a:miter lim="800000"/>
          </a:ln>
          <a:effectLst/>
        </p:spPr>
      </p:cxnSp>
      <p:cxnSp>
        <p:nvCxnSpPr>
          <p:cNvPr id="180" name="直接连接符 179"/>
          <p:cNvCxnSpPr/>
          <p:nvPr/>
        </p:nvCxnSpPr>
        <p:spPr>
          <a:xfrm>
            <a:off x="8874580" y="3777045"/>
            <a:ext cx="108000" cy="0"/>
          </a:xfrm>
          <a:prstGeom prst="line">
            <a:avLst/>
          </a:prstGeom>
          <a:noFill/>
          <a:ln w="19050" cap="flat" cmpd="sng" algn="ctr">
            <a:solidFill>
              <a:sysClr val="windowText" lastClr="000000"/>
            </a:solidFill>
            <a:prstDash val="solid"/>
            <a:miter lim="800000"/>
          </a:ln>
          <a:effectLst/>
        </p:spPr>
      </p:cxnSp>
      <p:cxnSp>
        <p:nvCxnSpPr>
          <p:cNvPr id="181" name="直接连接符 180"/>
          <p:cNvCxnSpPr/>
          <p:nvPr/>
        </p:nvCxnSpPr>
        <p:spPr>
          <a:xfrm>
            <a:off x="8900005" y="4434270"/>
            <a:ext cx="108000" cy="0"/>
          </a:xfrm>
          <a:prstGeom prst="line">
            <a:avLst/>
          </a:prstGeom>
          <a:noFill/>
          <a:ln w="19050" cap="flat" cmpd="sng" algn="ctr">
            <a:solidFill>
              <a:sysClr val="windowText" lastClr="000000"/>
            </a:solidFill>
            <a:prstDash val="solid"/>
            <a:miter lim="800000"/>
          </a:ln>
          <a:effectLst/>
        </p:spPr>
      </p:cxnSp>
      <p:cxnSp>
        <p:nvCxnSpPr>
          <p:cNvPr id="182" name="直接连接符 181"/>
          <p:cNvCxnSpPr/>
          <p:nvPr/>
        </p:nvCxnSpPr>
        <p:spPr>
          <a:xfrm>
            <a:off x="9072266" y="4270739"/>
            <a:ext cx="108000" cy="0"/>
          </a:xfrm>
          <a:prstGeom prst="line">
            <a:avLst/>
          </a:prstGeom>
          <a:noFill/>
          <a:ln w="19050" cap="flat" cmpd="sng" algn="ctr">
            <a:solidFill>
              <a:sysClr val="windowText" lastClr="000000"/>
            </a:solidFill>
            <a:prstDash val="solid"/>
            <a:miter lim="800000"/>
          </a:ln>
          <a:effectLst/>
        </p:spPr>
      </p:cxnSp>
      <p:cxnSp>
        <p:nvCxnSpPr>
          <p:cNvPr id="183" name="直接连接符 182"/>
          <p:cNvCxnSpPr/>
          <p:nvPr/>
        </p:nvCxnSpPr>
        <p:spPr>
          <a:xfrm>
            <a:off x="10065422" y="4118670"/>
            <a:ext cx="108000" cy="0"/>
          </a:xfrm>
          <a:prstGeom prst="line">
            <a:avLst/>
          </a:prstGeom>
          <a:noFill/>
          <a:ln w="19050" cap="flat" cmpd="sng" algn="ctr">
            <a:solidFill>
              <a:sysClr val="windowText" lastClr="000000"/>
            </a:solidFill>
            <a:prstDash val="solid"/>
            <a:miter lim="800000"/>
          </a:ln>
          <a:effectLst/>
        </p:spPr>
      </p:cxnSp>
      <p:cxnSp>
        <p:nvCxnSpPr>
          <p:cNvPr id="184" name="直接连接符 183"/>
          <p:cNvCxnSpPr/>
          <p:nvPr/>
        </p:nvCxnSpPr>
        <p:spPr>
          <a:xfrm>
            <a:off x="10111125" y="3988241"/>
            <a:ext cx="108000" cy="0"/>
          </a:xfrm>
          <a:prstGeom prst="line">
            <a:avLst/>
          </a:prstGeom>
          <a:noFill/>
          <a:ln w="19050" cap="flat" cmpd="sng" algn="ctr">
            <a:solidFill>
              <a:sysClr val="windowText" lastClr="000000"/>
            </a:solidFill>
            <a:prstDash val="solid"/>
            <a:miter lim="800000"/>
          </a:ln>
          <a:effectLst/>
        </p:spPr>
      </p:cxnSp>
      <p:cxnSp>
        <p:nvCxnSpPr>
          <p:cNvPr id="185" name="直接连接符 184"/>
          <p:cNvCxnSpPr/>
          <p:nvPr/>
        </p:nvCxnSpPr>
        <p:spPr>
          <a:xfrm>
            <a:off x="9068456" y="3592559"/>
            <a:ext cx="108000" cy="0"/>
          </a:xfrm>
          <a:prstGeom prst="line">
            <a:avLst/>
          </a:prstGeom>
          <a:noFill/>
          <a:ln w="19050" cap="flat" cmpd="sng" algn="ctr">
            <a:solidFill>
              <a:sysClr val="windowText" lastClr="000000"/>
            </a:solidFill>
            <a:prstDash val="solid"/>
            <a:miter lim="800000"/>
          </a:ln>
          <a:effectLst/>
        </p:spPr>
      </p:cxnSp>
      <p:cxnSp>
        <p:nvCxnSpPr>
          <p:cNvPr id="186" name="直接连接符 185"/>
          <p:cNvCxnSpPr/>
          <p:nvPr/>
        </p:nvCxnSpPr>
        <p:spPr>
          <a:xfrm>
            <a:off x="9884250" y="4481895"/>
            <a:ext cx="108000" cy="0"/>
          </a:xfrm>
          <a:prstGeom prst="line">
            <a:avLst/>
          </a:prstGeom>
          <a:noFill/>
          <a:ln w="19050" cap="flat" cmpd="sng" algn="ctr">
            <a:solidFill>
              <a:sysClr val="windowText" lastClr="000000"/>
            </a:solidFill>
            <a:prstDash val="solid"/>
            <a:miter lim="800000"/>
          </a:ln>
          <a:effectLst/>
        </p:spPr>
      </p:cxnSp>
      <p:cxnSp>
        <p:nvCxnSpPr>
          <p:cNvPr id="187" name="直接连接符 186"/>
          <p:cNvCxnSpPr/>
          <p:nvPr/>
        </p:nvCxnSpPr>
        <p:spPr>
          <a:xfrm>
            <a:off x="10231684" y="4262587"/>
            <a:ext cx="108000" cy="0"/>
          </a:xfrm>
          <a:prstGeom prst="line">
            <a:avLst/>
          </a:prstGeom>
          <a:noFill/>
          <a:ln w="19050" cap="flat" cmpd="sng" algn="ctr">
            <a:solidFill>
              <a:sysClr val="windowText" lastClr="000000"/>
            </a:solidFill>
            <a:prstDash val="solid"/>
            <a:miter lim="800000"/>
          </a:ln>
          <a:effectLst/>
        </p:spPr>
      </p:cxnSp>
      <p:sp>
        <p:nvSpPr>
          <p:cNvPr id="188" name="文本框 104"/>
          <p:cNvSpPr txBox="1"/>
          <p:nvPr/>
        </p:nvSpPr>
        <p:spPr>
          <a:xfrm>
            <a:off x="9302462" y="4751162"/>
            <a:ext cx="595035" cy="338554"/>
          </a:xfrm>
          <a:prstGeom prst="rect">
            <a:avLst/>
          </a:prstGeom>
          <a:noFill/>
        </p:spPr>
        <p:txBody>
          <a:bodyPr wrap="none" rtlCol="0">
            <a:spAutoFit/>
          </a:bodyPr>
          <a:lstStyle/>
          <a:p>
            <a:pPr fontAlgn="auto">
              <a:spcBef>
                <a:spcPts val="0"/>
              </a:spcBef>
              <a:spcAft>
                <a:spcPts val="0"/>
              </a:spcAft>
              <a:buClrTx/>
              <a:buSzTx/>
              <a:buNone/>
            </a:pPr>
            <a:r>
              <a:rPr lang="zh-CN" altLang="en-US" sz="1600" dirty="0">
                <a:solidFill>
                  <a:prstClr val="black"/>
                </a:solidFill>
                <a:latin typeface="楷体" panose="02010609060101010101" pitchFamily="49" charset="-122"/>
                <a:ea typeface="楷体" panose="02010609060101010101" pitchFamily="49" charset="-122"/>
              </a:rPr>
              <a:t>密度</a:t>
            </a:r>
          </a:p>
        </p:txBody>
      </p:sp>
      <p:sp>
        <p:nvSpPr>
          <p:cNvPr id="189" name="文本框 105"/>
          <p:cNvSpPr txBox="1"/>
          <p:nvPr/>
        </p:nvSpPr>
        <p:spPr>
          <a:xfrm>
            <a:off x="7189113" y="2765238"/>
            <a:ext cx="430887" cy="707886"/>
          </a:xfrm>
          <a:prstGeom prst="rect">
            <a:avLst/>
          </a:prstGeom>
          <a:noFill/>
        </p:spPr>
        <p:txBody>
          <a:bodyPr vert="eaVert" wrap="none" rtlCol="0">
            <a:spAutoFit/>
          </a:bodyPr>
          <a:lstStyle/>
          <a:p>
            <a:pPr fontAlgn="auto">
              <a:spcBef>
                <a:spcPts val="0"/>
              </a:spcBef>
              <a:spcAft>
                <a:spcPts val="0"/>
              </a:spcAft>
              <a:buClrTx/>
              <a:buSzTx/>
              <a:buNone/>
            </a:pPr>
            <a:r>
              <a:rPr lang="zh-CN" altLang="en-US" sz="1600" dirty="0">
                <a:solidFill>
                  <a:prstClr val="black"/>
                </a:solidFill>
                <a:latin typeface="楷体" panose="02010609060101010101" pitchFamily="49" charset="-122"/>
                <a:ea typeface="楷体" panose="02010609060101010101" pitchFamily="49" charset="-122"/>
              </a:rPr>
              <a:t>含糖率</a:t>
            </a:r>
          </a:p>
        </p:txBody>
      </p:sp>
      <p:cxnSp>
        <p:nvCxnSpPr>
          <p:cNvPr id="190" name="直接连接符 189"/>
          <p:cNvCxnSpPr/>
          <p:nvPr/>
        </p:nvCxnSpPr>
        <p:spPr>
          <a:xfrm>
            <a:off x="9202651" y="4209222"/>
            <a:ext cx="468000" cy="353"/>
          </a:xfrm>
          <a:prstGeom prst="line">
            <a:avLst/>
          </a:prstGeom>
          <a:noFill/>
          <a:ln w="28575" cap="flat" cmpd="sng" algn="ctr">
            <a:solidFill>
              <a:srgbClr val="FF0000"/>
            </a:solidFill>
            <a:prstDash val="solid"/>
            <a:miter lim="800000"/>
          </a:ln>
          <a:effectLst/>
        </p:spPr>
      </p:cxnSp>
      <p:cxnSp>
        <p:nvCxnSpPr>
          <p:cNvPr id="191" name="直接连接符 190"/>
          <p:cNvCxnSpPr/>
          <p:nvPr/>
        </p:nvCxnSpPr>
        <p:spPr>
          <a:xfrm>
            <a:off x="9205357" y="2746136"/>
            <a:ext cx="2194" cy="1476000"/>
          </a:xfrm>
          <a:prstGeom prst="line">
            <a:avLst/>
          </a:prstGeom>
          <a:noFill/>
          <a:ln w="28575" cap="flat" cmpd="sng" algn="ctr">
            <a:solidFill>
              <a:srgbClr val="FF0000"/>
            </a:solidFill>
            <a:prstDash val="solid"/>
            <a:miter lim="800000"/>
          </a:ln>
          <a:effectLst/>
        </p:spPr>
      </p:cxnSp>
      <p:cxnSp>
        <p:nvCxnSpPr>
          <p:cNvPr id="192" name="直接连接符 191"/>
          <p:cNvCxnSpPr/>
          <p:nvPr/>
        </p:nvCxnSpPr>
        <p:spPr>
          <a:xfrm>
            <a:off x="9652231" y="3927227"/>
            <a:ext cx="1152000" cy="353"/>
          </a:xfrm>
          <a:prstGeom prst="line">
            <a:avLst/>
          </a:prstGeom>
          <a:noFill/>
          <a:ln w="28575" cap="flat" cmpd="sng" algn="ctr">
            <a:solidFill>
              <a:srgbClr val="FF0000"/>
            </a:solidFill>
            <a:prstDash val="solid"/>
            <a:miter lim="800000"/>
          </a:ln>
          <a:effectLst/>
        </p:spPr>
      </p:cxnSp>
      <p:cxnSp>
        <p:nvCxnSpPr>
          <p:cNvPr id="193" name="直接连接符 192"/>
          <p:cNvCxnSpPr/>
          <p:nvPr/>
        </p:nvCxnSpPr>
        <p:spPr>
          <a:xfrm>
            <a:off x="9662176" y="3929007"/>
            <a:ext cx="2194" cy="288000"/>
          </a:xfrm>
          <a:prstGeom prst="line">
            <a:avLst/>
          </a:prstGeom>
          <a:noFill/>
          <a:ln w="28575" cap="flat" cmpd="sng" algn="ctr">
            <a:solidFill>
              <a:srgbClr val="FF0000"/>
            </a:solidFill>
            <a:prstDash val="solid"/>
            <a:miter lim="800000"/>
          </a:ln>
          <a:effectLst/>
        </p:spPr>
      </p:cxnSp>
    </p:spTree>
    <p:extLst>
      <p:ext uri="{BB962C8B-B14F-4D97-AF65-F5344CB8AC3E}">
        <p14:creationId xmlns:p14="http://schemas.microsoft.com/office/powerpoint/2010/main" val="31044781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8928" y="1039247"/>
            <a:ext cx="11489267" cy="4930775"/>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多变量决策树</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252" name="圆角矩形 251"/>
          <p:cNvSpPr/>
          <p:nvPr/>
        </p:nvSpPr>
        <p:spPr>
          <a:xfrm>
            <a:off x="1889421" y="2488922"/>
            <a:ext cx="3543178"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latin typeface="Times" panose="02020603060405020304" pitchFamily="18" charset="0"/>
              <a:cs typeface="Times New Roman" panose="02020603050405020304" pitchFamily="18" charset="0"/>
            </a:endParaRPr>
          </a:p>
        </p:txBody>
      </p:sp>
      <p:sp>
        <p:nvSpPr>
          <p:cNvPr id="253" name="椭圆 252"/>
          <p:cNvSpPr/>
          <p:nvPr/>
        </p:nvSpPr>
        <p:spPr>
          <a:xfrm>
            <a:off x="4908583" y="3648865"/>
            <a:ext cx="83909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600" dirty="0"/>
              <a:t>坏瓜</a:t>
            </a:r>
          </a:p>
        </p:txBody>
      </p:sp>
      <p:sp>
        <p:nvSpPr>
          <p:cNvPr id="254" name="文本框 6"/>
          <p:cNvSpPr txBox="1"/>
          <p:nvPr/>
        </p:nvSpPr>
        <p:spPr>
          <a:xfrm>
            <a:off x="2786920" y="3041932"/>
            <a:ext cx="302639" cy="338554"/>
          </a:xfrm>
          <a:prstGeom prst="rect">
            <a:avLst/>
          </a:prstGeom>
          <a:noFill/>
        </p:spPr>
        <p:txBody>
          <a:bodyPr wrap="square" rtlCol="0">
            <a:spAutoFit/>
          </a:bodyPr>
          <a:lstStyle/>
          <a:p>
            <a:pPr>
              <a:buNone/>
            </a:pPr>
            <a:r>
              <a:rPr lang="zh-CN" altLang="en-US" sz="1600" dirty="0">
                <a:latin typeface="楷体" panose="02010609060101010101" pitchFamily="49" charset="-122"/>
                <a:ea typeface="楷体" panose="02010609060101010101" pitchFamily="49" charset="-122"/>
              </a:rPr>
              <a:t>是</a:t>
            </a:r>
          </a:p>
        </p:txBody>
      </p:sp>
      <p:cxnSp>
        <p:nvCxnSpPr>
          <p:cNvPr id="255" name="直接连接符 254"/>
          <p:cNvCxnSpPr/>
          <p:nvPr/>
        </p:nvCxnSpPr>
        <p:spPr>
          <a:xfrm flipH="1">
            <a:off x="2168761" y="2922871"/>
            <a:ext cx="2055231" cy="621165"/>
          </a:xfrm>
          <a:prstGeom prst="line">
            <a:avLst/>
          </a:prstGeom>
        </p:spPr>
        <p:style>
          <a:lnRef idx="1">
            <a:schemeClr val="dk1"/>
          </a:lnRef>
          <a:fillRef idx="0">
            <a:schemeClr val="dk1"/>
          </a:fillRef>
          <a:effectRef idx="0">
            <a:schemeClr val="dk1"/>
          </a:effectRef>
          <a:fontRef idx="minor">
            <a:schemeClr val="tx1"/>
          </a:fontRef>
        </p:style>
      </p:cxnSp>
      <p:cxnSp>
        <p:nvCxnSpPr>
          <p:cNvPr id="256" name="直接连接符 255"/>
          <p:cNvCxnSpPr/>
          <p:nvPr/>
        </p:nvCxnSpPr>
        <p:spPr>
          <a:xfrm>
            <a:off x="4223991" y="2905037"/>
            <a:ext cx="1108310" cy="749057"/>
          </a:xfrm>
          <a:prstGeom prst="line">
            <a:avLst/>
          </a:prstGeom>
        </p:spPr>
        <p:style>
          <a:lnRef idx="1">
            <a:schemeClr val="dk1"/>
          </a:lnRef>
          <a:fillRef idx="0">
            <a:schemeClr val="dk1"/>
          </a:fillRef>
          <a:effectRef idx="0">
            <a:schemeClr val="dk1"/>
          </a:effectRef>
          <a:fontRef idx="minor">
            <a:schemeClr val="tx1"/>
          </a:fontRef>
        </p:style>
      </p:cxnSp>
      <p:sp>
        <p:nvSpPr>
          <p:cNvPr id="257" name="文本框 9"/>
          <p:cNvSpPr txBox="1"/>
          <p:nvPr/>
        </p:nvSpPr>
        <p:spPr>
          <a:xfrm>
            <a:off x="4995880" y="3041932"/>
            <a:ext cx="302639" cy="338554"/>
          </a:xfrm>
          <a:prstGeom prst="rect">
            <a:avLst/>
          </a:prstGeom>
          <a:noFill/>
        </p:spPr>
        <p:txBody>
          <a:bodyPr wrap="square" rtlCol="0">
            <a:spAutoFit/>
          </a:bodyPr>
          <a:lstStyle/>
          <a:p>
            <a:pPr>
              <a:buNone/>
            </a:pPr>
            <a:r>
              <a:rPr lang="zh-CN" altLang="en-US" sz="1600" dirty="0">
                <a:latin typeface="楷体" panose="02010609060101010101" pitchFamily="49" charset="-122"/>
                <a:ea typeface="楷体" panose="02010609060101010101" pitchFamily="49" charset="-122"/>
              </a:rPr>
              <a:t>否</a:t>
            </a:r>
          </a:p>
        </p:txBody>
      </p:sp>
      <p:sp>
        <p:nvSpPr>
          <p:cNvPr id="258" name="椭圆 257"/>
          <p:cNvSpPr/>
          <p:nvPr/>
        </p:nvSpPr>
        <p:spPr>
          <a:xfrm>
            <a:off x="946183" y="4597200"/>
            <a:ext cx="882151"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600" dirty="0"/>
              <a:t>坏瓜</a:t>
            </a:r>
          </a:p>
        </p:txBody>
      </p:sp>
      <p:sp>
        <p:nvSpPr>
          <p:cNvPr id="259" name="椭圆 258"/>
          <p:cNvSpPr/>
          <p:nvPr/>
        </p:nvSpPr>
        <p:spPr>
          <a:xfrm>
            <a:off x="3232183" y="4597200"/>
            <a:ext cx="904599"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zh-CN" altLang="en-US" sz="1600" dirty="0"/>
              <a:t>好瓜</a:t>
            </a:r>
          </a:p>
        </p:txBody>
      </p:sp>
      <p:sp>
        <p:nvSpPr>
          <p:cNvPr id="260" name="文本框 15"/>
          <p:cNvSpPr txBox="1"/>
          <p:nvPr/>
        </p:nvSpPr>
        <p:spPr>
          <a:xfrm>
            <a:off x="1287170" y="4113256"/>
            <a:ext cx="302639" cy="338554"/>
          </a:xfrm>
          <a:prstGeom prst="rect">
            <a:avLst/>
          </a:prstGeom>
          <a:noFill/>
        </p:spPr>
        <p:txBody>
          <a:bodyPr wrap="square" rtlCol="0">
            <a:spAutoFit/>
          </a:bodyPr>
          <a:lstStyle/>
          <a:p>
            <a:pPr>
              <a:buNone/>
            </a:pPr>
            <a:r>
              <a:rPr lang="zh-CN" altLang="en-US" sz="1600" dirty="0">
                <a:latin typeface="楷体" panose="02010609060101010101" pitchFamily="49" charset="-122"/>
                <a:ea typeface="楷体" panose="02010609060101010101" pitchFamily="49" charset="-122"/>
              </a:rPr>
              <a:t>是</a:t>
            </a:r>
          </a:p>
        </p:txBody>
      </p:sp>
      <p:cxnSp>
        <p:nvCxnSpPr>
          <p:cNvPr id="261" name="直接连接符 260"/>
          <p:cNvCxnSpPr/>
          <p:nvPr/>
        </p:nvCxnSpPr>
        <p:spPr>
          <a:xfrm flipH="1">
            <a:off x="1349421" y="3976036"/>
            <a:ext cx="1051424" cy="606651"/>
          </a:xfrm>
          <a:prstGeom prst="line">
            <a:avLst/>
          </a:prstGeom>
        </p:spPr>
        <p:style>
          <a:lnRef idx="1">
            <a:schemeClr val="dk1"/>
          </a:lnRef>
          <a:fillRef idx="0">
            <a:schemeClr val="dk1"/>
          </a:fillRef>
          <a:effectRef idx="0">
            <a:schemeClr val="dk1"/>
          </a:effectRef>
          <a:fontRef idx="minor">
            <a:schemeClr val="tx1"/>
          </a:fontRef>
        </p:style>
      </p:cxnSp>
      <p:cxnSp>
        <p:nvCxnSpPr>
          <p:cNvPr id="262" name="直接连接符 261"/>
          <p:cNvCxnSpPr/>
          <p:nvPr/>
        </p:nvCxnSpPr>
        <p:spPr>
          <a:xfrm>
            <a:off x="2680246" y="3963336"/>
            <a:ext cx="1003745" cy="621165"/>
          </a:xfrm>
          <a:prstGeom prst="line">
            <a:avLst/>
          </a:prstGeom>
        </p:spPr>
        <p:style>
          <a:lnRef idx="1">
            <a:schemeClr val="dk1"/>
          </a:lnRef>
          <a:fillRef idx="0">
            <a:schemeClr val="dk1"/>
          </a:fillRef>
          <a:effectRef idx="0">
            <a:schemeClr val="dk1"/>
          </a:effectRef>
          <a:fontRef idx="minor">
            <a:schemeClr val="tx1"/>
          </a:fontRef>
        </p:style>
      </p:cxnSp>
      <p:sp>
        <p:nvSpPr>
          <p:cNvPr id="263" name="文本框 18"/>
          <p:cNvSpPr txBox="1"/>
          <p:nvPr/>
        </p:nvSpPr>
        <p:spPr>
          <a:xfrm>
            <a:off x="3330744" y="4113256"/>
            <a:ext cx="302639" cy="338554"/>
          </a:xfrm>
          <a:prstGeom prst="rect">
            <a:avLst/>
          </a:prstGeom>
          <a:noFill/>
        </p:spPr>
        <p:txBody>
          <a:bodyPr wrap="square" rtlCol="0">
            <a:spAutoFit/>
          </a:bodyPr>
          <a:lstStyle/>
          <a:p>
            <a:pPr>
              <a:buNone/>
            </a:pPr>
            <a:r>
              <a:rPr lang="zh-CN" altLang="en-US" sz="1600" dirty="0">
                <a:latin typeface="楷体" panose="02010609060101010101" pitchFamily="49" charset="-122"/>
                <a:ea typeface="楷体" panose="02010609060101010101" pitchFamily="49" charset="-122"/>
              </a:rPr>
              <a:t>否</a:t>
            </a:r>
          </a:p>
        </p:txBody>
      </p:sp>
      <p:graphicFrame>
        <p:nvGraphicFramePr>
          <p:cNvPr id="264" name="对象 263"/>
          <p:cNvGraphicFramePr>
            <a:graphicFrameLocks noChangeAspect="1"/>
          </p:cNvGraphicFramePr>
          <p:nvPr>
            <p:extLst>
              <p:ext uri="{D42A27DB-BD31-4B8C-83A1-F6EECF244321}">
                <p14:modId xmlns:p14="http://schemas.microsoft.com/office/powerpoint/2010/main" val="803279014"/>
              </p:ext>
            </p:extLst>
          </p:nvPr>
        </p:nvGraphicFramePr>
        <p:xfrm>
          <a:off x="1941509" y="2593706"/>
          <a:ext cx="3375758" cy="223826"/>
        </p:xfrm>
        <a:graphic>
          <a:graphicData uri="http://schemas.openxmlformats.org/presentationml/2006/ole">
            <mc:AlternateContent xmlns:mc="http://schemas.openxmlformats.org/markup-compatibility/2006">
              <mc:Choice xmlns:v="urn:schemas-microsoft-com:vml" Requires="v">
                <p:oleObj spid="_x0000_s27786" name="Formula" r:id="rId3" imgW="2857680" imgH="189360" progId="Equation.Ribbit">
                  <p:embed/>
                </p:oleObj>
              </mc:Choice>
              <mc:Fallback>
                <p:oleObj name="Formula" r:id="rId3" imgW="2857680" imgH="189360" progId="Equation.Ribbit">
                  <p:embed/>
                  <p:pic>
                    <p:nvPicPr>
                      <p:cNvPr id="0" name=""/>
                      <p:cNvPicPr/>
                      <p:nvPr/>
                    </p:nvPicPr>
                    <p:blipFill>
                      <a:blip r:embed="rId4"/>
                      <a:stretch>
                        <a:fillRect/>
                      </a:stretch>
                    </p:blipFill>
                    <p:spPr>
                      <a:xfrm>
                        <a:off x="1941509" y="2593706"/>
                        <a:ext cx="3375758" cy="223826"/>
                      </a:xfrm>
                      <a:prstGeom prst="rect">
                        <a:avLst/>
                      </a:prstGeom>
                    </p:spPr>
                  </p:pic>
                </p:oleObj>
              </mc:Fallback>
            </mc:AlternateContent>
          </a:graphicData>
        </a:graphic>
      </p:graphicFrame>
      <p:graphicFrame>
        <p:nvGraphicFramePr>
          <p:cNvPr id="266" name="对象 265"/>
          <p:cNvGraphicFramePr>
            <a:graphicFrameLocks noChangeAspect="1"/>
          </p:cNvGraphicFramePr>
          <p:nvPr>
            <p:extLst>
              <p:ext uri="{D42A27DB-BD31-4B8C-83A1-F6EECF244321}">
                <p14:modId xmlns:p14="http://schemas.microsoft.com/office/powerpoint/2010/main" val="1364731311"/>
              </p:ext>
            </p:extLst>
          </p:nvPr>
        </p:nvGraphicFramePr>
        <p:xfrm>
          <a:off x="3026038" y="3705834"/>
          <a:ext cx="135158" cy="216000"/>
        </p:xfrm>
        <a:graphic>
          <a:graphicData uri="http://schemas.openxmlformats.org/presentationml/2006/ole">
            <mc:AlternateContent xmlns:mc="http://schemas.openxmlformats.org/markup-compatibility/2006">
              <mc:Choice xmlns:v="urn:schemas-microsoft-com:vml" Requires="v">
                <p:oleObj spid="_x0000_s27787" name="Formula" r:id="rId5" imgW="86400" imgH="137160" progId="Equation.Ribbit">
                  <p:embed/>
                </p:oleObj>
              </mc:Choice>
              <mc:Fallback>
                <p:oleObj name="Formula" r:id="rId5" imgW="86400" imgH="137160" progId="Equation.Ribbit">
                  <p:embed/>
                  <p:pic>
                    <p:nvPicPr>
                      <p:cNvPr id="0" name=""/>
                      <p:cNvPicPr/>
                      <p:nvPr/>
                    </p:nvPicPr>
                    <p:blipFill>
                      <a:blip r:embed="rId6"/>
                      <a:stretch>
                        <a:fillRect/>
                      </a:stretch>
                    </p:blipFill>
                    <p:spPr>
                      <a:xfrm>
                        <a:off x="3026038" y="3705834"/>
                        <a:ext cx="135158" cy="216000"/>
                      </a:xfrm>
                      <a:prstGeom prst="rect">
                        <a:avLst/>
                      </a:prstGeom>
                    </p:spPr>
                  </p:pic>
                </p:oleObj>
              </mc:Fallback>
            </mc:AlternateContent>
          </a:graphicData>
        </a:graphic>
      </p:graphicFrame>
      <p:graphicFrame>
        <p:nvGraphicFramePr>
          <p:cNvPr id="267" name="对象 266"/>
          <p:cNvGraphicFramePr>
            <a:graphicFrameLocks noChangeAspect="1"/>
          </p:cNvGraphicFramePr>
          <p:nvPr>
            <p:extLst>
              <p:ext uri="{D42A27DB-BD31-4B8C-83A1-F6EECF244321}">
                <p14:modId xmlns:p14="http://schemas.microsoft.com/office/powerpoint/2010/main" val="760287018"/>
              </p:ext>
            </p:extLst>
          </p:nvPr>
        </p:nvGraphicFramePr>
        <p:xfrm>
          <a:off x="1317641" y="3699569"/>
          <a:ext cx="135158" cy="216000"/>
        </p:xfrm>
        <a:graphic>
          <a:graphicData uri="http://schemas.openxmlformats.org/presentationml/2006/ole">
            <mc:AlternateContent xmlns:mc="http://schemas.openxmlformats.org/markup-compatibility/2006">
              <mc:Choice xmlns:v="urn:schemas-microsoft-com:vml" Requires="v">
                <p:oleObj spid="_x0000_s27788" name="Formula" r:id="rId7" imgW="86400" imgH="137160" progId="Equation.Ribbit">
                  <p:embed/>
                </p:oleObj>
              </mc:Choice>
              <mc:Fallback>
                <p:oleObj name="Formula" r:id="rId7" imgW="86400" imgH="137160" progId="Equation.Ribbit">
                  <p:embed/>
                  <p:pic>
                    <p:nvPicPr>
                      <p:cNvPr id="0" name=""/>
                      <p:cNvPicPr/>
                      <p:nvPr/>
                    </p:nvPicPr>
                    <p:blipFill>
                      <a:blip r:embed="rId6"/>
                      <a:stretch>
                        <a:fillRect/>
                      </a:stretch>
                    </p:blipFill>
                    <p:spPr>
                      <a:xfrm>
                        <a:off x="1317641" y="3699569"/>
                        <a:ext cx="135158" cy="216000"/>
                      </a:xfrm>
                      <a:prstGeom prst="rect">
                        <a:avLst/>
                      </a:prstGeom>
                    </p:spPr>
                  </p:pic>
                </p:oleObj>
              </mc:Fallback>
            </mc:AlternateContent>
          </a:graphicData>
        </a:graphic>
      </p:graphicFrame>
      <p:sp>
        <p:nvSpPr>
          <p:cNvPr id="268" name="圆角矩形 267"/>
          <p:cNvSpPr/>
          <p:nvPr/>
        </p:nvSpPr>
        <p:spPr>
          <a:xfrm>
            <a:off x="914400" y="3584700"/>
            <a:ext cx="361004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latin typeface="Times" panose="02020603060405020304" pitchFamily="18" charset="0"/>
              <a:cs typeface="Times New Roman" panose="02020603050405020304" pitchFamily="18" charset="0"/>
            </a:endParaRPr>
          </a:p>
        </p:txBody>
      </p:sp>
      <p:cxnSp>
        <p:nvCxnSpPr>
          <p:cNvPr id="275" name="直接箭头连接符 274"/>
          <p:cNvCxnSpPr/>
          <p:nvPr/>
        </p:nvCxnSpPr>
        <p:spPr>
          <a:xfrm flipH="1" flipV="1">
            <a:off x="8073397" y="2438400"/>
            <a:ext cx="0" cy="252000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cxnSp>
        <p:nvCxnSpPr>
          <p:cNvPr id="276" name="直接箭头连接符 275"/>
          <p:cNvCxnSpPr/>
          <p:nvPr/>
        </p:nvCxnSpPr>
        <p:spPr>
          <a:xfrm>
            <a:off x="8065200" y="4958460"/>
            <a:ext cx="3060000" cy="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sp>
        <p:nvSpPr>
          <p:cNvPr id="277" name="文本框 5"/>
          <p:cNvSpPr txBox="1"/>
          <p:nvPr/>
        </p:nvSpPr>
        <p:spPr>
          <a:xfrm>
            <a:off x="7883301" y="4876934"/>
            <a:ext cx="274434" cy="307777"/>
          </a:xfrm>
          <a:prstGeom prst="rect">
            <a:avLst/>
          </a:prstGeom>
          <a:noFill/>
        </p:spPr>
        <p:txBody>
          <a:bodyPr wrap="none" rtlCol="0">
            <a:spAutoFit/>
          </a:bodyPr>
          <a:lstStyle/>
          <a:p>
            <a:pPr>
              <a:buNone/>
            </a:pPr>
            <a:r>
              <a:rPr lang="en-US" altLang="zh-CN" sz="1400" dirty="0">
                <a:latin typeface="Times "/>
              </a:rPr>
              <a:t>0</a:t>
            </a:r>
            <a:endParaRPr lang="zh-CN" altLang="en-US" sz="1400" dirty="0">
              <a:latin typeface="Times "/>
            </a:endParaRPr>
          </a:p>
        </p:txBody>
      </p:sp>
      <p:cxnSp>
        <p:nvCxnSpPr>
          <p:cNvPr id="278" name="直接连接符 277"/>
          <p:cNvCxnSpPr/>
          <p:nvPr/>
        </p:nvCxnSpPr>
        <p:spPr>
          <a:xfrm>
            <a:off x="8703207" y="4886900"/>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79" name="直接连接符 278"/>
          <p:cNvCxnSpPr/>
          <p:nvPr/>
        </p:nvCxnSpPr>
        <p:spPr>
          <a:xfrm>
            <a:off x="9325397" y="4886900"/>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80" name="直接连接符 279"/>
          <p:cNvCxnSpPr/>
          <p:nvPr/>
        </p:nvCxnSpPr>
        <p:spPr>
          <a:xfrm>
            <a:off x="9947587" y="4886900"/>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81" name="直接连接符 280"/>
          <p:cNvCxnSpPr/>
          <p:nvPr/>
        </p:nvCxnSpPr>
        <p:spPr>
          <a:xfrm>
            <a:off x="10569777" y="4886900"/>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282" name="文本框 10"/>
          <p:cNvSpPr txBox="1"/>
          <p:nvPr/>
        </p:nvSpPr>
        <p:spPr>
          <a:xfrm>
            <a:off x="8474610" y="4915476"/>
            <a:ext cx="409086" cy="307777"/>
          </a:xfrm>
          <a:prstGeom prst="rect">
            <a:avLst/>
          </a:prstGeom>
          <a:noFill/>
        </p:spPr>
        <p:txBody>
          <a:bodyPr wrap="none" rtlCol="0">
            <a:spAutoFit/>
          </a:bodyPr>
          <a:lstStyle/>
          <a:p>
            <a:pPr>
              <a:buNone/>
            </a:pPr>
            <a:r>
              <a:rPr lang="en-US" altLang="zh-CN" sz="1400" dirty="0">
                <a:latin typeface="Times "/>
              </a:rPr>
              <a:t>0.2</a:t>
            </a:r>
            <a:endParaRPr lang="zh-CN" altLang="en-US" sz="1400" dirty="0">
              <a:latin typeface="Times "/>
            </a:endParaRPr>
          </a:p>
        </p:txBody>
      </p:sp>
      <p:sp>
        <p:nvSpPr>
          <p:cNvPr id="283" name="文本框 11"/>
          <p:cNvSpPr txBox="1"/>
          <p:nvPr/>
        </p:nvSpPr>
        <p:spPr>
          <a:xfrm>
            <a:off x="9097031" y="4915476"/>
            <a:ext cx="409086" cy="307777"/>
          </a:xfrm>
          <a:prstGeom prst="rect">
            <a:avLst/>
          </a:prstGeom>
          <a:noFill/>
        </p:spPr>
        <p:txBody>
          <a:bodyPr wrap="none" rtlCol="0">
            <a:spAutoFit/>
          </a:bodyPr>
          <a:lstStyle/>
          <a:p>
            <a:pPr>
              <a:buNone/>
            </a:pPr>
            <a:r>
              <a:rPr lang="en-US" altLang="zh-CN" sz="1400" dirty="0">
                <a:latin typeface="Times "/>
              </a:rPr>
              <a:t>0.4</a:t>
            </a:r>
            <a:endParaRPr lang="zh-CN" altLang="en-US" sz="1400" dirty="0">
              <a:latin typeface="Times "/>
            </a:endParaRPr>
          </a:p>
        </p:txBody>
      </p:sp>
      <p:sp>
        <p:nvSpPr>
          <p:cNvPr id="284" name="文本框 12"/>
          <p:cNvSpPr txBox="1"/>
          <p:nvPr/>
        </p:nvSpPr>
        <p:spPr>
          <a:xfrm>
            <a:off x="9719452" y="4915476"/>
            <a:ext cx="409086" cy="307777"/>
          </a:xfrm>
          <a:prstGeom prst="rect">
            <a:avLst/>
          </a:prstGeom>
          <a:noFill/>
        </p:spPr>
        <p:txBody>
          <a:bodyPr wrap="none" rtlCol="0">
            <a:spAutoFit/>
          </a:bodyPr>
          <a:lstStyle/>
          <a:p>
            <a:pPr>
              <a:buNone/>
            </a:pPr>
            <a:r>
              <a:rPr lang="en-US" altLang="zh-CN" sz="1400" dirty="0">
                <a:latin typeface="Times "/>
              </a:rPr>
              <a:t>0.6</a:t>
            </a:r>
            <a:endParaRPr lang="zh-CN" altLang="en-US" sz="1400" dirty="0">
              <a:latin typeface="Times "/>
            </a:endParaRPr>
          </a:p>
        </p:txBody>
      </p:sp>
      <p:sp>
        <p:nvSpPr>
          <p:cNvPr id="285" name="文本框 13"/>
          <p:cNvSpPr txBox="1"/>
          <p:nvPr/>
        </p:nvSpPr>
        <p:spPr>
          <a:xfrm>
            <a:off x="10341873" y="4915476"/>
            <a:ext cx="409086" cy="307777"/>
          </a:xfrm>
          <a:prstGeom prst="rect">
            <a:avLst/>
          </a:prstGeom>
          <a:noFill/>
        </p:spPr>
        <p:txBody>
          <a:bodyPr wrap="none" rtlCol="0">
            <a:spAutoFit/>
          </a:bodyPr>
          <a:lstStyle/>
          <a:p>
            <a:pPr>
              <a:buNone/>
            </a:pPr>
            <a:r>
              <a:rPr lang="en-US" altLang="zh-CN" sz="1400" dirty="0">
                <a:latin typeface="Times "/>
              </a:rPr>
              <a:t>0.8</a:t>
            </a:r>
            <a:endParaRPr lang="zh-CN" altLang="en-US" sz="1400" dirty="0">
              <a:latin typeface="Times "/>
            </a:endParaRPr>
          </a:p>
        </p:txBody>
      </p:sp>
      <p:cxnSp>
        <p:nvCxnSpPr>
          <p:cNvPr id="286" name="直接连接符 285"/>
          <p:cNvCxnSpPr/>
          <p:nvPr/>
        </p:nvCxnSpPr>
        <p:spPr>
          <a:xfrm rot="5400000">
            <a:off x="8109757" y="3051731"/>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87" name="直接连接符 286"/>
          <p:cNvCxnSpPr/>
          <p:nvPr/>
        </p:nvCxnSpPr>
        <p:spPr>
          <a:xfrm rot="5400000">
            <a:off x="8109757" y="3675307"/>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88" name="直接连接符 287"/>
          <p:cNvCxnSpPr/>
          <p:nvPr/>
        </p:nvCxnSpPr>
        <p:spPr>
          <a:xfrm rot="5400000">
            <a:off x="8109757" y="4298883"/>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289" name="文本框 17"/>
          <p:cNvSpPr txBox="1"/>
          <p:nvPr/>
        </p:nvSpPr>
        <p:spPr>
          <a:xfrm>
            <a:off x="7652800" y="4180995"/>
            <a:ext cx="409086" cy="307777"/>
          </a:xfrm>
          <a:prstGeom prst="rect">
            <a:avLst/>
          </a:prstGeom>
          <a:noFill/>
        </p:spPr>
        <p:txBody>
          <a:bodyPr wrap="none" rtlCol="0">
            <a:spAutoFit/>
          </a:bodyPr>
          <a:lstStyle/>
          <a:p>
            <a:pPr>
              <a:buNone/>
            </a:pPr>
            <a:r>
              <a:rPr lang="en-US" altLang="zh-CN" sz="1400" dirty="0">
                <a:latin typeface="Times "/>
              </a:rPr>
              <a:t>0.2</a:t>
            </a:r>
            <a:endParaRPr lang="zh-CN" altLang="en-US" sz="1400" dirty="0">
              <a:latin typeface="Times "/>
            </a:endParaRPr>
          </a:p>
        </p:txBody>
      </p:sp>
      <p:sp>
        <p:nvSpPr>
          <p:cNvPr id="290" name="文本框 18"/>
          <p:cNvSpPr txBox="1"/>
          <p:nvPr/>
        </p:nvSpPr>
        <p:spPr>
          <a:xfrm>
            <a:off x="7652800" y="3557419"/>
            <a:ext cx="409086" cy="307777"/>
          </a:xfrm>
          <a:prstGeom prst="rect">
            <a:avLst/>
          </a:prstGeom>
          <a:noFill/>
        </p:spPr>
        <p:txBody>
          <a:bodyPr wrap="none" rtlCol="0">
            <a:spAutoFit/>
          </a:bodyPr>
          <a:lstStyle/>
          <a:p>
            <a:pPr>
              <a:buNone/>
            </a:pPr>
            <a:r>
              <a:rPr lang="en-US" altLang="zh-CN" sz="1400" dirty="0">
                <a:latin typeface="Times "/>
              </a:rPr>
              <a:t>0.4</a:t>
            </a:r>
            <a:endParaRPr lang="zh-CN" altLang="en-US" sz="1400" dirty="0">
              <a:latin typeface="Times "/>
            </a:endParaRPr>
          </a:p>
        </p:txBody>
      </p:sp>
      <p:sp>
        <p:nvSpPr>
          <p:cNvPr id="291" name="文本框 19"/>
          <p:cNvSpPr txBox="1"/>
          <p:nvPr/>
        </p:nvSpPr>
        <p:spPr>
          <a:xfrm>
            <a:off x="7652800" y="2933843"/>
            <a:ext cx="409086" cy="307777"/>
          </a:xfrm>
          <a:prstGeom prst="rect">
            <a:avLst/>
          </a:prstGeom>
          <a:noFill/>
        </p:spPr>
        <p:txBody>
          <a:bodyPr wrap="none" rtlCol="0">
            <a:spAutoFit/>
          </a:bodyPr>
          <a:lstStyle/>
          <a:p>
            <a:pPr>
              <a:buNone/>
            </a:pPr>
            <a:r>
              <a:rPr lang="en-US" altLang="zh-CN" sz="1400" dirty="0">
                <a:latin typeface="Times "/>
              </a:rPr>
              <a:t>0.6</a:t>
            </a:r>
            <a:endParaRPr lang="zh-CN" altLang="en-US" sz="1400" dirty="0">
              <a:latin typeface="Times "/>
            </a:endParaRPr>
          </a:p>
        </p:txBody>
      </p:sp>
      <p:grpSp>
        <p:nvGrpSpPr>
          <p:cNvPr id="292" name="组合 291"/>
          <p:cNvGrpSpPr/>
          <p:nvPr/>
        </p:nvGrpSpPr>
        <p:grpSpPr>
          <a:xfrm>
            <a:off x="8174546" y="2674788"/>
            <a:ext cx="953322" cy="597182"/>
            <a:chOff x="2902949" y="2313167"/>
            <a:chExt cx="953322" cy="597182"/>
          </a:xfrm>
        </p:grpSpPr>
        <p:grpSp>
          <p:nvGrpSpPr>
            <p:cNvPr id="293" name="组合 292"/>
            <p:cNvGrpSpPr/>
            <p:nvPr/>
          </p:nvGrpSpPr>
          <p:grpSpPr>
            <a:xfrm>
              <a:off x="2902949" y="2313167"/>
              <a:ext cx="953322" cy="597182"/>
              <a:chOff x="5860991" y="1513622"/>
              <a:chExt cx="953322" cy="597182"/>
            </a:xfrm>
          </p:grpSpPr>
          <p:sp>
            <p:nvSpPr>
              <p:cNvPr id="297" name="矩形 296"/>
              <p:cNvSpPr/>
              <p:nvPr/>
            </p:nvSpPr>
            <p:spPr>
              <a:xfrm>
                <a:off x="5860991" y="1521176"/>
                <a:ext cx="936000"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98" name="文本框 26"/>
              <p:cNvSpPr txBox="1"/>
              <p:nvPr/>
            </p:nvSpPr>
            <p:spPr>
              <a:xfrm>
                <a:off x="6219278" y="1513622"/>
                <a:ext cx="595035" cy="338554"/>
              </a:xfrm>
              <a:prstGeom prst="rect">
                <a:avLst/>
              </a:prstGeom>
              <a:noFill/>
            </p:spPr>
            <p:txBody>
              <a:bodyPr wrap="none" rtlCol="0">
                <a:spAutoFit/>
              </a:bodyPr>
              <a:lstStyle/>
              <a:p>
                <a:pPr>
                  <a:buNone/>
                </a:pPr>
                <a:r>
                  <a:rPr lang="zh-CN" altLang="en-US" sz="1600" dirty="0">
                    <a:latin typeface="楷体" panose="02010609060101010101" pitchFamily="49" charset="-122"/>
                    <a:ea typeface="楷体" panose="02010609060101010101" pitchFamily="49" charset="-122"/>
                  </a:rPr>
                  <a:t>好瓜</a:t>
                </a:r>
              </a:p>
            </p:txBody>
          </p:sp>
          <p:sp>
            <p:nvSpPr>
              <p:cNvPr id="299" name="文本框 27"/>
              <p:cNvSpPr txBox="1"/>
              <p:nvPr/>
            </p:nvSpPr>
            <p:spPr>
              <a:xfrm>
                <a:off x="6219278" y="1772250"/>
                <a:ext cx="595035" cy="338554"/>
              </a:xfrm>
              <a:prstGeom prst="rect">
                <a:avLst/>
              </a:prstGeom>
              <a:noFill/>
            </p:spPr>
            <p:txBody>
              <a:bodyPr wrap="none" rtlCol="0">
                <a:spAutoFit/>
              </a:bodyPr>
              <a:lstStyle/>
              <a:p>
                <a:pPr>
                  <a:buNone/>
                </a:pPr>
                <a:r>
                  <a:rPr lang="zh-CN" altLang="en-US" sz="1600" dirty="0">
                    <a:latin typeface="楷体" panose="02010609060101010101" pitchFamily="49" charset="-122"/>
                    <a:ea typeface="楷体" panose="02010609060101010101" pitchFamily="49" charset="-122"/>
                  </a:rPr>
                  <a:t>坏瓜</a:t>
                </a:r>
              </a:p>
            </p:txBody>
          </p:sp>
          <p:cxnSp>
            <p:nvCxnSpPr>
              <p:cNvPr id="300" name="直接连接符 299"/>
              <p:cNvCxnSpPr/>
              <p:nvPr/>
            </p:nvCxnSpPr>
            <p:spPr>
              <a:xfrm>
                <a:off x="6001969" y="1949727"/>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94" name="组合 293"/>
            <p:cNvGrpSpPr/>
            <p:nvPr/>
          </p:nvGrpSpPr>
          <p:grpSpPr>
            <a:xfrm>
              <a:off x="3043927" y="2444745"/>
              <a:ext cx="108000" cy="108000"/>
              <a:chOff x="5476803" y="2392530"/>
              <a:chExt cx="108000" cy="108000"/>
            </a:xfrm>
          </p:grpSpPr>
          <p:cxnSp>
            <p:nvCxnSpPr>
              <p:cNvPr id="295" name="直接连接符 29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96" name="直接连接符 29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grpSp>
        <p:nvGrpSpPr>
          <p:cNvPr id="301" name="组合 300"/>
          <p:cNvGrpSpPr/>
          <p:nvPr/>
        </p:nvGrpSpPr>
        <p:grpSpPr>
          <a:xfrm>
            <a:off x="10222275" y="3451278"/>
            <a:ext cx="108000" cy="108000"/>
            <a:chOff x="5476803" y="2392530"/>
            <a:chExt cx="108000" cy="108000"/>
          </a:xfrm>
        </p:grpSpPr>
        <p:cxnSp>
          <p:nvCxnSpPr>
            <p:cNvPr id="302" name="直接连接符 30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03" name="直接连接符 30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04" name="组合 303"/>
          <p:cNvGrpSpPr/>
          <p:nvPr/>
        </p:nvGrpSpPr>
        <p:grpSpPr>
          <a:xfrm>
            <a:off x="10412775" y="3813228"/>
            <a:ext cx="108000" cy="108000"/>
            <a:chOff x="5476803" y="2392530"/>
            <a:chExt cx="108000" cy="108000"/>
          </a:xfrm>
        </p:grpSpPr>
        <p:cxnSp>
          <p:nvCxnSpPr>
            <p:cNvPr id="305" name="直接连接符 30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06" name="直接连接符 30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07" name="组合 306"/>
          <p:cNvGrpSpPr/>
          <p:nvPr/>
        </p:nvGrpSpPr>
        <p:grpSpPr>
          <a:xfrm>
            <a:off x="10095475" y="4101127"/>
            <a:ext cx="108000" cy="108000"/>
            <a:chOff x="5476803" y="2392530"/>
            <a:chExt cx="108000" cy="108000"/>
          </a:xfrm>
        </p:grpSpPr>
        <p:cxnSp>
          <p:nvCxnSpPr>
            <p:cNvPr id="308" name="直接连接符 30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09" name="直接连接符 30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10" name="组合 309"/>
          <p:cNvGrpSpPr/>
          <p:nvPr/>
        </p:nvGrpSpPr>
        <p:grpSpPr>
          <a:xfrm>
            <a:off x="9920901" y="3943223"/>
            <a:ext cx="108000" cy="108000"/>
            <a:chOff x="5476803" y="2392530"/>
            <a:chExt cx="108000" cy="108000"/>
          </a:xfrm>
        </p:grpSpPr>
        <p:cxnSp>
          <p:nvCxnSpPr>
            <p:cNvPr id="311" name="直接连接符 31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2" name="直接连接符 31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13" name="组合 312"/>
          <p:cNvGrpSpPr/>
          <p:nvPr/>
        </p:nvGrpSpPr>
        <p:grpSpPr>
          <a:xfrm>
            <a:off x="9559974" y="4185572"/>
            <a:ext cx="108000" cy="108000"/>
            <a:chOff x="5476803" y="2392530"/>
            <a:chExt cx="108000" cy="108000"/>
          </a:xfrm>
        </p:grpSpPr>
        <p:cxnSp>
          <p:nvCxnSpPr>
            <p:cNvPr id="314" name="直接连接符 313"/>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5" name="直接连接符 314"/>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16" name="组合 315"/>
          <p:cNvGrpSpPr/>
          <p:nvPr/>
        </p:nvGrpSpPr>
        <p:grpSpPr>
          <a:xfrm>
            <a:off x="9279286" y="4102901"/>
            <a:ext cx="108000" cy="108000"/>
            <a:chOff x="5476803" y="2392530"/>
            <a:chExt cx="108000" cy="108000"/>
          </a:xfrm>
        </p:grpSpPr>
        <p:cxnSp>
          <p:nvCxnSpPr>
            <p:cNvPr id="317" name="直接连接符 316"/>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8" name="直接连接符 317"/>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19" name="组合 318"/>
          <p:cNvGrpSpPr/>
          <p:nvPr/>
        </p:nvGrpSpPr>
        <p:grpSpPr>
          <a:xfrm>
            <a:off x="9530079" y="4451540"/>
            <a:ext cx="108000" cy="108000"/>
            <a:chOff x="5476803" y="2392530"/>
            <a:chExt cx="108000" cy="108000"/>
          </a:xfrm>
        </p:grpSpPr>
        <p:cxnSp>
          <p:nvCxnSpPr>
            <p:cNvPr id="320" name="直接连接符 319"/>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1" name="直接连接符 320"/>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22" name="组合 321"/>
          <p:cNvGrpSpPr/>
          <p:nvPr/>
        </p:nvGrpSpPr>
        <p:grpSpPr>
          <a:xfrm>
            <a:off x="9387204" y="4196270"/>
            <a:ext cx="108000" cy="108000"/>
            <a:chOff x="5476803" y="2392530"/>
            <a:chExt cx="108000" cy="108000"/>
          </a:xfrm>
        </p:grpSpPr>
        <p:cxnSp>
          <p:nvCxnSpPr>
            <p:cNvPr id="323" name="直接连接符 322"/>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4" name="直接连接符 323"/>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325" name="直接连接符 324"/>
          <p:cNvCxnSpPr/>
          <p:nvPr/>
        </p:nvCxnSpPr>
        <p:spPr>
          <a:xfrm>
            <a:off x="10149475" y="4666137"/>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6" name="直接连接符 325"/>
          <p:cNvCxnSpPr/>
          <p:nvPr/>
        </p:nvCxnSpPr>
        <p:spPr>
          <a:xfrm>
            <a:off x="8874580" y="4135716"/>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7" name="直接连接符 326"/>
          <p:cNvCxnSpPr/>
          <p:nvPr/>
        </p:nvCxnSpPr>
        <p:spPr>
          <a:xfrm>
            <a:off x="8900005" y="4792941"/>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8" name="直接连接符 327"/>
          <p:cNvCxnSpPr/>
          <p:nvPr/>
        </p:nvCxnSpPr>
        <p:spPr>
          <a:xfrm>
            <a:off x="9072266" y="462941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9" name="直接连接符 328"/>
          <p:cNvCxnSpPr/>
          <p:nvPr/>
        </p:nvCxnSpPr>
        <p:spPr>
          <a:xfrm>
            <a:off x="10065422" y="4477341"/>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30" name="直接连接符 329"/>
          <p:cNvCxnSpPr/>
          <p:nvPr/>
        </p:nvCxnSpPr>
        <p:spPr>
          <a:xfrm>
            <a:off x="10111125" y="4346912"/>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31" name="直接连接符 330"/>
          <p:cNvCxnSpPr/>
          <p:nvPr/>
        </p:nvCxnSpPr>
        <p:spPr>
          <a:xfrm>
            <a:off x="9068456" y="39512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32" name="直接连接符 331"/>
          <p:cNvCxnSpPr/>
          <p:nvPr/>
        </p:nvCxnSpPr>
        <p:spPr>
          <a:xfrm>
            <a:off x="9884250" y="4840566"/>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33" name="直接连接符 332"/>
          <p:cNvCxnSpPr/>
          <p:nvPr/>
        </p:nvCxnSpPr>
        <p:spPr>
          <a:xfrm>
            <a:off x="10231684" y="4621258"/>
            <a:ext cx="108000" cy="0"/>
          </a:xfrm>
          <a:prstGeom prst="line">
            <a:avLst/>
          </a:prstGeom>
          <a:ln w="19050"/>
        </p:spPr>
        <p:style>
          <a:lnRef idx="1">
            <a:schemeClr val="dk1"/>
          </a:lnRef>
          <a:fillRef idx="0">
            <a:schemeClr val="dk1"/>
          </a:fillRef>
          <a:effectRef idx="0">
            <a:schemeClr val="dk1"/>
          </a:effectRef>
          <a:fontRef idx="minor">
            <a:schemeClr val="tx1"/>
          </a:fontRef>
        </p:style>
      </p:cxnSp>
      <p:sp>
        <p:nvSpPr>
          <p:cNvPr id="334" name="文本框 62"/>
          <p:cNvSpPr txBox="1"/>
          <p:nvPr/>
        </p:nvSpPr>
        <p:spPr>
          <a:xfrm>
            <a:off x="9302462" y="5109833"/>
            <a:ext cx="595035" cy="338554"/>
          </a:xfrm>
          <a:prstGeom prst="rect">
            <a:avLst/>
          </a:prstGeom>
          <a:noFill/>
        </p:spPr>
        <p:txBody>
          <a:bodyPr wrap="none" rtlCol="0">
            <a:spAutoFit/>
          </a:bodyPr>
          <a:lstStyle/>
          <a:p>
            <a:pPr>
              <a:buNone/>
            </a:pPr>
            <a:r>
              <a:rPr lang="zh-CN" altLang="en-US" sz="1600" dirty="0">
                <a:latin typeface="楷体" panose="02010609060101010101" pitchFamily="49" charset="-122"/>
                <a:ea typeface="楷体" panose="02010609060101010101" pitchFamily="49" charset="-122"/>
              </a:rPr>
              <a:t>密度</a:t>
            </a:r>
          </a:p>
        </p:txBody>
      </p:sp>
      <p:sp>
        <p:nvSpPr>
          <p:cNvPr id="335" name="文本框 63"/>
          <p:cNvSpPr txBox="1"/>
          <p:nvPr/>
        </p:nvSpPr>
        <p:spPr>
          <a:xfrm>
            <a:off x="7221914" y="3417428"/>
            <a:ext cx="430887" cy="707886"/>
          </a:xfrm>
          <a:prstGeom prst="rect">
            <a:avLst/>
          </a:prstGeom>
          <a:noFill/>
        </p:spPr>
        <p:txBody>
          <a:bodyPr vert="eaVert" wrap="none" rtlCol="0">
            <a:spAutoFit/>
          </a:bodyPr>
          <a:lstStyle/>
          <a:p>
            <a:pPr>
              <a:buNone/>
            </a:pPr>
            <a:r>
              <a:rPr lang="zh-CN" altLang="en-US" sz="1600" dirty="0">
                <a:latin typeface="楷体" panose="02010609060101010101" pitchFamily="49" charset="-122"/>
                <a:ea typeface="楷体" panose="02010609060101010101" pitchFamily="49" charset="-122"/>
              </a:rPr>
              <a:t>含糖率</a:t>
            </a:r>
          </a:p>
        </p:txBody>
      </p:sp>
      <p:cxnSp>
        <p:nvCxnSpPr>
          <p:cNvPr id="336" name="直接连接符 335"/>
          <p:cNvCxnSpPr/>
          <p:nvPr/>
        </p:nvCxnSpPr>
        <p:spPr>
          <a:xfrm>
            <a:off x="9127883" y="3286917"/>
            <a:ext cx="158535" cy="16852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flipH="1">
            <a:off x="9471185" y="3515493"/>
            <a:ext cx="1454484" cy="14490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73" name="右箭头 272"/>
          <p:cNvSpPr/>
          <p:nvPr/>
        </p:nvSpPr>
        <p:spPr>
          <a:xfrm>
            <a:off x="6230939" y="3698401"/>
            <a:ext cx="565247" cy="402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310651547"/>
              </p:ext>
            </p:extLst>
          </p:nvPr>
        </p:nvGraphicFramePr>
        <p:xfrm>
          <a:off x="1010206" y="3690932"/>
          <a:ext cx="3448338" cy="228100"/>
        </p:xfrm>
        <a:graphic>
          <a:graphicData uri="http://schemas.openxmlformats.org/presentationml/2006/ole">
            <mc:AlternateContent xmlns:mc="http://schemas.openxmlformats.org/markup-compatibility/2006">
              <mc:Choice xmlns:v="urn:schemas-microsoft-com:vml" Requires="v">
                <p:oleObj spid="_x0000_s27789" name="Formula" r:id="rId8" imgW="2855160" imgH="189360" progId="Equation.Ribbit">
                  <p:embed/>
                </p:oleObj>
              </mc:Choice>
              <mc:Fallback>
                <p:oleObj name="Formula" r:id="rId8" imgW="2855160" imgH="189360" progId="Equation.Ribbit">
                  <p:embed/>
                  <p:pic>
                    <p:nvPicPr>
                      <p:cNvPr id="0" name=""/>
                      <p:cNvPicPr/>
                      <p:nvPr/>
                    </p:nvPicPr>
                    <p:blipFill>
                      <a:blip r:embed="rId9"/>
                      <a:stretch>
                        <a:fillRect/>
                      </a:stretch>
                    </p:blipFill>
                    <p:spPr>
                      <a:xfrm>
                        <a:off x="1010206" y="3690932"/>
                        <a:ext cx="3448338" cy="228100"/>
                      </a:xfrm>
                      <a:prstGeom prst="rect">
                        <a:avLst/>
                      </a:prstGeom>
                    </p:spPr>
                  </p:pic>
                </p:oleObj>
              </mc:Fallback>
            </mc:AlternateContent>
          </a:graphicData>
        </a:graphic>
      </p:graphicFrame>
      <p:sp>
        <p:nvSpPr>
          <p:cNvPr id="86" name="标题 1"/>
          <p:cNvSpPr>
            <a:spLocks noGrp="1"/>
          </p:cNvSpPr>
          <p:nvPr>
            <p:ph type="title"/>
          </p:nvPr>
        </p:nvSpPr>
        <p:spPr>
          <a:xfrm>
            <a:off x="914400" y="-9711"/>
            <a:ext cx="7886700" cy="777874"/>
          </a:xfrm>
        </p:spPr>
        <p:txBody>
          <a:bodyPr>
            <a:normAutofit/>
          </a:bodyPr>
          <a:lstStyle/>
          <a:p>
            <a:r>
              <a:rPr lang="zh-CN" altLang="en-US" dirty="0">
                <a:solidFill>
                  <a:schemeClr val="tx1"/>
                </a:solidFill>
                <a:latin typeface="微软雅黑" panose="020B0503020204020204" pitchFamily="34" charset="-122"/>
                <a:ea typeface="微软雅黑" panose="020B0503020204020204" pitchFamily="34" charset="-122"/>
              </a:rPr>
              <a:t>多变量决策树</a:t>
            </a:r>
          </a:p>
        </p:txBody>
      </p:sp>
    </p:spTree>
    <p:extLst>
      <p:ext uri="{BB962C8B-B14F-4D97-AF65-F5344CB8AC3E}">
        <p14:creationId xmlns:p14="http://schemas.microsoft.com/office/powerpoint/2010/main" val="2163740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本章知识点总结</a:t>
            </a:r>
          </a:p>
        </p:txBody>
      </p:sp>
      <p:sp>
        <p:nvSpPr>
          <p:cNvPr id="3" name="内容占位符 2"/>
          <p:cNvSpPr>
            <a:spLocks noGrp="1"/>
          </p:cNvSpPr>
          <p:nvPr>
            <p:ph idx="1"/>
          </p:nvPr>
        </p:nvSpPr>
        <p:spPr>
          <a:xfrm>
            <a:off x="919843" y="990600"/>
            <a:ext cx="8616950" cy="5089864"/>
          </a:xfrm>
        </p:spPr>
        <p:txBody>
          <a:bodyPr/>
          <a:lstStyle/>
          <a:p>
            <a:r>
              <a:rPr lang="zh-CN" altLang="en-US" b="1" dirty="0">
                <a:solidFill>
                  <a:srgbClr val="0070C0"/>
                </a:solidFill>
                <a:latin typeface="微软雅黑" panose="020B0503020204020204" pitchFamily="34" charset="-122"/>
                <a:ea typeface="微软雅黑" panose="020B0503020204020204" pitchFamily="34" charset="-122"/>
              </a:rPr>
              <a:t>属性划分选择</a:t>
            </a:r>
            <a:endParaRPr lang="en-US" altLang="zh-CN" b="1" dirty="0">
              <a:solidFill>
                <a:srgbClr val="0070C0"/>
              </a:solidFill>
              <a:latin typeface="微软雅黑" panose="020B0503020204020204" pitchFamily="34" charset="-122"/>
              <a:ea typeface="微软雅黑" panose="020B0503020204020204" pitchFamily="34" charset="-122"/>
            </a:endParaRPr>
          </a:p>
          <a:p>
            <a:pPr marL="0" indent="0">
              <a:lnSpc>
                <a:spcPct val="100000"/>
              </a:lnSpc>
              <a:spcBef>
                <a:spcPts val="600"/>
              </a:spcBef>
              <a:spcAft>
                <a:spcPts val="600"/>
              </a:spcAft>
              <a:buNone/>
            </a:pP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信息增益（</a:t>
            </a:r>
            <a:r>
              <a:rPr lang="en-US" altLang="zh-CN" sz="2000" dirty="0">
                <a:solidFill>
                  <a:schemeClr val="tx1"/>
                </a:solidFill>
                <a:latin typeface="微软雅黑" panose="020B0503020204020204" pitchFamily="34" charset="-122"/>
                <a:ea typeface="微软雅黑" panose="020B0503020204020204" pitchFamily="34" charset="-122"/>
              </a:rPr>
              <a:t>ID3</a:t>
            </a:r>
            <a:r>
              <a:rPr lang="zh-CN" altLang="en-US" sz="2000" dirty="0">
                <a:solidFill>
                  <a:schemeClr val="tx1"/>
                </a:solidFill>
                <a:latin typeface="微软雅黑" panose="020B0503020204020204" pitchFamily="34" charset="-122"/>
                <a:ea typeface="微软雅黑" panose="020B0503020204020204" pitchFamily="34" charset="-122"/>
              </a:rPr>
              <a:t>）、</a:t>
            </a:r>
            <a:endParaRPr lang="en-US" altLang="zh-CN" sz="2000" dirty="0">
              <a:solidFill>
                <a:schemeClr val="tx1"/>
              </a:solidFill>
              <a:latin typeface="微软雅黑" panose="020B0503020204020204" pitchFamily="34" charset="-122"/>
              <a:ea typeface="微软雅黑" panose="020B0503020204020204" pitchFamily="34" charset="-122"/>
            </a:endParaRPr>
          </a:p>
          <a:p>
            <a:pPr marL="0" indent="0">
              <a:lnSpc>
                <a:spcPct val="100000"/>
              </a:lnSpc>
              <a:spcBef>
                <a:spcPts val="600"/>
              </a:spcBef>
              <a:spcAft>
                <a:spcPts val="600"/>
              </a:spcAft>
              <a:buNone/>
            </a:pP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信息增益</a:t>
            </a:r>
            <a:r>
              <a:rPr lang="en-US" altLang="zh-CN" sz="2000" dirty="0">
                <a:solidFill>
                  <a:schemeClr val="tx1"/>
                </a:solidFill>
                <a:latin typeface="微软雅黑" panose="020B0503020204020204" pitchFamily="34" charset="-122"/>
                <a:ea typeface="微软雅黑" panose="020B0503020204020204" pitchFamily="34" charset="-122"/>
              </a:rPr>
              <a:t>+</a:t>
            </a:r>
            <a:r>
              <a:rPr lang="zh-CN" altLang="en-US" sz="2000" dirty="0">
                <a:solidFill>
                  <a:schemeClr val="tx1"/>
                </a:solidFill>
                <a:latin typeface="微软雅黑" panose="020B0503020204020204" pitchFamily="34" charset="-122"/>
                <a:ea typeface="微软雅黑" panose="020B0503020204020204" pitchFamily="34" charset="-122"/>
              </a:rPr>
              <a:t>增益率（</a:t>
            </a:r>
            <a:r>
              <a:rPr lang="en-US" altLang="zh-CN" sz="2000" dirty="0">
                <a:solidFill>
                  <a:schemeClr val="tx1"/>
                </a:solidFill>
                <a:latin typeface="微软雅黑" panose="020B0503020204020204" pitchFamily="34" charset="-122"/>
                <a:ea typeface="微软雅黑" panose="020B0503020204020204" pitchFamily="34" charset="-122"/>
              </a:rPr>
              <a:t>C4.5</a:t>
            </a:r>
            <a:r>
              <a:rPr lang="zh-CN" altLang="en-US" sz="2000" dirty="0">
                <a:solidFill>
                  <a:schemeClr val="tx1"/>
                </a:solidFill>
                <a:latin typeface="微软雅黑" panose="020B0503020204020204" pitchFamily="34" charset="-122"/>
                <a:ea typeface="微软雅黑" panose="020B0503020204020204" pitchFamily="34" charset="-122"/>
              </a:rPr>
              <a:t>）</a:t>
            </a:r>
            <a:endParaRPr lang="en-US" altLang="zh-CN" sz="2000" dirty="0">
              <a:solidFill>
                <a:schemeClr val="tx1"/>
              </a:solidFill>
              <a:latin typeface="微软雅黑" panose="020B0503020204020204" pitchFamily="34" charset="-122"/>
              <a:ea typeface="微软雅黑" panose="020B0503020204020204" pitchFamily="34" charset="-122"/>
            </a:endParaRPr>
          </a:p>
          <a:p>
            <a:pPr marL="0" indent="0">
              <a:lnSpc>
                <a:spcPct val="100000"/>
              </a:lnSpc>
              <a:spcBef>
                <a:spcPts val="600"/>
              </a:spcBef>
              <a:spcAft>
                <a:spcPts val="600"/>
              </a:spcAft>
              <a:buNone/>
            </a:pP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基尼指数（</a:t>
            </a:r>
            <a:r>
              <a:rPr lang="en-US" altLang="zh-CN" sz="2000" dirty="0">
                <a:solidFill>
                  <a:schemeClr val="tx1"/>
                </a:solidFill>
                <a:latin typeface="微软雅黑" panose="020B0503020204020204" pitchFamily="34" charset="-122"/>
                <a:ea typeface="微软雅黑" panose="020B0503020204020204" pitchFamily="34" charset="-122"/>
              </a:rPr>
              <a:t>CART</a:t>
            </a:r>
            <a:r>
              <a:rPr lang="zh-CN" altLang="en-US" sz="2000" dirty="0">
                <a:solidFill>
                  <a:schemeClr val="tx1"/>
                </a:solidFill>
                <a:latin typeface="微软雅黑" panose="020B0503020204020204" pitchFamily="34" charset="-122"/>
                <a:ea typeface="微软雅黑" panose="020B0503020204020204" pitchFamily="34" charset="-122"/>
              </a:rPr>
              <a:t>）</a:t>
            </a:r>
            <a:endParaRPr lang="en-US" altLang="zh-CN" sz="2000" dirty="0">
              <a:solidFill>
                <a:schemeClr val="tx1"/>
              </a:solidFill>
              <a:latin typeface="微软雅黑" panose="020B0503020204020204" pitchFamily="34" charset="-122"/>
              <a:ea typeface="微软雅黑" panose="020B0503020204020204" pitchFamily="34" charset="-122"/>
            </a:endParaRPr>
          </a:p>
          <a:p>
            <a:r>
              <a:rPr lang="zh-CN" altLang="en-US" b="1" dirty="0">
                <a:solidFill>
                  <a:srgbClr val="0070C0"/>
                </a:solidFill>
                <a:latin typeface="微软雅黑" panose="020B0503020204020204" pitchFamily="34" charset="-122"/>
                <a:ea typeface="微软雅黑" panose="020B0503020204020204" pitchFamily="34" charset="-122"/>
              </a:rPr>
              <a:t>剪枝处理</a:t>
            </a:r>
            <a:endParaRPr lang="en-US" altLang="zh-CN" b="1" dirty="0">
              <a:solidFill>
                <a:srgbClr val="0070C0"/>
              </a:solidFill>
              <a:latin typeface="微软雅黑" panose="020B0503020204020204" pitchFamily="34" charset="-122"/>
              <a:ea typeface="微软雅黑" panose="020B0503020204020204" pitchFamily="34" charset="-122"/>
            </a:endParaRPr>
          </a:p>
          <a:p>
            <a:pPr marL="0" indent="0">
              <a:lnSpc>
                <a:spcPct val="100000"/>
              </a:lnSpc>
              <a:spcBef>
                <a:spcPts val="600"/>
              </a:spcBef>
              <a:spcAft>
                <a:spcPts val="600"/>
              </a:spcAft>
              <a:buNone/>
            </a:pPr>
            <a:r>
              <a:rPr lang="zh-CN" altLang="en-US" sz="2000" dirty="0">
                <a:solidFill>
                  <a:schemeClr val="tx1"/>
                </a:solidFill>
                <a:latin typeface="微软雅黑" panose="020B0503020204020204" pitchFamily="34" charset="-122"/>
                <a:ea typeface="微软雅黑" panose="020B0503020204020204" pitchFamily="34" charset="-122"/>
              </a:rPr>
              <a:t>    预剪枝、后剪枝</a:t>
            </a:r>
            <a:endParaRPr lang="en-US" altLang="zh-CN" sz="2000" dirty="0">
              <a:solidFill>
                <a:schemeClr val="tx1"/>
              </a:solidFill>
              <a:latin typeface="微软雅黑" panose="020B0503020204020204" pitchFamily="34" charset="-122"/>
              <a:ea typeface="微软雅黑" panose="020B0503020204020204" pitchFamily="34" charset="-122"/>
            </a:endParaRPr>
          </a:p>
          <a:p>
            <a:r>
              <a:rPr lang="zh-CN" altLang="en-US" b="1" dirty="0">
                <a:solidFill>
                  <a:srgbClr val="0070C0"/>
                </a:solidFill>
                <a:latin typeface="微软雅黑" panose="020B0503020204020204" pitchFamily="34" charset="-122"/>
                <a:ea typeface="微软雅黑" panose="020B0503020204020204" pitchFamily="34" charset="-122"/>
              </a:rPr>
              <a:t>连续与缺失值</a:t>
            </a:r>
            <a:endParaRPr lang="en-US" altLang="zh-CN" b="1" dirty="0">
              <a:solidFill>
                <a:srgbClr val="0070C0"/>
              </a:solidFill>
              <a:latin typeface="微软雅黑" panose="020B0503020204020204" pitchFamily="34" charset="-122"/>
              <a:ea typeface="微软雅黑" panose="020B0503020204020204" pitchFamily="34" charset="-122"/>
            </a:endParaRPr>
          </a:p>
          <a:p>
            <a:pPr marL="0" indent="0">
              <a:lnSpc>
                <a:spcPct val="100000"/>
              </a:lnSpc>
              <a:spcBef>
                <a:spcPts val="600"/>
              </a:spcBef>
              <a:spcAft>
                <a:spcPts val="600"/>
              </a:spcAft>
              <a:buNone/>
            </a:pP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连续值处理、缺失值处理</a:t>
            </a:r>
            <a:endParaRPr lang="en-US" altLang="zh-CN" sz="2000" dirty="0">
              <a:solidFill>
                <a:schemeClr val="tx1"/>
              </a:solidFill>
              <a:latin typeface="微软雅黑" panose="020B0503020204020204" pitchFamily="34" charset="-122"/>
              <a:ea typeface="微软雅黑" panose="020B0503020204020204" pitchFamily="34" charset="-122"/>
            </a:endParaRPr>
          </a:p>
          <a:p>
            <a:r>
              <a:rPr lang="zh-CN" altLang="en-US" b="1" dirty="0">
                <a:solidFill>
                  <a:srgbClr val="0070C0"/>
                </a:solidFill>
                <a:latin typeface="微软雅黑" panose="020B0503020204020204" pitchFamily="34" charset="-122"/>
                <a:ea typeface="微软雅黑" panose="020B0503020204020204" pitchFamily="34" charset="-122"/>
              </a:rPr>
              <a:t>多变量决策树</a:t>
            </a:r>
            <a:endParaRPr lang="en-US" altLang="zh-CN" b="1" dirty="0">
              <a:solidFill>
                <a:srgbClr val="0070C0"/>
              </a:solidFill>
              <a:latin typeface="微软雅黑" panose="020B0503020204020204" pitchFamily="34" charset="-122"/>
              <a:ea typeface="微软雅黑" panose="020B0503020204020204" pitchFamily="34" charset="-122"/>
            </a:endParaRPr>
          </a:p>
          <a:p>
            <a:pPr marL="0" indent="0">
              <a:lnSpc>
                <a:spcPct val="100000"/>
              </a:lnSpc>
              <a:spcBef>
                <a:spcPts val="600"/>
              </a:spcBef>
              <a:spcAft>
                <a:spcPts val="600"/>
              </a:spcAft>
              <a:buNone/>
            </a:pP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单变量决策树到多变量决策树</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67791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4400" y="1066800"/>
            <a:ext cx="11489267" cy="4930775"/>
          </a:xfrm>
        </p:spPr>
        <p:txBody>
          <a:bodyPr/>
          <a:lstStyle/>
          <a:p>
            <a:r>
              <a:rPr lang="en-US" altLang="zh-CN" dirty="0">
                <a:solidFill>
                  <a:schemeClr val="tx1"/>
                </a:solidFill>
                <a:latin typeface="微软雅黑" panose="020B0503020204020204" pitchFamily="34" charset="-122"/>
                <a:ea typeface="微软雅黑" panose="020B0503020204020204" pitchFamily="34" charset="-122"/>
              </a:rPr>
              <a:t>ID3,C4.5,C5.0</a:t>
            </a:r>
            <a:br>
              <a:rPr lang="en-US" altLang="zh-CN" dirty="0">
                <a:solidFill>
                  <a:schemeClr val="tx1"/>
                </a:solidFill>
                <a:latin typeface="微软雅黑" panose="020B0503020204020204" pitchFamily="34" charset="-122"/>
                <a:ea typeface="微软雅黑" panose="020B0503020204020204" pitchFamily="34" charset="-122"/>
              </a:rPr>
            </a:br>
            <a:r>
              <a:rPr lang="en-US" altLang="zh-CN" dirty="0">
                <a:solidFill>
                  <a:schemeClr val="tx1"/>
                </a:solidFill>
                <a:latin typeface="微软雅黑" panose="020B0503020204020204" pitchFamily="34" charset="-122"/>
                <a:ea typeface="微软雅黑" panose="020B0503020204020204" pitchFamily="34" charset="-122"/>
                <a:hlinkClick r:id="rId2"/>
              </a:rPr>
              <a:t>http://www.rulequest.com/Personal/</a:t>
            </a:r>
            <a:br>
              <a:rPr lang="en-US" altLang="zh-CN" dirty="0">
                <a:solidFill>
                  <a:schemeClr val="tx1"/>
                </a:solidFill>
                <a:latin typeface="微软雅黑" panose="020B0503020204020204" pitchFamily="34" charset="-122"/>
                <a:ea typeface="微软雅黑" panose="020B0503020204020204" pitchFamily="34" charset="-122"/>
                <a:hlinkClick r:id="rId2"/>
              </a:rPr>
            </a:br>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dirty="0">
                <a:solidFill>
                  <a:schemeClr val="tx1"/>
                </a:solidFill>
                <a:latin typeface="微软雅黑" panose="020B0503020204020204" pitchFamily="34" charset="-122"/>
                <a:ea typeface="微软雅黑" panose="020B0503020204020204" pitchFamily="34" charset="-122"/>
              </a:rPr>
              <a:t>J48</a:t>
            </a:r>
            <a:br>
              <a:rPr lang="en-US" altLang="zh-CN" dirty="0">
                <a:solidFill>
                  <a:schemeClr val="tx1"/>
                </a:solidFill>
                <a:latin typeface="微软雅黑" panose="020B0503020204020204" pitchFamily="34" charset="-122"/>
                <a:ea typeface="微软雅黑" panose="020B0503020204020204" pitchFamily="34" charset="-122"/>
              </a:rPr>
            </a:br>
            <a:r>
              <a:rPr lang="en-US" altLang="zh-CN" u="sng" dirty="0">
                <a:solidFill>
                  <a:schemeClr val="tx1"/>
                </a:solidFill>
                <a:latin typeface="微软雅黑" panose="020B0503020204020204" pitchFamily="34" charset="-122"/>
                <a:ea typeface="微软雅黑" panose="020B0503020204020204" pitchFamily="34" charset="-122"/>
                <a:hlinkClick r:id="rId3"/>
              </a:rPr>
              <a:t>http://www.cs.waikato.ac.nz/ml/weka/</a:t>
            </a:r>
            <a:endParaRPr lang="en-US" altLang="zh-CN" u="sng" dirty="0">
              <a:solidFill>
                <a:schemeClr val="tx1"/>
              </a:solidFill>
              <a:latin typeface="微软雅黑" panose="020B0503020204020204" pitchFamily="34" charset="-122"/>
              <a:ea typeface="微软雅黑" panose="020B0503020204020204" pitchFamily="34" charset="-122"/>
            </a:endParaRPr>
          </a:p>
          <a:p>
            <a:pPr marL="0" indent="0">
              <a:buNone/>
            </a:pPr>
            <a:endParaRPr lang="en-US" altLang="zh-CN" dirty="0"/>
          </a:p>
        </p:txBody>
      </p:sp>
      <p:sp>
        <p:nvSpPr>
          <p:cNvPr id="4" name="标题 1"/>
          <p:cNvSpPr txBox="1">
            <a:spLocks/>
          </p:cNvSpPr>
          <p:nvPr/>
        </p:nvSpPr>
        <p:spPr bwMode="auto">
          <a:xfrm>
            <a:off x="1066800" y="-152400"/>
            <a:ext cx="7886700" cy="77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normAutofit/>
          </a:bodyPr>
          <a:lstStyle>
            <a:lvl1pPr algn="l" rtl="0" eaLnBrk="0" fontAlgn="base" hangingPunct="0">
              <a:lnSpc>
                <a:spcPct val="85000"/>
              </a:lnSpc>
              <a:spcBef>
                <a:spcPct val="0"/>
              </a:spcBef>
              <a:spcAft>
                <a:spcPct val="0"/>
              </a:spcAft>
              <a:defRPr sz="3600" b="1" baseline="0">
                <a:solidFill>
                  <a:schemeClr val="accent1"/>
                </a:solidFill>
                <a:latin typeface="Verdana" panose="020B0604030504040204" pitchFamily="34" charset="0"/>
                <a:ea typeface="幼圆" panose="02010509060101010101" pitchFamily="49" charset="-122"/>
                <a:cs typeface="+mj-cs"/>
              </a:defRPr>
            </a:lvl1pPr>
            <a:lvl2pPr algn="l" rtl="0" eaLnBrk="0" fontAlgn="base" hangingPunct="0">
              <a:lnSpc>
                <a:spcPct val="85000"/>
              </a:lnSpc>
              <a:spcBef>
                <a:spcPct val="0"/>
              </a:spcBef>
              <a:spcAft>
                <a:spcPct val="0"/>
              </a:spcAft>
              <a:defRPr sz="2400" b="1">
                <a:solidFill>
                  <a:schemeClr val="accent1"/>
                </a:solidFill>
                <a:latin typeface="Arial" pitchFamily="34" charset="0"/>
              </a:defRPr>
            </a:lvl2pPr>
            <a:lvl3pPr algn="l" rtl="0" eaLnBrk="0" fontAlgn="base" hangingPunct="0">
              <a:lnSpc>
                <a:spcPct val="85000"/>
              </a:lnSpc>
              <a:spcBef>
                <a:spcPct val="0"/>
              </a:spcBef>
              <a:spcAft>
                <a:spcPct val="0"/>
              </a:spcAft>
              <a:defRPr sz="2400" b="1">
                <a:solidFill>
                  <a:schemeClr val="accent1"/>
                </a:solidFill>
                <a:latin typeface="Arial" pitchFamily="34" charset="0"/>
              </a:defRPr>
            </a:lvl3pPr>
            <a:lvl4pPr algn="l" rtl="0" eaLnBrk="0" fontAlgn="base" hangingPunct="0">
              <a:lnSpc>
                <a:spcPct val="85000"/>
              </a:lnSpc>
              <a:spcBef>
                <a:spcPct val="0"/>
              </a:spcBef>
              <a:spcAft>
                <a:spcPct val="0"/>
              </a:spcAft>
              <a:defRPr sz="2400" b="1">
                <a:solidFill>
                  <a:schemeClr val="accent1"/>
                </a:solidFill>
                <a:latin typeface="Arial" pitchFamily="34" charset="0"/>
              </a:defRPr>
            </a:lvl4pPr>
            <a:lvl5pPr algn="l" rtl="0" eaLnBrk="0" fontAlgn="base" hangingPunct="0">
              <a:lnSpc>
                <a:spcPct val="85000"/>
              </a:lnSpc>
              <a:spcBef>
                <a:spcPct val="0"/>
              </a:spcBef>
              <a:spcAft>
                <a:spcPct val="0"/>
              </a:spcAft>
              <a:defRPr sz="2400" b="1">
                <a:solidFill>
                  <a:schemeClr val="accent1"/>
                </a:solidFill>
                <a:latin typeface="Arial" pitchFamily="34" charset="0"/>
              </a:defRPr>
            </a:lvl5pPr>
            <a:lvl6pPr marL="457200" algn="l" rtl="0" fontAlgn="base">
              <a:lnSpc>
                <a:spcPct val="85000"/>
              </a:lnSpc>
              <a:spcBef>
                <a:spcPct val="0"/>
              </a:spcBef>
              <a:spcAft>
                <a:spcPct val="0"/>
              </a:spcAft>
              <a:defRPr sz="2400" b="1">
                <a:solidFill>
                  <a:schemeClr val="accent1"/>
                </a:solidFill>
                <a:latin typeface="Arial" pitchFamily="34" charset="0"/>
              </a:defRPr>
            </a:lvl6pPr>
            <a:lvl7pPr marL="914400" algn="l" rtl="0" fontAlgn="base">
              <a:lnSpc>
                <a:spcPct val="85000"/>
              </a:lnSpc>
              <a:spcBef>
                <a:spcPct val="0"/>
              </a:spcBef>
              <a:spcAft>
                <a:spcPct val="0"/>
              </a:spcAft>
              <a:defRPr sz="2400" b="1">
                <a:solidFill>
                  <a:schemeClr val="accent1"/>
                </a:solidFill>
                <a:latin typeface="Arial" pitchFamily="34" charset="0"/>
              </a:defRPr>
            </a:lvl7pPr>
            <a:lvl8pPr marL="1371600" algn="l" rtl="0" fontAlgn="base">
              <a:lnSpc>
                <a:spcPct val="85000"/>
              </a:lnSpc>
              <a:spcBef>
                <a:spcPct val="0"/>
              </a:spcBef>
              <a:spcAft>
                <a:spcPct val="0"/>
              </a:spcAft>
              <a:defRPr sz="2400" b="1">
                <a:solidFill>
                  <a:schemeClr val="accent1"/>
                </a:solidFill>
                <a:latin typeface="Arial" pitchFamily="34" charset="0"/>
              </a:defRPr>
            </a:lvl8pPr>
            <a:lvl9pPr marL="1828800" algn="l" rtl="0" fontAlgn="base">
              <a:lnSpc>
                <a:spcPct val="85000"/>
              </a:lnSpc>
              <a:spcBef>
                <a:spcPct val="0"/>
              </a:spcBef>
              <a:spcAft>
                <a:spcPct val="0"/>
              </a:spcAft>
              <a:defRPr sz="2400" b="1">
                <a:solidFill>
                  <a:schemeClr val="accent1"/>
                </a:solidFill>
                <a:latin typeface="Arial" pitchFamily="34" charset="0"/>
              </a:defRPr>
            </a:lvl9pPr>
          </a:lstStyle>
          <a:p>
            <a:pPr>
              <a:buClrTx/>
              <a:buSzTx/>
              <a:buFontTx/>
              <a:buNone/>
            </a:pPr>
            <a:r>
              <a:rPr lang="zh-CN" altLang="en-US" b="0" kern="0" dirty="0">
                <a:solidFill>
                  <a:schemeClr val="tx1"/>
                </a:solidFill>
                <a:latin typeface="微软雅黑" panose="020B0503020204020204" pitchFamily="34" charset="-122"/>
                <a:ea typeface="微软雅黑" panose="020B0503020204020204" pitchFamily="34" charset="-122"/>
              </a:rPr>
              <a:t>成熟的决策树软件包</a:t>
            </a:r>
          </a:p>
        </p:txBody>
      </p:sp>
    </p:spTree>
    <p:extLst>
      <p:ext uri="{BB962C8B-B14F-4D97-AF65-F5344CB8AC3E}">
        <p14:creationId xmlns:p14="http://schemas.microsoft.com/office/powerpoint/2010/main" val="287750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5133" y="1143000"/>
            <a:ext cx="10422467" cy="4930775"/>
          </a:xfrm>
        </p:spPr>
        <p:txBody>
          <a:bodyPr/>
          <a:lstStyle/>
          <a:p>
            <a:pPr>
              <a:lnSpc>
                <a:spcPct val="150000"/>
              </a:lnSpc>
            </a:pPr>
            <a:r>
              <a:rPr lang="zh-CN" altLang="en-US" dirty="0">
                <a:solidFill>
                  <a:srgbClr val="000000"/>
                </a:solidFill>
                <a:latin typeface="微软雅黑" panose="020B0503020204020204" pitchFamily="34" charset="-122"/>
                <a:ea typeface="微软雅黑" panose="020B0503020204020204" pitchFamily="34" charset="-122"/>
              </a:rPr>
              <a:t>决策过程中提出的每个判定问题都是对某个属性的“测试”</a:t>
            </a:r>
            <a:endParaRPr lang="en-US" altLang="zh-CN" dirty="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dirty="0">
                <a:solidFill>
                  <a:srgbClr val="000000"/>
                </a:solidFill>
                <a:latin typeface="微软雅黑" panose="020B0503020204020204" pitchFamily="34" charset="-122"/>
                <a:ea typeface="微软雅黑" panose="020B0503020204020204" pitchFamily="34" charset="-122"/>
              </a:rPr>
              <a:t>决策过程的最终结论对应了我们所希望的判定结果</a:t>
            </a:r>
          </a:p>
          <a:p>
            <a:pPr>
              <a:lnSpc>
                <a:spcPct val="150000"/>
              </a:lnSpc>
            </a:pPr>
            <a:r>
              <a:rPr lang="zh-CN" altLang="en-US" dirty="0">
                <a:solidFill>
                  <a:srgbClr val="000000"/>
                </a:solidFill>
                <a:latin typeface="微软雅黑" panose="020B0503020204020204" pitchFamily="34" charset="-122"/>
                <a:ea typeface="微软雅黑" panose="020B0503020204020204" pitchFamily="34" charset="-122"/>
              </a:rPr>
              <a:t>每个测试的结果或是导出最终结论，或者导出进一步的判定问题，其考虑范围是在上次决策结果的限定范围之内</a:t>
            </a:r>
            <a:endParaRPr lang="en-US" altLang="zh-CN" dirty="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dirty="0">
                <a:solidFill>
                  <a:srgbClr val="000000"/>
                </a:solidFill>
                <a:latin typeface="微软雅黑" panose="020B0503020204020204" pitchFamily="34" charset="-122"/>
                <a:ea typeface="微软雅黑" panose="020B0503020204020204" pitchFamily="34" charset="-122"/>
              </a:rPr>
              <a:t>从根结点到每个叶结点的路径对应了一个判定测试序列</a:t>
            </a:r>
            <a:endParaRPr lang="en-US" altLang="zh-CN" dirty="0">
              <a:solidFill>
                <a:srgbClr val="000000"/>
              </a:solidFill>
              <a:latin typeface="微软雅黑" panose="020B0503020204020204" pitchFamily="34" charset="-122"/>
              <a:ea typeface="微软雅黑" panose="020B0503020204020204" pitchFamily="34" charset="-122"/>
            </a:endParaRPr>
          </a:p>
          <a:p>
            <a:pPr marL="0" indent="0">
              <a:lnSpc>
                <a:spcPct val="150000"/>
              </a:lnSpc>
              <a:buNone/>
            </a:pPr>
            <a:endParaRPr lang="en-US" altLang="zh-CN" dirty="0">
              <a:solidFill>
                <a:srgbClr val="000000"/>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3018366" y="5002103"/>
            <a:ext cx="7162799" cy="1071672"/>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just">
              <a:lnSpc>
                <a:spcPts val="3200"/>
              </a:lnSpc>
              <a:buNone/>
            </a:pPr>
            <a:r>
              <a:rPr lang="zh-CN" altLang="en-US" sz="2200" dirty="0">
                <a:latin typeface="微软雅黑" panose="020B0503020204020204" pitchFamily="34" charset="-122"/>
                <a:ea typeface="微软雅黑" panose="020B0503020204020204" pitchFamily="34" charset="-122"/>
              </a:rPr>
              <a:t>决策树学习的目的是为了产生一棵</a:t>
            </a:r>
            <a:r>
              <a:rPr lang="zh-CN" altLang="en-US" sz="2200" dirty="0">
                <a:solidFill>
                  <a:srgbClr val="C00000"/>
                </a:solidFill>
                <a:latin typeface="微软雅黑" panose="020B0503020204020204" pitchFamily="34" charset="-122"/>
                <a:ea typeface="微软雅黑" panose="020B0503020204020204" pitchFamily="34" charset="-122"/>
              </a:rPr>
              <a:t>泛化能力强</a:t>
            </a:r>
            <a:r>
              <a:rPr lang="zh-CN" altLang="en-US" sz="2200" dirty="0">
                <a:latin typeface="微软雅黑" panose="020B0503020204020204" pitchFamily="34" charset="-122"/>
                <a:ea typeface="微软雅黑" panose="020B0503020204020204" pitchFamily="34" charset="-122"/>
              </a:rPr>
              <a:t>，即</a:t>
            </a:r>
            <a:r>
              <a:rPr lang="zh-CN" altLang="en-US" sz="2200" dirty="0">
                <a:solidFill>
                  <a:srgbClr val="C00000"/>
                </a:solidFill>
                <a:latin typeface="微软雅黑" panose="020B0503020204020204" pitchFamily="34" charset="-122"/>
                <a:ea typeface="微软雅黑" panose="020B0503020204020204" pitchFamily="34" charset="-122"/>
              </a:rPr>
              <a:t>处理未见实例能力强的决策树</a:t>
            </a:r>
          </a:p>
          <a:p>
            <a:pPr marL="0" indent="0" algn="just">
              <a:lnSpc>
                <a:spcPts val="3200"/>
              </a:lnSpc>
              <a:buNone/>
            </a:pPr>
            <a:endParaRPr lang="zh-CN" altLang="en-US" sz="2200" dirty="0">
              <a:latin typeface="幼圆" panose="02010509060101010101" pitchFamily="49" charset="-122"/>
              <a:ea typeface="幼圆" panose="02010509060101010101" pitchFamily="49" charset="-122"/>
            </a:endParaRPr>
          </a:p>
        </p:txBody>
      </p:sp>
      <p:sp>
        <p:nvSpPr>
          <p:cNvPr id="6" name="标题 1"/>
          <p:cNvSpPr>
            <a:spLocks noGrp="1"/>
          </p:cNvSpPr>
          <p:nvPr>
            <p:ph type="title"/>
          </p:nvPr>
        </p:nvSpPr>
        <p:spPr>
          <a:xfrm>
            <a:off x="838200" y="0"/>
            <a:ext cx="7194550" cy="787400"/>
          </a:xfrm>
        </p:spPr>
        <p:txBody>
          <a:bodyPr/>
          <a:lstStyle/>
          <a:p>
            <a:r>
              <a:rPr lang="zh-CN" altLang="en-US" dirty="0">
                <a:solidFill>
                  <a:srgbClr val="333333"/>
                </a:solidFill>
                <a:latin typeface="微软雅黑" panose="020B0503020204020204" pitchFamily="34" charset="-122"/>
                <a:ea typeface="微软雅黑" panose="020B0503020204020204" pitchFamily="34" charset="-122"/>
              </a:rPr>
              <a:t>基本流程</a:t>
            </a:r>
            <a:endParaRPr lang="zh-CN" altLang="en-US" dirty="0"/>
          </a:p>
        </p:txBody>
      </p:sp>
    </p:spTree>
    <p:extLst>
      <p:ext uri="{BB962C8B-B14F-4D97-AF65-F5344CB8AC3E}">
        <p14:creationId xmlns:p14="http://schemas.microsoft.com/office/powerpoint/2010/main" val="169155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57400" y="467380"/>
            <a:ext cx="8077200" cy="523220"/>
          </a:xfrm>
          <a:prstGeom prst="rect">
            <a:avLst/>
          </a:prstGeom>
        </p:spPr>
        <p:txBody>
          <a:bodyPr wrap="square" anchor="ctr">
            <a:spAutoFit/>
          </a:bodyPr>
          <a:lstStyle/>
          <a:p>
            <a:pPr marL="0" marR="0" lvl="0" indent="0" algn="ctr" defTabSz="914400" rtl="0" eaLnBrk="1" fontAlgn="base" latinLnBrk="0" hangingPunct="1">
              <a:lnSpc>
                <a:spcPct val="100000"/>
              </a:lnSpc>
              <a:spcBef>
                <a:spcPct val="20000"/>
              </a:spcBef>
              <a:spcAft>
                <a:spcPct val="0"/>
              </a:spcAft>
              <a:buClr>
                <a:srgbClr val="D51203"/>
              </a:buClr>
              <a:buSzPct val="80000"/>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北京交通大学本科</a:t>
            </a:r>
            <a:r>
              <a:rPr kumimoji="0" lang="en-US" altLang="zh-CN"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机器学习</a:t>
            </a: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课程组成员</a:t>
            </a:r>
          </a:p>
        </p:txBody>
      </p:sp>
      <p:sp>
        <p:nvSpPr>
          <p:cNvPr id="6" name="矩形 5">
            <a:extLst>
              <a:ext uri="{FF2B5EF4-FFF2-40B4-BE49-F238E27FC236}">
                <a16:creationId xmlns:a16="http://schemas.microsoft.com/office/drawing/2014/main" id="{5ED7D0B5-32A2-49D8-A6C2-A17DCB2CD645}"/>
              </a:ext>
            </a:extLst>
          </p:cNvPr>
          <p:cNvSpPr/>
          <p:nvPr/>
        </p:nvSpPr>
        <p:spPr>
          <a:xfrm>
            <a:off x="1828800" y="1828800"/>
            <a:ext cx="11760200" cy="2351991"/>
          </a:xfrm>
          <a:prstGeom prst="rect">
            <a:avLst/>
          </a:prstGeom>
        </p:spPr>
        <p:txBody>
          <a:bodyPr wrap="square">
            <a:spAutoFit/>
          </a:bodyPr>
          <a:lstStyle/>
          <a:p>
            <a:pPr marL="0" marR="0" lvl="2" indent="0" algn="l" defTabSz="914400" rtl="0" eaLnBrk="0" fontAlgn="base" latinLnBrk="0" hangingPunct="0">
              <a:lnSpc>
                <a:spcPct val="125000"/>
              </a:lnSpc>
              <a:spcBef>
                <a:spcPts val="0"/>
              </a:spcBef>
              <a:spcAft>
                <a:spcPts val="0"/>
              </a:spcAft>
              <a:buClr>
                <a:srgbClr val="7030A0"/>
              </a:buClr>
              <a:buSzTx/>
              <a:buFont typeface="Wingdings" panose="05000000000000000000" pitchFamily="2" charset="2"/>
              <a:buNone/>
              <a:tabLst/>
              <a:defRPr/>
            </a:pPr>
            <a:r>
              <a:rPr kumimoji="0" lang="zh-CN" altLang="en-US" sz="2400" b="1" i="0" u="none" strike="noStrike" kern="0" cap="none" spc="0" normalizeH="0" baseline="0" noProof="0" dirty="0">
                <a:ln>
                  <a:noFill/>
                </a:ln>
                <a:solidFill>
                  <a:prstClr val="black"/>
                </a:solidFill>
                <a:effectLst/>
                <a:uLnTx/>
                <a:uFillTx/>
                <a:latin typeface="Times New Roman"/>
                <a:ea typeface="楷体" panose="02010609060101010101" pitchFamily="49" charset="-122"/>
                <a:cs typeface="Times New Roman" panose="02020603050405020304" pitchFamily="18" charset="0"/>
              </a:rPr>
              <a:t>景丽萍</a:t>
            </a:r>
            <a:r>
              <a:rPr kumimoji="0" lang="zh-CN" altLang="en-US" sz="2400" b="0" i="0" u="none" strike="noStrike" kern="0" cap="none" spc="0" normalizeH="0" baseline="0" noProof="0" dirty="0">
                <a:ln>
                  <a:noFill/>
                </a:ln>
                <a:solidFill>
                  <a:prstClr val="black"/>
                </a:solidFill>
                <a:effectLst/>
                <a:uLnTx/>
                <a:uFillTx/>
                <a:latin typeface="Times New Roman"/>
                <a:ea typeface="楷体" panose="02010609060101010101" pitchFamily="49" charset="-122"/>
                <a:cs typeface="Times New Roman" panose="02020603050405020304" pitchFamily="18" charset="0"/>
              </a:rPr>
              <a:t>：</a:t>
            </a: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微软雅黑"/>
                <a:cs typeface="Arial" panose="020B0604020202020204" pitchFamily="34" charset="0"/>
                <a:hlinkClick r:id="rId3"/>
              </a:rPr>
              <a:t>lpjing@bjtu.edu.cn</a:t>
            </a:r>
            <a:r>
              <a:rPr kumimoji="0" lang="zh-CN" altLang="en-US" sz="2400" b="0" i="0" u="none" strike="noStrike" kern="0" cap="none" spc="0" normalizeH="0" baseline="0" noProof="0" dirty="0">
                <a:ln>
                  <a:noFill/>
                </a:ln>
                <a:solidFill>
                  <a:prstClr val="black"/>
                </a:solidFill>
                <a:effectLst/>
                <a:uLnTx/>
                <a:uFillTx/>
                <a:latin typeface="Arial" panose="020B0604020202020204" pitchFamily="34" charset="0"/>
                <a:ea typeface="微软雅黑"/>
                <a:cs typeface="Arial" panose="020B0604020202020204" pitchFamily="34" charset="0"/>
              </a:rPr>
              <a:t>，     </a:t>
            </a: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微软雅黑"/>
                <a:cs typeface="Arial" panose="020B0604020202020204" pitchFamily="34" charset="0"/>
                <a:hlinkClick r:id="rId4"/>
              </a:rPr>
              <a:t>http://faculty.bjtu.edu.cn/8249/</a:t>
            </a:r>
            <a:endPar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微软雅黑"/>
              <a:cs typeface="Arial" panose="020B0604020202020204" pitchFamily="34" charset="0"/>
            </a:endParaRPr>
          </a:p>
          <a:p>
            <a:pPr marL="0" marR="0" lvl="2" indent="0" algn="l" defTabSz="914400" rtl="0" eaLnBrk="0" fontAlgn="auto" latinLnBrk="0" hangingPunct="0">
              <a:lnSpc>
                <a:spcPct val="125000"/>
              </a:lnSpc>
              <a:spcBef>
                <a:spcPts val="0"/>
              </a:spcBef>
              <a:spcAft>
                <a:spcPts val="0"/>
              </a:spcAft>
              <a:buClr>
                <a:srgbClr val="7030A0"/>
              </a:buClr>
              <a:buSzTx/>
              <a:buFont typeface="Wingdings" panose="05000000000000000000" pitchFamily="2" charset="2"/>
              <a:buNone/>
              <a:tabLst/>
              <a:defRPr/>
            </a:pPr>
            <a:r>
              <a:rPr kumimoji="0" lang="zh-CN" altLang="en-US" sz="2400" b="1"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Times New Roman" panose="02020603050405020304" pitchFamily="18" charset="0"/>
              </a:rPr>
              <a:t>万怀宇</a:t>
            </a:r>
            <a:r>
              <a:rPr kumimoji="0" lang="zh-CN" altLang="en-US"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Times New Roman" panose="02020603050405020304" pitchFamily="18" charset="0"/>
              </a:rPr>
              <a:t>：</a:t>
            </a: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Times New Roman" panose="02020603050405020304" pitchFamily="18" charset="0"/>
                <a:hlinkClick r:id="rId5"/>
              </a:rPr>
              <a:t>hywan@bjtu.edu.cn</a:t>
            </a:r>
            <a:r>
              <a:rPr kumimoji="0" lang="zh-CN" altLang="en-US"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Times New Roman" panose="02020603050405020304" pitchFamily="18" charset="0"/>
              </a:rPr>
              <a:t>，   </a:t>
            </a: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Times New Roman" panose="02020603050405020304" pitchFamily="18" charset="0"/>
                <a:hlinkClick r:id="rId6"/>
              </a:rPr>
              <a:t>http://faculty.bjtu.edu.cn/8793/</a:t>
            </a:r>
            <a:endPar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Times New Roman" panose="02020603050405020304" pitchFamily="18" charset="0"/>
            </a:endParaRPr>
          </a:p>
          <a:p>
            <a:pPr marL="0" marR="0" lvl="2" indent="0" algn="l" defTabSz="914400" rtl="0" eaLnBrk="0" fontAlgn="auto" latinLnBrk="0" hangingPunct="0">
              <a:lnSpc>
                <a:spcPct val="125000"/>
              </a:lnSpc>
              <a:spcBef>
                <a:spcPts val="0"/>
              </a:spcBef>
              <a:spcAft>
                <a:spcPts val="0"/>
              </a:spcAft>
              <a:buClr>
                <a:srgbClr val="7030A0"/>
              </a:buClr>
              <a:buSzTx/>
              <a:buFont typeface="Wingdings" panose="05000000000000000000" pitchFamily="2" charset="2"/>
              <a:buNone/>
              <a:tabLst/>
              <a:defRPr/>
            </a:pPr>
            <a:r>
              <a:rPr kumimoji="0" lang="zh-CN" altLang="en-US" sz="2400" b="1" i="0" u="none" strike="noStrike" kern="0" cap="none" spc="0" normalizeH="0" baseline="0" noProof="0" dirty="0">
                <a:ln>
                  <a:noFill/>
                </a:ln>
                <a:solidFill>
                  <a:prstClr val="black"/>
                </a:solidFill>
                <a:effectLst/>
                <a:uLnTx/>
                <a:uFillTx/>
                <a:latin typeface="Times New Roman"/>
                <a:ea typeface="楷体" panose="02010609060101010101" pitchFamily="49" charset="-122"/>
                <a:cs typeface="Times New Roman" panose="02020603050405020304" pitchFamily="18" charset="0"/>
              </a:rPr>
              <a:t>桑基韬</a:t>
            </a:r>
            <a:r>
              <a:rPr kumimoji="0" lang="zh-CN" altLang="en-US" sz="2400" b="1"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Arial" panose="020B0604020202020204" pitchFamily="34" charset="0"/>
              </a:rPr>
              <a:t>：</a:t>
            </a: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Arial" panose="020B0604020202020204" pitchFamily="34" charset="0"/>
                <a:hlinkClick r:id="rId7"/>
              </a:rPr>
              <a:t>jtsang@bjtu.edu.cn</a:t>
            </a:r>
            <a:r>
              <a:rPr kumimoji="0" lang="zh-CN" altLang="en-US"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Arial" panose="020B0604020202020204" pitchFamily="34" charset="0"/>
              </a:rPr>
              <a:t>，    </a:t>
            </a: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Arial" panose="020B0604020202020204" pitchFamily="34" charset="0"/>
                <a:hlinkClick r:id="rId8"/>
              </a:rPr>
              <a:t>http://faculty.bjtu.edu.cn/9129/</a:t>
            </a:r>
            <a:endParaRPr kumimoji="0" lang="en-US" altLang="zh-CN" sz="2400" b="1"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Arial" panose="020B0604020202020204" pitchFamily="34" charset="0"/>
            </a:endParaRPr>
          </a:p>
          <a:p>
            <a:pPr marL="0" marR="0" lvl="2" indent="0" algn="l" defTabSz="914400" rtl="0" eaLnBrk="0" fontAlgn="base" latinLnBrk="0" hangingPunct="0">
              <a:lnSpc>
                <a:spcPct val="125000"/>
              </a:lnSpc>
              <a:spcBef>
                <a:spcPts val="0"/>
              </a:spcBef>
              <a:spcAft>
                <a:spcPts val="0"/>
              </a:spcAft>
              <a:buClr>
                <a:srgbClr val="7030A0"/>
              </a:buClr>
              <a:buSzTx/>
              <a:buFont typeface="Wingdings" panose="05000000000000000000" pitchFamily="2" charset="2"/>
              <a:buNone/>
              <a:tabLst/>
              <a:defRPr/>
            </a:pPr>
            <a:r>
              <a:rPr kumimoji="0" lang="zh-CN" altLang="en-US" sz="2400" b="1"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Arial" panose="020B0604020202020204" pitchFamily="34" charset="0"/>
              </a:rPr>
              <a:t>王    晶</a:t>
            </a:r>
            <a:r>
              <a:rPr kumimoji="0" lang="zh-CN" altLang="en-US"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Arial" panose="020B0604020202020204" pitchFamily="34" charset="0"/>
              </a:rPr>
              <a:t>：</a:t>
            </a: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Arial" panose="020B0604020202020204" pitchFamily="34" charset="0"/>
                <a:hlinkClick r:id="rId9"/>
              </a:rPr>
              <a:t>wj@bjtu.edu.cn</a:t>
            </a:r>
            <a:r>
              <a:rPr kumimoji="0" lang="zh-CN" altLang="en-US"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Arial" panose="020B0604020202020204" pitchFamily="34" charset="0"/>
              </a:rPr>
              <a:t>，          </a:t>
            </a: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Arial" panose="020B0604020202020204" pitchFamily="34" charset="0"/>
                <a:hlinkClick r:id="rId10"/>
              </a:rPr>
              <a:t>http://faculty.bjtu.edu.cn/9167/</a:t>
            </a:r>
            <a:endPar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Arial" panose="020B0604020202020204" pitchFamily="34" charset="0"/>
            </a:endParaRPr>
          </a:p>
          <a:p>
            <a:pPr marL="0" marR="0" lvl="2" indent="0" algn="l" defTabSz="914400" rtl="0" eaLnBrk="0" fontAlgn="base" latinLnBrk="0" hangingPunct="0">
              <a:lnSpc>
                <a:spcPct val="125000"/>
              </a:lnSpc>
              <a:spcBef>
                <a:spcPts val="0"/>
              </a:spcBef>
              <a:spcAft>
                <a:spcPts val="0"/>
              </a:spcAft>
              <a:buClr>
                <a:srgbClr val="7030A0"/>
              </a:buClr>
              <a:buSzTx/>
              <a:buFont typeface="Wingdings" panose="05000000000000000000" pitchFamily="2" charset="2"/>
              <a:buNone/>
              <a:tabLst/>
              <a:defRPr/>
            </a:pPr>
            <a:r>
              <a:rPr kumimoji="0" lang="zh-CN" altLang="en-US" sz="2400" b="1" i="0" u="none" strike="noStrike" kern="0" cap="none" spc="0" normalizeH="0" baseline="0" noProof="0" dirty="0">
                <a:ln>
                  <a:noFill/>
                </a:ln>
                <a:solidFill>
                  <a:prstClr val="black"/>
                </a:solidFill>
                <a:effectLst/>
                <a:uLnTx/>
                <a:uFillTx/>
                <a:latin typeface="Times New Roman"/>
                <a:ea typeface="楷体" panose="02010609060101010101" pitchFamily="49" charset="-122"/>
                <a:cs typeface="Times New Roman" panose="02020603050405020304" pitchFamily="18" charset="0"/>
              </a:rPr>
              <a:t>李晓龙</a:t>
            </a:r>
            <a:r>
              <a:rPr kumimoji="0" lang="zh-CN" altLang="en-US"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Arial" panose="020B0604020202020204" pitchFamily="34" charset="0"/>
              </a:rPr>
              <a:t>：</a:t>
            </a: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Arial" panose="020B0604020202020204" pitchFamily="34" charset="0"/>
                <a:hlinkClick r:id="rId9"/>
              </a:rPr>
              <a:t>lixl@bjtu.edu.cn</a:t>
            </a:r>
            <a:r>
              <a:rPr kumimoji="0" lang="zh-CN" altLang="en-US"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Arial" panose="020B0604020202020204" pitchFamily="34" charset="0"/>
              </a:rPr>
              <a:t>，          </a:t>
            </a: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Arial" panose="020B0604020202020204" pitchFamily="34" charset="0"/>
                <a:hlinkClick r:id="rId11"/>
              </a:rPr>
              <a:t>http://faculty.bjtu.edu.cn/9089/</a:t>
            </a:r>
            <a:endPar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4041572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842804"/>
            <a:ext cx="6147824" cy="5557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1633066" y="2654968"/>
            <a:ext cx="5076000" cy="252000"/>
          </a:xfrm>
          <a:prstGeom prst="rect">
            <a:avLst/>
          </a:prstGeom>
          <a:solidFill>
            <a:srgbClr val="4FD1FF">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B0F0"/>
                </a:solidFill>
              </a:ln>
              <a:solidFill>
                <a:srgbClr val="A3D8FF"/>
              </a:solidFill>
            </a:endParaRPr>
          </a:p>
        </p:txBody>
      </p:sp>
      <p:sp>
        <p:nvSpPr>
          <p:cNvPr id="7" name="矩形 6"/>
          <p:cNvSpPr/>
          <p:nvPr/>
        </p:nvSpPr>
        <p:spPr>
          <a:xfrm>
            <a:off x="1633065" y="3387990"/>
            <a:ext cx="5076000" cy="252000"/>
          </a:xfrm>
          <a:prstGeom prst="rect">
            <a:avLst/>
          </a:prstGeom>
          <a:solidFill>
            <a:srgbClr val="4FD1FF">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B0F0"/>
                </a:solidFill>
              </a:ln>
              <a:solidFill>
                <a:srgbClr val="A3D8FF"/>
              </a:solidFill>
            </a:endParaRPr>
          </a:p>
        </p:txBody>
      </p:sp>
      <p:sp>
        <p:nvSpPr>
          <p:cNvPr id="8" name="矩形 7"/>
          <p:cNvSpPr/>
          <p:nvPr/>
        </p:nvSpPr>
        <p:spPr>
          <a:xfrm>
            <a:off x="1618039" y="4835789"/>
            <a:ext cx="5076000" cy="252000"/>
          </a:xfrm>
          <a:prstGeom prst="rect">
            <a:avLst/>
          </a:prstGeom>
          <a:solidFill>
            <a:srgbClr val="4FD1FF">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B0F0"/>
                </a:solidFill>
              </a:ln>
              <a:solidFill>
                <a:srgbClr val="A3D8FF"/>
              </a:solidFill>
            </a:endParaRPr>
          </a:p>
        </p:txBody>
      </p:sp>
      <p:sp>
        <p:nvSpPr>
          <p:cNvPr id="13" name="矩形 12"/>
          <p:cNvSpPr/>
          <p:nvPr/>
        </p:nvSpPr>
        <p:spPr>
          <a:xfrm>
            <a:off x="7845464" y="2438400"/>
            <a:ext cx="3279736" cy="646331"/>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b="1" dirty="0">
                <a:solidFill>
                  <a:schemeClr val="tx1"/>
                </a:solidFill>
                <a:latin typeface="微软雅黑" panose="020B0503020204020204" pitchFamily="34" charset="-122"/>
                <a:ea typeface="微软雅黑" panose="020B0503020204020204" pitchFamily="34" charset="-122"/>
              </a:rPr>
              <a:t>（</a:t>
            </a:r>
            <a:r>
              <a:rPr lang="en-US" altLang="zh-CN" b="1" dirty="0">
                <a:solidFill>
                  <a:schemeClr val="tx1"/>
                </a:solidFill>
                <a:latin typeface="微软雅黑" panose="020B0503020204020204" pitchFamily="34" charset="-122"/>
                <a:ea typeface="微软雅黑" panose="020B0503020204020204" pitchFamily="34" charset="-122"/>
              </a:rPr>
              <a:t>1</a:t>
            </a:r>
            <a:r>
              <a:rPr lang="zh-CN" altLang="en-US" b="1" dirty="0">
                <a:solidFill>
                  <a:schemeClr val="tx1"/>
                </a:solidFill>
                <a:latin typeface="微软雅黑" panose="020B0503020204020204" pitchFamily="34" charset="-122"/>
                <a:ea typeface="微软雅黑" panose="020B0503020204020204" pitchFamily="34" charset="-122"/>
              </a:rPr>
              <a:t>）当前结点包含的样本全部属于同一类别</a:t>
            </a:r>
          </a:p>
        </p:txBody>
      </p:sp>
      <p:sp>
        <p:nvSpPr>
          <p:cNvPr id="15" name="矩形 14"/>
          <p:cNvSpPr/>
          <p:nvPr/>
        </p:nvSpPr>
        <p:spPr>
          <a:xfrm>
            <a:off x="7845010" y="3198403"/>
            <a:ext cx="3256126" cy="646331"/>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b="1" dirty="0">
                <a:solidFill>
                  <a:schemeClr val="tx1"/>
                </a:solidFill>
                <a:latin typeface="微软雅黑" panose="020B0503020204020204" pitchFamily="34" charset="-122"/>
                <a:ea typeface="微软雅黑" panose="020B0503020204020204" pitchFamily="34" charset="-122"/>
              </a:rPr>
              <a:t>（</a:t>
            </a:r>
            <a:r>
              <a:rPr lang="en-US" altLang="zh-CN" b="1" dirty="0">
                <a:solidFill>
                  <a:schemeClr val="tx1"/>
                </a:solidFill>
                <a:latin typeface="微软雅黑" panose="020B0503020204020204" pitchFamily="34" charset="-122"/>
                <a:ea typeface="微软雅黑" panose="020B0503020204020204" pitchFamily="34" charset="-122"/>
              </a:rPr>
              <a:t>2</a:t>
            </a:r>
            <a:r>
              <a:rPr lang="zh-CN" altLang="en-US" b="1" dirty="0">
                <a:solidFill>
                  <a:schemeClr val="tx1"/>
                </a:solidFill>
                <a:latin typeface="微软雅黑" panose="020B0503020204020204" pitchFamily="34" charset="-122"/>
                <a:ea typeface="微软雅黑" panose="020B0503020204020204" pitchFamily="34" charset="-122"/>
              </a:rPr>
              <a:t>）当前属性集为空，或所有样本在所有属性上取值相同</a:t>
            </a:r>
          </a:p>
        </p:txBody>
      </p:sp>
      <p:sp>
        <p:nvSpPr>
          <p:cNvPr id="16" name="矩形 15"/>
          <p:cNvSpPr/>
          <p:nvPr/>
        </p:nvSpPr>
        <p:spPr>
          <a:xfrm>
            <a:off x="7867774" y="4742410"/>
            <a:ext cx="3245395" cy="646331"/>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b="1" dirty="0">
                <a:solidFill>
                  <a:schemeClr val="tx1"/>
                </a:solidFill>
                <a:latin typeface="微软雅黑" panose="020B0503020204020204" pitchFamily="34" charset="-122"/>
                <a:ea typeface="微软雅黑" panose="020B0503020204020204" pitchFamily="34" charset="-122"/>
              </a:rPr>
              <a:t>（</a:t>
            </a:r>
            <a:r>
              <a:rPr lang="en-US" altLang="zh-CN" b="1" dirty="0">
                <a:solidFill>
                  <a:schemeClr val="tx1"/>
                </a:solidFill>
                <a:latin typeface="微软雅黑" panose="020B0503020204020204" pitchFamily="34" charset="-122"/>
                <a:ea typeface="微软雅黑" panose="020B0503020204020204" pitchFamily="34" charset="-122"/>
              </a:rPr>
              <a:t>3</a:t>
            </a:r>
            <a:r>
              <a:rPr lang="zh-CN" altLang="en-US" b="1" dirty="0">
                <a:solidFill>
                  <a:schemeClr val="tx1"/>
                </a:solidFill>
                <a:latin typeface="微软雅黑" panose="020B0503020204020204" pitchFamily="34" charset="-122"/>
                <a:ea typeface="微软雅黑" panose="020B0503020204020204" pitchFamily="34" charset="-122"/>
              </a:rPr>
              <a:t>）当前结点包含的样本集合为空</a:t>
            </a:r>
          </a:p>
        </p:txBody>
      </p:sp>
      <p:sp>
        <p:nvSpPr>
          <p:cNvPr id="11" name="标题 1"/>
          <p:cNvSpPr>
            <a:spLocks noGrp="1"/>
          </p:cNvSpPr>
          <p:nvPr>
            <p:ph type="title"/>
          </p:nvPr>
        </p:nvSpPr>
        <p:spPr>
          <a:xfrm>
            <a:off x="976823" y="21625"/>
            <a:ext cx="7194550" cy="787400"/>
          </a:xfrm>
        </p:spPr>
        <p:txBody>
          <a:bodyPr/>
          <a:lstStyle/>
          <a:p>
            <a:r>
              <a:rPr lang="zh-CN" altLang="en-US" dirty="0">
                <a:solidFill>
                  <a:srgbClr val="333333"/>
                </a:solidFill>
                <a:latin typeface="微软雅黑" panose="020B0503020204020204" pitchFamily="34" charset="-122"/>
                <a:ea typeface="微软雅黑" panose="020B0503020204020204" pitchFamily="34" charset="-122"/>
              </a:rPr>
              <a:t>基本流程</a:t>
            </a:r>
            <a:endParaRPr lang="zh-CN" altLang="en-US" dirty="0"/>
          </a:p>
        </p:txBody>
      </p:sp>
      <p:sp>
        <p:nvSpPr>
          <p:cNvPr id="2" name="矩形: 圆角 1">
            <a:extLst>
              <a:ext uri="{FF2B5EF4-FFF2-40B4-BE49-F238E27FC236}">
                <a16:creationId xmlns:a16="http://schemas.microsoft.com/office/drawing/2014/main" id="{B049F22E-76C8-4C86-A0A7-3F3A1151E666}"/>
              </a:ext>
            </a:extLst>
          </p:cNvPr>
          <p:cNvSpPr/>
          <p:nvPr/>
        </p:nvSpPr>
        <p:spPr bwMode="auto">
          <a:xfrm>
            <a:off x="1486941" y="3830852"/>
            <a:ext cx="2362200" cy="271916"/>
          </a:xfrm>
          <a:prstGeom prst="roundRect">
            <a:avLst/>
          </a:prstGeom>
          <a:solidFill>
            <a:srgbClr val="FB0505">
              <a:alpha val="25098"/>
            </a:srgbClr>
          </a:solidFill>
          <a:ln w="19050" cap="flat" cmpd="sng" algn="ctr">
            <a:solidFill>
              <a:srgbClr val="FF0000">
                <a:alpha val="50196"/>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90513" indent="-290513"/>
            <a:endParaRPr lang="zh-CN" altLang="en-US"/>
          </a:p>
        </p:txBody>
      </p:sp>
      <p:sp>
        <p:nvSpPr>
          <p:cNvPr id="6" name="对话气泡: 圆角矩形 5">
            <a:extLst>
              <a:ext uri="{FF2B5EF4-FFF2-40B4-BE49-F238E27FC236}">
                <a16:creationId xmlns:a16="http://schemas.microsoft.com/office/drawing/2014/main" id="{EFEE30E4-2A24-42C4-A0D1-8BB40C7E228C}"/>
              </a:ext>
            </a:extLst>
          </p:cNvPr>
          <p:cNvSpPr/>
          <p:nvPr/>
        </p:nvSpPr>
        <p:spPr bwMode="auto">
          <a:xfrm>
            <a:off x="7992977" y="3803037"/>
            <a:ext cx="2335421" cy="888281"/>
          </a:xfrm>
          <a:prstGeom prst="wedgeRoundRectCallout">
            <a:avLst>
              <a:gd name="adj1" fmla="val -220096"/>
              <a:gd name="adj2" fmla="val -32583"/>
              <a:gd name="adj3" fmla="val 16667"/>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buNone/>
            </a:pPr>
            <a:r>
              <a:rPr lang="zh-CN" altLang="en-US" sz="2000" b="1" dirty="0">
                <a:solidFill>
                  <a:srgbClr val="FF0000"/>
                </a:solidFill>
              </a:rPr>
              <a:t>此处是关键！</a:t>
            </a:r>
            <a:endParaRPr lang="en-US" altLang="zh-CN" sz="2000" b="1" dirty="0">
              <a:solidFill>
                <a:srgbClr val="FF0000"/>
              </a:solidFill>
            </a:endParaRPr>
          </a:p>
          <a:p>
            <a:pPr algn="ctr">
              <a:buNone/>
            </a:pPr>
            <a:r>
              <a:rPr lang="zh-CN" altLang="en-US" sz="2000" b="1" dirty="0">
                <a:solidFill>
                  <a:srgbClr val="FF0000"/>
                </a:solidFill>
              </a:rPr>
              <a:t>（何为“最优”？）</a:t>
            </a:r>
          </a:p>
          <a:p>
            <a:pPr algn="ctr">
              <a:buNone/>
            </a:pPr>
            <a:endParaRPr lang="zh-CN" altLang="en-US" sz="2000" dirty="0"/>
          </a:p>
        </p:txBody>
      </p:sp>
    </p:spTree>
    <p:extLst>
      <p:ext uri="{BB962C8B-B14F-4D97-AF65-F5344CB8AC3E}">
        <p14:creationId xmlns:p14="http://schemas.microsoft.com/office/powerpoint/2010/main" val="2429040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3" grpId="0"/>
      <p:bldP spid="15" grpId="0"/>
      <p:bldP spid="16" grpId="0"/>
      <p:bldP spid="2"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2400"/>
            <a:ext cx="7772400" cy="470898"/>
          </a:xfrm>
        </p:spPr>
        <p:txBody>
          <a:bodyPr/>
          <a:lstStyle/>
          <a:p>
            <a:r>
              <a:rPr lang="zh-CN" altLang="en-US" dirty="0"/>
              <a:t>目录</a:t>
            </a:r>
            <a:endParaRPr lang="zh-CN" altLang="en-US" dirty="0">
              <a:solidFill>
                <a:schemeClr val="tx1"/>
              </a:solidFill>
            </a:endParaRPr>
          </a:p>
        </p:txBody>
      </p:sp>
      <p:sp>
        <p:nvSpPr>
          <p:cNvPr id="6" name="内容占位符 2"/>
          <p:cNvSpPr>
            <a:spLocks noGrp="1"/>
          </p:cNvSpPr>
          <p:nvPr>
            <p:ph idx="4294967295"/>
          </p:nvPr>
        </p:nvSpPr>
        <p:spPr>
          <a:xfrm>
            <a:off x="863600" y="1047750"/>
            <a:ext cx="8686800" cy="4762500"/>
          </a:xfrm>
          <a:prstGeom prst="rect">
            <a:avLst/>
          </a:prstGeom>
        </p:spPr>
        <p:txBody>
          <a:bodyPr/>
          <a:lstStyle/>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基本流程</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rgbClr val="000000"/>
                </a:solidFill>
              </a:rPr>
              <a:t>划分选择</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剪枝处理</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连续与缺失值</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多变量决策树</a:t>
            </a:r>
          </a:p>
        </p:txBody>
      </p:sp>
    </p:spTree>
    <p:extLst>
      <p:ext uri="{BB962C8B-B14F-4D97-AF65-F5344CB8AC3E}">
        <p14:creationId xmlns:p14="http://schemas.microsoft.com/office/powerpoint/2010/main" val="865224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7886700" cy="777874"/>
          </a:xfrm>
        </p:spPr>
        <p:txBody>
          <a:bodyPr/>
          <a:lstStyle/>
          <a:p>
            <a:r>
              <a:rPr lang="zh-CN" altLang="en-US" dirty="0">
                <a:solidFill>
                  <a:schemeClr val="accent5">
                    <a:lumMod val="75000"/>
                  </a:schemeClr>
                </a:solidFill>
                <a:latin typeface="微软雅黑" panose="020B0503020204020204" pitchFamily="34" charset="-122"/>
                <a:ea typeface="微软雅黑" panose="020B0503020204020204" pitchFamily="34" charset="-122"/>
              </a:rPr>
              <a:t>划分选择</a:t>
            </a:r>
          </a:p>
        </p:txBody>
      </p:sp>
      <p:sp>
        <p:nvSpPr>
          <p:cNvPr id="3" name="内容占位符 2"/>
          <p:cNvSpPr>
            <a:spLocks noGrp="1"/>
          </p:cNvSpPr>
          <p:nvPr>
            <p:ph idx="1"/>
          </p:nvPr>
        </p:nvSpPr>
        <p:spPr>
          <a:xfrm>
            <a:off x="706966" y="1066800"/>
            <a:ext cx="10778067" cy="5089863"/>
          </a:xfrm>
        </p:spPr>
        <p:txBody>
          <a:bodyPr/>
          <a:lstStyle/>
          <a:p>
            <a:pPr algn="just">
              <a:lnSpc>
                <a:spcPct val="150000"/>
              </a:lnSpc>
            </a:pPr>
            <a:r>
              <a:rPr lang="zh-CN" altLang="en-US" dirty="0">
                <a:solidFill>
                  <a:srgbClr val="000000"/>
                </a:solidFill>
                <a:latin typeface="微软雅黑" panose="020B0503020204020204" pitchFamily="34" charset="-122"/>
                <a:ea typeface="微软雅黑" panose="020B0503020204020204" pitchFamily="34" charset="-122"/>
              </a:rPr>
              <a:t>决策树学习的关键在于如何选择最优划分属性。一般而言，随着划分过程不断进行，我们希望决策树的分支结点所包含的</a:t>
            </a:r>
            <a:r>
              <a:rPr lang="zh-CN" altLang="en-US" dirty="0">
                <a:solidFill>
                  <a:srgbClr val="C00000"/>
                </a:solidFill>
                <a:latin typeface="微软雅黑" panose="020B0503020204020204" pitchFamily="34" charset="-122"/>
                <a:ea typeface="微软雅黑" panose="020B0503020204020204" pitchFamily="34" charset="-122"/>
              </a:rPr>
              <a:t>样本尽可能属于同一类别，即结点的“纯度”</a:t>
            </a:r>
            <a:r>
              <a:rPr lang="en-US" altLang="zh-CN" dirty="0">
                <a:solidFill>
                  <a:srgbClr val="C00000"/>
                </a:solidFill>
                <a:latin typeface="微软雅黑" panose="020B0503020204020204" pitchFamily="34" charset="-122"/>
                <a:ea typeface="微软雅黑" panose="020B0503020204020204" pitchFamily="34" charset="-122"/>
              </a:rPr>
              <a:t>(purity)</a:t>
            </a:r>
            <a:r>
              <a:rPr lang="zh-CN" altLang="en-US" dirty="0">
                <a:solidFill>
                  <a:srgbClr val="C00000"/>
                </a:solidFill>
                <a:latin typeface="微软雅黑" panose="020B0503020204020204" pitchFamily="34" charset="-122"/>
                <a:ea typeface="微软雅黑" panose="020B0503020204020204" pitchFamily="34" charset="-122"/>
              </a:rPr>
              <a:t>越来越高</a:t>
            </a:r>
            <a:endParaRPr lang="en-US" altLang="zh-CN" dirty="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dirty="0">
                <a:solidFill>
                  <a:srgbClr val="000000"/>
                </a:solidFill>
                <a:latin typeface="微软雅黑" panose="020B0503020204020204" pitchFamily="34" charset="-122"/>
                <a:ea typeface="微软雅黑" panose="020B0503020204020204" pitchFamily="34" charset="-122"/>
              </a:rPr>
              <a:t>经典的属性划分方法：</a:t>
            </a:r>
            <a:endParaRPr lang="en-US" altLang="zh-CN" dirty="0">
              <a:solidFill>
                <a:srgbClr val="000000"/>
              </a:solidFill>
              <a:latin typeface="微软雅黑" panose="020B0503020204020204" pitchFamily="34" charset="-122"/>
              <a:ea typeface="微软雅黑" panose="020B0503020204020204" pitchFamily="34" charset="-122"/>
            </a:endParaRPr>
          </a:p>
          <a:p>
            <a:pPr lvl="1">
              <a:lnSpc>
                <a:spcPct val="150000"/>
              </a:lnSpc>
            </a:pPr>
            <a:r>
              <a:rPr lang="zh-CN" altLang="en-US" dirty="0">
                <a:solidFill>
                  <a:srgbClr val="000000"/>
                </a:solidFill>
                <a:latin typeface="微软雅黑" panose="020B0503020204020204" pitchFamily="34" charset="-122"/>
                <a:ea typeface="微软雅黑" panose="020B0503020204020204" pitchFamily="34" charset="-122"/>
              </a:rPr>
              <a:t>信息增益</a:t>
            </a:r>
            <a:endParaRPr lang="en-US" altLang="zh-CN" dirty="0">
              <a:solidFill>
                <a:srgbClr val="000000"/>
              </a:solidFill>
              <a:latin typeface="微软雅黑" panose="020B0503020204020204" pitchFamily="34" charset="-122"/>
              <a:ea typeface="微软雅黑" panose="020B0503020204020204" pitchFamily="34" charset="-122"/>
            </a:endParaRPr>
          </a:p>
          <a:p>
            <a:pPr lvl="1">
              <a:lnSpc>
                <a:spcPct val="150000"/>
              </a:lnSpc>
            </a:pPr>
            <a:r>
              <a:rPr lang="zh-CN" altLang="en-US" dirty="0">
                <a:solidFill>
                  <a:srgbClr val="000000"/>
                </a:solidFill>
                <a:latin typeface="微软雅黑" panose="020B0503020204020204" pitchFamily="34" charset="-122"/>
                <a:ea typeface="微软雅黑" panose="020B0503020204020204" pitchFamily="34" charset="-122"/>
              </a:rPr>
              <a:t>增益率</a:t>
            </a:r>
            <a:endParaRPr lang="en-US" altLang="zh-CN" dirty="0">
              <a:solidFill>
                <a:srgbClr val="000000"/>
              </a:solidFill>
              <a:latin typeface="微软雅黑" panose="020B0503020204020204" pitchFamily="34" charset="-122"/>
              <a:ea typeface="微软雅黑" panose="020B0503020204020204" pitchFamily="34" charset="-122"/>
            </a:endParaRPr>
          </a:p>
          <a:p>
            <a:pPr lvl="1">
              <a:lnSpc>
                <a:spcPct val="150000"/>
              </a:lnSpc>
            </a:pPr>
            <a:r>
              <a:rPr lang="zh-CN" altLang="en-US" dirty="0">
                <a:solidFill>
                  <a:srgbClr val="000000"/>
                </a:solidFill>
                <a:latin typeface="微软雅黑" panose="020B0503020204020204" pitchFamily="34" charset="-122"/>
                <a:ea typeface="微软雅黑" panose="020B0503020204020204" pitchFamily="34" charset="-122"/>
              </a:rPr>
              <a:t>基尼指数</a:t>
            </a:r>
            <a:endParaRPr lang="en-US" altLang="zh-CN" dirty="0">
              <a:solidFill>
                <a:srgbClr val="000000"/>
              </a:solidFill>
              <a:latin typeface="微软雅黑" panose="020B0503020204020204" pitchFamily="34" charset="-122"/>
              <a:ea typeface="微软雅黑" panose="020B0503020204020204" pitchFamily="34" charset="-122"/>
            </a:endParaRPr>
          </a:p>
          <a:p>
            <a:pPr lvl="1">
              <a:lnSpc>
                <a:spcPct val="15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202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407"/>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划分选择</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信息增益</a:t>
            </a:r>
          </a:p>
        </p:txBody>
      </p:sp>
      <p:sp>
        <p:nvSpPr>
          <p:cNvPr id="5" name="内容占位符 4"/>
          <p:cNvSpPr>
            <a:spLocks noGrp="1"/>
          </p:cNvSpPr>
          <p:nvPr>
            <p:ph idx="1"/>
          </p:nvPr>
        </p:nvSpPr>
        <p:spPr>
          <a:xfrm>
            <a:off x="866776" y="1143000"/>
            <a:ext cx="10182224" cy="4953000"/>
          </a:xfrm>
        </p:spPr>
        <p:txBody>
          <a:bodyPr/>
          <a:lstStyle/>
          <a:p>
            <a:pPr algn="just"/>
            <a:r>
              <a:rPr lang="zh-CN" altLang="en-US" dirty="0">
                <a:solidFill>
                  <a:schemeClr val="tx1"/>
                </a:solidFill>
                <a:latin typeface="微软雅黑" panose="020B0503020204020204" pitchFamily="34" charset="-122"/>
                <a:ea typeface="微软雅黑" panose="020B0503020204020204" pitchFamily="34" charset="-122"/>
              </a:rPr>
              <a:t>“信息熵”是度量样本集合纯度最常用的一种指标，假定当前样本</a:t>
            </a:r>
            <a:r>
              <a:rPr lang="en-US" altLang="zh-CN" i="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solidFill>
                  <a:schemeClr val="tx1"/>
                </a:solidFill>
                <a:latin typeface="微软雅黑" panose="020B0503020204020204" pitchFamily="34" charset="-122"/>
                <a:ea typeface="微软雅黑" panose="020B0503020204020204" pitchFamily="34" charset="-122"/>
              </a:rPr>
              <a:t>集合</a:t>
            </a:r>
            <a:r>
              <a:rPr lang="en-US" altLang="zh-CN" i="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D </a:t>
            </a:r>
            <a:r>
              <a:rPr lang="zh-CN" altLang="en-US" dirty="0">
                <a:solidFill>
                  <a:schemeClr val="tx1"/>
                </a:solidFill>
                <a:latin typeface="微软雅黑" panose="020B0503020204020204" pitchFamily="34" charset="-122"/>
                <a:ea typeface="微软雅黑" panose="020B0503020204020204" pitchFamily="34" charset="-122"/>
              </a:rPr>
              <a:t>中第</a:t>
            </a:r>
            <a:r>
              <a:rPr lang="en-US" altLang="zh-CN" i="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k</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类样本所占的比例为   </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 则</a:t>
            </a:r>
            <a:r>
              <a:rPr lang="en-US" altLang="zh-CN" dirty="0">
                <a:solidFill>
                  <a:schemeClr val="tx1"/>
                </a:solidFill>
                <a:latin typeface="微软雅黑" panose="020B0503020204020204" pitchFamily="34" charset="-122"/>
                <a:ea typeface="微软雅黑" panose="020B0503020204020204" pitchFamily="34" charset="-122"/>
              </a:rPr>
              <a:t> </a:t>
            </a:r>
            <a:r>
              <a:rPr lang="en-US" altLang="zh-CN" i="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D </a:t>
            </a:r>
            <a:r>
              <a:rPr lang="zh-CN" altLang="en-US" dirty="0">
                <a:solidFill>
                  <a:schemeClr val="tx1"/>
                </a:solidFill>
                <a:latin typeface="微软雅黑" panose="020B0503020204020204" pitchFamily="34" charset="-122"/>
                <a:ea typeface="微软雅黑" panose="020B0503020204020204" pitchFamily="34" charset="-122"/>
              </a:rPr>
              <a:t>的信息熵定义为</a:t>
            </a:r>
            <a:endParaRPr lang="en-US" altLang="zh-CN" dirty="0">
              <a:solidFill>
                <a:schemeClr val="tx1"/>
              </a:solidFill>
              <a:latin typeface="微软雅黑" panose="020B0503020204020204" pitchFamily="34" charset="-122"/>
              <a:ea typeface="微软雅黑" panose="020B0503020204020204" pitchFamily="34" charset="-122"/>
            </a:endParaRPr>
          </a:p>
          <a:p>
            <a:pPr marL="0" indent="0">
              <a:buNone/>
            </a:pPr>
            <a:endParaRPr lang="en-US" altLang="zh-CN" dirty="0">
              <a:solidFill>
                <a:schemeClr val="tx1"/>
              </a:solidFill>
              <a:latin typeface="微软雅黑" panose="020B0503020204020204" pitchFamily="34" charset="-122"/>
              <a:ea typeface="微软雅黑" panose="020B0503020204020204" pitchFamily="34" charset="-122"/>
            </a:endParaRPr>
          </a:p>
          <a:p>
            <a:endParaRPr lang="en-US" altLang="zh-CN" dirty="0">
              <a:solidFill>
                <a:schemeClr val="tx1"/>
              </a:solidFill>
              <a:latin typeface="微软雅黑" panose="020B0503020204020204" pitchFamily="34" charset="-122"/>
              <a:ea typeface="微软雅黑" panose="020B0503020204020204" pitchFamily="34" charset="-122"/>
            </a:endParaRPr>
          </a:p>
          <a:p>
            <a:endParaRPr lang="en-US" altLang="zh-CN" dirty="0">
              <a:solidFill>
                <a:schemeClr val="tx1"/>
              </a:solidFill>
              <a:latin typeface="微软雅黑" panose="020B0503020204020204" pitchFamily="34" charset="-122"/>
              <a:ea typeface="微软雅黑" panose="020B0503020204020204" pitchFamily="34" charset="-122"/>
            </a:endParaRPr>
          </a:p>
          <a:p>
            <a:pPr marL="0" indent="0">
              <a:buNone/>
            </a:pPr>
            <a:r>
              <a:rPr lang="zh-CN" altLang="en-US" dirty="0">
                <a:solidFill>
                  <a:schemeClr val="tx1"/>
                </a:solidFill>
                <a:latin typeface="微软雅黑" panose="020B0503020204020204" pitchFamily="34" charset="-122"/>
                <a:ea typeface="微软雅黑" panose="020B0503020204020204" pitchFamily="34" charset="-122"/>
              </a:rPr>
              <a:t>            的值越小，则</a:t>
            </a:r>
            <a:r>
              <a:rPr lang="en-US" altLang="zh-CN" i="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D </a:t>
            </a:r>
            <a:r>
              <a:rPr lang="zh-CN" altLang="en-US" dirty="0">
                <a:solidFill>
                  <a:schemeClr val="tx1"/>
                </a:solidFill>
                <a:latin typeface="微软雅黑" panose="020B0503020204020204" pitchFamily="34" charset="-122"/>
                <a:ea typeface="微软雅黑" panose="020B0503020204020204" pitchFamily="34" charset="-122"/>
              </a:rPr>
              <a:t>的纯度越高</a:t>
            </a:r>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计算信息熵时约定：若         ，则</a:t>
            </a:r>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的最小值为</a:t>
            </a:r>
            <a:r>
              <a:rPr lang="en-US" altLang="zh-CN" dirty="0">
                <a:solidFill>
                  <a:schemeClr val="tx1"/>
                </a:solidFill>
                <a:latin typeface="微软雅黑" panose="020B0503020204020204" pitchFamily="34" charset="-122"/>
                <a:ea typeface="微软雅黑" panose="020B0503020204020204" pitchFamily="34" charset="-122"/>
              </a:rPr>
              <a:t>0</a:t>
            </a:r>
            <a:r>
              <a:rPr lang="zh-CN" altLang="en-US" dirty="0">
                <a:solidFill>
                  <a:schemeClr val="tx1"/>
                </a:solidFill>
                <a:latin typeface="微软雅黑" panose="020B0503020204020204" pitchFamily="34" charset="-122"/>
                <a:ea typeface="微软雅黑" panose="020B0503020204020204" pitchFamily="34" charset="-122"/>
              </a:rPr>
              <a:t>，最大值为</a:t>
            </a:r>
            <a:endParaRPr lang="en-US" altLang="zh-CN" dirty="0">
              <a:solidFill>
                <a:schemeClr val="tx1"/>
              </a:solidFill>
              <a:latin typeface="微软雅黑" panose="020B0503020204020204" pitchFamily="34" charset="-122"/>
              <a:ea typeface="微软雅黑" panose="020B0503020204020204" pitchFamily="34" charset="-122"/>
            </a:endParaRPr>
          </a:p>
          <a:p>
            <a:pPr marL="0" indent="0">
              <a:buNone/>
            </a:pPr>
            <a:endParaRPr lang="en-US" altLang="zh-CN" dirty="0">
              <a:solidFill>
                <a:schemeClr val="tx1"/>
              </a:solidFill>
              <a:latin typeface="微软雅黑" panose="020B0503020204020204" pitchFamily="34" charset="-122"/>
              <a:ea typeface="微软雅黑" panose="020B0503020204020204" pitchFamily="34" charset="-122"/>
            </a:endParaRPr>
          </a:p>
          <a:p>
            <a:endParaRPr lang="en-US" altLang="zh-CN" dirty="0">
              <a:solidFill>
                <a:schemeClr val="tx1"/>
              </a:solidFill>
              <a:latin typeface="微软雅黑" panose="020B0503020204020204" pitchFamily="34" charset="-122"/>
              <a:ea typeface="微软雅黑" panose="020B0503020204020204" pitchFamily="34" charset="-122"/>
            </a:endParaRPr>
          </a:p>
        </p:txBody>
      </p:sp>
      <p:graphicFrame>
        <p:nvGraphicFramePr>
          <p:cNvPr id="6" name="内容占位符 3"/>
          <p:cNvGraphicFramePr>
            <a:graphicFrameLocks noChangeAspect="1"/>
          </p:cNvGraphicFramePr>
          <p:nvPr>
            <p:extLst>
              <p:ext uri="{D42A27DB-BD31-4B8C-83A1-F6EECF244321}">
                <p14:modId xmlns:p14="http://schemas.microsoft.com/office/powerpoint/2010/main" val="3489509589"/>
              </p:ext>
            </p:extLst>
          </p:nvPr>
        </p:nvGraphicFramePr>
        <p:xfrm>
          <a:off x="4164806" y="2457450"/>
          <a:ext cx="3432175" cy="1003300"/>
        </p:xfrm>
        <a:graphic>
          <a:graphicData uri="http://schemas.openxmlformats.org/presentationml/2006/ole">
            <mc:AlternateContent xmlns:mc="http://schemas.openxmlformats.org/markup-compatibility/2006">
              <mc:Choice xmlns:v="urn:schemas-microsoft-com:vml" Requires="v">
                <p:oleObj spid="_x0000_s1373" name="Formula" r:id="rId4" imgW="1644840" imgH="480240" progId="Equation.Ribbit">
                  <p:embed/>
                </p:oleObj>
              </mc:Choice>
              <mc:Fallback>
                <p:oleObj name="Formula" r:id="rId4" imgW="1644840" imgH="480240" progId="Equation.Ribbit">
                  <p:embed/>
                  <p:pic>
                    <p:nvPicPr>
                      <p:cNvPr id="0" name=""/>
                      <p:cNvPicPr/>
                      <p:nvPr/>
                    </p:nvPicPr>
                    <p:blipFill>
                      <a:blip r:embed="rId5"/>
                      <a:stretch>
                        <a:fillRect/>
                      </a:stretch>
                    </p:blipFill>
                    <p:spPr>
                      <a:xfrm>
                        <a:off x="4164806" y="2457450"/>
                        <a:ext cx="3432175" cy="10033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863761100"/>
              </p:ext>
            </p:extLst>
          </p:nvPr>
        </p:nvGraphicFramePr>
        <p:xfrm>
          <a:off x="5735638" y="4622800"/>
          <a:ext cx="1427162" cy="330200"/>
        </p:xfrm>
        <a:graphic>
          <a:graphicData uri="http://schemas.openxmlformats.org/presentationml/2006/ole">
            <mc:AlternateContent xmlns:mc="http://schemas.openxmlformats.org/markup-compatibility/2006">
              <mc:Choice xmlns:v="urn:schemas-microsoft-com:vml" Requires="v">
                <p:oleObj spid="_x0000_s1374" name="Formula" r:id="rId6" imgW="735480" imgH="169200" progId="Equation.Ribbit">
                  <p:embed/>
                </p:oleObj>
              </mc:Choice>
              <mc:Fallback>
                <p:oleObj name="Formula" r:id="rId6" imgW="735480" imgH="169200" progId="Equation.Ribbit">
                  <p:embed/>
                  <p:pic>
                    <p:nvPicPr>
                      <p:cNvPr id="0" name=""/>
                      <p:cNvPicPr/>
                      <p:nvPr/>
                    </p:nvPicPr>
                    <p:blipFill>
                      <a:blip r:embed="rId7"/>
                      <a:stretch>
                        <a:fillRect/>
                      </a:stretch>
                    </p:blipFill>
                    <p:spPr>
                      <a:xfrm>
                        <a:off x="5735638" y="4622800"/>
                        <a:ext cx="1427162" cy="3302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568693808"/>
              </p:ext>
            </p:extLst>
          </p:nvPr>
        </p:nvGraphicFramePr>
        <p:xfrm>
          <a:off x="4419600" y="4648200"/>
          <a:ext cx="663575" cy="303212"/>
        </p:xfrm>
        <a:graphic>
          <a:graphicData uri="http://schemas.openxmlformats.org/presentationml/2006/ole">
            <mc:AlternateContent xmlns:mc="http://schemas.openxmlformats.org/markup-compatibility/2006">
              <mc:Choice xmlns:v="urn:schemas-microsoft-com:vml" Requires="v">
                <p:oleObj spid="_x0000_s1375" name="Formula" r:id="rId8" imgW="360720" imgH="165240" progId="Equation.Ribbit">
                  <p:embed/>
                </p:oleObj>
              </mc:Choice>
              <mc:Fallback>
                <p:oleObj name="Formula" r:id="rId8" imgW="360720" imgH="165240" progId="Equation.Ribbit">
                  <p:embed/>
                  <p:pic>
                    <p:nvPicPr>
                      <p:cNvPr id="0" name=""/>
                      <p:cNvPicPr/>
                      <p:nvPr/>
                    </p:nvPicPr>
                    <p:blipFill>
                      <a:blip r:embed="rId9"/>
                      <a:stretch>
                        <a:fillRect/>
                      </a:stretch>
                    </p:blipFill>
                    <p:spPr>
                      <a:xfrm>
                        <a:off x="4419600" y="4648200"/>
                        <a:ext cx="663575" cy="303212"/>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777961365"/>
              </p:ext>
            </p:extLst>
          </p:nvPr>
        </p:nvGraphicFramePr>
        <p:xfrm>
          <a:off x="5416550" y="5257800"/>
          <a:ext cx="755650" cy="306388"/>
        </p:xfrm>
        <a:graphic>
          <a:graphicData uri="http://schemas.openxmlformats.org/presentationml/2006/ole">
            <mc:AlternateContent xmlns:mc="http://schemas.openxmlformats.org/markup-compatibility/2006">
              <mc:Choice xmlns:v="urn:schemas-microsoft-com:vml" Requires="v">
                <p:oleObj spid="_x0000_s1376" name="Formula" r:id="rId10" imgW="438480" imgH="177840" progId="Equation.Ribbit">
                  <p:embed/>
                </p:oleObj>
              </mc:Choice>
              <mc:Fallback>
                <p:oleObj name="Formula" r:id="rId10" imgW="438480" imgH="177840" progId="Equation.Ribbit">
                  <p:embed/>
                  <p:pic>
                    <p:nvPicPr>
                      <p:cNvPr id="0" name=""/>
                      <p:cNvPicPr/>
                      <p:nvPr/>
                    </p:nvPicPr>
                    <p:blipFill>
                      <a:blip r:embed="rId11"/>
                      <a:stretch>
                        <a:fillRect/>
                      </a:stretch>
                    </p:blipFill>
                    <p:spPr>
                      <a:xfrm>
                        <a:off x="5416550" y="5257800"/>
                        <a:ext cx="755650" cy="306388"/>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350222451"/>
              </p:ext>
            </p:extLst>
          </p:nvPr>
        </p:nvGraphicFramePr>
        <p:xfrm>
          <a:off x="5197476" y="1585912"/>
          <a:ext cx="1905000" cy="306388"/>
        </p:xfrm>
        <a:graphic>
          <a:graphicData uri="http://schemas.openxmlformats.org/presentationml/2006/ole">
            <mc:AlternateContent xmlns:mc="http://schemas.openxmlformats.org/markup-compatibility/2006">
              <mc:Choice xmlns:v="urn:schemas-microsoft-com:vml" Requires="v">
                <p:oleObj spid="_x0000_s1377" name="Formula" r:id="rId12" imgW="1106280" imgH="177840" progId="Equation.Ribbit">
                  <p:embed/>
                </p:oleObj>
              </mc:Choice>
              <mc:Fallback>
                <p:oleObj name="Formula" r:id="rId12" imgW="1106280" imgH="177840" progId="Equation.Ribbit">
                  <p:embed/>
                  <p:pic>
                    <p:nvPicPr>
                      <p:cNvPr id="0" name=""/>
                      <p:cNvPicPr/>
                      <p:nvPr/>
                    </p:nvPicPr>
                    <p:blipFill>
                      <a:blip r:embed="rId13"/>
                      <a:stretch>
                        <a:fillRect/>
                      </a:stretch>
                    </p:blipFill>
                    <p:spPr>
                      <a:xfrm>
                        <a:off x="5197476" y="1585912"/>
                        <a:ext cx="1905000" cy="306388"/>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248470512"/>
              </p:ext>
            </p:extLst>
          </p:nvPr>
        </p:nvGraphicFramePr>
        <p:xfrm>
          <a:off x="7696201" y="1600200"/>
          <a:ext cx="307975" cy="277812"/>
        </p:xfrm>
        <a:graphic>
          <a:graphicData uri="http://schemas.openxmlformats.org/presentationml/2006/ole">
            <mc:AlternateContent xmlns:mc="http://schemas.openxmlformats.org/markup-compatibility/2006">
              <mc:Choice xmlns:v="urn:schemas-microsoft-com:vml" Requires="v">
                <p:oleObj spid="_x0000_s1378" name="Formula" r:id="rId14" imgW="146160" imgH="131040" progId="Equation.Ribbit">
                  <p:embed/>
                </p:oleObj>
              </mc:Choice>
              <mc:Fallback>
                <p:oleObj name="Formula" r:id="rId14" imgW="146160" imgH="131040" progId="Equation.Ribbit">
                  <p:embed/>
                  <p:pic>
                    <p:nvPicPr>
                      <p:cNvPr id="0" name=""/>
                      <p:cNvPicPr/>
                      <p:nvPr/>
                    </p:nvPicPr>
                    <p:blipFill>
                      <a:blip r:embed="rId15"/>
                      <a:stretch>
                        <a:fillRect/>
                      </a:stretch>
                    </p:blipFill>
                    <p:spPr>
                      <a:xfrm>
                        <a:off x="7696201" y="1600200"/>
                        <a:ext cx="307975" cy="277812"/>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083880273"/>
              </p:ext>
            </p:extLst>
          </p:nvPr>
        </p:nvGraphicFramePr>
        <p:xfrm>
          <a:off x="1143000" y="4027985"/>
          <a:ext cx="836611" cy="315415"/>
        </p:xfrm>
        <a:graphic>
          <a:graphicData uri="http://schemas.openxmlformats.org/presentationml/2006/ole">
            <mc:AlternateContent xmlns:mc="http://schemas.openxmlformats.org/markup-compatibility/2006">
              <mc:Choice xmlns:v="urn:schemas-microsoft-com:vml" Requires="v">
                <p:oleObj spid="_x0000_s1379" name="Formula" r:id="rId16" imgW="472680" imgH="177840" progId="Equation.Ribbit">
                  <p:embed/>
                </p:oleObj>
              </mc:Choice>
              <mc:Fallback>
                <p:oleObj name="Formula" r:id="rId16" imgW="472680" imgH="177840" progId="Equation.Ribbit">
                  <p:embed/>
                  <p:pic>
                    <p:nvPicPr>
                      <p:cNvPr id="0" name=""/>
                      <p:cNvPicPr/>
                      <p:nvPr/>
                    </p:nvPicPr>
                    <p:blipFill>
                      <a:blip r:embed="rId17"/>
                      <a:stretch>
                        <a:fillRect/>
                      </a:stretch>
                    </p:blipFill>
                    <p:spPr>
                      <a:xfrm>
                        <a:off x="1143000" y="4027985"/>
                        <a:ext cx="836611" cy="315415"/>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72648466"/>
              </p:ext>
            </p:extLst>
          </p:nvPr>
        </p:nvGraphicFramePr>
        <p:xfrm>
          <a:off x="1296988" y="5248275"/>
          <a:ext cx="836612" cy="314325"/>
        </p:xfrm>
        <a:graphic>
          <a:graphicData uri="http://schemas.openxmlformats.org/presentationml/2006/ole">
            <mc:AlternateContent xmlns:mc="http://schemas.openxmlformats.org/markup-compatibility/2006">
              <mc:Choice xmlns:v="urn:schemas-microsoft-com:vml" Requires="v">
                <p:oleObj spid="_x0000_s1380" name="Formula" r:id="rId18" imgW="472680" imgH="177840" progId="Equation.Ribbit">
                  <p:embed/>
                </p:oleObj>
              </mc:Choice>
              <mc:Fallback>
                <p:oleObj name="Formula" r:id="rId18" imgW="472680" imgH="177840" progId="Equation.Ribbit">
                  <p:embed/>
                  <p:pic>
                    <p:nvPicPr>
                      <p:cNvPr id="0" name=""/>
                      <p:cNvPicPr/>
                      <p:nvPr/>
                    </p:nvPicPr>
                    <p:blipFill>
                      <a:blip r:embed="rId17"/>
                      <a:stretch>
                        <a:fillRect/>
                      </a:stretch>
                    </p:blipFill>
                    <p:spPr>
                      <a:xfrm>
                        <a:off x="1296988" y="5248275"/>
                        <a:ext cx="836612" cy="314325"/>
                      </a:xfrm>
                      <a:prstGeom prst="rect">
                        <a:avLst/>
                      </a:prstGeom>
                    </p:spPr>
                  </p:pic>
                </p:oleObj>
              </mc:Fallback>
            </mc:AlternateContent>
          </a:graphicData>
        </a:graphic>
      </p:graphicFrame>
    </p:spTree>
    <p:extLst>
      <p:ext uri="{BB962C8B-B14F-4D97-AF65-F5344CB8AC3E}">
        <p14:creationId xmlns:p14="http://schemas.microsoft.com/office/powerpoint/2010/main" val="2077022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cAfee PPT">
  <a:themeElements>
    <a:clrScheme name="McAfee PPT 4">
      <a:dk1>
        <a:srgbClr val="333333"/>
      </a:dk1>
      <a:lt1>
        <a:srgbClr val="FFFFFF"/>
      </a:lt1>
      <a:dk2>
        <a:srgbClr val="B00C33"/>
      </a:dk2>
      <a:lt2>
        <a:srgbClr val="CCCCCC"/>
      </a:lt2>
      <a:accent1>
        <a:srgbClr val="666666"/>
      </a:accent1>
      <a:accent2>
        <a:srgbClr val="8496AB"/>
      </a:accent2>
      <a:accent3>
        <a:srgbClr val="FFFFFF"/>
      </a:accent3>
      <a:accent4>
        <a:srgbClr val="2A2A2A"/>
      </a:accent4>
      <a:accent5>
        <a:srgbClr val="B8B8B8"/>
      </a:accent5>
      <a:accent6>
        <a:srgbClr val="77879B"/>
      </a:accent6>
      <a:hlink>
        <a:srgbClr val="C6C3AB"/>
      </a:hlink>
      <a:folHlink>
        <a:srgbClr val="9AA49A"/>
      </a:folHlink>
    </a:clrScheme>
    <a:fontScheme name="McAfee PP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290513" marR="0" indent="-290513" algn="l" defTabSz="914400" rtl="0" eaLnBrk="1" fontAlgn="base" latinLnBrk="0" hangingPunct="1">
          <a:lnSpc>
            <a:spcPct val="100000"/>
          </a:lnSpc>
          <a:spcBef>
            <a:spcPct val="20000"/>
          </a:spcBef>
          <a:spcAft>
            <a:spcPct val="0"/>
          </a:spcAft>
          <a:buClr>
            <a:srgbClr val="D51203"/>
          </a:buClr>
          <a:buSzPct val="80000"/>
          <a:buFont typeface="Wingdings" pitchFamily="2" charset="2"/>
          <a:buChar char="n"/>
          <a:tabLst/>
          <a:defRPr kumimoji="0" sz="2800" b="0" i="0" u="none" strike="noStrike" cap="none" normalizeH="0" baseline="0" smtClean="0">
            <a:ln>
              <a:noFill/>
            </a:ln>
            <a:solidFill>
              <a:schemeClr val="tx1"/>
            </a:solidFill>
            <a:effectLst/>
            <a:latin typeface="Arial" pitchFamily="34" charset="0"/>
          </a:defRPr>
        </a:defPPr>
      </a:lstStyle>
    </a:spDef>
    <a:lnDef>
      <a:spPr bwMode="auto">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McAfee PPT 1">
        <a:dk1>
          <a:srgbClr val="333333"/>
        </a:dk1>
        <a:lt1>
          <a:srgbClr val="FFFFFF"/>
        </a:lt1>
        <a:dk2>
          <a:srgbClr val="000000"/>
        </a:dk2>
        <a:lt2>
          <a:srgbClr val="666666"/>
        </a:lt2>
        <a:accent1>
          <a:srgbClr val="B00C33"/>
        </a:accent1>
        <a:accent2>
          <a:srgbClr val="9AA49A"/>
        </a:accent2>
        <a:accent3>
          <a:srgbClr val="FFFFFF"/>
        </a:accent3>
        <a:accent4>
          <a:srgbClr val="2A2A2A"/>
        </a:accent4>
        <a:accent5>
          <a:srgbClr val="D4AAAD"/>
        </a:accent5>
        <a:accent6>
          <a:srgbClr val="8B948B"/>
        </a:accent6>
        <a:hlink>
          <a:srgbClr val="8496AB"/>
        </a:hlink>
        <a:folHlink>
          <a:srgbClr val="C6C3AB"/>
        </a:folHlink>
      </a:clrScheme>
      <a:clrMap bg1="lt1" tx1="dk1" bg2="lt2" tx2="dk2" accent1="accent1" accent2="accent2" accent3="accent3" accent4="accent4" accent5="accent5" accent6="accent6" hlink="hlink" folHlink="folHlink"/>
    </a:extraClrScheme>
    <a:extraClrScheme>
      <a:clrScheme name="McAfee PPT 2">
        <a:dk1>
          <a:srgbClr val="333333"/>
        </a:dk1>
        <a:lt1>
          <a:srgbClr val="FFFFFF"/>
        </a:lt1>
        <a:dk2>
          <a:srgbClr val="CCCCCC"/>
        </a:dk2>
        <a:lt2>
          <a:srgbClr val="666666"/>
        </a:lt2>
        <a:accent1>
          <a:srgbClr val="B00C33"/>
        </a:accent1>
        <a:accent2>
          <a:srgbClr val="9AA49A"/>
        </a:accent2>
        <a:accent3>
          <a:srgbClr val="FFFFFF"/>
        </a:accent3>
        <a:accent4>
          <a:srgbClr val="2A2A2A"/>
        </a:accent4>
        <a:accent5>
          <a:srgbClr val="D4AAAD"/>
        </a:accent5>
        <a:accent6>
          <a:srgbClr val="8B948B"/>
        </a:accent6>
        <a:hlink>
          <a:srgbClr val="8496AB"/>
        </a:hlink>
        <a:folHlink>
          <a:srgbClr val="C6C3AB"/>
        </a:folHlink>
      </a:clrScheme>
      <a:clrMap bg1="lt1" tx1="dk1" bg2="lt2" tx2="dk2" accent1="accent1" accent2="accent2" accent3="accent3" accent4="accent4" accent5="accent5" accent6="accent6" hlink="hlink" folHlink="folHlink"/>
    </a:extraClrScheme>
    <a:extraClrScheme>
      <a:clrScheme name="McAfee PPT 3">
        <a:dk1>
          <a:srgbClr val="333333"/>
        </a:dk1>
        <a:lt1>
          <a:srgbClr val="FFFFFF"/>
        </a:lt1>
        <a:dk2>
          <a:srgbClr val="CCCCCC"/>
        </a:dk2>
        <a:lt2>
          <a:srgbClr val="AC0C33"/>
        </a:lt2>
        <a:accent1>
          <a:srgbClr val="666666"/>
        </a:accent1>
        <a:accent2>
          <a:srgbClr val="8496AB"/>
        </a:accent2>
        <a:accent3>
          <a:srgbClr val="FFFFFF"/>
        </a:accent3>
        <a:accent4>
          <a:srgbClr val="2A2A2A"/>
        </a:accent4>
        <a:accent5>
          <a:srgbClr val="B8B8B8"/>
        </a:accent5>
        <a:accent6>
          <a:srgbClr val="77879B"/>
        </a:accent6>
        <a:hlink>
          <a:srgbClr val="C6C3AB"/>
        </a:hlink>
        <a:folHlink>
          <a:srgbClr val="9AA49A"/>
        </a:folHlink>
      </a:clrScheme>
      <a:clrMap bg1="lt1" tx1="dk1" bg2="lt2" tx2="dk2" accent1="accent1" accent2="accent2" accent3="accent3" accent4="accent4" accent5="accent5" accent6="accent6" hlink="hlink" folHlink="folHlink"/>
    </a:extraClrScheme>
    <a:extraClrScheme>
      <a:clrScheme name="McAfee PPT 4">
        <a:dk1>
          <a:srgbClr val="333333"/>
        </a:dk1>
        <a:lt1>
          <a:srgbClr val="FFFFFF"/>
        </a:lt1>
        <a:dk2>
          <a:srgbClr val="B00C33"/>
        </a:dk2>
        <a:lt2>
          <a:srgbClr val="CCCCCC"/>
        </a:lt2>
        <a:accent1>
          <a:srgbClr val="666666"/>
        </a:accent1>
        <a:accent2>
          <a:srgbClr val="8496AB"/>
        </a:accent2>
        <a:accent3>
          <a:srgbClr val="FFFFFF"/>
        </a:accent3>
        <a:accent4>
          <a:srgbClr val="2A2A2A"/>
        </a:accent4>
        <a:accent5>
          <a:srgbClr val="B8B8B8"/>
        </a:accent5>
        <a:accent6>
          <a:srgbClr val="77879B"/>
        </a:accent6>
        <a:hlink>
          <a:srgbClr val="C6C3AB"/>
        </a:hlink>
        <a:folHlink>
          <a:srgbClr val="9AA49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McAfee PPT">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Microsoft YaHei UI"/>
        <a:ea typeface="微软雅黑"/>
        <a:cs typeface=""/>
      </a:majorFont>
      <a:minorFont>
        <a:latin typeface="Times New Roman"/>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21277</TotalTime>
  <Words>3300</Words>
  <Application>Microsoft Office PowerPoint</Application>
  <PresentationFormat>宽屏</PresentationFormat>
  <Paragraphs>703</Paragraphs>
  <Slides>50</Slides>
  <Notes>18</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vt:i4>
      </vt:variant>
      <vt:variant>
        <vt:lpstr>幻灯片标题</vt:lpstr>
      </vt:variant>
      <vt:variant>
        <vt:i4>50</vt:i4>
      </vt:variant>
    </vt:vector>
  </HeadingPairs>
  <TitlesOfParts>
    <vt:vector size="67" baseType="lpstr">
      <vt:lpstr>Microsoft YaHei UI</vt:lpstr>
      <vt:lpstr>Palatino</vt:lpstr>
      <vt:lpstr>Times </vt:lpstr>
      <vt:lpstr>楷体</vt:lpstr>
      <vt:lpstr>宋体</vt:lpstr>
      <vt:lpstr>微软雅黑</vt:lpstr>
      <vt:lpstr>幼圆</vt:lpstr>
      <vt:lpstr>Arial</vt:lpstr>
      <vt:lpstr>Calibri</vt:lpstr>
      <vt:lpstr>Cambria Math</vt:lpstr>
      <vt:lpstr>Times</vt:lpstr>
      <vt:lpstr>Times New Roman</vt:lpstr>
      <vt:lpstr>Verdana</vt:lpstr>
      <vt:lpstr>Wingdings</vt:lpstr>
      <vt:lpstr>McAfee PPT</vt:lpstr>
      <vt:lpstr>1_McAfee PPT</vt:lpstr>
      <vt:lpstr>Formula</vt:lpstr>
      <vt:lpstr>PowerPoint 演示文稿</vt:lpstr>
      <vt:lpstr>目录</vt:lpstr>
      <vt:lpstr>目录</vt:lpstr>
      <vt:lpstr>基本流程</vt:lpstr>
      <vt:lpstr>基本流程</vt:lpstr>
      <vt:lpstr>基本流程</vt:lpstr>
      <vt:lpstr>目录</vt:lpstr>
      <vt:lpstr>划分选择</vt:lpstr>
      <vt:lpstr>划分选择-信息增益</vt:lpstr>
      <vt:lpstr>划分选择-信息增益</vt:lpstr>
      <vt:lpstr>划分选择-信息增益</vt:lpstr>
      <vt:lpstr>划分选择-信息增益</vt:lpstr>
      <vt:lpstr>划分选择-信息增益</vt:lpstr>
      <vt:lpstr>划分选择-信息增益</vt:lpstr>
      <vt:lpstr>划分选择-信息增益</vt:lpstr>
      <vt:lpstr>划分选择-增益率</vt:lpstr>
      <vt:lpstr>划分选择-基尼指数</vt:lpstr>
      <vt:lpstr>目录</vt:lpstr>
      <vt:lpstr>剪枝处理</vt:lpstr>
      <vt:lpstr>剪枝处理</vt:lpstr>
      <vt:lpstr>剪枝处理</vt:lpstr>
      <vt:lpstr>剪枝处理-预剪枝</vt:lpstr>
      <vt:lpstr>剪枝处理-预剪枝</vt:lpstr>
      <vt:lpstr>剪枝处理-预剪枝</vt:lpstr>
      <vt:lpstr>剪枝处理-预剪枝</vt:lpstr>
      <vt:lpstr>剪枝处理-预剪枝</vt:lpstr>
      <vt:lpstr>剪枝处理-后剪枝</vt:lpstr>
      <vt:lpstr>剪枝处理-后剪枝</vt:lpstr>
      <vt:lpstr>剪枝处理-后剪枝</vt:lpstr>
      <vt:lpstr>剪枝处理-后剪枝</vt:lpstr>
      <vt:lpstr>剪枝处理-后剪枝</vt:lpstr>
      <vt:lpstr>剪枝处理-后剪枝</vt:lpstr>
      <vt:lpstr>剪枝处理-后剪枝</vt:lpstr>
      <vt:lpstr>目录</vt:lpstr>
      <vt:lpstr>连续与缺失值 – 连续值处理</vt:lpstr>
      <vt:lpstr>连续与缺失值 – 连续值处理</vt:lpstr>
      <vt:lpstr>连续与缺失值 – 连续值处理</vt:lpstr>
      <vt:lpstr>连续与缺失值 – 缺失值处理</vt:lpstr>
      <vt:lpstr>连续与缺失值 – 缺失值处理</vt:lpstr>
      <vt:lpstr>连续与缺失值 – 缺失值处理</vt:lpstr>
      <vt:lpstr>连续与缺失值 – 缺失值处理</vt:lpstr>
      <vt:lpstr>连续与缺失值 – 缺失值处理</vt:lpstr>
      <vt:lpstr>连续与缺失值 – 缺失值处理</vt:lpstr>
      <vt:lpstr>目录</vt:lpstr>
      <vt:lpstr>多变量决策树</vt:lpstr>
      <vt:lpstr>多变量决策树</vt:lpstr>
      <vt:lpstr>多变量决策树</vt:lpstr>
      <vt:lpstr>本章知识点总结</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VS80I</dc:title>
  <dc:creator>McAfee</dc:creator>
  <cp:lastModifiedBy>Wang Jing</cp:lastModifiedBy>
  <cp:revision>1342</cp:revision>
  <dcterms:created xsi:type="dcterms:W3CDTF">2003-09-23T15:45:00Z</dcterms:created>
  <dcterms:modified xsi:type="dcterms:W3CDTF">2020-08-06T02:27:42Z</dcterms:modified>
</cp:coreProperties>
</file>