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54" r:id="rId1"/>
    <p:sldMasterId id="2147483680" r:id="rId2"/>
  </p:sldMasterIdLst>
  <p:notesMasterIdLst>
    <p:notesMasterId r:id="rId50"/>
  </p:notesMasterIdLst>
  <p:handoutMasterIdLst>
    <p:handoutMasterId r:id="rId51"/>
  </p:handoutMasterIdLst>
  <p:sldIdLst>
    <p:sldId id="837" r:id="rId3"/>
    <p:sldId id="894" r:id="rId4"/>
    <p:sldId id="1095" r:id="rId5"/>
    <p:sldId id="896" r:id="rId6"/>
    <p:sldId id="1089" r:id="rId7"/>
    <p:sldId id="845" r:id="rId8"/>
    <p:sldId id="951" r:id="rId9"/>
    <p:sldId id="849" r:id="rId10"/>
    <p:sldId id="1090" r:id="rId11"/>
    <p:sldId id="897" r:id="rId12"/>
    <p:sldId id="955" r:id="rId13"/>
    <p:sldId id="1091" r:id="rId14"/>
    <p:sldId id="998" r:id="rId15"/>
    <p:sldId id="860" r:id="rId16"/>
    <p:sldId id="898" r:id="rId17"/>
    <p:sldId id="862" r:id="rId18"/>
    <p:sldId id="864" r:id="rId19"/>
    <p:sldId id="865" r:id="rId20"/>
    <p:sldId id="866" r:id="rId21"/>
    <p:sldId id="1092" r:id="rId22"/>
    <p:sldId id="1096" r:id="rId23"/>
    <p:sldId id="1097" r:id="rId24"/>
    <p:sldId id="868" r:id="rId25"/>
    <p:sldId id="1098" r:id="rId26"/>
    <p:sldId id="899" r:id="rId27"/>
    <p:sldId id="871" r:id="rId28"/>
    <p:sldId id="1093" r:id="rId29"/>
    <p:sldId id="1094" r:id="rId30"/>
    <p:sldId id="872" r:id="rId31"/>
    <p:sldId id="873" r:id="rId32"/>
    <p:sldId id="874" r:id="rId33"/>
    <p:sldId id="900" r:id="rId34"/>
    <p:sldId id="1088" r:id="rId35"/>
    <p:sldId id="878" r:id="rId36"/>
    <p:sldId id="879" r:id="rId37"/>
    <p:sldId id="880" r:id="rId38"/>
    <p:sldId id="882" r:id="rId39"/>
    <p:sldId id="1083" r:id="rId40"/>
    <p:sldId id="884" r:id="rId41"/>
    <p:sldId id="1084" r:id="rId42"/>
    <p:sldId id="885" r:id="rId43"/>
    <p:sldId id="901" r:id="rId44"/>
    <p:sldId id="1037" r:id="rId45"/>
    <p:sldId id="1038" r:id="rId46"/>
    <p:sldId id="892" r:id="rId47"/>
    <p:sldId id="893" r:id="rId48"/>
    <p:sldId id="923" r:id="rId49"/>
  </p:sldIdLst>
  <p:sldSz cx="12192000" cy="6858000"/>
  <p:notesSz cx="6997700" cy="9271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66"/>
    <a:srgbClr val="A3D8FF"/>
    <a:srgbClr val="000000"/>
    <a:srgbClr val="3C52F4"/>
    <a:srgbClr val="800000"/>
    <a:srgbClr val="4FD1FF"/>
    <a:srgbClr val="9AC2FE"/>
    <a:srgbClr val="BAE18F"/>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0" autoAdjust="0"/>
    <p:restoredTop sz="70705" autoAdjust="0"/>
  </p:normalViewPr>
  <p:slideViewPr>
    <p:cSldViewPr>
      <p:cViewPr varScale="1">
        <p:scale>
          <a:sx n="46" d="100"/>
          <a:sy n="46" d="100"/>
        </p:scale>
        <p:origin x="1305" y="57"/>
      </p:cViewPr>
      <p:guideLst>
        <p:guide orient="horz" pos="2108"/>
        <p:guide pos="3840"/>
      </p:guideLst>
    </p:cSldViewPr>
  </p:slideViewPr>
  <p:notesTextViewPr>
    <p:cViewPr>
      <p:scale>
        <a:sx n="100" d="100"/>
        <a:sy n="100" d="100"/>
      </p:scale>
      <p:origin x="0" y="0"/>
    </p:cViewPr>
  </p:notesTextViewPr>
  <p:sorterViewPr>
    <p:cViewPr>
      <p:scale>
        <a:sx n="66" d="100"/>
        <a:sy n="66" d="100"/>
      </p:scale>
      <p:origin x="0" y="1926"/>
    </p:cViewPr>
  </p:sorterViewPr>
  <p:notesViewPr>
    <p:cSldViewPr>
      <p:cViewPr varScale="1">
        <p:scale>
          <a:sx n="64" d="100"/>
          <a:sy n="64" d="100"/>
        </p:scale>
        <p:origin x="308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6.wmf"/><Relationship Id="rId7" Type="http://schemas.openxmlformats.org/officeDocument/2006/relationships/image" Target="../media/image5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11" Type="http://schemas.openxmlformats.org/officeDocument/2006/relationships/image" Target="../media/image83.wmf"/><Relationship Id="rId5" Type="http://schemas.openxmlformats.org/officeDocument/2006/relationships/image" Target="../media/image78.wmf"/><Relationship Id="rId10" Type="http://schemas.openxmlformats.org/officeDocument/2006/relationships/image" Target="../media/image82.wmf"/><Relationship Id="rId4" Type="http://schemas.openxmlformats.org/officeDocument/2006/relationships/image" Target="../media/image77.wmf"/><Relationship Id="rId9" Type="http://schemas.openxmlformats.org/officeDocument/2006/relationships/image" Target="../media/image8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74.wmf"/><Relationship Id="rId1" Type="http://schemas.openxmlformats.org/officeDocument/2006/relationships/image" Target="../media/image93.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0.wmf"/><Relationship Id="rId7" Type="http://schemas.openxmlformats.org/officeDocument/2006/relationships/image" Target="../media/image123.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17.wmf"/><Relationship Id="rId5" Type="http://schemas.openxmlformats.org/officeDocument/2006/relationships/image" Target="../media/image122.wmf"/><Relationship Id="rId4" Type="http://schemas.openxmlformats.org/officeDocument/2006/relationships/image" Target="../media/image12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21.wmf"/><Relationship Id="rId1" Type="http://schemas.openxmlformats.org/officeDocument/2006/relationships/image" Target="../media/image124.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lstStyle>
            <a:lvl1pPr defTabSz="930275">
              <a:spcBef>
                <a:spcPct val="0"/>
              </a:spcBef>
              <a:buClrTx/>
              <a:buSzTx/>
              <a:buFontTx/>
              <a:buNone/>
              <a:defRPr sz="1200" smtClean="0"/>
            </a:lvl1pPr>
          </a:lstStyle>
          <a:p>
            <a:pPr>
              <a:defRPr/>
            </a:pPr>
            <a:endParaRPr lang="en-US" altLang="zh-CN"/>
          </a:p>
        </p:txBody>
      </p:sp>
      <p:sp>
        <p:nvSpPr>
          <p:cNvPr id="26521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lstStyle>
            <a:lvl1pPr algn="r" defTabSz="930275">
              <a:spcBef>
                <a:spcPct val="0"/>
              </a:spcBef>
              <a:buClrTx/>
              <a:buSzTx/>
              <a:buFontTx/>
              <a:buNone/>
              <a:defRPr sz="1200" smtClean="0"/>
            </a:lvl1pPr>
          </a:lstStyle>
          <a:p>
            <a:pPr>
              <a:defRPr/>
            </a:pPr>
            <a:endParaRPr lang="en-US" altLang="zh-CN"/>
          </a:p>
        </p:txBody>
      </p:sp>
      <p:sp>
        <p:nvSpPr>
          <p:cNvPr id="265220" name="Rectangle 4"/>
          <p:cNvSpPr>
            <a:spLocks noGrp="1" noChangeArrowheads="1"/>
          </p:cNvSpPr>
          <p:nvPr>
            <p:ph type="ftr" sz="quarter" idx="2"/>
          </p:nvPr>
        </p:nvSpPr>
        <p:spPr bwMode="auto">
          <a:xfrm>
            <a:off x="0"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lstStyle>
            <a:lvl1pPr defTabSz="930275">
              <a:spcBef>
                <a:spcPct val="0"/>
              </a:spcBef>
              <a:buClrTx/>
              <a:buSzTx/>
              <a:buFontTx/>
              <a:buNone/>
              <a:defRPr sz="1200" smtClean="0"/>
            </a:lvl1pPr>
          </a:lstStyle>
          <a:p>
            <a:pPr>
              <a:defRPr/>
            </a:pPr>
            <a:endParaRPr lang="en-US" altLang="zh-CN"/>
          </a:p>
        </p:txBody>
      </p:sp>
      <p:sp>
        <p:nvSpPr>
          <p:cNvPr id="265221" name="Rectangle 5"/>
          <p:cNvSpPr>
            <a:spLocks noGrp="1" noChangeArrowheads="1"/>
          </p:cNvSpPr>
          <p:nvPr>
            <p:ph type="sldNum" sz="quarter" idx="3"/>
          </p:nvPr>
        </p:nvSpPr>
        <p:spPr bwMode="auto">
          <a:xfrm>
            <a:off x="3963988"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lstStyle>
            <a:lvl1pPr algn="r" defTabSz="930275">
              <a:spcBef>
                <a:spcPct val="0"/>
              </a:spcBef>
              <a:buClrTx/>
              <a:buSzTx/>
              <a:buFontTx/>
              <a:buNone/>
              <a:defRPr sz="1200" smtClean="0"/>
            </a:lvl1pPr>
          </a:lstStyle>
          <a:p>
            <a:pPr>
              <a:defRPr/>
            </a:pPr>
            <a:fld id="{55874152-45B2-4726-A54F-327D23AF2B8A}" type="slidenum">
              <a:rPr lang="zh-CN" altLang="en-US"/>
              <a:t>‹#›</a:t>
            </a:fld>
            <a:endParaRPr lang="en-US" altLang="zh-CN"/>
          </a:p>
        </p:txBody>
      </p:sp>
    </p:spTree>
    <p:extLst>
      <p:ext uri="{BB962C8B-B14F-4D97-AF65-F5344CB8AC3E}">
        <p14:creationId xmlns:p14="http://schemas.microsoft.com/office/powerpoint/2010/main" val="2893572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lstStyle>
            <a:lvl1pPr defTabSz="930275">
              <a:spcBef>
                <a:spcPct val="0"/>
              </a:spcBef>
              <a:buClrTx/>
              <a:buSzTx/>
              <a:buFontTx/>
              <a:buNone/>
              <a:defRPr sz="1200" smtClean="0"/>
            </a:lvl1pPr>
          </a:lstStyle>
          <a:p>
            <a:pPr>
              <a:defRPr/>
            </a:pPr>
            <a:endParaRPr lang="en-US" altLang="zh-CN"/>
          </a:p>
        </p:txBody>
      </p:sp>
      <p:sp>
        <p:nvSpPr>
          <p:cNvPr id="4099" name="Rectangle 3"/>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lstStyle>
            <a:lvl1pPr algn="r" defTabSz="930275">
              <a:spcBef>
                <a:spcPct val="0"/>
              </a:spcBef>
              <a:buClrTx/>
              <a:buSzTx/>
              <a:buFontTx/>
              <a:buNone/>
              <a:defRPr sz="1200" smtClean="0"/>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409575" y="695325"/>
            <a:ext cx="6178550" cy="3476625"/>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1" name="Rectangle 5"/>
          <p:cNvSpPr>
            <a:spLocks noGrp="1" noChangeArrowheads="1"/>
          </p:cNvSpPr>
          <p:nvPr>
            <p:ph type="body" sz="quarter" idx="3"/>
          </p:nvPr>
        </p:nvSpPr>
        <p:spPr bwMode="auto">
          <a:xfrm>
            <a:off x="700088" y="4403725"/>
            <a:ext cx="559752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lstStyle>
            <a:lvl1pPr defTabSz="930275">
              <a:spcBef>
                <a:spcPct val="0"/>
              </a:spcBef>
              <a:buClrTx/>
              <a:buSzTx/>
              <a:buFontTx/>
              <a:buNone/>
              <a:defRPr sz="1200" smtClean="0"/>
            </a:lvl1pPr>
          </a:lstStyle>
          <a:p>
            <a:pPr>
              <a:defRPr/>
            </a:pPr>
            <a:endParaRPr lang="en-US" altLang="zh-CN"/>
          </a:p>
        </p:txBody>
      </p:sp>
      <p:sp>
        <p:nvSpPr>
          <p:cNvPr id="4103" name="Rectangle 7"/>
          <p:cNvSpPr>
            <a:spLocks noGrp="1" noChangeArrowheads="1"/>
          </p:cNvSpPr>
          <p:nvPr>
            <p:ph type="sldNum" sz="quarter" idx="5"/>
          </p:nvPr>
        </p:nvSpPr>
        <p:spPr bwMode="auto">
          <a:xfrm>
            <a:off x="3963988"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lstStyle>
            <a:lvl1pPr algn="r" defTabSz="930275">
              <a:spcBef>
                <a:spcPct val="0"/>
              </a:spcBef>
              <a:buClrTx/>
              <a:buSzTx/>
              <a:buFontTx/>
              <a:buNone/>
              <a:defRPr sz="1200" smtClean="0"/>
            </a:lvl1pPr>
          </a:lstStyle>
          <a:p>
            <a:pPr>
              <a:defRPr/>
            </a:pPr>
            <a:fld id="{F71F6432-638A-4DD0-83D2-6A59D23289A9}" type="slidenum">
              <a:rPr lang="zh-CN" altLang="en-US"/>
              <a:t>‹#›</a:t>
            </a:fld>
            <a:endParaRPr lang="en-US" altLang="zh-CN"/>
          </a:p>
        </p:txBody>
      </p:sp>
    </p:spTree>
    <p:extLst>
      <p:ext uri="{BB962C8B-B14F-4D97-AF65-F5344CB8AC3E}">
        <p14:creationId xmlns:p14="http://schemas.microsoft.com/office/powerpoint/2010/main" val="21211530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10</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t>11</a:t>
            </a:fld>
            <a:endParaRPr lang="en-US" altLang="zh-CN"/>
          </a:p>
        </p:txBody>
      </p:sp>
    </p:spTree>
    <p:extLst>
      <p:ext uri="{BB962C8B-B14F-4D97-AF65-F5344CB8AC3E}">
        <p14:creationId xmlns:p14="http://schemas.microsoft.com/office/powerpoint/2010/main" val="3653881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12</a:t>
            </a:fld>
            <a:endParaRPr lang="en-US" altLang="zh-CN"/>
          </a:p>
        </p:txBody>
      </p:sp>
    </p:spTree>
    <p:extLst>
      <p:ext uri="{BB962C8B-B14F-4D97-AF65-F5344CB8AC3E}">
        <p14:creationId xmlns:p14="http://schemas.microsoft.com/office/powerpoint/2010/main" val="2578356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defRPr/>
            </a:pPr>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15</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t>16</a:t>
            </a:fld>
            <a:endParaRPr lang="en-US" altLang="zh-CN"/>
          </a:p>
        </p:txBody>
      </p:sp>
    </p:spTree>
    <p:extLst>
      <p:ext uri="{BB962C8B-B14F-4D97-AF65-F5344CB8AC3E}">
        <p14:creationId xmlns:p14="http://schemas.microsoft.com/office/powerpoint/2010/main" val="1035173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19</a:t>
            </a:fld>
            <a:endParaRPr lang="en-US" altLang="zh-CN"/>
          </a:p>
        </p:txBody>
      </p:sp>
    </p:spTree>
    <p:extLst>
      <p:ext uri="{BB962C8B-B14F-4D97-AF65-F5344CB8AC3E}">
        <p14:creationId xmlns:p14="http://schemas.microsoft.com/office/powerpoint/2010/main" val="4078633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2</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20</a:t>
            </a:fld>
            <a:endParaRPr lang="en-US" altLang="zh-CN"/>
          </a:p>
        </p:txBody>
      </p:sp>
    </p:spTree>
    <p:extLst>
      <p:ext uri="{BB962C8B-B14F-4D97-AF65-F5344CB8AC3E}">
        <p14:creationId xmlns:p14="http://schemas.microsoft.com/office/powerpoint/2010/main" val="2164097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23</a:t>
            </a:fld>
            <a:endParaRPr lang="en-US" altLang="zh-CN"/>
          </a:p>
        </p:txBody>
      </p:sp>
    </p:spTree>
    <p:extLst>
      <p:ext uri="{BB962C8B-B14F-4D97-AF65-F5344CB8AC3E}">
        <p14:creationId xmlns:p14="http://schemas.microsoft.com/office/powerpoint/2010/main" val="2161523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t>24</a:t>
            </a:fld>
            <a:endParaRPr lang="en-US" altLang="zh-CN"/>
          </a:p>
        </p:txBody>
      </p:sp>
    </p:spTree>
    <p:extLst>
      <p:ext uri="{BB962C8B-B14F-4D97-AF65-F5344CB8AC3E}">
        <p14:creationId xmlns:p14="http://schemas.microsoft.com/office/powerpoint/2010/main" val="3895449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25</a:t>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36276E9-F412-4D4D-A5E7-CBE45477968F}" type="slidenum">
              <a:rPr lang="zh-CN" altLang="en-US" smtClean="0">
                <a:solidFill>
                  <a:prstClr val="black"/>
                </a:solidFill>
                <a:latin typeface="等线" panose="020F0502020204030204"/>
                <a:ea typeface="等线" panose="02010600030101010101" pitchFamily="2" charset="-122"/>
              </a:rPr>
              <a:pPr>
                <a:defRPr/>
              </a:pPr>
              <a:t>27</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67023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36276E9-F412-4D4D-A5E7-CBE45477968F}" type="slidenum">
              <a:rPr lang="zh-CN" altLang="en-US" smtClean="0">
                <a:solidFill>
                  <a:prstClr val="black"/>
                </a:solidFill>
                <a:latin typeface="等线" panose="020F0502020204030204"/>
                <a:ea typeface="等线" panose="02010600030101010101" pitchFamily="2" charset="-122"/>
              </a:rPr>
              <a:pPr>
                <a:defRPr/>
              </a:pPr>
              <a:t>28</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4191852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t>29</a:t>
            </a:fld>
            <a:endParaRPr lang="en-US" altLang="zh-CN"/>
          </a:p>
        </p:txBody>
      </p:sp>
    </p:spTree>
    <p:extLst>
      <p:ext uri="{BB962C8B-B14F-4D97-AF65-F5344CB8AC3E}">
        <p14:creationId xmlns:p14="http://schemas.microsoft.com/office/powerpoint/2010/main" val="4058850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t>31</a:t>
            </a:fld>
            <a:endParaRPr lang="en-US" altLang="zh-CN"/>
          </a:p>
        </p:txBody>
      </p:sp>
    </p:spTree>
    <p:extLst>
      <p:ext uri="{BB962C8B-B14F-4D97-AF65-F5344CB8AC3E}">
        <p14:creationId xmlns:p14="http://schemas.microsoft.com/office/powerpoint/2010/main" val="3169491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32</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3</a:t>
            </a:fld>
            <a:endParaRPr lang="en-US" altLang="zh-CN"/>
          </a:p>
        </p:txBody>
      </p:sp>
    </p:spTree>
    <p:extLst>
      <p:ext uri="{BB962C8B-B14F-4D97-AF65-F5344CB8AC3E}">
        <p14:creationId xmlns:p14="http://schemas.microsoft.com/office/powerpoint/2010/main" val="3340221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33</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34</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t>35</a:t>
            </a:fld>
            <a:endParaRPr lang="en-US" altLang="zh-CN"/>
          </a:p>
        </p:txBody>
      </p:sp>
    </p:spTree>
    <p:extLst>
      <p:ext uri="{BB962C8B-B14F-4D97-AF65-F5344CB8AC3E}">
        <p14:creationId xmlns:p14="http://schemas.microsoft.com/office/powerpoint/2010/main" val="3616831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t>36</a:t>
            </a:fld>
            <a:endParaRPr lang="en-US" altLang="zh-CN"/>
          </a:p>
        </p:txBody>
      </p:sp>
    </p:spTree>
    <p:extLst>
      <p:ext uri="{BB962C8B-B14F-4D97-AF65-F5344CB8AC3E}">
        <p14:creationId xmlns:p14="http://schemas.microsoft.com/office/powerpoint/2010/main" val="15487586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37</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38</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39</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40</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t>41</a:t>
            </a:fld>
            <a:endParaRPr lang="en-US" altLang="zh-CN"/>
          </a:p>
        </p:txBody>
      </p:sp>
    </p:spTree>
    <p:extLst>
      <p:ext uri="{BB962C8B-B14F-4D97-AF65-F5344CB8AC3E}">
        <p14:creationId xmlns:p14="http://schemas.microsoft.com/office/powerpoint/2010/main" val="14958586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42</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4</a:t>
            </a:fld>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t>43</a:t>
            </a:fld>
            <a:endParaRPr lang="en-US" altLang="zh-CN"/>
          </a:p>
        </p:txBody>
      </p:sp>
    </p:spTree>
    <p:extLst>
      <p:ext uri="{BB962C8B-B14F-4D97-AF65-F5344CB8AC3E}">
        <p14:creationId xmlns:p14="http://schemas.microsoft.com/office/powerpoint/2010/main" val="1295107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t>44</a:t>
            </a:fld>
            <a:endParaRPr lang="en-US" altLang="zh-CN"/>
          </a:p>
        </p:txBody>
      </p:sp>
    </p:spTree>
    <p:extLst>
      <p:ext uri="{BB962C8B-B14F-4D97-AF65-F5344CB8AC3E}">
        <p14:creationId xmlns:p14="http://schemas.microsoft.com/office/powerpoint/2010/main" val="29750351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1F6432-638A-4DD0-83D2-6A59D23289A9}" type="slidenum">
              <a:rPr lang="zh-CN" altLang="en-US" smtClean="0"/>
              <a:t>45</a:t>
            </a:fld>
            <a:endParaRPr lang="en-US" altLang="zh-CN"/>
          </a:p>
        </p:txBody>
      </p:sp>
    </p:spTree>
    <p:extLst>
      <p:ext uri="{BB962C8B-B14F-4D97-AF65-F5344CB8AC3E}">
        <p14:creationId xmlns:p14="http://schemas.microsoft.com/office/powerpoint/2010/main" val="30043839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71F6432-638A-4DD0-83D2-6A59D23289A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30275" rtl="0" eaLnBrk="1" fontAlgn="base" latinLnBrk="0" hangingPunct="1">
                <a:lnSpc>
                  <a:spcPct val="100000"/>
                </a:lnSpc>
                <a:spcBef>
                  <a:spcPct val="0"/>
                </a:spcBef>
                <a:spcAft>
                  <a:spcPct val="0"/>
                </a:spcAft>
                <a:buClrTx/>
                <a:buSzTx/>
                <a:buFontTx/>
                <a:buNone/>
                <a:tabLst/>
                <a:defRPr/>
              </a:pPr>
              <a:t>47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41708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171450" indent="-171450">
                  <a:buFont typeface="Wingdings" panose="05000000000000000000" pitchFamily="2" charset="2"/>
                  <a:buChar char="Ø"/>
                </a:pPr>
                <a:endParaRPr lang="zh-CN" altLang="en-US" dirty="0"/>
              </a:p>
            </p:txBody>
          </p:sp>
        </mc:Choice>
        <mc:Fallback xmlns="">
          <p:sp>
            <p:nvSpPr>
              <p:cNvPr id="3" name="备注占位符 2"/>
              <p:cNvSpPr>
                <a:spLocks noGrp="1"/>
              </p:cNvSpPr>
              <p:nvPr>
                <p:ph type="body" idx="1"/>
              </p:nvPr>
            </p:nvSpPr>
            <p:spPr/>
            <p:txBody>
              <a:bodyPr/>
              <a:lstStyle/>
              <a:p>
                <a:pPr marL="171450" indent="-171450">
                  <a:buFont typeface="Wingdings" panose="05000000000000000000" pitchFamily="2" charset="2"/>
                  <a:buChar char="Ø"/>
                </a:pPr>
                <a:r>
                  <a:rPr lang="en-US" altLang="zh-CN" dirty="0"/>
                  <a:t>【</a:t>
                </a:r>
                <a:r>
                  <a:rPr lang="zh-CN" altLang="en-US" dirty="0"/>
                  <a:t>贝叶斯判定准则</a:t>
                </a:r>
                <a:r>
                  <a:rPr lang="en-US" altLang="zh-CN" dirty="0"/>
                  <a:t>-</a:t>
                </a:r>
                <a:r>
                  <a:rPr lang="zh-CN" altLang="en-US" dirty="0"/>
                  <a:t>后</a:t>
                </a:r>
                <a:r>
                  <a:rPr lang="en-US" altLang="zh-CN" dirty="0"/>
                  <a:t>】</a:t>
                </a:r>
                <a:r>
                  <a:rPr lang="zh-CN" altLang="en-US" dirty="0"/>
                  <a:t>举例，一共</a:t>
                </a:r>
                <a:r>
                  <a:rPr lang="en-US" altLang="zh-CN" dirty="0"/>
                  <a:t>N</a:t>
                </a:r>
                <a:r>
                  <a:rPr lang="zh-CN" altLang="en-US" dirty="0"/>
                  <a:t>个样本，每个的预测类标都尽可能对，条件风险最小。</a:t>
                </a:r>
                <a:endParaRPr lang="en-US" altLang="zh-CN" dirty="0"/>
              </a:p>
              <a:p>
                <a:pPr marL="171450" indent="-171450">
                  <a:buFont typeface="Wingdings" panose="05000000000000000000" pitchFamily="2" charset="2"/>
                  <a:buChar char="Ø"/>
                </a:pPr>
                <a:r>
                  <a:rPr lang="zh-CN" altLang="en-US" dirty="0"/>
                  <a:t>最后，重复“贝叶斯判定准则”</a:t>
                </a:r>
                <a:endParaRPr lang="en-US" altLang="zh-CN" dirty="0"/>
              </a:p>
              <a:p>
                <a:pPr marL="171450" indent="-171450">
                  <a:buFont typeface="Wingdings" panose="05000000000000000000" pitchFamily="2" charset="2"/>
                  <a:buChar char="Ø"/>
                </a:pPr>
                <a:r>
                  <a:rPr lang="zh-CN" altLang="en-US" dirty="0"/>
                  <a:t>具体怎么做呢？我们对误判损失</a:t>
                </a:r>
                <a:r>
                  <a:rPr lang="zh-CN" altLang="en-US" sz="1200" b="1" i="0">
                    <a:solidFill>
                      <a:srgbClr val="0000FF"/>
                    </a:solidFill>
                    <a:latin typeface="Cambria Math"/>
                  </a:rPr>
                  <a:t>𝝀</a:t>
                </a:r>
                <a:r>
                  <a:rPr lang="en-US" altLang="zh-CN" sz="1200" b="1" i="0">
                    <a:solidFill>
                      <a:srgbClr val="0000FF"/>
                    </a:solidFill>
                    <a:latin typeface="Cambria Math" panose="02040503050406030204" pitchFamily="18" charset="0"/>
                  </a:rPr>
                  <a:t>_</a:t>
                </a:r>
                <a:r>
                  <a:rPr lang="en-US" altLang="zh-CN" sz="1200" b="1" i="0">
                    <a:solidFill>
                      <a:srgbClr val="0000FF"/>
                    </a:solidFill>
                    <a:latin typeface="Cambria Math"/>
                  </a:rPr>
                  <a:t>𝒊𝒋</a:t>
                </a:r>
                <a:r>
                  <a:rPr lang="zh-CN" altLang="en-US" dirty="0"/>
                  <a:t>给一个更具体的形式</a:t>
                </a:r>
              </a:p>
            </p:txBody>
          </p:sp>
        </mc:Fallback>
      </mc:AlternateContent>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695325"/>
            <a:ext cx="6178550" cy="3476625"/>
          </a:xfrm>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t>9</a:t>
            </a:fld>
            <a:endParaRPr lang="en-US" altLang="zh-CN"/>
          </a:p>
        </p:txBody>
      </p:sp>
    </p:spTree>
    <p:extLst>
      <p:ext uri="{BB962C8B-B14F-4D97-AF65-F5344CB8AC3E}">
        <p14:creationId xmlns:p14="http://schemas.microsoft.com/office/powerpoint/2010/main" val="1659748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hyperlink" Target="mailto:wudan@bjtu.edu.cn" TargetMode="External"/><Relationship Id="rId3" Type="http://schemas.openxmlformats.org/officeDocument/2006/relationships/hyperlink" Target="mailto:jianyu@bjtu.edu.cn" TargetMode="External"/><Relationship Id="rId7" Type="http://schemas.openxmlformats.org/officeDocument/2006/relationships/hyperlink" Target="mailto:hlli@bjtu.edu.cn" TargetMode="External"/><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hyperlink" Target="mailto:hfhuang@bjtu.edu.cn" TargetMode="External"/><Relationship Id="rId5" Type="http://schemas.openxmlformats.org/officeDocument/2006/relationships/hyperlink" Target="mailto:lxtian@bjtu.edu.cn" TargetMode="External"/><Relationship Id="rId10" Type="http://schemas.openxmlformats.org/officeDocument/2006/relationships/hyperlink" Target="mailto:wj@bjtu.edu.cn" TargetMode="External"/><Relationship Id="rId4" Type="http://schemas.openxmlformats.org/officeDocument/2006/relationships/hyperlink" Target="mailto:lpjing@bjtu.edu.cn" TargetMode="External"/><Relationship Id="rId9" Type="http://schemas.openxmlformats.org/officeDocument/2006/relationships/hyperlink" Target="mailto:hywan@bjtu.edu.cn"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8/6/2020</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581528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8/6/2020</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75981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8/6/2020</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90150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5AE37BE-8D28-424C-B9E3-8C07947D424D}"/>
              </a:ext>
            </a:extLst>
          </p:cNvPr>
          <p:cNvSpPr>
            <a:spLocks noGrp="1"/>
          </p:cNvSpPr>
          <p:nvPr>
            <p:ph type="ctrTitle"/>
          </p:nvPr>
        </p:nvSpPr>
        <p:spPr>
          <a:xfrm>
            <a:off x="1524000" y="1122363"/>
            <a:ext cx="9144000" cy="1620837"/>
          </a:xfr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9" name="Subtitle 2">
            <a:extLst>
              <a:ext uri="{FF2B5EF4-FFF2-40B4-BE49-F238E27FC236}">
                <a16:creationId xmlns:a16="http://schemas.microsoft.com/office/drawing/2014/main" id="{15240326-B56A-4DD0-BBCD-AA742331A28C}"/>
              </a:ext>
            </a:extLst>
          </p:cNvPr>
          <p:cNvSpPr>
            <a:spLocks noGrp="1"/>
          </p:cNvSpPr>
          <p:nvPr>
            <p:ph type="subTitle" idx="1"/>
          </p:nvPr>
        </p:nvSpPr>
        <p:spPr>
          <a:xfrm>
            <a:off x="1454149" y="3467100"/>
            <a:ext cx="9144000" cy="6096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10" name="图片 9">
            <a:extLst>
              <a:ext uri="{FF2B5EF4-FFF2-40B4-BE49-F238E27FC236}">
                <a16:creationId xmlns:a16="http://schemas.microsoft.com/office/drawing/2014/main" id="{2E878A1F-E82C-4F80-A34E-E485BF5454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pic>
        <p:nvPicPr>
          <p:cNvPr id="11" name="Picture 10">
            <a:extLst>
              <a:ext uri="{FF2B5EF4-FFF2-40B4-BE49-F238E27FC236}">
                <a16:creationId xmlns:a16="http://schemas.microsoft.com/office/drawing/2014/main" id="{DFE51836-B1E8-4C1B-B768-C06A8544C6F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793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2751306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4315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928354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347134" y="367302"/>
            <a:ext cx="9592733" cy="470898"/>
          </a:xfrm>
          <a:prstGeom prst="rect">
            <a:avLst/>
          </a:prstGeo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347133" y="1149013"/>
            <a:ext cx="11506200" cy="457200"/>
          </a:xfrm>
          <a:prstGeom prst="rect">
            <a:avLst/>
          </a:prstGeo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347133" y="1720513"/>
            <a:ext cx="11506200" cy="4343400"/>
          </a:xfrm>
          <a:prstGeom prst="rect">
            <a:avLst/>
          </a:prstGeo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76247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1351661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2279509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49746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8/6/2020</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9546612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3246813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9495061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4102411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9702759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1789655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20837"/>
          </a:xfr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54149" y="3467100"/>
            <a:ext cx="9144000" cy="6096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7" name="图片 6">
            <a:extLst>
              <a:ext uri="{FF2B5EF4-FFF2-40B4-BE49-F238E27FC236}">
                <a16:creationId xmlns:a16="http://schemas.microsoft.com/office/drawing/2014/main" id="{83F3920A-DE62-4E44-A61D-9EB55B1B43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pic>
        <p:nvPicPr>
          <p:cNvPr id="8" name="Picture 10">
            <a:extLst>
              <a:ext uri="{FF2B5EF4-FFF2-40B4-BE49-F238E27FC236}">
                <a16:creationId xmlns:a16="http://schemas.microsoft.com/office/drawing/2014/main" id="{DFF82E2D-1730-4B20-A96A-C015733DEF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203705"/>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05278" y="6479593"/>
            <a:ext cx="2743200" cy="365125"/>
          </a:xfrm>
          <a:prstGeom prst="rect">
            <a:avLst/>
          </a:prstGeom>
        </p:spPr>
        <p:txBody>
          <a:bodyPr/>
          <a:lstStyle/>
          <a:p>
            <a:fld id="{C764DE79-268F-4C1A-8933-263129D2AF90}" type="datetimeFigureOut">
              <a:rPr lang="en-US" dirty="0"/>
              <a:t>8/6/2020</a:t>
            </a:fld>
            <a:endParaRPr lang="en-US" dirty="0"/>
          </a:p>
        </p:txBody>
      </p:sp>
      <p:sp>
        <p:nvSpPr>
          <p:cNvPr id="5" name="Footer Placeholder 4"/>
          <p:cNvSpPr>
            <a:spLocks noGrp="1"/>
          </p:cNvSpPr>
          <p:nvPr>
            <p:ph type="ftr" sz="quarter" idx="11"/>
          </p:nvPr>
        </p:nvSpPr>
        <p:spPr>
          <a:xfrm>
            <a:off x="3962400" y="5712619"/>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651287"/>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9F32184-2681-485D-970D-1199D595FB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sp>
        <p:nvSpPr>
          <p:cNvPr id="9" name="Title 1">
            <a:extLst>
              <a:ext uri="{FF2B5EF4-FFF2-40B4-BE49-F238E27FC236}">
                <a16:creationId xmlns:a16="http://schemas.microsoft.com/office/drawing/2014/main" id="{3A1F65B3-A330-4CE8-AE55-C8099547ABB2}"/>
              </a:ext>
            </a:extLst>
          </p:cNvPr>
          <p:cNvSpPr>
            <a:spLocks noGrp="1"/>
          </p:cNvSpPr>
          <p:nvPr>
            <p:ph type="ctrTitle"/>
          </p:nvPr>
        </p:nvSpPr>
        <p:spPr>
          <a:xfrm>
            <a:off x="1524000" y="1122363"/>
            <a:ext cx="9144000" cy="1620837"/>
          </a:xfrm>
        </p:spPr>
        <p:txBody>
          <a:bodyPr anchor="b"/>
          <a:lstStyle>
            <a:lvl1pPr algn="ctr">
              <a:defRPr sz="5400" b="1">
                <a:solidFill>
                  <a:srgbClr val="0070C0"/>
                </a:solidFill>
              </a:defRPr>
            </a:lvl1pPr>
          </a:lstStyle>
          <a:p>
            <a:r>
              <a:rPr lang="zh-CN" altLang="en-US" dirty="0"/>
              <a:t>单击此处编辑母版标题样式</a:t>
            </a:r>
            <a:endParaRPr lang="en-US" dirty="0"/>
          </a:p>
        </p:txBody>
      </p:sp>
      <p:sp>
        <p:nvSpPr>
          <p:cNvPr id="10" name="Subtitle 2">
            <a:extLst>
              <a:ext uri="{FF2B5EF4-FFF2-40B4-BE49-F238E27FC236}">
                <a16:creationId xmlns:a16="http://schemas.microsoft.com/office/drawing/2014/main" id="{69D4F308-4E47-46CB-B779-BF0DFA114D0F}"/>
              </a:ext>
            </a:extLst>
          </p:cNvPr>
          <p:cNvSpPr>
            <a:spLocks noGrp="1"/>
          </p:cNvSpPr>
          <p:nvPr>
            <p:ph type="subTitle" idx="1"/>
          </p:nvPr>
        </p:nvSpPr>
        <p:spPr>
          <a:xfrm>
            <a:off x="1454149" y="3467100"/>
            <a:ext cx="9144000" cy="6096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12" name="Picture 10">
            <a:extLst>
              <a:ext uri="{FF2B5EF4-FFF2-40B4-BE49-F238E27FC236}">
                <a16:creationId xmlns:a16="http://schemas.microsoft.com/office/drawing/2014/main" id="{D2689865-E0C5-49DD-866C-E8622DAC7F85}"/>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50632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7476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40456625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79838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8/6/2020</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11938896"/>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15030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1350475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30631543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8683243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994958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17394845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12" name="Picture 2" descr="https://timgsa.baidu.com/timg?image&amp;quality=80&amp;size=b9999_10000&amp;sec=1589392467066&amp;di=858448bcac33b053afe05c80d7f9cab3&amp;imgtype=0&amp;src=http%3A%2F%2F5b0988e595225.cdn.sohucs.com%2Fimages%2F20180612%2F550cbc8547804dfb9c7d80fb69cee600.jpeg">
            <a:extLst>
              <a:ext uri="{FF2B5EF4-FFF2-40B4-BE49-F238E27FC236}">
                <a16:creationId xmlns:a16="http://schemas.microsoft.com/office/drawing/2014/main" id="{B9A6C44C-B792-4AA0-873C-5C7E310A038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2272" b="4546"/>
          <a:stretch/>
        </p:blipFill>
        <p:spPr bwMode="auto">
          <a:xfrm>
            <a:off x="0" y="3875809"/>
            <a:ext cx="12192000" cy="29821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标题 9"/>
          <p:cNvSpPr>
            <a:spLocks noGrp="1"/>
          </p:cNvSpPr>
          <p:nvPr>
            <p:ph type="title"/>
          </p:nvPr>
        </p:nvSpPr>
        <p:spPr>
          <a:xfrm>
            <a:off x="838200" y="457200"/>
            <a:ext cx="10515600" cy="639772"/>
          </a:xfrm>
        </p:spPr>
        <p:txBody>
          <a:bodyPr/>
          <a:lstStyle>
            <a:lvl1pPr algn="ctr">
              <a:defRPr b="0">
                <a:latin typeface="微软雅黑" panose="020B0503020204020204" pitchFamily="34" charset="-122"/>
                <a:ea typeface="微软雅黑" panose="020B0503020204020204" pitchFamily="34" charset="-122"/>
              </a:defRPr>
            </a:lvl1pPr>
          </a:lstStyle>
          <a:p>
            <a:r>
              <a:rPr lang="zh-CN" altLang="en-US" dirty="0"/>
              <a:t>北京交通大学“机器学习”课程组</a:t>
            </a:r>
          </a:p>
        </p:txBody>
      </p:sp>
      <p:sp>
        <p:nvSpPr>
          <p:cNvPr id="13" name="矩形 12">
            <a:extLst>
              <a:ext uri="{FF2B5EF4-FFF2-40B4-BE49-F238E27FC236}">
                <a16:creationId xmlns:a16="http://schemas.microsoft.com/office/drawing/2014/main" id="{200E101D-EAAD-4086-8E7F-AEFE03FFB7EF}"/>
              </a:ext>
            </a:extLst>
          </p:cNvPr>
          <p:cNvSpPr/>
          <p:nvPr userDrawn="1"/>
        </p:nvSpPr>
        <p:spPr>
          <a:xfrm>
            <a:off x="1562100" y="1600200"/>
            <a:ext cx="4876800" cy="1938992"/>
          </a:xfrm>
          <a:prstGeom prst="rect">
            <a:avLst/>
          </a:prstGeom>
        </p:spPr>
        <p:txBody>
          <a:bodyPr wrap="square">
            <a:spAutoFit/>
          </a:bodyPr>
          <a:lstStyle/>
          <a:p>
            <a:pPr marL="0" lvl="2" eaLnBrk="0" hangingPunct="0">
              <a:lnSpc>
                <a:spcPct val="125000"/>
              </a:lnSpc>
              <a:buClr>
                <a:srgbClr val="7030A0"/>
              </a:buClr>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于    剑</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3"/>
              </a:rPr>
              <a:t>jianyu@bjtu.edu.cn</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景丽萍</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4"/>
              </a:rPr>
              <a:t>lpjing@bjtu.edu.cn</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田丽霞</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5"/>
              </a:rPr>
              <a:t>lxtian@bjtu.edu.cn</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a:t>
            </a: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黄惠芳</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6"/>
              </a:rPr>
              <a:t>hfhuang@bjtu.edu.cn</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BF26A67C-B839-42EA-AFCF-86419D5BFF47}"/>
              </a:ext>
            </a:extLst>
          </p:cNvPr>
          <p:cNvSpPr/>
          <p:nvPr userDrawn="1"/>
        </p:nvSpPr>
        <p:spPr>
          <a:xfrm>
            <a:off x="6229350" y="1600200"/>
            <a:ext cx="4229100" cy="1938992"/>
          </a:xfrm>
          <a:prstGeom prst="rect">
            <a:avLst/>
          </a:prstGeom>
        </p:spPr>
        <p:txBody>
          <a:bodyPr wrap="square">
            <a:spAutoFit/>
          </a:bodyPr>
          <a:lstStyle/>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李晓龙</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7"/>
              </a:rPr>
              <a:t>hlli@bjtu.edu.cn</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吴    丹</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8"/>
              </a:rPr>
              <a:t>wudan@bjtu.edu.cn</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万怀宇</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9"/>
              </a:rPr>
              <a:t>hywan@bjtu.edu.cn</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a:t>
            </a:r>
          </a:p>
          <a:p>
            <a:pPr marL="0" lvl="2" eaLnBrk="0" hangingPunct="0">
              <a:lnSpc>
                <a:spcPct val="125000"/>
              </a:lnSpc>
              <a:spcBef>
                <a:spcPts val="0"/>
              </a:spcBef>
              <a:spcAft>
                <a:spcPts val="0"/>
              </a:spcAft>
              <a:buClr>
                <a:srgbClr val="7030A0"/>
              </a:buClr>
              <a:buSzTx/>
              <a:buFont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王    晶</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10"/>
              </a:rPr>
              <a:t>wj@bjtu.edu.cn</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35792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8/6/2020</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37872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8/6/2020</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712716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8/6/2020</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791371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8/6/2020</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421656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dirty="0"/>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8/6/2020</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566557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6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8/6/2020</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14167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C6352A43-0B81-4470-8AD4-932CF3CBD1C5}"/>
              </a:ext>
            </a:extLst>
          </p:cNvPr>
          <p:cNvSpPr>
            <a:spLocks noGrp="1"/>
          </p:cNvSpPr>
          <p:nvPr>
            <p:ph type="title"/>
          </p:nvPr>
        </p:nvSpPr>
        <p:spPr>
          <a:xfrm>
            <a:off x="838200" y="40617"/>
            <a:ext cx="10515600" cy="639772"/>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13" name="Text Placeholder 2">
            <a:extLst>
              <a:ext uri="{FF2B5EF4-FFF2-40B4-BE49-F238E27FC236}">
                <a16:creationId xmlns:a16="http://schemas.microsoft.com/office/drawing/2014/main" id="{4DEEFFAA-61FA-4895-978D-C7C28C8EFD70}"/>
              </a:ext>
            </a:extLst>
          </p:cNvPr>
          <p:cNvSpPr>
            <a:spLocks noGrp="1"/>
          </p:cNvSpPr>
          <p:nvPr>
            <p:ph type="body" idx="1"/>
          </p:nvPr>
        </p:nvSpPr>
        <p:spPr>
          <a:xfrm>
            <a:off x="838200" y="1295400"/>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TextBox 2">
            <a:extLst>
              <a:ext uri="{FF2B5EF4-FFF2-40B4-BE49-F238E27FC236}">
                <a16:creationId xmlns:a16="http://schemas.microsoft.com/office/drawing/2014/main" id="{7B1148D4-5D33-41DB-BD45-6220C9AADF17}"/>
              </a:ext>
            </a:extLst>
          </p:cNvPr>
          <p:cNvSpPr txBox="1"/>
          <p:nvPr userDrawn="1"/>
        </p:nvSpPr>
        <p:spPr>
          <a:xfrm>
            <a:off x="8116403" y="6536941"/>
            <a:ext cx="3846997" cy="307777"/>
          </a:xfrm>
          <a:prstGeom prst="rect">
            <a:avLst/>
          </a:prstGeom>
          <a:noFill/>
        </p:spPr>
        <p:txBody>
          <a:bodyPr wrap="square" rtlCol="0" anchor="ctr">
            <a:spAutoFit/>
          </a:bodyPr>
          <a:lstStyle/>
          <a:p>
            <a:pPr marL="0" marR="0" indent="0" algn="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r>
              <a:rPr kumimoji="0" lang="zh-CN" altLang="en-US" sz="1400" b="1" i="0" u="none" strike="noStrike" cap="none" normalizeH="0" baseline="0" dirty="0">
                <a:ln>
                  <a:noFill/>
                </a:ln>
                <a:solidFill>
                  <a:srgbClr val="0B0759"/>
                </a:solidFill>
                <a:effectLst/>
                <a:latin typeface="+mj-ea"/>
                <a:ea typeface="+mj-ea"/>
              </a:rPr>
              <a:t>北京交通大学</a:t>
            </a:r>
            <a:r>
              <a:rPr kumimoji="0" lang="en-US" altLang="zh-CN" sz="1400" b="1" i="0" u="none" strike="noStrike" cap="none" normalizeH="0" baseline="0" dirty="0">
                <a:ln>
                  <a:noFill/>
                </a:ln>
                <a:solidFill>
                  <a:srgbClr val="0B0759"/>
                </a:solidFill>
                <a:effectLst/>
                <a:latin typeface="+mj-ea"/>
                <a:ea typeface="+mj-ea"/>
              </a:rPr>
              <a:t>《</a:t>
            </a:r>
            <a:r>
              <a:rPr kumimoji="0" lang="zh-CN" altLang="en-US" sz="1400" b="1" i="0" u="none" strike="noStrike" cap="none" normalizeH="0" baseline="0" dirty="0">
                <a:ln>
                  <a:noFill/>
                </a:ln>
                <a:solidFill>
                  <a:srgbClr val="0B0759"/>
                </a:solidFill>
                <a:effectLst/>
                <a:latin typeface="+mj-ea"/>
                <a:ea typeface="+mj-ea"/>
              </a:rPr>
              <a:t>机器学习</a:t>
            </a:r>
            <a:r>
              <a:rPr kumimoji="0" lang="en-US" altLang="zh-CN" sz="1400" b="1" i="0" u="none" strike="noStrike" cap="none" normalizeH="0" baseline="0" dirty="0">
                <a:ln>
                  <a:noFill/>
                </a:ln>
                <a:solidFill>
                  <a:srgbClr val="0B0759"/>
                </a:solidFill>
                <a:effectLst/>
                <a:latin typeface="+mj-ea"/>
                <a:ea typeface="+mj-ea"/>
              </a:rPr>
              <a:t>》</a:t>
            </a:r>
            <a:r>
              <a:rPr kumimoji="0" lang="zh-CN" altLang="en-US" sz="1400" b="1" i="0" u="none" strike="noStrike" cap="none" normalizeH="0" baseline="0" dirty="0">
                <a:ln>
                  <a:noFill/>
                </a:ln>
                <a:solidFill>
                  <a:srgbClr val="0B0759"/>
                </a:solidFill>
                <a:effectLst/>
                <a:latin typeface="+mj-ea"/>
                <a:ea typeface="+mj-ea"/>
              </a:rPr>
              <a:t>课程组</a:t>
            </a:r>
            <a:endParaRPr lang="zh-CN" altLang="en-US" sz="1400" b="1" dirty="0">
              <a:solidFill>
                <a:srgbClr val="0B0759"/>
              </a:solidFill>
              <a:latin typeface="+mj-ea"/>
              <a:ea typeface="+mj-ea"/>
            </a:endParaRPr>
          </a:p>
        </p:txBody>
      </p:sp>
      <p:sp>
        <p:nvSpPr>
          <p:cNvPr id="15" name="TextBox 2">
            <a:extLst>
              <a:ext uri="{FF2B5EF4-FFF2-40B4-BE49-F238E27FC236}">
                <a16:creationId xmlns:a16="http://schemas.microsoft.com/office/drawing/2014/main" id="{8C750926-56E1-43AD-9699-9C71B08FEC4D}"/>
              </a:ext>
            </a:extLst>
          </p:cNvPr>
          <p:cNvSpPr txBox="1"/>
          <p:nvPr userDrawn="1"/>
        </p:nvSpPr>
        <p:spPr>
          <a:xfrm>
            <a:off x="5529678" y="6550224"/>
            <a:ext cx="1132644" cy="307777"/>
          </a:xfrm>
          <a:prstGeom prst="rect">
            <a:avLst/>
          </a:prstGeom>
          <a:noFill/>
        </p:spPr>
        <p:txBody>
          <a:bodyPr wrap="square" rtlCol="0" anchor="ctr">
            <a:spAutoFit/>
          </a:bodyPr>
          <a:lstStyle/>
          <a:p>
            <a:pPr marL="0" marR="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fld id="{B942947D-5E9E-48CD-BC64-1B8D2D672C35}" type="slidenum">
              <a:rPr lang="zh-CN" altLang="en-US" sz="1400" b="1" smtClean="0">
                <a:solidFill>
                  <a:srgbClr val="0B0759"/>
                </a:solidFill>
                <a:latin typeface="+mn-ea"/>
                <a:ea typeface="+mn-ea"/>
              </a:rPr>
              <a:pPr marL="0" marR="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t>‹#›</a:t>
            </a:fld>
            <a:r>
              <a:rPr lang="en-US" altLang="zh-CN" sz="1400" b="1" dirty="0">
                <a:solidFill>
                  <a:srgbClr val="0B0759"/>
                </a:solidFill>
                <a:latin typeface="+mn-ea"/>
                <a:ea typeface="+mn-ea"/>
              </a:rPr>
              <a:t>/47</a:t>
            </a:r>
            <a:endParaRPr lang="zh-CN" altLang="en-US" sz="1400" b="1" dirty="0">
              <a:solidFill>
                <a:srgbClr val="0B0759"/>
              </a:solidFill>
              <a:latin typeface="+mn-ea"/>
              <a:ea typeface="+mn-ea"/>
            </a:endParaRPr>
          </a:p>
        </p:txBody>
      </p:sp>
      <p:pic>
        <p:nvPicPr>
          <p:cNvPr id="16" name="Picture 10">
            <a:extLst>
              <a:ext uri="{FF2B5EF4-FFF2-40B4-BE49-F238E27FC236}">
                <a16:creationId xmlns:a16="http://schemas.microsoft.com/office/drawing/2014/main" id="{D25CE249-D4BE-4EC0-86AA-BF4115619189}"/>
              </a:ext>
            </a:extLst>
          </p:cNvPr>
          <p:cNvPicPr>
            <a:picLocks noChangeAspect="1" noChangeArrowheads="1"/>
          </p:cNvPicPr>
          <p:nvPr userDrawn="1"/>
        </p:nvPicPr>
        <p:blipFill>
          <a:blip r:embed="rId26" cstate="print">
            <a:extLst>
              <a:ext uri="{28A0092B-C50C-407E-A947-70E740481C1C}">
                <a14:useLocalDpi xmlns:a14="http://schemas.microsoft.com/office/drawing/2010/main" val="0"/>
              </a:ext>
            </a:extLst>
          </a:blip>
          <a:srcRect/>
          <a:stretch>
            <a:fillRect/>
          </a:stretch>
        </p:blipFill>
        <p:spPr bwMode="auto">
          <a:xfrm>
            <a:off x="69516" y="40616"/>
            <a:ext cx="692484" cy="64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a:extLst>
              <a:ext uri="{FF2B5EF4-FFF2-40B4-BE49-F238E27FC236}">
                <a16:creationId xmlns:a16="http://schemas.microsoft.com/office/drawing/2014/main" id="{CE934212-B839-4113-B3F9-FEF436F60185}"/>
              </a:ext>
            </a:extLst>
          </p:cNvPr>
          <p:cNvCxnSpPr/>
          <p:nvPr userDrawn="1"/>
        </p:nvCxnSpPr>
        <p:spPr>
          <a:xfrm>
            <a:off x="0" y="753611"/>
            <a:ext cx="12192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22BD4A3-9FE0-4B05-BC25-309A45CD0FDC}"/>
              </a:ext>
            </a:extLst>
          </p:cNvPr>
          <p:cNvCxnSpPr/>
          <p:nvPr userDrawn="1"/>
        </p:nvCxnSpPr>
        <p:spPr>
          <a:xfrm>
            <a:off x="0" y="6477000"/>
            <a:ext cx="12192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075852"/>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Lst>
  <p:hf hdr="0" ftr="0" dt="0"/>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0617"/>
            <a:ext cx="10515600" cy="639772"/>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295400"/>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extBox 2">
            <a:extLst>
              <a:ext uri="{FF2B5EF4-FFF2-40B4-BE49-F238E27FC236}">
                <a16:creationId xmlns:a16="http://schemas.microsoft.com/office/drawing/2014/main" id="{0FF08776-AA40-4670-865D-D16F4CD20C8F}"/>
              </a:ext>
            </a:extLst>
          </p:cNvPr>
          <p:cNvSpPr txBox="1"/>
          <p:nvPr userDrawn="1"/>
        </p:nvSpPr>
        <p:spPr>
          <a:xfrm>
            <a:off x="8116403" y="6536941"/>
            <a:ext cx="3846997" cy="307777"/>
          </a:xfrm>
          <a:prstGeom prst="rect">
            <a:avLst/>
          </a:prstGeom>
          <a:noFill/>
        </p:spPr>
        <p:txBody>
          <a:bodyPr wrap="square" rtlCol="0" anchor="ctr">
            <a:spAutoFit/>
          </a:bodyPr>
          <a:lstStyle/>
          <a:p>
            <a:pPr marL="0" marR="0" indent="0" algn="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r>
              <a:rPr kumimoji="0" lang="zh-CN" altLang="en-US" sz="1400" b="1" i="0" u="none" strike="noStrike" cap="none" normalizeH="0" baseline="0" dirty="0">
                <a:ln>
                  <a:noFill/>
                </a:ln>
                <a:solidFill>
                  <a:srgbClr val="0B0759"/>
                </a:solidFill>
                <a:effectLst/>
                <a:latin typeface="+mj-ea"/>
                <a:ea typeface="+mj-ea"/>
              </a:rPr>
              <a:t>北京交通大学</a:t>
            </a:r>
            <a:r>
              <a:rPr kumimoji="0" lang="en-US" altLang="zh-CN" sz="1400" b="1" i="0" u="none" strike="noStrike" cap="none" normalizeH="0" baseline="0" dirty="0">
                <a:ln>
                  <a:noFill/>
                </a:ln>
                <a:solidFill>
                  <a:srgbClr val="0B0759"/>
                </a:solidFill>
                <a:effectLst/>
                <a:latin typeface="+mj-ea"/>
                <a:ea typeface="+mj-ea"/>
              </a:rPr>
              <a:t>《</a:t>
            </a:r>
            <a:r>
              <a:rPr kumimoji="0" lang="zh-CN" altLang="en-US" sz="1400" b="1" i="0" u="none" strike="noStrike" cap="none" normalizeH="0" baseline="0" dirty="0">
                <a:ln>
                  <a:noFill/>
                </a:ln>
                <a:solidFill>
                  <a:srgbClr val="0B0759"/>
                </a:solidFill>
                <a:effectLst/>
                <a:latin typeface="+mj-ea"/>
                <a:ea typeface="+mj-ea"/>
              </a:rPr>
              <a:t>机器学习</a:t>
            </a:r>
            <a:r>
              <a:rPr kumimoji="0" lang="en-US" altLang="zh-CN" sz="1400" b="1" i="0" u="none" strike="noStrike" cap="none" normalizeH="0" baseline="0" dirty="0">
                <a:ln>
                  <a:noFill/>
                </a:ln>
                <a:solidFill>
                  <a:srgbClr val="0B0759"/>
                </a:solidFill>
                <a:effectLst/>
                <a:latin typeface="+mj-ea"/>
                <a:ea typeface="+mj-ea"/>
              </a:rPr>
              <a:t>》</a:t>
            </a:r>
            <a:r>
              <a:rPr kumimoji="0" lang="zh-CN" altLang="en-US" sz="1400" b="1" i="0" u="none" strike="noStrike" cap="none" normalizeH="0" baseline="0" dirty="0">
                <a:ln>
                  <a:noFill/>
                </a:ln>
                <a:solidFill>
                  <a:srgbClr val="0B0759"/>
                </a:solidFill>
                <a:effectLst/>
                <a:latin typeface="+mj-ea"/>
                <a:ea typeface="+mj-ea"/>
              </a:rPr>
              <a:t>课程组</a:t>
            </a:r>
            <a:endParaRPr lang="zh-CN" altLang="en-US" sz="1400" b="1" dirty="0">
              <a:solidFill>
                <a:srgbClr val="0B0759"/>
              </a:solidFill>
              <a:latin typeface="+mj-ea"/>
              <a:ea typeface="+mj-ea"/>
            </a:endParaRPr>
          </a:p>
        </p:txBody>
      </p:sp>
      <p:sp>
        <p:nvSpPr>
          <p:cNvPr id="8" name="TextBox 2">
            <a:extLst>
              <a:ext uri="{FF2B5EF4-FFF2-40B4-BE49-F238E27FC236}">
                <a16:creationId xmlns:a16="http://schemas.microsoft.com/office/drawing/2014/main" id="{05351088-DA8C-49E2-A01B-EA0ECB971651}"/>
              </a:ext>
            </a:extLst>
          </p:cNvPr>
          <p:cNvSpPr txBox="1"/>
          <p:nvPr userDrawn="1"/>
        </p:nvSpPr>
        <p:spPr>
          <a:xfrm>
            <a:off x="5529678" y="6550224"/>
            <a:ext cx="1132644" cy="307777"/>
          </a:xfrm>
          <a:prstGeom prst="rect">
            <a:avLst/>
          </a:prstGeom>
          <a:noFill/>
        </p:spPr>
        <p:txBody>
          <a:bodyPr wrap="square" rtlCol="0" anchor="ctr">
            <a:spAutoFit/>
          </a:bodyPr>
          <a:lstStyle/>
          <a:p>
            <a:pPr marL="0" marR="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fld id="{B942947D-5E9E-48CD-BC64-1B8D2D672C35}" type="slidenum">
              <a:rPr lang="zh-CN" altLang="en-US" sz="1400" b="1" smtClean="0">
                <a:solidFill>
                  <a:srgbClr val="0B0759"/>
                </a:solidFill>
                <a:latin typeface="+mn-ea"/>
                <a:ea typeface="+mn-ea"/>
              </a:rPr>
              <a:pPr marL="0" marR="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defRPr/>
              </a:pPr>
              <a:t>‹#›</a:t>
            </a:fld>
            <a:r>
              <a:rPr lang="en-US" altLang="zh-CN" sz="1400" b="1" dirty="0">
                <a:solidFill>
                  <a:srgbClr val="0B0759"/>
                </a:solidFill>
                <a:latin typeface="+mn-ea"/>
                <a:ea typeface="+mn-ea"/>
              </a:rPr>
              <a:t>/10</a:t>
            </a:r>
            <a:endParaRPr lang="zh-CN" altLang="en-US" sz="1400" b="1" dirty="0">
              <a:solidFill>
                <a:srgbClr val="0B0759"/>
              </a:solidFill>
              <a:latin typeface="+mn-ea"/>
              <a:ea typeface="+mn-ea"/>
            </a:endParaRPr>
          </a:p>
        </p:txBody>
      </p:sp>
      <p:pic>
        <p:nvPicPr>
          <p:cNvPr id="9" name="Picture 10">
            <a:extLst>
              <a:ext uri="{FF2B5EF4-FFF2-40B4-BE49-F238E27FC236}">
                <a16:creationId xmlns:a16="http://schemas.microsoft.com/office/drawing/2014/main" id="{F8B6AA0B-7B9A-4B97-96B4-BBA24D4086DD}"/>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9516" y="40616"/>
            <a:ext cx="692484" cy="64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a:extLst>
              <a:ext uri="{FF2B5EF4-FFF2-40B4-BE49-F238E27FC236}">
                <a16:creationId xmlns:a16="http://schemas.microsoft.com/office/drawing/2014/main" id="{89B11CD7-A173-475B-B2D9-663691B0E909}"/>
              </a:ext>
            </a:extLst>
          </p:cNvPr>
          <p:cNvCxnSpPr/>
          <p:nvPr userDrawn="1"/>
        </p:nvCxnSpPr>
        <p:spPr>
          <a:xfrm>
            <a:off x="0" y="753611"/>
            <a:ext cx="12192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7BA7B88-B94E-445A-8946-499B60566CF5}"/>
              </a:ext>
            </a:extLst>
          </p:cNvPr>
          <p:cNvCxnSpPr/>
          <p:nvPr userDrawn="1"/>
        </p:nvCxnSpPr>
        <p:spPr>
          <a:xfrm>
            <a:off x="0" y="6477000"/>
            <a:ext cx="12192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257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27.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0.png"/><Relationship Id="rId3" Type="http://schemas.openxmlformats.org/officeDocument/2006/relationships/notesSlide" Target="../notesSlides/notesSlide13.xml"/><Relationship Id="rId7" Type="http://schemas.openxmlformats.org/officeDocument/2006/relationships/image" Target="../media/image26.png"/><Relationship Id="rId12" Type="http://schemas.openxmlformats.org/officeDocument/2006/relationships/image" Target="../media/image23.wmf"/><Relationship Id="rId2" Type="http://schemas.openxmlformats.org/officeDocument/2006/relationships/slideLayout" Target="../slideLayouts/slideLayout16.xml"/><Relationship Id="rId16" Type="http://schemas.openxmlformats.org/officeDocument/2006/relationships/image" Target="../media/image31.png"/><Relationship Id="rId1" Type="http://schemas.openxmlformats.org/officeDocument/2006/relationships/vmlDrawing" Target="../drawings/vmlDrawing2.vml"/><Relationship Id="rId6" Type="http://schemas.openxmlformats.org/officeDocument/2006/relationships/image" Target="../media/image21.wmf"/><Relationship Id="rId11" Type="http://schemas.openxmlformats.org/officeDocument/2006/relationships/oleObject" Target="../embeddings/oleObject4.bin"/><Relationship Id="rId5" Type="http://schemas.openxmlformats.org/officeDocument/2006/relationships/oleObject" Target="../embeddings/oleObject2.bin"/><Relationship Id="rId15" Type="http://schemas.openxmlformats.org/officeDocument/2006/relationships/image" Target="../media/image24.wmf"/><Relationship Id="rId10" Type="http://schemas.openxmlformats.org/officeDocument/2006/relationships/image" Target="../media/image22.wmf"/><Relationship Id="rId4" Type="http://schemas.openxmlformats.org/officeDocument/2006/relationships/image" Target="../media/image34.png"/><Relationship Id="rId9" Type="http://schemas.openxmlformats.org/officeDocument/2006/relationships/oleObject" Target="../embeddings/oleObject3.bin"/><Relationship Id="rId1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14.xml"/><Relationship Id="rId7"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image" Target="../media/image32.wmf"/><Relationship Id="rId5" Type="http://schemas.openxmlformats.org/officeDocument/2006/relationships/oleObject" Target="../embeddings/oleObject6.bin"/><Relationship Id="rId10" Type="http://schemas.openxmlformats.org/officeDocument/2006/relationships/image" Target="../media/image37.png"/><Relationship Id="rId4" Type="http://schemas.openxmlformats.org/officeDocument/2006/relationships/image" Target="../media/image41.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notesSlide" Target="../notesSlides/notesSlide17.xml"/><Relationship Id="rId7" Type="http://schemas.openxmlformats.org/officeDocument/2006/relationships/image" Target="../media/image40.png"/><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image" Target="../media/image39.wmf"/><Relationship Id="rId5" Type="http://schemas.openxmlformats.org/officeDocument/2006/relationships/oleObject" Target="../embeddings/oleObject8.bin"/><Relationship Id="rId4" Type="http://schemas.openxmlformats.org/officeDocument/2006/relationships/image" Target="../media/image47.png"/><Relationship Id="rId9"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46.png"/><Relationship Id="rId3" Type="http://schemas.openxmlformats.org/officeDocument/2006/relationships/notesSlide" Target="../notesSlides/notesSlide18.xml"/><Relationship Id="rId7" Type="http://schemas.openxmlformats.org/officeDocument/2006/relationships/image" Target="../media/image44.png"/><Relationship Id="rId12" Type="http://schemas.openxmlformats.org/officeDocument/2006/relationships/image" Target="../media/image43.wmf"/><Relationship Id="rId2" Type="http://schemas.openxmlformats.org/officeDocument/2006/relationships/slideLayout" Target="../slideLayouts/slideLayout20.xml"/><Relationship Id="rId1" Type="http://schemas.openxmlformats.org/officeDocument/2006/relationships/vmlDrawing" Target="../drawings/vmlDrawing5.vml"/><Relationship Id="rId6" Type="http://schemas.openxmlformats.org/officeDocument/2006/relationships/image" Target="../media/image41.wmf"/><Relationship Id="rId11" Type="http://schemas.openxmlformats.org/officeDocument/2006/relationships/oleObject" Target="../embeddings/oleObject11.bin"/><Relationship Id="rId5" Type="http://schemas.openxmlformats.org/officeDocument/2006/relationships/oleObject" Target="../embeddings/oleObject9.bin"/><Relationship Id="rId10" Type="http://schemas.openxmlformats.org/officeDocument/2006/relationships/image" Target="../media/image45.png"/><Relationship Id="rId4" Type="http://schemas.openxmlformats.org/officeDocument/2006/relationships/image" Target="../media/image54.png"/><Relationship Id="rId9" Type="http://schemas.openxmlformats.org/officeDocument/2006/relationships/image" Target="../media/image42.wmf"/></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image" Target="../media/image5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notesSlide" Target="../notesSlides/notesSlide22.xml"/><Relationship Id="rId7" Type="http://schemas.openxmlformats.org/officeDocument/2006/relationships/oleObject" Target="../embeddings/oleObject13.bin"/><Relationship Id="rId12" Type="http://schemas.openxmlformats.org/officeDocument/2006/relationships/image" Target="../media/image42.wmf"/><Relationship Id="rId2" Type="http://schemas.openxmlformats.org/officeDocument/2006/relationships/slideLayout" Target="../slideLayouts/slideLayout16.xml"/><Relationship Id="rId1" Type="http://schemas.openxmlformats.org/officeDocument/2006/relationships/vmlDrawing" Target="../drawings/vmlDrawing6.vml"/><Relationship Id="rId6" Type="http://schemas.openxmlformats.org/officeDocument/2006/relationships/image" Target="../media/image54.wmf"/><Relationship Id="rId11" Type="http://schemas.openxmlformats.org/officeDocument/2006/relationships/oleObject" Target="../embeddings/oleObject10.bin"/><Relationship Id="rId5" Type="http://schemas.openxmlformats.org/officeDocument/2006/relationships/oleObject" Target="../embeddings/oleObject12.bin"/><Relationship Id="rId10" Type="http://schemas.openxmlformats.org/officeDocument/2006/relationships/image" Target="../media/image41.wmf"/><Relationship Id="rId4" Type="http://schemas.openxmlformats.org/officeDocument/2006/relationships/image" Target="../media/image67.png"/><Relationship Id="rId9"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69.png"/></Relationships>
</file>

<file path=ppt/slides/_rels/slide2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99.png"/><Relationship Id="rId4" Type="http://schemas.openxmlformats.org/officeDocument/2006/relationships/image" Target="../media/image98.png"/></Relationships>
</file>

<file path=ppt/slides/_rels/slide2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vmlDrawing" Target="../drawings/vmlDrawing7.vml"/><Relationship Id="rId6" Type="http://schemas.openxmlformats.org/officeDocument/2006/relationships/image" Target="../media/image56.wmf"/><Relationship Id="rId5" Type="http://schemas.openxmlformats.org/officeDocument/2006/relationships/oleObject" Target="../embeddings/oleObject15.bin"/><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6.xml"/><Relationship Id="rId1" Type="http://schemas.openxmlformats.org/officeDocument/2006/relationships/vmlDrawing" Target="../drawings/vmlDrawing8.vml"/><Relationship Id="rId6" Type="http://schemas.openxmlformats.org/officeDocument/2006/relationships/image" Target="../media/image62.wmf"/><Relationship Id="rId5" Type="http://schemas.openxmlformats.org/officeDocument/2006/relationships/oleObject" Target="../embeddings/oleObject17.bin"/><Relationship Id="rId4" Type="http://schemas.openxmlformats.org/officeDocument/2006/relationships/image" Target="../media/image61.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67.wmf"/><Relationship Id="rId18" Type="http://schemas.openxmlformats.org/officeDocument/2006/relationships/oleObject" Target="../embeddings/oleObject25.bin"/><Relationship Id="rId26" Type="http://schemas.openxmlformats.org/officeDocument/2006/relationships/oleObject" Target="../embeddings/oleObject30.bin"/><Relationship Id="rId3" Type="http://schemas.openxmlformats.org/officeDocument/2006/relationships/notesSlide" Target="../notesSlides/notesSlide28.xml"/><Relationship Id="rId21" Type="http://schemas.openxmlformats.org/officeDocument/2006/relationships/oleObject" Target="../embeddings/oleObject27.bin"/><Relationship Id="rId7" Type="http://schemas.openxmlformats.org/officeDocument/2006/relationships/image" Target="../media/image64.wmf"/><Relationship Id="rId12" Type="http://schemas.openxmlformats.org/officeDocument/2006/relationships/oleObject" Target="../embeddings/oleObject22.bin"/><Relationship Id="rId17" Type="http://schemas.openxmlformats.org/officeDocument/2006/relationships/image" Target="../media/image69.wmf"/><Relationship Id="rId25" Type="http://schemas.openxmlformats.org/officeDocument/2006/relationships/oleObject" Target="../embeddings/oleObject29.bin"/><Relationship Id="rId2" Type="http://schemas.openxmlformats.org/officeDocument/2006/relationships/slideLayout" Target="../slideLayouts/slideLayout16.xml"/><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image" Target="../media/image66.wmf"/><Relationship Id="rId24" Type="http://schemas.openxmlformats.org/officeDocument/2006/relationships/image" Target="../media/image72.wmf"/><Relationship Id="rId5" Type="http://schemas.openxmlformats.org/officeDocument/2006/relationships/image" Target="../media/image63.wmf"/><Relationship Id="rId15" Type="http://schemas.openxmlformats.org/officeDocument/2006/relationships/image" Target="../media/image68.wmf"/><Relationship Id="rId23" Type="http://schemas.openxmlformats.org/officeDocument/2006/relationships/oleObject" Target="../embeddings/oleObject28.bin"/><Relationship Id="rId10" Type="http://schemas.openxmlformats.org/officeDocument/2006/relationships/oleObject" Target="../embeddings/oleObject21.bin"/><Relationship Id="rId19" Type="http://schemas.openxmlformats.org/officeDocument/2006/relationships/image" Target="../media/image70.wmf"/><Relationship Id="rId4" Type="http://schemas.openxmlformats.org/officeDocument/2006/relationships/oleObject" Target="../embeddings/oleObject18.bin"/><Relationship Id="rId9" Type="http://schemas.openxmlformats.org/officeDocument/2006/relationships/image" Target="../media/image65.wmf"/><Relationship Id="rId14" Type="http://schemas.openxmlformats.org/officeDocument/2006/relationships/oleObject" Target="../embeddings/oleObject23.bin"/><Relationship Id="rId22" Type="http://schemas.openxmlformats.org/officeDocument/2006/relationships/image" Target="../media/image71.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35.bin"/><Relationship Id="rId18" Type="http://schemas.openxmlformats.org/officeDocument/2006/relationships/image" Target="../media/image56.wmf"/><Relationship Id="rId26" Type="http://schemas.openxmlformats.org/officeDocument/2006/relationships/oleObject" Target="../embeddings/oleObject42.bin"/><Relationship Id="rId3" Type="http://schemas.openxmlformats.org/officeDocument/2006/relationships/notesSlide" Target="../notesSlides/notesSlide31.xml"/><Relationship Id="rId21" Type="http://schemas.openxmlformats.org/officeDocument/2006/relationships/image" Target="../media/image80.wmf"/><Relationship Id="rId7" Type="http://schemas.openxmlformats.org/officeDocument/2006/relationships/oleObject" Target="../embeddings/oleObject32.bin"/><Relationship Id="rId12" Type="http://schemas.openxmlformats.org/officeDocument/2006/relationships/image" Target="../media/image77.wmf"/><Relationship Id="rId17" Type="http://schemas.openxmlformats.org/officeDocument/2006/relationships/oleObject" Target="../embeddings/oleObject37.bin"/><Relationship Id="rId25" Type="http://schemas.openxmlformats.org/officeDocument/2006/relationships/image" Target="../media/image82.wmf"/><Relationship Id="rId2" Type="http://schemas.openxmlformats.org/officeDocument/2006/relationships/slideLayout" Target="../slideLayouts/slideLayout16.xml"/><Relationship Id="rId16" Type="http://schemas.openxmlformats.org/officeDocument/2006/relationships/image" Target="../media/image79.wmf"/><Relationship Id="rId20" Type="http://schemas.openxmlformats.org/officeDocument/2006/relationships/oleObject" Target="../embeddings/oleObject39.bin"/><Relationship Id="rId1" Type="http://schemas.openxmlformats.org/officeDocument/2006/relationships/vmlDrawing" Target="../drawings/vmlDrawing10.vml"/><Relationship Id="rId6" Type="http://schemas.openxmlformats.org/officeDocument/2006/relationships/image" Target="../media/image74.wmf"/><Relationship Id="rId11" Type="http://schemas.openxmlformats.org/officeDocument/2006/relationships/oleObject" Target="../embeddings/oleObject34.bin"/><Relationship Id="rId24" Type="http://schemas.openxmlformats.org/officeDocument/2006/relationships/oleObject" Target="../embeddings/oleObject41.bin"/><Relationship Id="rId5" Type="http://schemas.openxmlformats.org/officeDocument/2006/relationships/oleObject" Target="../embeddings/oleObject31.bin"/><Relationship Id="rId15" Type="http://schemas.openxmlformats.org/officeDocument/2006/relationships/oleObject" Target="../embeddings/oleObject36.bin"/><Relationship Id="rId23" Type="http://schemas.openxmlformats.org/officeDocument/2006/relationships/image" Target="../media/image81.wmf"/><Relationship Id="rId10" Type="http://schemas.openxmlformats.org/officeDocument/2006/relationships/image" Target="../media/image76.wmf"/><Relationship Id="rId19" Type="http://schemas.openxmlformats.org/officeDocument/2006/relationships/oleObject" Target="../embeddings/oleObject38.bin"/><Relationship Id="rId4" Type="http://schemas.openxmlformats.org/officeDocument/2006/relationships/image" Target="../media/image84.png"/><Relationship Id="rId9" Type="http://schemas.openxmlformats.org/officeDocument/2006/relationships/oleObject" Target="../embeddings/oleObject33.bin"/><Relationship Id="rId14" Type="http://schemas.openxmlformats.org/officeDocument/2006/relationships/image" Target="../media/image78.wmf"/><Relationship Id="rId22" Type="http://schemas.openxmlformats.org/officeDocument/2006/relationships/oleObject" Target="../embeddings/oleObject40.bin"/><Relationship Id="rId27" Type="http://schemas.openxmlformats.org/officeDocument/2006/relationships/image" Target="../media/image83.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oleObject" Target="../embeddings/oleObject48.bin"/><Relationship Id="rId18" Type="http://schemas.openxmlformats.org/officeDocument/2006/relationships/oleObject" Target="../embeddings/oleObject51.bin"/><Relationship Id="rId3" Type="http://schemas.openxmlformats.org/officeDocument/2006/relationships/notesSlide" Target="../notesSlides/notesSlide32.xml"/><Relationship Id="rId7" Type="http://schemas.openxmlformats.org/officeDocument/2006/relationships/image" Target="../media/image86.wmf"/><Relationship Id="rId12" Type="http://schemas.openxmlformats.org/officeDocument/2006/relationships/image" Target="../media/image88.wmf"/><Relationship Id="rId17" Type="http://schemas.openxmlformats.org/officeDocument/2006/relationships/image" Target="../media/image90.wmf"/><Relationship Id="rId2" Type="http://schemas.openxmlformats.org/officeDocument/2006/relationships/slideLayout" Target="../slideLayouts/slideLayout16.xml"/><Relationship Id="rId16" Type="http://schemas.openxmlformats.org/officeDocument/2006/relationships/oleObject" Target="../embeddings/oleObject50.bin"/><Relationship Id="rId1" Type="http://schemas.openxmlformats.org/officeDocument/2006/relationships/vmlDrawing" Target="../drawings/vmlDrawing11.vml"/><Relationship Id="rId6" Type="http://schemas.openxmlformats.org/officeDocument/2006/relationships/oleObject" Target="../embeddings/oleObject44.bin"/><Relationship Id="rId11" Type="http://schemas.openxmlformats.org/officeDocument/2006/relationships/oleObject" Target="../embeddings/oleObject47.bin"/><Relationship Id="rId5" Type="http://schemas.openxmlformats.org/officeDocument/2006/relationships/image" Target="../media/image85.wmf"/><Relationship Id="rId15" Type="http://schemas.openxmlformats.org/officeDocument/2006/relationships/image" Target="../media/image89.wmf"/><Relationship Id="rId10" Type="http://schemas.openxmlformats.org/officeDocument/2006/relationships/oleObject" Target="../embeddings/oleObject46.bin"/><Relationship Id="rId19" Type="http://schemas.openxmlformats.org/officeDocument/2006/relationships/image" Target="../media/image91.wmf"/><Relationship Id="rId4" Type="http://schemas.openxmlformats.org/officeDocument/2006/relationships/oleObject" Target="../embeddings/oleObject43.bin"/><Relationship Id="rId9" Type="http://schemas.openxmlformats.org/officeDocument/2006/relationships/image" Target="../media/image87.wmf"/><Relationship Id="rId14" Type="http://schemas.openxmlformats.org/officeDocument/2006/relationships/oleObject" Target="../embeddings/oleObject4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oleObject" Target="../embeddings/oleObject57.bin"/><Relationship Id="rId18" Type="http://schemas.openxmlformats.org/officeDocument/2006/relationships/oleObject" Target="../embeddings/oleObject60.bin"/><Relationship Id="rId3" Type="http://schemas.openxmlformats.org/officeDocument/2006/relationships/notesSlide" Target="../notesSlides/notesSlide33.xml"/><Relationship Id="rId7" Type="http://schemas.openxmlformats.org/officeDocument/2006/relationships/image" Target="../media/image86.wmf"/><Relationship Id="rId12" Type="http://schemas.openxmlformats.org/officeDocument/2006/relationships/image" Target="../media/image88.wmf"/><Relationship Id="rId17" Type="http://schemas.openxmlformats.org/officeDocument/2006/relationships/image" Target="../media/image90.wmf"/><Relationship Id="rId2" Type="http://schemas.openxmlformats.org/officeDocument/2006/relationships/slideLayout" Target="../slideLayouts/slideLayout16.xml"/><Relationship Id="rId16" Type="http://schemas.openxmlformats.org/officeDocument/2006/relationships/oleObject" Target="../embeddings/oleObject59.bin"/><Relationship Id="rId20" Type="http://schemas.openxmlformats.org/officeDocument/2006/relationships/image" Target="../media/image92.png"/><Relationship Id="rId1" Type="http://schemas.openxmlformats.org/officeDocument/2006/relationships/vmlDrawing" Target="../drawings/vmlDrawing12.vml"/><Relationship Id="rId6" Type="http://schemas.openxmlformats.org/officeDocument/2006/relationships/oleObject" Target="../embeddings/oleObject53.bin"/><Relationship Id="rId11" Type="http://schemas.openxmlformats.org/officeDocument/2006/relationships/oleObject" Target="../embeddings/oleObject56.bin"/><Relationship Id="rId5" Type="http://schemas.openxmlformats.org/officeDocument/2006/relationships/image" Target="../media/image85.wmf"/><Relationship Id="rId15" Type="http://schemas.openxmlformats.org/officeDocument/2006/relationships/image" Target="../media/image89.wmf"/><Relationship Id="rId10" Type="http://schemas.openxmlformats.org/officeDocument/2006/relationships/oleObject" Target="../embeddings/oleObject55.bin"/><Relationship Id="rId19" Type="http://schemas.openxmlformats.org/officeDocument/2006/relationships/image" Target="../media/image91.wmf"/><Relationship Id="rId4" Type="http://schemas.openxmlformats.org/officeDocument/2006/relationships/oleObject" Target="../embeddings/oleObject52.bin"/><Relationship Id="rId9" Type="http://schemas.openxmlformats.org/officeDocument/2006/relationships/image" Target="../media/image87.wmf"/><Relationship Id="rId14" Type="http://schemas.openxmlformats.org/officeDocument/2006/relationships/oleObject" Target="../embeddings/oleObject58.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65.bin"/><Relationship Id="rId18" Type="http://schemas.openxmlformats.org/officeDocument/2006/relationships/image" Target="../media/image98.wmf"/><Relationship Id="rId3" Type="http://schemas.openxmlformats.org/officeDocument/2006/relationships/notesSlide" Target="../notesSlides/notesSlide35.xml"/><Relationship Id="rId21" Type="http://schemas.openxmlformats.org/officeDocument/2006/relationships/image" Target="../media/image103.png"/><Relationship Id="rId7" Type="http://schemas.openxmlformats.org/officeDocument/2006/relationships/oleObject" Target="../embeddings/oleObject62.bin"/><Relationship Id="rId12" Type="http://schemas.openxmlformats.org/officeDocument/2006/relationships/image" Target="../media/image95.wmf"/><Relationship Id="rId17" Type="http://schemas.openxmlformats.org/officeDocument/2006/relationships/oleObject" Target="../embeddings/oleObject67.bin"/><Relationship Id="rId2" Type="http://schemas.openxmlformats.org/officeDocument/2006/relationships/slideLayout" Target="../slideLayouts/slideLayout16.xml"/><Relationship Id="rId16" Type="http://schemas.openxmlformats.org/officeDocument/2006/relationships/image" Target="../media/image97.wmf"/><Relationship Id="rId20" Type="http://schemas.openxmlformats.org/officeDocument/2006/relationships/image" Target="../media/image99.wmf"/><Relationship Id="rId1" Type="http://schemas.openxmlformats.org/officeDocument/2006/relationships/vmlDrawing" Target="../drawings/vmlDrawing13.vml"/><Relationship Id="rId6" Type="http://schemas.openxmlformats.org/officeDocument/2006/relationships/image" Target="../media/image93.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94.wmf"/><Relationship Id="rId19" Type="http://schemas.openxmlformats.org/officeDocument/2006/relationships/oleObject" Target="../embeddings/oleObject68.bin"/><Relationship Id="rId4" Type="http://schemas.openxmlformats.org/officeDocument/2006/relationships/image" Target="../media/image100.png"/><Relationship Id="rId9" Type="http://schemas.openxmlformats.org/officeDocument/2006/relationships/oleObject" Target="../embeddings/oleObject63.bin"/><Relationship Id="rId14" Type="http://schemas.openxmlformats.org/officeDocument/2006/relationships/image" Target="../media/image96.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108.wmf"/><Relationship Id="rId3" Type="http://schemas.openxmlformats.org/officeDocument/2006/relationships/notesSlide" Target="../notesSlides/notesSlide37.xml"/><Relationship Id="rId7" Type="http://schemas.openxmlformats.org/officeDocument/2006/relationships/image" Target="../media/image105.wmf"/><Relationship Id="rId12" Type="http://schemas.openxmlformats.org/officeDocument/2006/relationships/oleObject" Target="../embeddings/oleObject73.bin"/><Relationship Id="rId2" Type="http://schemas.openxmlformats.org/officeDocument/2006/relationships/slideLayout" Target="../slideLayouts/slideLayout16.xml"/><Relationship Id="rId16" Type="http://schemas.openxmlformats.org/officeDocument/2006/relationships/image" Target="../media/image110.png"/><Relationship Id="rId1" Type="http://schemas.openxmlformats.org/officeDocument/2006/relationships/vmlDrawing" Target="../drawings/vmlDrawing14.vml"/><Relationship Id="rId6" Type="http://schemas.openxmlformats.org/officeDocument/2006/relationships/oleObject" Target="../embeddings/oleObject70.bin"/><Relationship Id="rId11" Type="http://schemas.openxmlformats.org/officeDocument/2006/relationships/image" Target="../media/image107.wmf"/><Relationship Id="rId5" Type="http://schemas.openxmlformats.org/officeDocument/2006/relationships/image" Target="../media/image104.wmf"/><Relationship Id="rId15" Type="http://schemas.openxmlformats.org/officeDocument/2006/relationships/image" Target="../media/image109.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106.wmf"/><Relationship Id="rId14" Type="http://schemas.openxmlformats.org/officeDocument/2006/relationships/oleObject" Target="../embeddings/oleObject74.bin"/></Relationships>
</file>

<file path=ppt/slides/_rels/slide4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38.xml"/><Relationship Id="rId1" Type="http://schemas.openxmlformats.org/officeDocument/2006/relationships/slideLayout" Target="../slideLayouts/slideLayout16.xml"/><Relationship Id="rId4" Type="http://schemas.openxmlformats.org/officeDocument/2006/relationships/image" Target="../media/image11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image" Target="../media/image116.wmf"/><Relationship Id="rId3" Type="http://schemas.openxmlformats.org/officeDocument/2006/relationships/notesSlide" Target="../notesSlides/notesSlide40.xml"/><Relationship Id="rId7" Type="http://schemas.openxmlformats.org/officeDocument/2006/relationships/image" Target="../media/image119.png"/><Relationship Id="rId12" Type="http://schemas.openxmlformats.org/officeDocument/2006/relationships/oleObject" Target="../embeddings/oleObject78.bin"/><Relationship Id="rId17" Type="http://schemas.openxmlformats.org/officeDocument/2006/relationships/oleObject" Target="../embeddings/oleObject81.bin"/><Relationship Id="rId2" Type="http://schemas.openxmlformats.org/officeDocument/2006/relationships/slideLayout" Target="../slideLayouts/slideLayout16.xml"/><Relationship Id="rId16" Type="http://schemas.openxmlformats.org/officeDocument/2006/relationships/oleObject" Target="../embeddings/oleObject80.bin"/><Relationship Id="rId1" Type="http://schemas.openxmlformats.org/officeDocument/2006/relationships/vmlDrawing" Target="../drawings/vmlDrawing15.vml"/><Relationship Id="rId6" Type="http://schemas.openxmlformats.org/officeDocument/2006/relationships/image" Target="../media/image113.wmf"/><Relationship Id="rId11" Type="http://schemas.openxmlformats.org/officeDocument/2006/relationships/image" Target="../media/image115.wmf"/><Relationship Id="rId5" Type="http://schemas.openxmlformats.org/officeDocument/2006/relationships/oleObject" Target="../embeddings/oleObject75.bin"/><Relationship Id="rId15" Type="http://schemas.openxmlformats.org/officeDocument/2006/relationships/image" Target="../media/image117.wmf"/><Relationship Id="rId10" Type="http://schemas.openxmlformats.org/officeDocument/2006/relationships/oleObject" Target="../embeddings/oleObject77.bin"/><Relationship Id="rId4" Type="http://schemas.openxmlformats.org/officeDocument/2006/relationships/image" Target="../media/image118.png"/><Relationship Id="rId9" Type="http://schemas.openxmlformats.org/officeDocument/2006/relationships/image" Target="../media/image114.wmf"/><Relationship Id="rId14" Type="http://schemas.openxmlformats.org/officeDocument/2006/relationships/oleObject" Target="../embeddings/oleObject79.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121.wmf"/><Relationship Id="rId18" Type="http://schemas.openxmlformats.org/officeDocument/2006/relationships/image" Target="../media/image117.wmf"/><Relationship Id="rId3" Type="http://schemas.openxmlformats.org/officeDocument/2006/relationships/notesSlide" Target="../notesSlides/notesSlide41.xml"/><Relationship Id="rId21" Type="http://schemas.openxmlformats.org/officeDocument/2006/relationships/oleObject" Target="../embeddings/oleObject93.bin"/><Relationship Id="rId7" Type="http://schemas.openxmlformats.org/officeDocument/2006/relationships/image" Target="../media/image116.wmf"/><Relationship Id="rId12" Type="http://schemas.openxmlformats.org/officeDocument/2006/relationships/oleObject" Target="../embeddings/oleObject87.bin"/><Relationship Id="rId17" Type="http://schemas.openxmlformats.org/officeDocument/2006/relationships/oleObject" Target="../embeddings/oleObject90.bin"/><Relationship Id="rId2" Type="http://schemas.openxmlformats.org/officeDocument/2006/relationships/slideLayout" Target="../slideLayouts/slideLayout16.xml"/><Relationship Id="rId16" Type="http://schemas.openxmlformats.org/officeDocument/2006/relationships/image" Target="../media/image122.wmf"/><Relationship Id="rId20" Type="http://schemas.openxmlformats.org/officeDocument/2006/relationships/oleObject" Target="../embeddings/oleObject92.bin"/><Relationship Id="rId1" Type="http://schemas.openxmlformats.org/officeDocument/2006/relationships/vmlDrawing" Target="../drawings/vmlDrawing16.vml"/><Relationship Id="rId6" Type="http://schemas.openxmlformats.org/officeDocument/2006/relationships/oleObject" Target="../embeddings/oleObject83.bin"/><Relationship Id="rId11" Type="http://schemas.openxmlformats.org/officeDocument/2006/relationships/image" Target="../media/image120.wmf"/><Relationship Id="rId5" Type="http://schemas.openxmlformats.org/officeDocument/2006/relationships/image" Target="../media/image115.wmf"/><Relationship Id="rId15" Type="http://schemas.openxmlformats.org/officeDocument/2006/relationships/oleObject" Target="../embeddings/oleObject89.bin"/><Relationship Id="rId10" Type="http://schemas.openxmlformats.org/officeDocument/2006/relationships/oleObject" Target="../embeddings/oleObject86.bin"/><Relationship Id="rId19" Type="http://schemas.openxmlformats.org/officeDocument/2006/relationships/oleObject" Target="../embeddings/oleObject91.bin"/><Relationship Id="rId4" Type="http://schemas.openxmlformats.org/officeDocument/2006/relationships/oleObject" Target="../embeddings/oleObject82.bin"/><Relationship Id="rId9" Type="http://schemas.openxmlformats.org/officeDocument/2006/relationships/oleObject" Target="../embeddings/oleObject85.bin"/><Relationship Id="rId14" Type="http://schemas.openxmlformats.org/officeDocument/2006/relationships/oleObject" Target="../embeddings/oleObject88.bin"/><Relationship Id="rId22" Type="http://schemas.openxmlformats.org/officeDocument/2006/relationships/image" Target="../media/image123.wmf"/></Relationships>
</file>

<file path=ppt/slides/_rels/slide45.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99.bin"/><Relationship Id="rId18" Type="http://schemas.openxmlformats.org/officeDocument/2006/relationships/oleObject" Target="../embeddings/oleObject101.bin"/><Relationship Id="rId3" Type="http://schemas.openxmlformats.org/officeDocument/2006/relationships/notesSlide" Target="../notesSlides/notesSlide42.xml"/><Relationship Id="rId7" Type="http://schemas.openxmlformats.org/officeDocument/2006/relationships/oleObject" Target="../embeddings/oleObject96.bin"/><Relationship Id="rId12" Type="http://schemas.openxmlformats.org/officeDocument/2006/relationships/image" Target="../media/image128.png"/><Relationship Id="rId17" Type="http://schemas.openxmlformats.org/officeDocument/2006/relationships/image" Target="../media/image126.wmf"/><Relationship Id="rId2" Type="http://schemas.openxmlformats.org/officeDocument/2006/relationships/slideLayout" Target="../slideLayouts/slideLayout16.xml"/><Relationship Id="rId16" Type="http://schemas.openxmlformats.org/officeDocument/2006/relationships/oleObject" Target="../embeddings/oleObject100.bin"/><Relationship Id="rId20" Type="http://schemas.openxmlformats.org/officeDocument/2006/relationships/image" Target="../media/image127.wmf"/><Relationship Id="rId1" Type="http://schemas.openxmlformats.org/officeDocument/2006/relationships/vmlDrawing" Target="../drawings/vmlDrawing17.vml"/><Relationship Id="rId6" Type="http://schemas.openxmlformats.org/officeDocument/2006/relationships/oleObject" Target="../embeddings/oleObject95.bin"/><Relationship Id="rId11" Type="http://schemas.openxmlformats.org/officeDocument/2006/relationships/oleObject" Target="../embeddings/oleObject98.bin"/><Relationship Id="rId5" Type="http://schemas.openxmlformats.org/officeDocument/2006/relationships/image" Target="../media/image124.wmf"/><Relationship Id="rId15" Type="http://schemas.openxmlformats.org/officeDocument/2006/relationships/image" Target="../media/image129.png"/><Relationship Id="rId10" Type="http://schemas.openxmlformats.org/officeDocument/2006/relationships/image" Target="../media/image116.wmf"/><Relationship Id="rId19" Type="http://schemas.openxmlformats.org/officeDocument/2006/relationships/oleObject" Target="../embeddings/oleObject102.bin"/><Relationship Id="rId4" Type="http://schemas.openxmlformats.org/officeDocument/2006/relationships/oleObject" Target="../embeddings/oleObject94.bin"/><Relationship Id="rId9" Type="http://schemas.openxmlformats.org/officeDocument/2006/relationships/oleObject" Target="../embeddings/oleObject97.bin"/><Relationship Id="rId14" Type="http://schemas.openxmlformats.org/officeDocument/2006/relationships/image" Target="../media/image125.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8" Type="http://schemas.openxmlformats.org/officeDocument/2006/relationships/hyperlink" Target="http://faculty.bjtu.edu.cn/9129/" TargetMode="External"/><Relationship Id="rId3" Type="http://schemas.openxmlformats.org/officeDocument/2006/relationships/hyperlink" Target="mailto:lpjing@bjtu.edu.cn" TargetMode="External"/><Relationship Id="rId7" Type="http://schemas.openxmlformats.org/officeDocument/2006/relationships/hyperlink" Target="mailto:jtsang@bjtu.edu.cn" TargetMode="External"/><Relationship Id="rId2" Type="http://schemas.openxmlformats.org/officeDocument/2006/relationships/notesSlide" Target="../notesSlides/notesSlide43.xml"/><Relationship Id="rId1" Type="http://schemas.openxmlformats.org/officeDocument/2006/relationships/slideLayout" Target="../slideLayouts/slideLayout27.xml"/><Relationship Id="rId6" Type="http://schemas.openxmlformats.org/officeDocument/2006/relationships/hyperlink" Target="http://faculty.bjtu.edu.cn/8793/" TargetMode="External"/><Relationship Id="rId11" Type="http://schemas.openxmlformats.org/officeDocument/2006/relationships/hyperlink" Target="http://faculty.bjtu.edu.cn/9089/" TargetMode="External"/><Relationship Id="rId5" Type="http://schemas.openxmlformats.org/officeDocument/2006/relationships/hyperlink" Target="mailto:hywan@bjtu.edu.cn" TargetMode="External"/><Relationship Id="rId10" Type="http://schemas.openxmlformats.org/officeDocument/2006/relationships/hyperlink" Target="http://faculty.bjtu.edu.cn/9167/" TargetMode="External"/><Relationship Id="rId4" Type="http://schemas.openxmlformats.org/officeDocument/2006/relationships/hyperlink" Target="http://faculty.bjtu.edu.cn/8249/" TargetMode="External"/><Relationship Id="rId9" Type="http://schemas.openxmlformats.org/officeDocument/2006/relationships/hyperlink" Target="mailto:wj@bjtu.edu.c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7.xml"/><Relationship Id="rId7"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90057" y="1988930"/>
            <a:ext cx="8077200" cy="829945"/>
          </a:xfrm>
          <a:prstGeom prst="rect">
            <a:avLst/>
          </a:prstGeom>
        </p:spPr>
        <p:txBody>
          <a:bodyPr wrap="square" anchor="ctr">
            <a:spAutoFit/>
          </a:bodyPr>
          <a:lstStyle/>
          <a:p>
            <a:pPr algn="ctr">
              <a:spcBef>
                <a:spcPts val="0"/>
              </a:spcBef>
              <a:buNone/>
            </a:pPr>
            <a:r>
              <a:rPr lang="zh-CN" altLang="en-US" sz="4800" b="1" dirty="0">
                <a:latin typeface="微软雅黑" panose="020B0503020204020204" pitchFamily="34" charset="-122"/>
                <a:ea typeface="微软雅黑" panose="020B0503020204020204" pitchFamily="34" charset="-122"/>
              </a:rPr>
              <a:t>第</a:t>
            </a:r>
            <a:r>
              <a:rPr lang="en-US" altLang="zh-CN" sz="4800" b="1" dirty="0">
                <a:latin typeface="微软雅黑" panose="020B0503020204020204" pitchFamily="34" charset="-122"/>
                <a:ea typeface="微软雅黑" panose="020B0503020204020204" pitchFamily="34" charset="-122"/>
              </a:rPr>
              <a:t>7</a:t>
            </a:r>
            <a:r>
              <a:rPr lang="zh-CN" altLang="en-US" sz="4800" b="1" dirty="0">
                <a:latin typeface="微软雅黑" panose="020B0503020204020204" pitchFamily="34" charset="-122"/>
                <a:ea typeface="微软雅黑" panose="020B0503020204020204" pitchFamily="34" charset="-122"/>
              </a:rPr>
              <a:t>章  贝叶斯分类</a:t>
            </a:r>
            <a:endParaRPr lang="en-US" altLang="zh-CN" sz="4800" b="1" dirty="0">
              <a:latin typeface="微软雅黑" panose="020B0503020204020204" pitchFamily="34" charset="-122"/>
              <a:ea typeface="微软雅黑" panose="020B0503020204020204" pitchFamily="34" charset="-122"/>
            </a:endParaRPr>
          </a:p>
        </p:txBody>
      </p:sp>
      <p:sp>
        <p:nvSpPr>
          <p:cNvPr id="5" name="矩形 4"/>
          <p:cNvSpPr/>
          <p:nvPr/>
        </p:nvSpPr>
        <p:spPr>
          <a:xfrm>
            <a:off x="2133600" y="3916977"/>
            <a:ext cx="8077200" cy="400110"/>
          </a:xfrm>
          <a:prstGeom prst="rect">
            <a:avLst/>
          </a:prstGeom>
        </p:spPr>
        <p:txBody>
          <a:bodyPr wrap="square" anchor="ctr">
            <a:spAutoFit/>
          </a:bodyPr>
          <a:lstStyle/>
          <a:p>
            <a:pPr algn="ctr">
              <a:buNone/>
            </a:pPr>
            <a:r>
              <a:rPr lang="zh-CN" altLang="en-US" sz="2000" b="1" dirty="0">
                <a:latin typeface="微软雅黑" panose="020B0503020204020204" pitchFamily="34" charset="-122"/>
                <a:ea typeface="微软雅黑" panose="020B0503020204020204" pitchFamily="34" charset="-122"/>
              </a:rPr>
              <a:t>北京交通大学本科</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机器学习</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课程组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470898"/>
          </a:xfrm>
        </p:spPr>
        <p:txBody>
          <a:bodyPr>
            <a:noAutofit/>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914400" y="121920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sym typeface="+mn-ea"/>
              </a:rPr>
              <a:t>贝叶斯决策论</a:t>
            </a:r>
            <a:endParaRPr lang="zh-CN" altLang="en-US" sz="2400" b="1" dirty="0">
              <a:solidFill>
                <a:schemeClr val="bg2"/>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sym typeface="+mn-ea"/>
              </a:rPr>
              <a:t>极大似然估计</a:t>
            </a:r>
            <a:endParaRPr lang="zh-CN" altLang="en-US" sz="2400" b="1" dirty="0">
              <a:solidFill>
                <a:schemeClr val="tx1"/>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半朴素贝叶斯分类器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贝叶斯网</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EM算法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28600" y="160888"/>
            <a:ext cx="7194550" cy="470535"/>
          </a:xfrm>
        </p:spPr>
        <p:txBody>
          <a:bodyPr>
            <a:noAutofit/>
          </a:bodyPr>
          <a:lstStyle/>
          <a:p>
            <a:r>
              <a:rPr lang="en-US" altLang="zh-CN" dirty="0"/>
              <a:t>     </a:t>
            </a:r>
            <a:r>
              <a:rPr lang="zh-CN" altLang="en-US" dirty="0"/>
              <a:t>极大似然估计</a:t>
            </a:r>
            <a:endParaRPr lang="zh-CN" altLang="en-US" dirty="0">
              <a:latin typeface="+mj-ea"/>
              <a:ea typeface="+mj-ea"/>
            </a:endParaRPr>
          </a:p>
        </p:txBody>
      </p:sp>
      <mc:AlternateContent xmlns:mc="http://schemas.openxmlformats.org/markup-compatibility/2006" xmlns:a14="http://schemas.microsoft.com/office/drawing/2010/main">
        <mc:Choice Requires="a14">
          <p:sp>
            <p:nvSpPr>
              <p:cNvPr id="2" name="内容占位符 1"/>
              <p:cNvSpPr>
                <a:spLocks noGrp="1"/>
              </p:cNvSpPr>
              <p:nvPr>
                <p:ph sz="quarter" idx="14"/>
              </p:nvPr>
            </p:nvSpPr>
            <p:spPr>
              <a:xfrm>
                <a:off x="685800" y="1028700"/>
                <a:ext cx="10591800" cy="4838700"/>
              </a:xfrm>
            </p:spPr>
            <p:txBody>
              <a:bodyPr>
                <a:noAutofit/>
              </a:bodyPr>
              <a:lstStyle/>
              <a:p>
                <a:pPr>
                  <a:lnSpc>
                    <a:spcPct val="12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常用策略：先假定</a:t>
                </a:r>
                <a14:m>
                  <m:oMath xmlns:m="http://schemas.openxmlformats.org/officeDocument/2006/math">
                    <m:r>
                      <a:rPr lang="en-US" altLang="zh-CN" sz="2400" i="1">
                        <a:solidFill>
                          <a:schemeClr val="tx1"/>
                        </a:solidFill>
                        <a:latin typeface="Cambria Math"/>
                      </a:rPr>
                      <m:t>𝑃</m:t>
                    </m:r>
                    <m:r>
                      <a:rPr lang="en-US" altLang="zh-CN" sz="2400" i="1">
                        <a:solidFill>
                          <a:schemeClr val="tx1"/>
                        </a:solidFill>
                        <a:latin typeface="Cambria Math"/>
                      </a:rPr>
                      <m:t>(</m:t>
                    </m:r>
                    <m:r>
                      <a:rPr lang="en-US" altLang="zh-CN" sz="2400" b="1" i="1">
                        <a:solidFill>
                          <a:schemeClr val="tx1"/>
                        </a:solidFill>
                        <a:latin typeface="Cambria Math"/>
                      </a:rPr>
                      <m:t>𝒙</m:t>
                    </m:r>
                    <m:r>
                      <a:rPr lang="en-US" altLang="zh-CN" sz="2400" i="1">
                        <a:solidFill>
                          <a:schemeClr val="tx1"/>
                        </a:solidFill>
                        <a:latin typeface="Cambria Math"/>
                      </a:rPr>
                      <m:t>|</m:t>
                    </m:r>
                    <m:r>
                      <a:rPr lang="en-US" altLang="zh-CN" sz="2400" i="1">
                        <a:solidFill>
                          <a:schemeClr val="tx1"/>
                        </a:solidFill>
                        <a:latin typeface="Cambria Math"/>
                      </a:rPr>
                      <m:t>𝑐</m:t>
                    </m:r>
                    <m:r>
                      <a:rPr lang="en-US" altLang="zh-CN" sz="2400" i="1">
                        <a:solidFill>
                          <a:schemeClr val="tx1"/>
                        </a:solidFill>
                        <a:latin typeface="Cambria Math"/>
                      </a:rPr>
                      <m:t>)</m:t>
                    </m:r>
                  </m:oMath>
                </a14:m>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具有某种确定的概率分布形式，再基于训练样本对概率分布进行参数估计。</a:t>
                </a:r>
              </a:p>
              <a:p>
                <a:pPr lvl="1">
                  <a:lnSpc>
                    <a:spcPct val="12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记关于类别</a:t>
                </a:r>
                <a14:m>
                  <m:oMath xmlns:m="http://schemas.openxmlformats.org/officeDocument/2006/math">
                    <m:r>
                      <a:rPr lang="en-US" altLang="zh-CN" sz="2000" i="1">
                        <a:solidFill>
                          <a:schemeClr val="tx1"/>
                        </a:solidFill>
                        <a:latin typeface="Cambria Math"/>
                      </a:rPr>
                      <m:t>𝑐</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的类条件概率为</a:t>
                </a:r>
                <a14:m>
                  <m:oMath xmlns:m="http://schemas.openxmlformats.org/officeDocument/2006/math">
                    <m:r>
                      <a:rPr lang="en-US" altLang="zh-CN" sz="2000" i="1">
                        <a:solidFill>
                          <a:schemeClr val="tx1"/>
                        </a:solidFill>
                        <a:latin typeface="Cambria Math"/>
                      </a:rPr>
                      <m:t>𝑃</m:t>
                    </m:r>
                    <m:r>
                      <a:rPr lang="en-US" altLang="zh-CN" sz="2000" i="1">
                        <a:solidFill>
                          <a:schemeClr val="tx1"/>
                        </a:solidFill>
                        <a:latin typeface="Cambria Math"/>
                      </a:rPr>
                      <m:t>(</m:t>
                    </m:r>
                    <m:r>
                      <a:rPr lang="en-US" altLang="zh-CN" sz="2000" b="1" i="1">
                        <a:solidFill>
                          <a:schemeClr val="tx1"/>
                        </a:solidFill>
                        <a:latin typeface="Cambria Math"/>
                      </a:rPr>
                      <m:t>𝒙</m:t>
                    </m:r>
                    <m:r>
                      <a:rPr lang="en-US" altLang="zh-CN" sz="2000" i="1">
                        <a:solidFill>
                          <a:schemeClr val="tx1"/>
                        </a:solidFill>
                        <a:latin typeface="Cambria Math"/>
                      </a:rPr>
                      <m:t>|</m:t>
                    </m:r>
                    <m:r>
                      <a:rPr lang="en-US" altLang="zh-CN" sz="2000" i="1">
                        <a:solidFill>
                          <a:schemeClr val="tx1"/>
                        </a:solidFill>
                        <a:latin typeface="Cambria Math"/>
                      </a:rPr>
                      <m:t>𝑐</m:t>
                    </m:r>
                    <m:r>
                      <a:rPr lang="en-US" altLang="zh-CN" sz="2000" i="1">
                        <a:solidFill>
                          <a:schemeClr val="tx1"/>
                        </a:solidFill>
                        <a:latin typeface="Cambria Math"/>
                      </a:rPr>
                      <m:t>)</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，假设</a:t>
                </a:r>
                <a14:m>
                  <m:oMath xmlns:m="http://schemas.openxmlformats.org/officeDocument/2006/math">
                    <m:r>
                      <a:rPr lang="en-US" altLang="zh-CN" sz="2000" i="1">
                        <a:solidFill>
                          <a:schemeClr val="tx1"/>
                        </a:solidFill>
                        <a:latin typeface="Cambria Math"/>
                      </a:rPr>
                      <m:t>𝑃</m:t>
                    </m:r>
                    <m:r>
                      <a:rPr lang="en-US" altLang="zh-CN" sz="2000" i="1">
                        <a:solidFill>
                          <a:schemeClr val="tx1"/>
                        </a:solidFill>
                        <a:latin typeface="Cambria Math"/>
                      </a:rPr>
                      <m:t>(</m:t>
                    </m:r>
                    <m:r>
                      <a:rPr lang="en-US" altLang="zh-CN" sz="2000" b="1" i="1">
                        <a:solidFill>
                          <a:schemeClr val="tx1"/>
                        </a:solidFill>
                        <a:latin typeface="Cambria Math"/>
                      </a:rPr>
                      <m:t>𝒙</m:t>
                    </m:r>
                    <m:r>
                      <a:rPr lang="en-US" altLang="zh-CN" sz="2000" i="1">
                        <a:solidFill>
                          <a:schemeClr val="tx1"/>
                        </a:solidFill>
                        <a:latin typeface="Cambria Math"/>
                      </a:rPr>
                      <m:t>|</m:t>
                    </m:r>
                    <m:r>
                      <a:rPr lang="en-US" altLang="zh-CN" sz="2000" i="1">
                        <a:solidFill>
                          <a:schemeClr val="tx1"/>
                        </a:solidFill>
                        <a:latin typeface="Cambria Math"/>
                      </a:rPr>
                      <m:t>𝑐</m:t>
                    </m:r>
                    <m:r>
                      <a:rPr lang="en-US" altLang="zh-CN" sz="2000" i="1">
                        <a:solidFill>
                          <a:schemeClr val="tx1"/>
                        </a:solidFill>
                        <a:latin typeface="Cambria Math"/>
                      </a:rPr>
                      <m:t>)</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具有确定的形式被参数</a:t>
                </a:r>
                <a14:m>
                  <m:oMath xmlns:m="http://schemas.openxmlformats.org/officeDocument/2006/math">
                    <m:sSub>
                      <m:sSubPr>
                        <m:ctrlPr>
                          <a:rPr lang="en-US" altLang="zh-CN" sz="2000" i="1" dirty="0" smtClean="0">
                            <a:solidFill>
                              <a:schemeClr val="tx1"/>
                            </a:solidFill>
                            <a:latin typeface="Cambria Math" panose="02040503050406030204" pitchFamily="18" charset="0"/>
                            <a:ea typeface="微软雅黑" panose="020B0503020204020204" pitchFamily="34" charset="-122"/>
                          </a:rPr>
                        </m:ctrlPr>
                      </m:sSubPr>
                      <m:e>
                        <m:r>
                          <a:rPr lang="zh-CN" altLang="en-US" sz="2000" b="1" i="1" dirty="0" smtClean="0">
                            <a:solidFill>
                              <a:schemeClr val="tx1"/>
                            </a:solidFill>
                            <a:latin typeface="Cambria Math"/>
                            <a:ea typeface="微软雅黑" panose="020B0503020204020204" pitchFamily="34" charset="-122"/>
                          </a:rPr>
                          <m:t>𝜽</m:t>
                        </m:r>
                      </m:e>
                      <m:sub>
                        <m:r>
                          <a:rPr lang="en-US" altLang="zh-CN" sz="2000" b="0" i="1" dirty="0" smtClean="0">
                            <a:solidFill>
                              <a:schemeClr val="tx1"/>
                            </a:solidFill>
                            <a:latin typeface="Cambria Math"/>
                            <a:ea typeface="微软雅黑" panose="020B0503020204020204" pitchFamily="34" charset="-122"/>
                          </a:rPr>
                          <m:t>𝑐</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唯一确定，我们的任务就是利用训练集</a:t>
                </a:r>
                <a14:m>
                  <m:oMath xmlns:m="http://schemas.openxmlformats.org/officeDocument/2006/math">
                    <m:r>
                      <a:rPr lang="en-US" altLang="zh-CN" sz="2000" b="0" i="1" dirty="0" smtClean="0">
                        <a:solidFill>
                          <a:schemeClr val="tx1"/>
                        </a:solidFill>
                        <a:latin typeface="Cambria Math"/>
                        <a:ea typeface="微软雅黑" panose="020B0503020204020204" pitchFamily="34" charset="-122"/>
                        <a:cs typeface="微软雅黑" panose="020B0503020204020204" pitchFamily="34" charset="-122"/>
                      </a:rPr>
                      <m:t>𝐷</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估计参数</a:t>
                </a:r>
                <a14:m>
                  <m:oMath xmlns:m="http://schemas.openxmlformats.org/officeDocument/2006/math">
                    <m:sSub>
                      <m:sSubPr>
                        <m:ctrlPr>
                          <a:rPr lang="en-US" altLang="zh-CN" sz="2000" i="1" dirty="0">
                            <a:solidFill>
                              <a:schemeClr val="tx1"/>
                            </a:solidFill>
                            <a:latin typeface="Cambria Math" panose="02040503050406030204" pitchFamily="18" charset="0"/>
                            <a:ea typeface="微软雅黑" panose="020B0503020204020204" pitchFamily="34" charset="-122"/>
                          </a:rPr>
                        </m:ctrlPr>
                      </m:sSubPr>
                      <m:e>
                        <m:r>
                          <a:rPr lang="zh-CN" altLang="en-US" sz="2000" b="1" i="1" dirty="0">
                            <a:solidFill>
                              <a:schemeClr val="tx1"/>
                            </a:solidFill>
                            <a:latin typeface="Cambria Math"/>
                            <a:ea typeface="微软雅黑" panose="020B0503020204020204" pitchFamily="34" charset="-122"/>
                          </a:rPr>
                          <m:t>𝜽</m:t>
                        </m:r>
                      </m:e>
                      <m:sub>
                        <m:r>
                          <a:rPr lang="en-US" altLang="zh-CN" sz="2000" i="1" dirty="0">
                            <a:solidFill>
                              <a:schemeClr val="tx1"/>
                            </a:solidFill>
                            <a:latin typeface="Cambria Math"/>
                            <a:ea typeface="微软雅黑" panose="020B0503020204020204" pitchFamily="34" charset="-122"/>
                          </a:rPr>
                          <m:t>𝑐</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这是参数估计过程，统计学界的两个学派提供了不同的方案</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zh-CN" altLang="en-US" sz="20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频率主义学派</a:t>
                </a:r>
                <a:r>
                  <a:rPr lang="en-US" altLang="zh-CN" sz="20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1" dirty="0" err="1">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Frequentist</a:t>
                </a:r>
                <a:r>
                  <a:rPr lang="en-US" altLang="zh-CN" sz="20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认为参数虽然未知，但却存在客观值，因此可通过优化似然函数等准则来确定参数值。</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zh-CN" altLang="en-US" sz="20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贝叶斯学派</a:t>
                </a:r>
                <a:r>
                  <a:rPr lang="en-US" altLang="zh-CN" sz="20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 (Bayesian)</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认为参数是未观察到的随机变量、其本身也可由分布，因此可假定参数服从一个先验分布，然后基于观测到的数据计算参数的后验分布。</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4"/>
              </p:nvPr>
            </p:nvSpPr>
            <p:spPr>
              <a:xfrm>
                <a:off x="685800" y="1028700"/>
                <a:ext cx="10591800" cy="4838700"/>
              </a:xfrm>
              <a:blipFill>
                <a:blip r:embed="rId3"/>
                <a:stretch>
                  <a:fillRect l="-806" t="-252" r="-576" b="-3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5105400" y="2819400"/>
                <a:ext cx="2595903" cy="453137"/>
              </a:xfrm>
              <a:prstGeom prst="rect">
                <a:avLst/>
              </a:prstGeom>
            </p:spPr>
            <p:txBody>
              <a:bodyPr wrap="none">
                <a:spAutoFit/>
              </a:bodyPr>
              <a:lstStyle/>
              <a:p>
                <a:pPr>
                  <a:buNone/>
                </a:pPr>
                <a14:m>
                  <m:oMath xmlns:m="http://schemas.openxmlformats.org/officeDocument/2006/math">
                    <m:r>
                      <a:rPr lang="en-US" altLang="zh-CN" sz="2400" i="1">
                        <a:latin typeface="Cambria Math"/>
                      </a:rPr>
                      <m:t>𝑃</m:t>
                    </m:r>
                    <m:r>
                      <a:rPr lang="en-US" altLang="zh-CN" sz="2400" i="1">
                        <a:latin typeface="Cambria Math"/>
                      </a:rPr>
                      <m:t>(</m:t>
                    </m:r>
                    <m:r>
                      <a:rPr lang="en-US" altLang="zh-CN" sz="2400" b="1" i="1">
                        <a:latin typeface="Cambria Math"/>
                      </a:rPr>
                      <m:t>𝒙</m:t>
                    </m:r>
                    <m:r>
                      <a:rPr lang="en-US" altLang="zh-CN" sz="2400" i="1">
                        <a:latin typeface="Cambria Math"/>
                      </a:rPr>
                      <m:t>|</m:t>
                    </m:r>
                    <m:r>
                      <a:rPr lang="en-US" altLang="zh-CN" sz="2400" i="1">
                        <a:latin typeface="Cambria Math"/>
                      </a:rPr>
                      <m:t>𝑐</m:t>
                    </m:r>
                    <m:r>
                      <a:rPr lang="en-US" altLang="zh-CN" sz="2400" i="1">
                        <a:latin typeface="Cambria Math"/>
                      </a:rPr>
                      <m:t>)</m:t>
                    </m:r>
                  </m:oMath>
                </a14:m>
                <a:r>
                  <a:rPr lang="zh-CN" altLang="en-US" sz="2200" dirty="0"/>
                  <a:t>记为</a:t>
                </a:r>
                <a14:m>
                  <m:oMath xmlns:m="http://schemas.openxmlformats.org/officeDocument/2006/math">
                    <m:r>
                      <a:rPr lang="en-US" altLang="zh-CN" sz="2200" i="1">
                        <a:solidFill>
                          <a:srgbClr val="FF0000"/>
                        </a:solidFill>
                        <a:latin typeface="Cambria Math" panose="02040503050406030204" pitchFamily="18" charset="0"/>
                      </a:rPr>
                      <m:t>𝑃</m:t>
                    </m:r>
                    <m:d>
                      <m:dPr>
                        <m:ctrlPr>
                          <a:rPr lang="en-US" altLang="zh-CN" sz="2200" i="1">
                            <a:solidFill>
                              <a:srgbClr val="FF0000"/>
                            </a:solidFill>
                            <a:latin typeface="Cambria Math" panose="02040503050406030204" pitchFamily="18" charset="0"/>
                          </a:rPr>
                        </m:ctrlPr>
                      </m:dPr>
                      <m:e>
                        <m:r>
                          <a:rPr lang="en-US" altLang="zh-CN" sz="2200" b="1" i="1">
                            <a:solidFill>
                              <a:srgbClr val="FF0000"/>
                            </a:solidFill>
                            <a:latin typeface="Cambria Math"/>
                          </a:rPr>
                          <m:t>𝒙</m:t>
                        </m:r>
                      </m:e>
                      <m:e>
                        <m:sSub>
                          <m:sSubPr>
                            <m:ctrlPr>
                              <a:rPr lang="en-US" altLang="zh-CN" sz="2200" i="1" dirty="0">
                                <a:solidFill>
                                  <a:srgbClr val="FF0000"/>
                                </a:solidFill>
                                <a:latin typeface="Cambria Math" panose="02040503050406030204" pitchFamily="18" charset="0"/>
                                <a:ea typeface="微软雅黑" panose="020B0503020204020204" pitchFamily="34" charset="-122"/>
                              </a:rPr>
                            </m:ctrlPr>
                          </m:sSubPr>
                          <m:e>
                            <m:r>
                              <a:rPr lang="zh-CN" altLang="en-US" sz="2200" b="1" i="1" dirty="0">
                                <a:solidFill>
                                  <a:srgbClr val="FF0000"/>
                                </a:solidFill>
                                <a:latin typeface="Cambria Math"/>
                                <a:ea typeface="微软雅黑" panose="020B0503020204020204" pitchFamily="34" charset="-122"/>
                              </a:rPr>
                              <m:t>𝜽</m:t>
                            </m:r>
                          </m:e>
                          <m:sub>
                            <m:r>
                              <a:rPr lang="en-US" altLang="zh-CN" sz="2200" i="1" dirty="0">
                                <a:solidFill>
                                  <a:srgbClr val="FF0000"/>
                                </a:solidFill>
                                <a:latin typeface="Cambria Math"/>
                                <a:ea typeface="微软雅黑" panose="020B0503020204020204" pitchFamily="34" charset="-122"/>
                              </a:rPr>
                              <m:t>𝑐</m:t>
                            </m:r>
                          </m:sub>
                        </m:sSub>
                      </m:e>
                    </m:d>
                  </m:oMath>
                </a14:m>
                <a:endParaRPr lang="zh-CN" altLang="en-US" sz="2200"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5105400" y="2819400"/>
                <a:ext cx="2595903" cy="453137"/>
              </a:xfrm>
              <a:prstGeom prst="rect">
                <a:avLst/>
              </a:prstGeom>
              <a:blipFill>
                <a:blip r:embed="rId4"/>
                <a:stretch>
                  <a:fillRect l="-706" t="-2703" b="-283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D449EFD-6258-4DF4-9448-CE9938723142}"/>
                  </a:ext>
                </a:extLst>
              </p:cNvPr>
              <p:cNvSpPr/>
              <p:nvPr/>
            </p:nvSpPr>
            <p:spPr>
              <a:xfrm>
                <a:off x="4473657" y="84667"/>
                <a:ext cx="1929695" cy="523220"/>
              </a:xfrm>
              <a:prstGeom prst="rect">
                <a:avLst/>
              </a:prstGeom>
            </p:spPr>
            <p:txBody>
              <a:bodyPr wrap="none">
                <a:spAutoFit/>
              </a:bodyPr>
              <a:lstStyle/>
              <a:p>
                <a:pPr>
                  <a:buNone/>
                </a:pPr>
                <a:r>
                  <a:rPr lang="zh-CN" altLang="en-US" sz="2800" dirty="0">
                    <a:solidFill>
                      <a:srgbClr val="0070C0"/>
                    </a:solidFill>
                  </a:rPr>
                  <a:t>估计</a:t>
                </a:r>
                <a14:m>
                  <m:oMath xmlns:m="http://schemas.openxmlformats.org/officeDocument/2006/math">
                    <m:r>
                      <a:rPr lang="en-US" altLang="zh-CN" sz="2800" i="1">
                        <a:solidFill>
                          <a:srgbClr val="0070C0"/>
                        </a:solidFill>
                        <a:latin typeface="Cambria Math"/>
                      </a:rPr>
                      <m:t>𝑃</m:t>
                    </m:r>
                    <m:r>
                      <a:rPr lang="en-US" altLang="zh-CN" sz="2800" i="1">
                        <a:solidFill>
                          <a:srgbClr val="0070C0"/>
                        </a:solidFill>
                        <a:latin typeface="Cambria Math"/>
                      </a:rPr>
                      <m:t>(</m:t>
                    </m:r>
                    <m:r>
                      <a:rPr lang="en-US" altLang="zh-CN" sz="2800" b="1" i="1">
                        <a:solidFill>
                          <a:srgbClr val="0070C0"/>
                        </a:solidFill>
                        <a:latin typeface="Cambria Math"/>
                      </a:rPr>
                      <m:t>𝒙</m:t>
                    </m:r>
                    <m:r>
                      <a:rPr lang="en-US" altLang="zh-CN" sz="2800" i="1">
                        <a:solidFill>
                          <a:srgbClr val="0070C0"/>
                        </a:solidFill>
                        <a:latin typeface="Cambria Math"/>
                      </a:rPr>
                      <m:t>|</m:t>
                    </m:r>
                    <m:r>
                      <a:rPr lang="en-US" altLang="zh-CN" sz="2800" i="1">
                        <a:solidFill>
                          <a:srgbClr val="0070C0"/>
                        </a:solidFill>
                        <a:latin typeface="Cambria Math"/>
                      </a:rPr>
                      <m:t>𝑐</m:t>
                    </m:r>
                    <m:r>
                      <a:rPr lang="en-US" altLang="zh-CN" sz="2800" i="1">
                        <a:solidFill>
                          <a:srgbClr val="0070C0"/>
                        </a:solidFill>
                        <a:latin typeface="Cambria Math"/>
                      </a:rPr>
                      <m:t>)</m:t>
                    </m:r>
                  </m:oMath>
                </a14:m>
                <a:endParaRPr lang="zh-CN" altLang="en-US" sz="2800" dirty="0">
                  <a:solidFill>
                    <a:srgbClr val="0070C0"/>
                  </a:solidFill>
                </a:endParaRPr>
              </a:p>
            </p:txBody>
          </p:sp>
        </mc:Choice>
        <mc:Fallback xmlns="">
          <p:sp>
            <p:nvSpPr>
              <p:cNvPr id="6" name="矩形 5">
                <a:extLst>
                  <a:ext uri="{FF2B5EF4-FFF2-40B4-BE49-F238E27FC236}">
                    <a16:creationId xmlns:a16="http://schemas.microsoft.com/office/drawing/2014/main" id="{8D449EFD-6258-4DF4-9448-CE9938723142}"/>
                  </a:ext>
                </a:extLst>
              </p:cNvPr>
              <p:cNvSpPr>
                <a:spLocks noRot="1" noChangeAspect="1" noMove="1" noResize="1" noEditPoints="1" noAdjustHandles="1" noChangeArrowheads="1" noChangeShapeType="1" noTextEdit="1"/>
              </p:cNvSpPr>
              <p:nvPr/>
            </p:nvSpPr>
            <p:spPr>
              <a:xfrm>
                <a:off x="4473657" y="84667"/>
                <a:ext cx="1929695" cy="523220"/>
              </a:xfrm>
              <a:prstGeom prst="rect">
                <a:avLst/>
              </a:prstGeom>
              <a:blipFill>
                <a:blip r:embed="rId5"/>
                <a:stretch>
                  <a:fillRect l="-6646" t="-12791" b="-31395"/>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E852003A-08F1-4034-B9FC-EDE3F5239F6F}"/>
              </a:ext>
            </a:extLst>
          </p:cNvPr>
          <p:cNvSpPr/>
          <p:nvPr/>
        </p:nvSpPr>
        <p:spPr bwMode="auto">
          <a:xfrm>
            <a:off x="3886200" y="152400"/>
            <a:ext cx="409575" cy="318135"/>
          </a:xfrm>
          <a:prstGeom prst="rightArrow">
            <a:avLst/>
          </a:prstGeom>
          <a:solidFill>
            <a:srgbClr val="00B0F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90830" indent="-290830"/>
            <a:endParaRPr lang="zh-CN" altLang="en-US">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02829"/>
            <a:ext cx="10515600" cy="1325563"/>
          </a:xfrm>
        </p:spPr>
        <p:txBody>
          <a:bodyPr/>
          <a:lstStyle/>
          <a:p>
            <a:r>
              <a:rPr lang="zh-CN" altLang="en-US" dirty="0"/>
              <a:t>频率学派 </a:t>
            </a:r>
            <a:r>
              <a:rPr lang="en-US" altLang="zh-CN" dirty="0" err="1"/>
              <a:t>vs</a:t>
            </a:r>
            <a:r>
              <a:rPr lang="en-US" altLang="zh-CN" dirty="0"/>
              <a:t> </a:t>
            </a:r>
            <a:r>
              <a:rPr lang="zh-CN" altLang="en-US" dirty="0"/>
              <a:t>贝叶斯学派</a:t>
            </a:r>
            <a:r>
              <a:rPr lang="en-US" altLang="zh-CN" dirty="0"/>
              <a:t>-</a:t>
            </a:r>
            <a:r>
              <a:rPr lang="zh-CN" altLang="en-US" dirty="0"/>
              <a:t>知识扩展</a:t>
            </a:r>
          </a:p>
        </p:txBody>
      </p:sp>
      <p:sp>
        <p:nvSpPr>
          <p:cNvPr id="3" name="文本框 2"/>
          <p:cNvSpPr txBox="1"/>
          <p:nvPr/>
        </p:nvSpPr>
        <p:spPr>
          <a:xfrm>
            <a:off x="838200" y="1036796"/>
            <a:ext cx="8839200" cy="461665"/>
          </a:xfrm>
          <a:prstGeom prst="rect">
            <a:avLst/>
          </a:prstGeom>
          <a:noFill/>
        </p:spPr>
        <p:txBody>
          <a:bodyPr wrap="square" rtlCol="0">
            <a:spAutoFit/>
          </a:bodyPr>
          <a:lstStyle/>
          <a:p>
            <a:pPr>
              <a:buNone/>
            </a:pPr>
            <a:r>
              <a:rPr lang="zh-CN" altLang="en-US" sz="2400" b="1" dirty="0">
                <a:solidFill>
                  <a:srgbClr val="7030A0"/>
                </a:solidFill>
              </a:rPr>
              <a:t>频率学派：</a:t>
            </a:r>
            <a:endParaRPr lang="en-US" altLang="zh-CN" sz="2400" b="1" dirty="0">
              <a:solidFill>
                <a:srgbClr val="7030A0"/>
              </a:solidFill>
            </a:endParaRPr>
          </a:p>
        </p:txBody>
      </p:sp>
      <p:sp>
        <p:nvSpPr>
          <p:cNvPr id="4" name="文本框 3"/>
          <p:cNvSpPr txBox="1"/>
          <p:nvPr/>
        </p:nvSpPr>
        <p:spPr>
          <a:xfrm>
            <a:off x="855133" y="3198167"/>
            <a:ext cx="8839200" cy="461665"/>
          </a:xfrm>
          <a:prstGeom prst="rect">
            <a:avLst/>
          </a:prstGeom>
          <a:noFill/>
        </p:spPr>
        <p:txBody>
          <a:bodyPr wrap="square" rtlCol="0">
            <a:spAutoFit/>
          </a:bodyPr>
          <a:lstStyle/>
          <a:p>
            <a:pPr>
              <a:buNone/>
            </a:pPr>
            <a:r>
              <a:rPr lang="zh-CN" altLang="en-US" sz="2400" b="1" dirty="0">
                <a:solidFill>
                  <a:srgbClr val="7030A0"/>
                </a:solidFill>
              </a:rPr>
              <a:t>贝叶斯学派：</a:t>
            </a:r>
            <a:endParaRPr lang="en-US" altLang="zh-CN" sz="2400" b="1" dirty="0">
              <a:solidFill>
                <a:srgbClr val="7030A0"/>
              </a:solidFill>
            </a:endParaRPr>
          </a:p>
        </p:txBody>
      </p:sp>
      <mc:AlternateContent xmlns:mc="http://schemas.openxmlformats.org/markup-compatibility/2006" xmlns:a14="http://schemas.microsoft.com/office/drawing/2010/main">
        <mc:Choice Requires="a14">
          <p:sp>
            <p:nvSpPr>
              <p:cNvPr id="5" name="文本框 4"/>
              <p:cNvSpPr txBox="1"/>
              <p:nvPr/>
            </p:nvSpPr>
            <p:spPr>
              <a:xfrm>
                <a:off x="1261533" y="1593919"/>
                <a:ext cx="8382000" cy="115249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200" dirty="0"/>
                  <a:t>把需要推断的参数</a:t>
                </a:r>
                <a14:m>
                  <m:oMath xmlns:m="http://schemas.openxmlformats.org/officeDocument/2006/math">
                    <m:sSub>
                      <m:sSubPr>
                        <m:ctrlPr>
                          <a:rPr lang="en-US" altLang="zh-CN" sz="2400" i="1" dirty="0">
                            <a:latin typeface="Cambria Math" panose="02040503050406030204" pitchFamily="18" charset="0"/>
                            <a:ea typeface="微软雅黑" panose="020B0503020204020204" pitchFamily="34" charset="-122"/>
                          </a:rPr>
                        </m:ctrlPr>
                      </m:sSubPr>
                      <m:e>
                        <m:r>
                          <a:rPr lang="zh-CN" altLang="en-US" sz="2400" b="1" i="1" dirty="0">
                            <a:latin typeface="Cambria Math"/>
                            <a:ea typeface="微软雅黑" panose="020B0503020204020204" pitchFamily="34" charset="-122"/>
                          </a:rPr>
                          <m:t>𝜽</m:t>
                        </m:r>
                      </m:e>
                      <m:sub>
                        <m:r>
                          <a:rPr lang="en-US" altLang="zh-CN" sz="2400" i="1" dirty="0">
                            <a:latin typeface="Cambria Math"/>
                            <a:ea typeface="微软雅黑" panose="020B0503020204020204" pitchFamily="34" charset="-122"/>
                          </a:rPr>
                          <m:t>𝑐</m:t>
                        </m:r>
                      </m:sub>
                    </m:sSub>
                  </m:oMath>
                </a14:m>
                <a:r>
                  <a:rPr lang="zh-CN" altLang="en-US" sz="2200" dirty="0"/>
                  <a:t>看作固定且未知的常数，而样本</a:t>
                </a:r>
                <a14:m>
                  <m:oMath xmlns:m="http://schemas.openxmlformats.org/officeDocument/2006/math">
                    <m:r>
                      <a:rPr lang="en-US" altLang="zh-CN" sz="2400" b="1" i="1">
                        <a:latin typeface="Cambria Math"/>
                      </a:rPr>
                      <m:t>𝒙</m:t>
                    </m:r>
                  </m:oMath>
                </a14:m>
                <a:r>
                  <a:rPr lang="zh-CN" altLang="en-US" sz="2200" dirty="0"/>
                  <a:t>是随机的；</a:t>
                </a:r>
                <a:endParaRPr lang="en-US" altLang="zh-CN" sz="2200" dirty="0"/>
              </a:p>
              <a:p>
                <a:pPr marL="342900" indent="-342900">
                  <a:buFont typeface="Wingdings" panose="05000000000000000000" pitchFamily="2" charset="2"/>
                  <a:buChar char="p"/>
                </a:pPr>
                <a:r>
                  <a:rPr lang="zh-CN" altLang="en-US" sz="2200" b="1" dirty="0"/>
                  <a:t>着眼在样本空间</a:t>
                </a:r>
                <a:r>
                  <a:rPr lang="zh-CN" altLang="en-US" sz="2200" dirty="0"/>
                  <a:t>，有关的概率计算都是针对</a:t>
                </a:r>
                <a14:m>
                  <m:oMath xmlns:m="http://schemas.openxmlformats.org/officeDocument/2006/math">
                    <m:r>
                      <a:rPr lang="en-US" altLang="zh-CN" sz="2400" b="1" i="1">
                        <a:latin typeface="Cambria Math"/>
                      </a:rPr>
                      <m:t>𝒙</m:t>
                    </m:r>
                  </m:oMath>
                </a14:m>
                <a:r>
                  <a:rPr lang="zh-CN" altLang="en-US" sz="2200" dirty="0"/>
                  <a:t>的分布：求</a:t>
                </a:r>
                <a14:m>
                  <m:oMath xmlns:m="http://schemas.openxmlformats.org/officeDocument/2006/math">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r>
                          <a:rPr lang="en-US" altLang="zh-CN" sz="2000" b="1" i="1">
                            <a:latin typeface="Cambria Math"/>
                          </a:rPr>
                          <m:t>𝒙</m:t>
                        </m:r>
                      </m:e>
                      <m:e>
                        <m:sSub>
                          <m:sSubPr>
                            <m:ctrlPr>
                              <a:rPr lang="en-US" altLang="zh-CN" sz="2000" i="1" dirty="0">
                                <a:latin typeface="Cambria Math" panose="02040503050406030204" pitchFamily="18" charset="0"/>
                                <a:ea typeface="微软雅黑" panose="020B0503020204020204" pitchFamily="34" charset="-122"/>
                              </a:rPr>
                            </m:ctrlPr>
                          </m:sSubPr>
                          <m:e>
                            <m:r>
                              <a:rPr lang="zh-CN" altLang="en-US" sz="2000" b="1" i="1" dirty="0">
                                <a:latin typeface="Cambria Math"/>
                                <a:ea typeface="微软雅黑" panose="020B0503020204020204" pitchFamily="34" charset="-122"/>
                              </a:rPr>
                              <m:t>𝜽</m:t>
                            </m:r>
                          </m:e>
                          <m:sub>
                            <m:r>
                              <a:rPr lang="en-US" altLang="zh-CN" sz="2000" i="1" dirty="0">
                                <a:latin typeface="Cambria Math"/>
                                <a:ea typeface="微软雅黑" panose="020B0503020204020204" pitchFamily="34" charset="-122"/>
                              </a:rPr>
                              <m:t>𝑐</m:t>
                            </m:r>
                          </m:sub>
                        </m:sSub>
                      </m:e>
                    </m:d>
                    <m:r>
                      <a:rPr lang="zh-CN" altLang="en-US" sz="1800" i="1">
                        <a:latin typeface="Cambria Math" panose="02040503050406030204" pitchFamily="18" charset="0"/>
                      </a:rPr>
                      <m:t> </m:t>
                    </m:r>
                  </m:oMath>
                </a14:m>
                <a:r>
                  <a:rPr lang="zh-CN" altLang="en-US" sz="2200" dirty="0"/>
                  <a:t>。</a:t>
                </a:r>
                <a:endParaRPr lang="en-US" altLang="zh-CN" sz="2200" dirty="0"/>
              </a:p>
              <a:p>
                <a:pPr marL="342900" indent="-342900">
                  <a:buFont typeface="Wingdings" panose="05000000000000000000" pitchFamily="2" charset="2"/>
                  <a:buChar char="p"/>
                </a:pPr>
                <a:r>
                  <a:rPr lang="zh-CN" altLang="en-US" sz="2200" dirty="0"/>
                  <a:t>常用方法：最大似然估计</a:t>
                </a:r>
                <a:endParaRPr lang="en-US" altLang="zh-CN" sz="2200" dirty="0"/>
              </a:p>
            </p:txBody>
          </p:sp>
        </mc:Choice>
        <mc:Fallback xmlns="">
          <p:sp>
            <p:nvSpPr>
              <p:cNvPr id="5" name="文本框 4"/>
              <p:cNvSpPr txBox="1">
                <a:spLocks noRot="1" noChangeAspect="1" noMove="1" noResize="1" noEditPoints="1" noAdjustHandles="1" noChangeArrowheads="1" noChangeShapeType="1" noTextEdit="1"/>
              </p:cNvSpPr>
              <p:nvPr/>
            </p:nvSpPr>
            <p:spPr>
              <a:xfrm>
                <a:off x="1261533" y="1593919"/>
                <a:ext cx="8382000" cy="1152495"/>
              </a:xfrm>
              <a:prstGeom prst="rect">
                <a:avLst/>
              </a:prstGeom>
              <a:blipFill>
                <a:blip r:embed="rId3"/>
                <a:stretch>
                  <a:fillRect l="-800" t="-526" r="-4291"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348668" y="3899205"/>
                <a:ext cx="8328732" cy="1468800"/>
              </a:xfrm>
              <a:prstGeom prst="rect">
                <a:avLst/>
              </a:prstGeom>
              <a:noFill/>
            </p:spPr>
            <p:txBody>
              <a:bodyPr wrap="square" rtlCol="0">
                <a:spAutoFit/>
              </a:bodyPr>
              <a:lstStyle/>
              <a:p>
                <a:pPr marL="342900" indent="-342900">
                  <a:buFont typeface="Wingdings" panose="05000000000000000000" pitchFamily="2" charset="2"/>
                  <a:buChar char="p"/>
                </a:pPr>
                <a:r>
                  <a:rPr lang="zh-CN" altLang="en-US" sz="2200" dirty="0"/>
                  <a:t>把参数</a:t>
                </a:r>
                <a14:m>
                  <m:oMath xmlns:m="http://schemas.openxmlformats.org/officeDocument/2006/math">
                    <m:sSub>
                      <m:sSubPr>
                        <m:ctrlPr>
                          <a:rPr lang="en-US" altLang="zh-CN" sz="2000" i="1" dirty="0">
                            <a:latin typeface="Cambria Math" panose="02040503050406030204" pitchFamily="18" charset="0"/>
                            <a:ea typeface="微软雅黑" panose="020B0503020204020204" pitchFamily="34" charset="-122"/>
                          </a:rPr>
                        </m:ctrlPr>
                      </m:sSubPr>
                      <m:e>
                        <m:r>
                          <a:rPr lang="zh-CN" altLang="en-US" sz="2000" b="1" i="1" dirty="0">
                            <a:latin typeface="Cambria Math"/>
                            <a:ea typeface="微软雅黑" panose="020B0503020204020204" pitchFamily="34" charset="-122"/>
                          </a:rPr>
                          <m:t>𝜽</m:t>
                        </m:r>
                      </m:e>
                      <m:sub>
                        <m:r>
                          <a:rPr lang="en-US" altLang="zh-CN" sz="2000" i="1" dirty="0">
                            <a:latin typeface="Cambria Math"/>
                            <a:ea typeface="微软雅黑" panose="020B0503020204020204" pitchFamily="34" charset="-122"/>
                          </a:rPr>
                          <m:t>𝑐</m:t>
                        </m:r>
                      </m:sub>
                    </m:sSub>
                  </m:oMath>
                </a14:m>
                <a:r>
                  <a:rPr lang="zh-CN" altLang="en-US" sz="2200" dirty="0"/>
                  <a:t>看作随机变量，而样本</a:t>
                </a:r>
                <a14:m>
                  <m:oMath xmlns:m="http://schemas.openxmlformats.org/officeDocument/2006/math">
                    <m:r>
                      <a:rPr lang="en-US" altLang="zh-CN" sz="2000" b="1" i="1">
                        <a:latin typeface="Cambria Math"/>
                      </a:rPr>
                      <m:t>𝒙</m:t>
                    </m:r>
                  </m:oMath>
                </a14:m>
                <a:r>
                  <a:rPr lang="zh-CN" altLang="en-US" sz="2200" dirty="0"/>
                  <a:t>是固定的；</a:t>
                </a:r>
                <a:endParaRPr lang="en-US" altLang="zh-CN" sz="2200" dirty="0"/>
              </a:p>
              <a:p>
                <a:pPr marL="342900" indent="-342900">
                  <a:buFont typeface="Wingdings" panose="05000000000000000000" pitchFamily="2" charset="2"/>
                  <a:buChar char="p"/>
                </a:pPr>
                <a:r>
                  <a:rPr lang="zh-CN" altLang="en-US" sz="2200" b="1" dirty="0"/>
                  <a:t>着眼点在参数空间</a:t>
                </a:r>
                <a:r>
                  <a:rPr lang="zh-CN" altLang="en-US" sz="2200" dirty="0"/>
                  <a:t>，重视参数</a:t>
                </a:r>
                <a14:m>
                  <m:oMath xmlns:m="http://schemas.openxmlformats.org/officeDocument/2006/math">
                    <m:sSub>
                      <m:sSubPr>
                        <m:ctrlPr>
                          <a:rPr lang="en-US" altLang="zh-CN" sz="2400" i="1" dirty="0">
                            <a:latin typeface="Cambria Math" panose="02040503050406030204" pitchFamily="18" charset="0"/>
                            <a:ea typeface="微软雅黑" panose="020B0503020204020204" pitchFamily="34" charset="-122"/>
                          </a:rPr>
                        </m:ctrlPr>
                      </m:sSubPr>
                      <m:e>
                        <m:r>
                          <a:rPr lang="zh-CN" altLang="en-US" sz="2400" b="1" i="1" dirty="0">
                            <a:latin typeface="Cambria Math"/>
                            <a:ea typeface="微软雅黑" panose="020B0503020204020204" pitchFamily="34" charset="-122"/>
                          </a:rPr>
                          <m:t>𝜽</m:t>
                        </m:r>
                      </m:e>
                      <m:sub>
                        <m:r>
                          <a:rPr lang="en-US" altLang="zh-CN" sz="2400" i="1" dirty="0">
                            <a:latin typeface="Cambria Math"/>
                            <a:ea typeface="微软雅黑" panose="020B0503020204020204" pitchFamily="34" charset="-122"/>
                          </a:rPr>
                          <m:t>𝑐</m:t>
                        </m:r>
                      </m:sub>
                    </m:sSub>
                  </m:oMath>
                </a14:m>
                <a:r>
                  <a:rPr lang="zh-CN" altLang="en-US" sz="2200" dirty="0"/>
                  <a:t>的分布；</a:t>
                </a:r>
                <a:endParaRPr lang="en-US" altLang="zh-CN" sz="2200" dirty="0"/>
              </a:p>
              <a:p>
                <a:pPr marL="342900" indent="-342900">
                  <a:buFont typeface="Wingdings" panose="05000000000000000000" pitchFamily="2" charset="2"/>
                  <a:buChar char="p"/>
                </a:pPr>
                <a:r>
                  <a:rPr lang="zh-CN" altLang="en-US" sz="2200" dirty="0"/>
                  <a:t>固定的操作模式是通过参数的先验分布结合样本信息得到参数的后验分布。</a:t>
                </a:r>
                <a:endParaRPr lang="en-US" altLang="zh-CN" sz="22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348668" y="3899205"/>
                <a:ext cx="8328732" cy="1468800"/>
              </a:xfrm>
              <a:prstGeom prst="rect">
                <a:avLst/>
              </a:prstGeom>
              <a:blipFill>
                <a:blip r:embed="rId4"/>
                <a:stretch>
                  <a:fillRect l="-805" t="-2490" b="-74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913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下箭头 5"/>
          <p:cNvSpPr/>
          <p:nvPr/>
        </p:nvSpPr>
        <p:spPr bwMode="auto">
          <a:xfrm>
            <a:off x="5181601" y="2438400"/>
            <a:ext cx="831677" cy="1752600"/>
          </a:xfrm>
          <a:prstGeom prst="downArrow">
            <a:avLst/>
          </a:prstGeom>
          <a:gradFill flip="none" rotWithShape="1">
            <a:gsLst>
              <a:gs pos="0">
                <a:srgbClr val="339966">
                  <a:tint val="66000"/>
                  <a:satMod val="160000"/>
                </a:srgbClr>
              </a:gs>
              <a:gs pos="50000">
                <a:srgbClr val="339966">
                  <a:tint val="44500"/>
                  <a:satMod val="160000"/>
                </a:srgbClr>
              </a:gs>
              <a:gs pos="100000">
                <a:srgbClr val="339966">
                  <a:tint val="23500"/>
                  <a:satMod val="160000"/>
                </a:srgbClr>
              </a:gs>
            </a:gsLst>
            <a:lin ang="2700000" scaled="1"/>
            <a:tileRect/>
          </a:gradFill>
          <a:ln w="19050" cap="flat" cmpd="sng" algn="ctr">
            <a:solidFill>
              <a:srgbClr val="339966"/>
            </a:solidFill>
            <a:prstDash val="dash"/>
            <a:round/>
            <a:headEnd type="none" w="med" len="med"/>
            <a:tailEnd type="none" w="med" len="med"/>
          </a:ln>
        </p:spPr>
        <p:txBody>
          <a:bodyPr vert="horz" wrap="square" lIns="91440" tIns="45720" rIns="91440" bIns="45720" numCol="1" rtlCol="0" anchor="t" anchorCtr="0" compatLnSpc="1"/>
          <a:lstStyle/>
          <a:p>
            <a:pPr marL="290830" indent="-290830"/>
            <a:endParaRPr lang="zh-CN" altLang="en-US"/>
          </a:p>
        </p:txBody>
      </p:sp>
      <p:sp>
        <p:nvSpPr>
          <p:cNvPr id="4" name="标题 3"/>
          <p:cNvSpPr>
            <a:spLocks noGrp="1"/>
          </p:cNvSpPr>
          <p:nvPr>
            <p:ph type="title"/>
          </p:nvPr>
        </p:nvSpPr>
        <p:spPr>
          <a:xfrm>
            <a:off x="196850" y="136992"/>
            <a:ext cx="7194550" cy="470535"/>
          </a:xfrm>
        </p:spPr>
        <p:txBody>
          <a:bodyPr>
            <a:noAutofit/>
          </a:bodyPr>
          <a:lstStyle/>
          <a:p>
            <a:r>
              <a:rPr lang="en-US" altLang="zh-CN" dirty="0"/>
              <a:t>     </a:t>
            </a:r>
            <a:r>
              <a:rPr lang="zh-CN" altLang="en-US" dirty="0"/>
              <a:t>极大似然估计</a:t>
            </a:r>
            <a:endParaRPr lang="zh-CN" altLang="en-US" dirty="0">
              <a:latin typeface="+mj-ea"/>
              <a:ea typeface="+mj-ea"/>
            </a:endParaRPr>
          </a:p>
        </p:txBody>
      </p:sp>
      <mc:AlternateContent xmlns:mc="http://schemas.openxmlformats.org/markup-compatibility/2006" xmlns:a14="http://schemas.microsoft.com/office/drawing/2010/main">
        <mc:Choice Requires="a14">
          <p:sp>
            <p:nvSpPr>
              <p:cNvPr id="2" name="内容占位符 1"/>
              <p:cNvSpPr>
                <a:spLocks noGrp="1"/>
              </p:cNvSpPr>
              <p:nvPr>
                <p:ph sz="quarter" idx="14"/>
              </p:nvPr>
            </p:nvSpPr>
            <p:spPr>
              <a:xfrm>
                <a:off x="893602" y="1004304"/>
                <a:ext cx="10383998" cy="2628614"/>
              </a:xfrm>
            </p:spPr>
            <p:txBody>
              <a:bodyPr>
                <a:noAutofit/>
              </a:bodyPr>
              <a:lstStyle/>
              <a:p>
                <a:pPr>
                  <a:lnSpc>
                    <a:spcPct val="100000"/>
                  </a:lnSpc>
                </a:pPr>
                <a:r>
                  <a:rPr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令</a:t>
                </a:r>
                <a14:m>
                  <m:oMath xmlns:m="http://schemas.openxmlformats.org/officeDocument/2006/math">
                    <m:sSub>
                      <m:sSubPr>
                        <m:ctrlPr>
                          <a:rPr lang="en-US" altLang="zh-CN" sz="2300" i="1" dirty="0">
                            <a:solidFill>
                              <a:schemeClr val="tx1"/>
                            </a:solidFill>
                            <a:latin typeface="Cambria Math" panose="02040503050406030204" pitchFamily="18" charset="0"/>
                            <a:ea typeface="微软雅黑" panose="020B0503020204020204" pitchFamily="34" charset="-122"/>
                          </a:rPr>
                        </m:ctrlPr>
                      </m:sSubPr>
                      <m:e>
                        <m:r>
                          <a:rPr lang="en-US" altLang="zh-CN" sz="2300" i="1" dirty="0">
                            <a:solidFill>
                              <a:schemeClr val="tx1"/>
                            </a:solidFill>
                            <a:latin typeface="Cambria Math"/>
                            <a:ea typeface="微软雅黑" panose="020B0503020204020204" pitchFamily="34" charset="-122"/>
                          </a:rPr>
                          <m:t>𝐷</m:t>
                        </m:r>
                      </m:e>
                      <m:sub>
                        <m:r>
                          <a:rPr lang="en-US" altLang="zh-CN" sz="2300" i="1" dirty="0">
                            <a:solidFill>
                              <a:schemeClr val="tx1"/>
                            </a:solidFill>
                            <a:latin typeface="Cambria Math"/>
                            <a:ea typeface="微软雅黑" panose="020B0503020204020204" pitchFamily="34" charset="-122"/>
                          </a:rPr>
                          <m:t>𝑐</m:t>
                        </m:r>
                      </m:sub>
                    </m:sSub>
                  </m:oMath>
                </a14:m>
                <a:r>
                  <a:rPr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表示训练集</a:t>
                </a:r>
                <a14:m>
                  <m:oMath xmlns:m="http://schemas.openxmlformats.org/officeDocument/2006/math">
                    <m:r>
                      <a:rPr lang="en-US" altLang="zh-CN" sz="2300" i="1">
                        <a:solidFill>
                          <a:schemeClr val="tx1"/>
                        </a:solidFill>
                        <a:latin typeface="Cambria Math" panose="02040503050406030204" pitchFamily="18" charset="0"/>
                        <a:ea typeface="微软雅黑" panose="020B0503020204020204" pitchFamily="34" charset="-122"/>
                        <a:cs typeface="微软雅黑" panose="020B0503020204020204" pitchFamily="34" charset="-122"/>
                      </a:rPr>
                      <m:t>𝐷</m:t>
                    </m:r>
                  </m:oMath>
                </a14:m>
                <a:r>
                  <a:rPr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中第</a:t>
                </a:r>
                <a14:m>
                  <m:oMath xmlns:m="http://schemas.openxmlformats.org/officeDocument/2006/math">
                    <m:r>
                      <a:rPr lang="en-US" altLang="zh-CN" sz="2300" i="1">
                        <a:solidFill>
                          <a:schemeClr val="tx1"/>
                        </a:solidFill>
                        <a:latin typeface="Cambria Math"/>
                      </a:rPr>
                      <m:t>𝑐</m:t>
                    </m:r>
                  </m:oMath>
                </a14:m>
                <a:r>
                  <a:rPr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类样本组成的集合，</a:t>
                </a:r>
                <a:r>
                  <a:rPr lang="zh-CN" altLang="en-US" sz="23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假设这些样本是独立同分布的（</a:t>
                </a:r>
                <a:r>
                  <a:rPr lang="en-US" altLang="zh-CN" sz="23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i.i.d</a:t>
                </a:r>
                <a:r>
                  <a:rPr lang="en-US" altLang="zh-CN" sz="23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3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，则参数</a:t>
                </a:r>
                <a14:m>
                  <m:oMath xmlns:m="http://schemas.openxmlformats.org/officeDocument/2006/math">
                    <m:sSub>
                      <m:sSubPr>
                        <m:ctrlPr>
                          <a:rPr lang="en-US" altLang="zh-CN" sz="2300" i="1" dirty="0">
                            <a:solidFill>
                              <a:schemeClr val="tx1"/>
                            </a:solidFill>
                            <a:latin typeface="Cambria Math" panose="02040503050406030204" pitchFamily="18" charset="0"/>
                            <a:ea typeface="微软雅黑" panose="020B0503020204020204" pitchFamily="34" charset="-122"/>
                          </a:rPr>
                        </m:ctrlPr>
                      </m:sSubPr>
                      <m:e>
                        <m:r>
                          <a:rPr lang="zh-CN" altLang="en-US" sz="2300" b="1" i="1" dirty="0">
                            <a:solidFill>
                              <a:schemeClr val="tx1"/>
                            </a:solidFill>
                            <a:latin typeface="Cambria Math"/>
                            <a:ea typeface="微软雅黑" panose="020B0503020204020204" pitchFamily="34" charset="-122"/>
                          </a:rPr>
                          <m:t>𝜽</m:t>
                        </m:r>
                      </m:e>
                      <m:sub>
                        <m:r>
                          <a:rPr lang="en-US" altLang="zh-CN" sz="2300" i="1" dirty="0">
                            <a:solidFill>
                              <a:schemeClr val="tx1"/>
                            </a:solidFill>
                            <a:latin typeface="Cambria Math"/>
                            <a:ea typeface="微软雅黑" panose="020B0503020204020204" pitchFamily="34" charset="-122"/>
                          </a:rPr>
                          <m:t>𝑐</m:t>
                        </m:r>
                      </m:sub>
                    </m:sSub>
                  </m:oMath>
                </a14:m>
                <a:r>
                  <a:rPr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对于数据集</a:t>
                </a:r>
                <a14:m>
                  <m:oMath xmlns:m="http://schemas.openxmlformats.org/officeDocument/2006/math">
                    <m:sSub>
                      <m:sSubPr>
                        <m:ctrlPr>
                          <a:rPr lang="en-US" altLang="zh-CN" sz="2300" i="1" dirty="0">
                            <a:solidFill>
                              <a:schemeClr val="tx1"/>
                            </a:solidFill>
                            <a:latin typeface="Cambria Math" panose="02040503050406030204" pitchFamily="18" charset="0"/>
                            <a:ea typeface="微软雅黑" panose="020B0503020204020204" pitchFamily="34" charset="-122"/>
                          </a:rPr>
                        </m:ctrlPr>
                      </m:sSubPr>
                      <m:e>
                        <m:r>
                          <a:rPr lang="en-US" altLang="zh-CN" sz="2300" i="1" dirty="0">
                            <a:solidFill>
                              <a:schemeClr val="tx1"/>
                            </a:solidFill>
                            <a:latin typeface="Cambria Math"/>
                            <a:ea typeface="微软雅黑" panose="020B0503020204020204" pitchFamily="34" charset="-122"/>
                          </a:rPr>
                          <m:t>𝐷</m:t>
                        </m:r>
                      </m:e>
                      <m:sub>
                        <m:r>
                          <a:rPr lang="en-US" altLang="zh-CN" sz="2300" i="1" dirty="0">
                            <a:solidFill>
                              <a:schemeClr val="tx1"/>
                            </a:solidFill>
                            <a:latin typeface="Cambria Math"/>
                            <a:ea typeface="微软雅黑" panose="020B0503020204020204" pitchFamily="34" charset="-122"/>
                          </a:rPr>
                          <m:t>𝑐</m:t>
                        </m:r>
                      </m:sub>
                    </m:sSub>
                  </m:oMath>
                </a14:m>
                <a:r>
                  <a:rPr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的似然是</a:t>
                </a:r>
                <a:endParaRPr lang="en-US" altLang="zh-CN"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00000"/>
                  </a:lnSpc>
                  <a:buNone/>
                </a:pPr>
                <a:endParaRPr lang="en-US" altLang="zh-CN"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00000"/>
                  </a:lnSpc>
                </a:pP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00000"/>
                  </a:lnSpc>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a:t>
                </a:r>
                <a14:m>
                  <m:oMath xmlns:m="http://schemas.openxmlformats.org/officeDocument/2006/math">
                    <m:sSub>
                      <m:sSubPr>
                        <m:ctrlPr>
                          <a:rPr lang="en-US" altLang="zh-CN" sz="2200" i="1" dirty="0">
                            <a:solidFill>
                              <a:schemeClr val="tx1"/>
                            </a:solidFill>
                            <a:latin typeface="Cambria Math" panose="02040503050406030204" pitchFamily="18" charset="0"/>
                            <a:ea typeface="微软雅黑" panose="020B0503020204020204" pitchFamily="34" charset="-122"/>
                          </a:rPr>
                        </m:ctrlPr>
                      </m:sSubPr>
                      <m:e>
                        <m:r>
                          <a:rPr lang="zh-CN" altLang="en-US" sz="2200" b="1" i="1" dirty="0">
                            <a:solidFill>
                              <a:schemeClr val="tx1"/>
                            </a:solidFill>
                            <a:latin typeface="Cambria Math"/>
                            <a:ea typeface="微软雅黑" panose="020B0503020204020204" pitchFamily="34" charset="-122"/>
                          </a:rPr>
                          <m:t>𝜽</m:t>
                        </m:r>
                      </m:e>
                      <m:sub>
                        <m:r>
                          <a:rPr lang="en-US" altLang="zh-CN" sz="2200" i="1" dirty="0">
                            <a:solidFill>
                              <a:schemeClr val="tx1"/>
                            </a:solidFill>
                            <a:latin typeface="Cambria Math"/>
                            <a:ea typeface="微软雅黑" panose="020B0503020204020204" pitchFamily="34" charset="-122"/>
                          </a:rPr>
                          <m:t>𝑐</m:t>
                        </m:r>
                      </m:sub>
                    </m:sSub>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进行极大似然估计，寻找能最大化似然</a:t>
                </a:r>
                <a14:m>
                  <m:oMath xmlns:m="http://schemas.openxmlformats.org/officeDocument/2006/math">
                    <m:r>
                      <a:rPr lang="en-US" altLang="zh-CN" sz="2200" i="1" dirty="0">
                        <a:solidFill>
                          <a:schemeClr val="tx1"/>
                        </a:solidFill>
                        <a:latin typeface="Cambria Math"/>
                        <a:ea typeface="微软雅黑" panose="020B0503020204020204" pitchFamily="34" charset="-122"/>
                      </a:rPr>
                      <m:t>𝑃</m:t>
                    </m:r>
                    <m:r>
                      <a:rPr lang="en-US" altLang="zh-CN" sz="2200" i="1" dirty="0">
                        <a:solidFill>
                          <a:schemeClr val="tx1"/>
                        </a:solidFill>
                        <a:latin typeface="Cambria Math"/>
                        <a:ea typeface="微软雅黑" panose="020B0503020204020204" pitchFamily="34" charset="-122"/>
                      </a:rPr>
                      <m:t>(</m:t>
                    </m:r>
                    <m:sSub>
                      <m:sSubPr>
                        <m:ctrlPr>
                          <a:rPr lang="en-US" altLang="zh-CN" sz="2200" i="1" dirty="0">
                            <a:solidFill>
                              <a:schemeClr val="tx1"/>
                            </a:solidFill>
                            <a:latin typeface="Cambria Math" panose="02040503050406030204" pitchFamily="18" charset="0"/>
                            <a:ea typeface="微软雅黑" panose="020B0503020204020204" pitchFamily="34" charset="-122"/>
                          </a:rPr>
                        </m:ctrlPr>
                      </m:sSubPr>
                      <m:e>
                        <m:sSub>
                          <m:sSubPr>
                            <m:ctrlPr>
                              <a:rPr lang="en-US" altLang="zh-CN" sz="2200" i="1" dirty="0">
                                <a:solidFill>
                                  <a:schemeClr val="tx1"/>
                                </a:solidFill>
                                <a:latin typeface="Cambria Math" panose="02040503050406030204" pitchFamily="18" charset="0"/>
                                <a:ea typeface="微软雅黑" panose="020B0503020204020204" pitchFamily="34" charset="-122"/>
                              </a:rPr>
                            </m:ctrlPr>
                          </m:sSubPr>
                          <m:e>
                            <m:r>
                              <a:rPr lang="en-US" altLang="zh-CN" sz="2200" i="1" dirty="0">
                                <a:solidFill>
                                  <a:schemeClr val="tx1"/>
                                </a:solidFill>
                                <a:latin typeface="Cambria Math"/>
                                <a:ea typeface="微软雅黑" panose="020B0503020204020204" pitchFamily="34" charset="-122"/>
                              </a:rPr>
                              <m:t>𝐷</m:t>
                            </m:r>
                          </m:e>
                          <m:sub>
                            <m:r>
                              <a:rPr lang="en-US" altLang="zh-CN" sz="2200" i="1" dirty="0">
                                <a:solidFill>
                                  <a:schemeClr val="tx1"/>
                                </a:solidFill>
                                <a:latin typeface="Cambria Math"/>
                                <a:ea typeface="微软雅黑" panose="020B0503020204020204" pitchFamily="34" charset="-122"/>
                              </a:rPr>
                              <m:t>𝑐</m:t>
                            </m:r>
                          </m:sub>
                        </m:sSub>
                        <m:r>
                          <a:rPr lang="en-US" altLang="zh-CN" sz="2200" b="1" i="1" dirty="0">
                            <a:solidFill>
                              <a:schemeClr val="tx1"/>
                            </a:solidFill>
                            <a:latin typeface="Cambria Math"/>
                            <a:ea typeface="微软雅黑" panose="020B0503020204020204" pitchFamily="34" charset="-122"/>
                          </a:rPr>
                          <m:t>|</m:t>
                        </m:r>
                        <m:r>
                          <a:rPr lang="zh-CN" altLang="en-US" sz="2200" b="1" i="1" dirty="0">
                            <a:solidFill>
                              <a:schemeClr val="tx1"/>
                            </a:solidFill>
                            <a:latin typeface="Cambria Math"/>
                            <a:ea typeface="微软雅黑" panose="020B0503020204020204" pitchFamily="34" charset="-122"/>
                          </a:rPr>
                          <m:t>𝜽</m:t>
                        </m:r>
                      </m:e>
                      <m:sub>
                        <m:r>
                          <a:rPr lang="en-US" altLang="zh-CN" sz="2200" i="1" dirty="0">
                            <a:solidFill>
                              <a:schemeClr val="tx1"/>
                            </a:solidFill>
                            <a:latin typeface="Cambria Math"/>
                            <a:ea typeface="微软雅黑" panose="020B0503020204020204" pitchFamily="34" charset="-122"/>
                          </a:rPr>
                          <m:t>𝑐</m:t>
                        </m:r>
                      </m:sub>
                    </m:sSub>
                    <m:r>
                      <a:rPr lang="en-US" altLang="zh-CN" sz="2200" i="1" dirty="0">
                        <a:solidFill>
                          <a:schemeClr val="tx1"/>
                        </a:solidFill>
                        <a:latin typeface="Cambria Math"/>
                        <a:ea typeface="微软雅黑" panose="020B0503020204020204" pitchFamily="34" charset="-122"/>
                      </a:rPr>
                      <m:t>)</m:t>
                    </m:r>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的参数值</a:t>
                </a:r>
                <a14:m>
                  <m:oMath xmlns:m="http://schemas.openxmlformats.org/officeDocument/2006/math">
                    <m:sSub>
                      <m:sSubPr>
                        <m:ctrlPr>
                          <a:rPr lang="en-US" altLang="zh-CN" sz="2200" i="1" dirty="0">
                            <a:solidFill>
                              <a:schemeClr val="tx1"/>
                            </a:solidFill>
                            <a:latin typeface="Cambria Math" panose="02040503050406030204" pitchFamily="18" charset="0"/>
                            <a:ea typeface="微软雅黑" panose="020B0503020204020204" pitchFamily="34" charset="-122"/>
                          </a:rPr>
                        </m:ctrlPr>
                      </m:sSubPr>
                      <m:e>
                        <m:acc>
                          <m:accPr>
                            <m:chr m:val="̂"/>
                            <m:ctrlPr>
                              <a:rPr lang="en-US" altLang="zh-CN" sz="2200" i="1" dirty="0">
                                <a:solidFill>
                                  <a:schemeClr val="tx1"/>
                                </a:solidFill>
                                <a:latin typeface="Cambria Math" panose="02040503050406030204" pitchFamily="18" charset="0"/>
                                <a:ea typeface="微软雅黑" panose="020B0503020204020204" pitchFamily="34" charset="-122"/>
                              </a:rPr>
                            </m:ctrlPr>
                          </m:accPr>
                          <m:e>
                            <m:r>
                              <a:rPr lang="zh-CN" altLang="en-US" sz="2200" b="1" i="1" dirty="0">
                                <a:solidFill>
                                  <a:schemeClr val="tx1"/>
                                </a:solidFill>
                                <a:latin typeface="Cambria Math"/>
                                <a:ea typeface="微软雅黑" panose="020B0503020204020204" pitchFamily="34" charset="-122"/>
                              </a:rPr>
                              <m:t>𝜽</m:t>
                            </m:r>
                          </m:e>
                        </m:acc>
                      </m:e>
                      <m:sub>
                        <m:r>
                          <a:rPr lang="en-US" altLang="zh-CN" sz="2200" i="1" dirty="0">
                            <a:solidFill>
                              <a:schemeClr val="tx1"/>
                            </a:solidFill>
                            <a:latin typeface="Cambria Math"/>
                            <a:ea typeface="微软雅黑" panose="020B0503020204020204" pitchFamily="34" charset="-122"/>
                          </a:rPr>
                          <m:t>𝑐</m:t>
                        </m:r>
                      </m:sub>
                    </m:sSub>
                    <m:r>
                      <a:rPr lang="en-US" altLang="zh-CN" sz="2200" i="1" dirty="0">
                        <a:solidFill>
                          <a:schemeClr val="tx1"/>
                        </a:solidFill>
                        <a:latin typeface="Cambria Math"/>
                        <a:ea typeface="微软雅黑" panose="020B0503020204020204" pitchFamily="34" charset="-122"/>
                      </a:rPr>
                      <m:t> </m:t>
                    </m:r>
                  </m:oMath>
                </a14:m>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00000"/>
                  </a:lnSpc>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直观上看，极大似然估计是试图在</a:t>
                </a:r>
                <a14:m>
                  <m:oMath xmlns:m="http://schemas.openxmlformats.org/officeDocument/2006/math">
                    <m:sSub>
                      <m:sSubPr>
                        <m:ctrlPr>
                          <a:rPr lang="en-US" altLang="zh-CN" sz="2200" i="1" dirty="0">
                            <a:solidFill>
                              <a:schemeClr val="tx1"/>
                            </a:solidFill>
                            <a:latin typeface="Cambria Math" panose="02040503050406030204" pitchFamily="18" charset="0"/>
                            <a:ea typeface="微软雅黑" panose="020B0503020204020204" pitchFamily="34" charset="-122"/>
                          </a:rPr>
                        </m:ctrlPr>
                      </m:sSubPr>
                      <m:e>
                        <m:r>
                          <a:rPr lang="zh-CN" altLang="en-US" sz="2200" b="1" i="1" dirty="0">
                            <a:solidFill>
                              <a:schemeClr val="tx1"/>
                            </a:solidFill>
                            <a:latin typeface="Cambria Math"/>
                            <a:ea typeface="微软雅黑" panose="020B0503020204020204" pitchFamily="34" charset="-122"/>
                          </a:rPr>
                          <m:t>𝜽</m:t>
                        </m:r>
                      </m:e>
                      <m:sub>
                        <m:r>
                          <a:rPr lang="en-US" altLang="zh-CN" sz="2200" i="1" dirty="0">
                            <a:solidFill>
                              <a:schemeClr val="tx1"/>
                            </a:solidFill>
                            <a:latin typeface="Cambria Math"/>
                            <a:ea typeface="微软雅黑" panose="020B0503020204020204" pitchFamily="34" charset="-122"/>
                          </a:rPr>
                          <m:t>𝑐</m:t>
                        </m:r>
                      </m:sub>
                    </m:sSub>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所有可能的取值中，找到一个使数据出现的“可能性”最大值。</a:t>
                </a:r>
                <a:endParaRPr lang="en-US" altLang="zh-CN"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85000"/>
                  </a:lnSpc>
                </a:pPr>
                <a:endParaRPr lang="en-US" altLang="zh-CN"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4"/>
              </p:nvPr>
            </p:nvSpPr>
            <p:spPr>
              <a:xfrm>
                <a:off x="893602" y="1004304"/>
                <a:ext cx="10383998" cy="2628614"/>
              </a:xfrm>
              <a:blipFill>
                <a:blip r:embed="rId4"/>
                <a:stretch>
                  <a:fillRect l="-705" t="-1856" b="-11833"/>
                </a:stretch>
              </a:blipFill>
            </p:spPr>
            <p:txBody>
              <a:bodyPr/>
              <a:lstStyle/>
              <a:p>
                <a:r>
                  <a:rPr lang="zh-CN" altLang="en-US">
                    <a:noFill/>
                  </a:rPr>
                  <a:t> </a:t>
                </a:r>
              </a:p>
            </p:txBody>
          </p:sp>
        </mc:Fallback>
      </mc:AlternateContent>
      <p:grpSp>
        <p:nvGrpSpPr>
          <p:cNvPr id="5" name="组合 4"/>
          <p:cNvGrpSpPr/>
          <p:nvPr/>
        </p:nvGrpSpPr>
        <p:grpSpPr>
          <a:xfrm>
            <a:off x="4092178" y="1877036"/>
            <a:ext cx="4831219" cy="637564"/>
            <a:chOff x="2369179" y="1859148"/>
            <a:chExt cx="4831219" cy="637564"/>
          </a:xfrm>
        </p:grpSpPr>
        <p:graphicFrame>
          <p:nvGraphicFramePr>
            <p:cNvPr id="29" name="对象 28"/>
            <p:cNvGraphicFramePr>
              <a:graphicFrameLocks noChangeAspect="1"/>
            </p:cNvGraphicFramePr>
            <p:nvPr>
              <p:extLst>
                <p:ext uri="{D42A27DB-BD31-4B8C-83A1-F6EECF244321}">
                  <p14:modId xmlns:p14="http://schemas.microsoft.com/office/powerpoint/2010/main" val="4205741142"/>
                </p:ext>
              </p:extLst>
            </p:nvPr>
          </p:nvGraphicFramePr>
          <p:xfrm>
            <a:off x="2369179" y="1859148"/>
            <a:ext cx="3079121" cy="637564"/>
          </p:xfrm>
          <a:graphic>
            <a:graphicData uri="http://schemas.openxmlformats.org/presentationml/2006/ole">
              <mc:AlternateContent xmlns:mc="http://schemas.openxmlformats.org/markup-compatibility/2006">
                <mc:Choice xmlns:v="urn:schemas-microsoft-com:vml" Requires="v">
                  <p:oleObj spid="_x0000_s41429" name="Formula" r:id="rId5" imgW="13068300" imgH="2714625" progId="Equation.Ribbit">
                    <p:embed/>
                  </p:oleObj>
                </mc:Choice>
                <mc:Fallback>
                  <p:oleObj name="Formula" r:id="rId5" imgW="13068300" imgH="2714625" progId="Equation.Ribbit">
                    <p:embed/>
                    <p:pic>
                      <p:nvPicPr>
                        <p:cNvPr id="0" name="图片 41196"/>
                        <p:cNvPicPr/>
                        <p:nvPr/>
                      </p:nvPicPr>
                      <p:blipFill>
                        <a:blip r:embed="rId6"/>
                        <a:stretch>
                          <a:fillRect/>
                        </a:stretch>
                      </p:blipFill>
                      <p:spPr>
                        <a:xfrm>
                          <a:off x="2369179" y="1859148"/>
                          <a:ext cx="3079121" cy="637564"/>
                        </a:xfrm>
                        <a:prstGeom prst="rect">
                          <a:avLst/>
                        </a:prstGeom>
                      </p:spPr>
                    </p:pic>
                  </p:oleObj>
                </mc:Fallback>
              </mc:AlternateContent>
            </a:graphicData>
          </a:graphic>
        </p:graphicFrame>
        <p:pic>
          <p:nvPicPr>
            <p:cNvPr id="3" name="图片 2"/>
            <p:cNvPicPr>
              <a:picLocks noChangeAspect="1"/>
            </p:cNvPicPr>
            <p:nvPr/>
          </p:nvPicPr>
          <p:blipFill>
            <a:blip r:embed="rId7"/>
            <a:stretch>
              <a:fillRect/>
            </a:stretch>
          </p:blipFill>
          <p:spPr>
            <a:xfrm>
              <a:off x="6694304" y="1905000"/>
              <a:ext cx="506094" cy="314392"/>
            </a:xfrm>
            <a:prstGeom prst="rect">
              <a:avLst/>
            </a:prstGeom>
          </p:spPr>
        </p:pic>
      </p:grpSp>
      <mc:AlternateContent xmlns:mc="http://schemas.openxmlformats.org/markup-compatibility/2006" xmlns:a14="http://schemas.microsoft.com/office/drawing/2010/main">
        <mc:Choice Requires="a14">
          <p:sp>
            <p:nvSpPr>
              <p:cNvPr id="15" name="内容占位符 1"/>
              <p:cNvSpPr txBox="1">
                <a:spLocks/>
              </p:cNvSpPr>
              <p:nvPr/>
            </p:nvSpPr>
            <p:spPr>
              <a:xfrm>
                <a:off x="935991" y="5396770"/>
                <a:ext cx="8970010" cy="521652"/>
              </a:xfrm>
            </p:spPr>
            <p:txBody>
              <a:bodyPr>
                <a:noAutofit/>
              </a:bodyPr>
              <a:lstStyle>
                <a:lvl1pPr marL="292100" indent="-292100" algn="l" rtl="0" eaLnBrk="0" fontAlgn="base" hangingPunct="0">
                  <a:lnSpc>
                    <a:spcPct val="95000"/>
                  </a:lnSpc>
                  <a:spcBef>
                    <a:spcPct val="60000"/>
                  </a:spcBef>
                  <a:spcAft>
                    <a:spcPct val="15000"/>
                  </a:spcAft>
                  <a:buClr>
                    <a:schemeClr val="accent1"/>
                  </a:buClr>
                  <a:buSzPct val="80000"/>
                  <a:buFont typeface="Arial" panose="020B0604020202020204" pitchFamily="34" charset="0"/>
                  <a:buChar char="►"/>
                  <a:defRPr sz="2400" baseline="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chemeClr val="accent1"/>
                  </a:buClr>
                  <a:buFont typeface="Arial" panose="020B0604020202020204" pitchFamily="34" charset="0"/>
                  <a:buChar char="●"/>
                  <a:defRPr sz="2000" baseline="0">
                    <a:solidFill>
                      <a:schemeClr val="accent1"/>
                    </a:solidFill>
                    <a:latin typeface="+mn-lt"/>
                  </a:defRPr>
                </a:lvl2pPr>
                <a:lvl3pPr marL="1024255" indent="-224155" algn="l" rtl="0" eaLnBrk="0" fontAlgn="base" hangingPunct="0">
                  <a:lnSpc>
                    <a:spcPct val="95000"/>
                  </a:lnSpc>
                  <a:spcBef>
                    <a:spcPct val="40000"/>
                  </a:spcBef>
                  <a:spcAft>
                    <a:spcPct val="0"/>
                  </a:spcAft>
                  <a:buClr>
                    <a:schemeClr val="accent1"/>
                  </a:buClr>
                  <a:buFont typeface="Arial" panose="020B0604020202020204" pitchFamily="34" charset="0"/>
                  <a:buChar char="○"/>
                  <a:defRPr baseline="0">
                    <a:solidFill>
                      <a:schemeClr val="accent1"/>
                    </a:solidFill>
                    <a:latin typeface="+mn-lt"/>
                  </a:defRPr>
                </a:lvl3pPr>
                <a:lvl4pPr marL="1371600" indent="-233680" algn="l" rtl="0" eaLnBrk="0" fontAlgn="base" hangingPunct="0">
                  <a:lnSpc>
                    <a:spcPct val="95000"/>
                  </a:lnSpc>
                  <a:spcBef>
                    <a:spcPct val="50000"/>
                  </a:spcBef>
                  <a:spcAft>
                    <a:spcPct val="0"/>
                  </a:spcAft>
                  <a:buClr>
                    <a:schemeClr val="accent1"/>
                  </a:buClr>
                  <a:buSzPct val="120000"/>
                  <a:buFont typeface="Arial" panose="020B0604020202020204" pitchFamily="34" charset="0"/>
                  <a:buChar char="+"/>
                  <a:defRPr sz="1600" baseline="0">
                    <a:solidFill>
                      <a:schemeClr val="accent1"/>
                    </a:solidFill>
                    <a:latin typeface="+mn-lt"/>
                  </a:defRPr>
                </a:lvl4pPr>
                <a:lvl5pPr marL="1710055" indent="-224155" algn="l" rtl="0" eaLnBrk="0" fontAlgn="base" hangingPunct="0">
                  <a:lnSpc>
                    <a:spcPct val="95000"/>
                  </a:lnSpc>
                  <a:spcBef>
                    <a:spcPct val="50000"/>
                  </a:spcBef>
                  <a:spcAft>
                    <a:spcPct val="0"/>
                  </a:spcAft>
                  <a:buClr>
                    <a:schemeClr val="accent1"/>
                  </a:buClr>
                  <a:buFont typeface="Arial" panose="020B0604020202020204" pitchFamily="34" charset="0"/>
                  <a:buChar char="–"/>
                  <a:defRPr sz="1600" baseline="0">
                    <a:solidFill>
                      <a:schemeClr val="accent1"/>
                    </a:solidFill>
                    <a:latin typeface="+mn-lt"/>
                  </a:defRPr>
                </a:lvl5pPr>
                <a:lvl6pPr marL="2167255" indent="-224155" algn="l" rtl="0" fontAlgn="base">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6pPr>
                <a:lvl7pPr marL="2624455" indent="-224155" algn="l" rtl="0" fontAlgn="base">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7pPr>
                <a:lvl8pPr marL="3081655" indent="-224155" algn="l" rtl="0" fontAlgn="base">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8pPr>
                <a:lvl9pPr marL="3538855" indent="-224155" algn="l" rtl="0" fontAlgn="base">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9pPr>
              </a:lstStyle>
              <a:p>
                <a:pPr>
                  <a:lnSpc>
                    <a:spcPct val="85000"/>
                  </a:lnSpc>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此时参数</a:t>
                </a:r>
                <a14:m>
                  <m:oMath xmlns:m="http://schemas.openxmlformats.org/officeDocument/2006/math">
                    <m:sSub>
                      <m:sSubPr>
                        <m:ctrlPr>
                          <a:rPr lang="en-US" altLang="zh-CN" sz="2200" i="1" dirty="0">
                            <a:solidFill>
                              <a:schemeClr val="tx1"/>
                            </a:solidFill>
                            <a:latin typeface="Cambria Math" panose="02040503050406030204" pitchFamily="18" charset="0"/>
                            <a:ea typeface="微软雅黑" panose="020B0503020204020204" pitchFamily="34" charset="-122"/>
                          </a:rPr>
                        </m:ctrlPr>
                      </m:sSubPr>
                      <m:e>
                        <m:r>
                          <a:rPr lang="zh-CN" altLang="en-US" sz="2200" b="1" i="1" dirty="0">
                            <a:solidFill>
                              <a:schemeClr val="tx1"/>
                            </a:solidFill>
                            <a:latin typeface="Cambria Math"/>
                            <a:ea typeface="微软雅黑" panose="020B0503020204020204" pitchFamily="34" charset="-122"/>
                          </a:rPr>
                          <m:t>𝜽</m:t>
                        </m:r>
                      </m:e>
                      <m:sub>
                        <m:r>
                          <a:rPr lang="en-US" altLang="zh-CN" sz="2200" i="1" dirty="0">
                            <a:solidFill>
                              <a:schemeClr val="tx1"/>
                            </a:solidFill>
                            <a:latin typeface="Cambria Math"/>
                            <a:ea typeface="微软雅黑" panose="020B0503020204020204" pitchFamily="34" charset="-122"/>
                          </a:rPr>
                          <m:t>𝑐</m:t>
                        </m:r>
                      </m:sub>
                    </m:sSub>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的极大似然估计</a:t>
                </a:r>
                <a14:m>
                  <m:oMath xmlns:m="http://schemas.openxmlformats.org/officeDocument/2006/math">
                    <m:sSub>
                      <m:sSubPr>
                        <m:ctrlPr>
                          <a:rPr lang="en-US" altLang="zh-CN" sz="2200" i="1" dirty="0">
                            <a:solidFill>
                              <a:schemeClr val="tx1"/>
                            </a:solidFill>
                            <a:latin typeface="Cambria Math" panose="02040503050406030204" pitchFamily="18" charset="0"/>
                            <a:ea typeface="微软雅黑" panose="020B0503020204020204" pitchFamily="34" charset="-122"/>
                          </a:rPr>
                        </m:ctrlPr>
                      </m:sSubPr>
                      <m:e>
                        <m:acc>
                          <m:accPr>
                            <m:chr m:val="̂"/>
                            <m:ctrlPr>
                              <a:rPr lang="en-US" altLang="zh-CN" sz="2200" i="1" dirty="0">
                                <a:solidFill>
                                  <a:schemeClr val="tx1"/>
                                </a:solidFill>
                                <a:latin typeface="Cambria Math" panose="02040503050406030204" pitchFamily="18" charset="0"/>
                                <a:ea typeface="微软雅黑" panose="020B0503020204020204" pitchFamily="34" charset="-122"/>
                              </a:rPr>
                            </m:ctrlPr>
                          </m:accPr>
                          <m:e>
                            <m:r>
                              <a:rPr lang="zh-CN" altLang="en-US" sz="2200" b="1" i="1" dirty="0">
                                <a:solidFill>
                                  <a:schemeClr val="tx1"/>
                                </a:solidFill>
                                <a:latin typeface="Cambria Math"/>
                                <a:ea typeface="微软雅黑" panose="020B0503020204020204" pitchFamily="34" charset="-122"/>
                              </a:rPr>
                              <m:t>𝜽</m:t>
                            </m:r>
                          </m:e>
                        </m:acc>
                      </m:e>
                      <m:sub>
                        <m:r>
                          <a:rPr lang="en-US" altLang="zh-CN" sz="2200" i="1" dirty="0">
                            <a:solidFill>
                              <a:schemeClr val="tx1"/>
                            </a:solidFill>
                            <a:latin typeface="Cambria Math"/>
                            <a:ea typeface="微软雅黑" panose="020B0503020204020204" pitchFamily="34" charset="-122"/>
                          </a:rPr>
                          <m:t>𝑐</m:t>
                        </m:r>
                      </m:sub>
                    </m:sSub>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            </a:t>
                </a:r>
              </a:p>
            </p:txBody>
          </p:sp>
        </mc:Choice>
        <mc:Fallback xmlns="">
          <p:sp>
            <p:nvSpPr>
              <p:cNvPr id="15" name="内容占位符 1"/>
              <p:cNvSpPr txBox="1">
                <a:spLocks noRot="1" noChangeAspect="1" noMove="1" noResize="1" noEditPoints="1" noAdjustHandles="1" noChangeArrowheads="1" noChangeShapeType="1" noTextEdit="1"/>
              </p:cNvSpPr>
              <p:nvPr/>
            </p:nvSpPr>
            <p:spPr>
              <a:xfrm>
                <a:off x="935991" y="5396770"/>
                <a:ext cx="8970010" cy="521652"/>
              </a:xfrm>
              <a:blipFill>
                <a:blip r:embed="rId8"/>
                <a:stretch>
                  <a:fillRect/>
                </a:stretch>
              </a:blipFill>
            </p:spPr>
            <p:txBody>
              <a:bodyPr/>
              <a:lstStyle/>
              <a:p>
                <a:r>
                  <a:rPr lang="zh-CN" altLang="en-US">
                    <a:noFill/>
                  </a:rPr>
                  <a:t> </a:t>
                </a:r>
              </a:p>
            </p:txBody>
          </p:sp>
        </mc:Fallback>
      </mc:AlternateContent>
      <p:grpSp>
        <p:nvGrpSpPr>
          <p:cNvPr id="16" name="组合 15"/>
          <p:cNvGrpSpPr/>
          <p:nvPr/>
        </p:nvGrpSpPr>
        <p:grpSpPr>
          <a:xfrm>
            <a:off x="3920803" y="4255812"/>
            <a:ext cx="5083314" cy="965918"/>
            <a:chOff x="2290123" y="4019538"/>
            <a:chExt cx="5083314" cy="965918"/>
          </a:xfrm>
        </p:grpSpPr>
        <p:grpSp>
          <p:nvGrpSpPr>
            <p:cNvPr id="17" name="组合 16"/>
            <p:cNvGrpSpPr/>
            <p:nvPr/>
          </p:nvGrpSpPr>
          <p:grpSpPr>
            <a:xfrm>
              <a:off x="2290123" y="4019538"/>
              <a:ext cx="3145015" cy="965918"/>
              <a:chOff x="4407" y="4111625"/>
              <a:chExt cx="3145015" cy="965918"/>
            </a:xfrm>
          </p:grpSpPr>
          <p:graphicFrame>
            <p:nvGraphicFramePr>
              <p:cNvPr id="24" name="对象 23"/>
              <p:cNvGraphicFramePr>
                <a:graphicFrameLocks noChangeAspect="1"/>
              </p:cNvGraphicFramePr>
              <p:nvPr>
                <p:extLst>
                  <p:ext uri="{D42A27DB-BD31-4B8C-83A1-F6EECF244321}">
                    <p14:modId xmlns:p14="http://schemas.microsoft.com/office/powerpoint/2010/main" val="2650699067"/>
                  </p:ext>
                </p:extLst>
              </p:nvPr>
            </p:nvGraphicFramePr>
            <p:xfrm>
              <a:off x="4407" y="4111625"/>
              <a:ext cx="3013398" cy="345598"/>
            </p:xfrm>
            <a:graphic>
              <a:graphicData uri="http://schemas.openxmlformats.org/presentationml/2006/ole">
                <mc:AlternateContent xmlns:mc="http://schemas.openxmlformats.org/markup-compatibility/2006">
                  <mc:Choice xmlns:v="urn:schemas-microsoft-com:vml" Requires="v">
                    <p:oleObj spid="_x0000_s41430" name="Formula" r:id="rId9" imgW="11677650" imgH="1333500" progId="Equation.Ribbit">
                      <p:embed/>
                    </p:oleObj>
                  </mc:Choice>
                  <mc:Fallback>
                    <p:oleObj name="Formula" r:id="rId9" imgW="11677650" imgH="1333500" progId="Equation.Ribbit">
                      <p:embed/>
                      <p:pic>
                        <p:nvPicPr>
                          <p:cNvPr id="0" name=""/>
                          <p:cNvPicPr/>
                          <p:nvPr/>
                        </p:nvPicPr>
                        <p:blipFill>
                          <a:blip r:embed="rId10"/>
                          <a:stretch>
                            <a:fillRect/>
                          </a:stretch>
                        </p:blipFill>
                        <p:spPr>
                          <a:xfrm>
                            <a:off x="4407" y="4111625"/>
                            <a:ext cx="3013398" cy="345598"/>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359030812"/>
                  </p:ext>
                </p:extLst>
              </p:nvPr>
            </p:nvGraphicFramePr>
            <p:xfrm>
              <a:off x="1021088" y="4463690"/>
              <a:ext cx="2128334" cy="613853"/>
            </p:xfrm>
            <a:graphic>
              <a:graphicData uri="http://schemas.openxmlformats.org/presentationml/2006/ole">
                <mc:AlternateContent xmlns:mc="http://schemas.openxmlformats.org/markup-compatibility/2006">
                  <mc:Choice xmlns:v="urn:schemas-microsoft-com:vml" Requires="v">
                    <p:oleObj spid="_x0000_s41431" name="Formula" r:id="rId11" imgW="9382125" imgH="2714625" progId="Equation.Ribbit">
                      <p:embed/>
                    </p:oleObj>
                  </mc:Choice>
                  <mc:Fallback>
                    <p:oleObj name="Formula" r:id="rId11" imgW="9382125" imgH="2714625" progId="Equation.Ribbit">
                      <p:embed/>
                      <p:pic>
                        <p:nvPicPr>
                          <p:cNvPr id="0" name=""/>
                          <p:cNvPicPr/>
                          <p:nvPr/>
                        </p:nvPicPr>
                        <p:blipFill>
                          <a:blip r:embed="rId12"/>
                          <a:stretch>
                            <a:fillRect/>
                          </a:stretch>
                        </p:blipFill>
                        <p:spPr>
                          <a:xfrm>
                            <a:off x="1021088" y="4463690"/>
                            <a:ext cx="2128334" cy="613853"/>
                          </a:xfrm>
                          <a:prstGeom prst="rect">
                            <a:avLst/>
                          </a:prstGeom>
                        </p:spPr>
                      </p:pic>
                    </p:oleObj>
                  </mc:Fallback>
                </mc:AlternateContent>
              </a:graphicData>
            </a:graphic>
          </p:graphicFrame>
        </p:grpSp>
        <p:pic>
          <p:nvPicPr>
            <p:cNvPr id="22" name="图片 21"/>
            <p:cNvPicPr>
              <a:picLocks noChangeAspect="1"/>
            </p:cNvPicPr>
            <p:nvPr/>
          </p:nvPicPr>
          <p:blipFill>
            <a:blip r:embed="rId13"/>
            <a:stretch>
              <a:fillRect/>
            </a:stretch>
          </p:blipFill>
          <p:spPr>
            <a:xfrm>
              <a:off x="6778124" y="4573120"/>
              <a:ext cx="595313" cy="256165"/>
            </a:xfrm>
            <a:prstGeom prst="rect">
              <a:avLst/>
            </a:prstGeom>
          </p:spPr>
        </p:pic>
      </p:grpSp>
      <p:grpSp>
        <p:nvGrpSpPr>
          <p:cNvPr id="26" name="组合 25"/>
          <p:cNvGrpSpPr/>
          <p:nvPr/>
        </p:nvGrpSpPr>
        <p:grpSpPr>
          <a:xfrm>
            <a:off x="5188950" y="5791200"/>
            <a:ext cx="3878850" cy="569469"/>
            <a:chOff x="5365426" y="5634935"/>
            <a:chExt cx="3878850" cy="569469"/>
          </a:xfrm>
        </p:grpSpPr>
        <p:graphicFrame>
          <p:nvGraphicFramePr>
            <p:cNvPr id="31" name="对象 30"/>
            <p:cNvGraphicFramePr>
              <a:graphicFrameLocks noChangeAspect="1"/>
            </p:cNvGraphicFramePr>
            <p:nvPr>
              <p:extLst>
                <p:ext uri="{D42A27DB-BD31-4B8C-83A1-F6EECF244321}">
                  <p14:modId xmlns:p14="http://schemas.microsoft.com/office/powerpoint/2010/main" val="4021734702"/>
                </p:ext>
              </p:extLst>
            </p:nvPr>
          </p:nvGraphicFramePr>
          <p:xfrm>
            <a:off x="5365426" y="5634935"/>
            <a:ext cx="2401130" cy="569469"/>
          </p:xfrm>
          <a:graphic>
            <a:graphicData uri="http://schemas.openxmlformats.org/presentationml/2006/ole">
              <mc:AlternateContent xmlns:mc="http://schemas.openxmlformats.org/markup-compatibility/2006">
                <mc:Choice xmlns:v="urn:schemas-microsoft-com:vml" Requires="v">
                  <p:oleObj spid="_x0000_s41432" name="Formula" r:id="rId14" imgW="9772650" imgH="2333625" progId="Equation.Ribbit">
                    <p:embed/>
                  </p:oleObj>
                </mc:Choice>
                <mc:Fallback>
                  <p:oleObj name="Formula" r:id="rId14" imgW="9772650" imgH="2333625" progId="Equation.Ribbit">
                    <p:embed/>
                    <p:pic>
                      <p:nvPicPr>
                        <p:cNvPr id="0" name=""/>
                        <p:cNvPicPr/>
                        <p:nvPr/>
                      </p:nvPicPr>
                      <p:blipFill>
                        <a:blip r:embed="rId15"/>
                        <a:stretch>
                          <a:fillRect/>
                        </a:stretch>
                      </p:blipFill>
                      <p:spPr>
                        <a:xfrm>
                          <a:off x="5365426" y="5634935"/>
                          <a:ext cx="2401130" cy="569469"/>
                        </a:xfrm>
                        <a:prstGeom prst="rect">
                          <a:avLst/>
                        </a:prstGeom>
                      </p:spPr>
                    </p:pic>
                  </p:oleObj>
                </mc:Fallback>
              </mc:AlternateContent>
            </a:graphicData>
          </a:graphic>
        </p:graphicFrame>
        <p:pic>
          <p:nvPicPr>
            <p:cNvPr id="32" name="图片 31"/>
            <p:cNvPicPr>
              <a:picLocks noChangeAspect="1"/>
            </p:cNvPicPr>
            <p:nvPr/>
          </p:nvPicPr>
          <p:blipFill>
            <a:blip r:embed="rId16"/>
            <a:stretch>
              <a:fillRect/>
            </a:stretch>
          </p:blipFill>
          <p:spPr>
            <a:xfrm>
              <a:off x="8638486" y="5711393"/>
              <a:ext cx="605790" cy="275712"/>
            </a:xfrm>
            <a:prstGeom prst="rect">
              <a:avLst/>
            </a:prstGeom>
          </p:spPr>
        </p:pic>
      </p:grpSp>
      <p:sp>
        <p:nvSpPr>
          <p:cNvPr id="7" name="TextBox 6"/>
          <p:cNvSpPr txBox="1"/>
          <p:nvPr/>
        </p:nvSpPr>
        <p:spPr>
          <a:xfrm>
            <a:off x="6089478" y="3657600"/>
            <a:ext cx="3816523" cy="400110"/>
          </a:xfrm>
          <a:prstGeom prst="rect">
            <a:avLst/>
          </a:prstGeom>
          <a:gradFill flip="none" rotWithShape="1">
            <a:gsLst>
              <a:gs pos="0">
                <a:srgbClr val="339966">
                  <a:tint val="66000"/>
                  <a:satMod val="160000"/>
                </a:srgbClr>
              </a:gs>
              <a:gs pos="50000">
                <a:srgbClr val="339966">
                  <a:tint val="44500"/>
                  <a:satMod val="160000"/>
                </a:srgbClr>
              </a:gs>
              <a:gs pos="100000">
                <a:srgbClr val="339966">
                  <a:tint val="23500"/>
                  <a:satMod val="160000"/>
                </a:srgbClr>
              </a:gs>
            </a:gsLst>
            <a:path path="circle">
              <a:fillToRect l="50000" t="50000" r="50000" b="50000"/>
            </a:path>
            <a:tileRect/>
          </a:gradFill>
        </p:spPr>
        <p:txBody>
          <a:bodyPr wrap="square" rtlCol="0">
            <a:spAutoFit/>
          </a:bodyPr>
          <a:lstStyle/>
          <a:p>
            <a:pPr>
              <a:buNone/>
            </a:pPr>
            <a:r>
              <a:rPr lang="zh-CN" altLang="en-US" sz="2000" dirty="0">
                <a:latin typeface="微软雅黑" pitchFamily="34" charset="-122"/>
                <a:ea typeface="微软雅黑" pitchFamily="34" charset="-122"/>
              </a:rPr>
              <a:t>使用对数似然，避免连乘下溢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3050" y="138303"/>
            <a:ext cx="7194550" cy="470535"/>
          </a:xfrm>
        </p:spPr>
        <p:txBody>
          <a:bodyPr>
            <a:noAutofit/>
          </a:bodyPr>
          <a:lstStyle/>
          <a:p>
            <a:r>
              <a:rPr lang="en-US" altLang="zh-CN" dirty="0"/>
              <a:t>     </a:t>
            </a:r>
            <a:r>
              <a:rPr lang="zh-CN" altLang="en-US" dirty="0"/>
              <a:t>极大似然估计</a:t>
            </a:r>
            <a:endParaRPr lang="zh-CN" altLang="en-US" dirty="0">
              <a:latin typeface="+mj-ea"/>
              <a:ea typeface="+mj-ea"/>
            </a:endParaRPr>
          </a:p>
        </p:txBody>
      </p:sp>
      <mc:AlternateContent xmlns:mc="http://schemas.openxmlformats.org/markup-compatibility/2006" xmlns:a14="http://schemas.microsoft.com/office/drawing/2010/main">
        <mc:Choice Requires="a14">
          <p:sp>
            <p:nvSpPr>
              <p:cNvPr id="2" name="内容占位符 1"/>
              <p:cNvSpPr>
                <a:spLocks noGrp="1"/>
              </p:cNvSpPr>
              <p:nvPr>
                <p:ph sz="quarter" idx="14"/>
              </p:nvPr>
            </p:nvSpPr>
            <p:spPr>
              <a:xfrm>
                <a:off x="838200" y="1143001"/>
                <a:ext cx="10287000" cy="4953000"/>
              </a:xfrm>
            </p:spPr>
            <p:txBody>
              <a:bodyPr>
                <a:noAutofit/>
              </a:bodyPr>
              <a:lstStyle/>
              <a:p>
                <a:pPr>
                  <a:lnSpc>
                    <a:spcPct val="105000"/>
                  </a:lnSpc>
                </a:pPr>
                <a:r>
                  <a:rPr lang="en-US" altLang="zh-CN" sz="23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3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举例</a:t>
                </a:r>
                <a:r>
                  <a:rPr lang="en-US" altLang="zh-CN" sz="23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3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对于某些连续属性，假设概率密度函数</a:t>
                </a:r>
                <a14:m>
                  <m:oMath xmlns:m="http://schemas.openxmlformats.org/officeDocument/2006/math">
                    <m:r>
                      <a:rPr lang="en-US" altLang="zh-CN" sz="2300" i="1">
                        <a:solidFill>
                          <a:srgbClr val="000000"/>
                        </a:solidFill>
                        <a:latin typeface="Cambria Math"/>
                        <a:ea typeface="微软雅黑" panose="020B0503020204020204" pitchFamily="34" charset="-122"/>
                        <a:cs typeface="微软雅黑" panose="020B0503020204020204" pitchFamily="34" charset="-122"/>
                      </a:rPr>
                      <m:t>𝑝</m:t>
                    </m:r>
                    <m:r>
                      <a:rPr lang="en-US" altLang="zh-CN" sz="2300" i="1">
                        <a:solidFill>
                          <a:srgbClr val="000000"/>
                        </a:solidFill>
                        <a:latin typeface="Cambria Math"/>
                        <a:ea typeface="微软雅黑" panose="020B0503020204020204" pitchFamily="34" charset="-122"/>
                        <a:cs typeface="微软雅黑" panose="020B0503020204020204" pitchFamily="34" charset="-122"/>
                      </a:rPr>
                      <m:t>(</m:t>
                    </m:r>
                    <m:r>
                      <a:rPr lang="en-US" altLang="zh-CN" sz="2300" b="1" i="1">
                        <a:solidFill>
                          <a:srgbClr val="000000"/>
                        </a:solidFill>
                        <a:latin typeface="Cambria Math"/>
                      </a:rPr>
                      <m:t>𝒙</m:t>
                    </m:r>
                    <m:r>
                      <a:rPr lang="en-US" altLang="zh-CN" sz="2300" i="1">
                        <a:solidFill>
                          <a:srgbClr val="000000"/>
                        </a:solidFill>
                        <a:latin typeface="Cambria Math"/>
                      </a:rPr>
                      <m:t>|</m:t>
                    </m:r>
                    <m:r>
                      <a:rPr lang="en-US" altLang="zh-CN" sz="2300" i="1">
                        <a:solidFill>
                          <a:srgbClr val="000000"/>
                        </a:solidFill>
                        <a:latin typeface="Cambria Math"/>
                      </a:rPr>
                      <m:t>𝑐</m:t>
                    </m:r>
                    <m:r>
                      <a:rPr lang="en-US" altLang="zh-CN" sz="2300" i="1">
                        <a:solidFill>
                          <a:srgbClr val="000000"/>
                        </a:solidFill>
                        <a:latin typeface="Cambria Math"/>
                        <a:ea typeface="微软雅黑" panose="020B0503020204020204" pitchFamily="34" charset="-122"/>
                        <a:cs typeface="微软雅黑" panose="020B0503020204020204" pitchFamily="34" charset="-122"/>
                      </a:rPr>
                      <m:t>)</m:t>
                    </m:r>
                    <m:r>
                      <a:rPr lang="en-US" altLang="zh-CN" sz="2300" i="1">
                        <a:solidFill>
                          <a:srgbClr val="000000"/>
                        </a:solidFill>
                        <a:latin typeface="Cambria Math"/>
                        <a:ea typeface="Cambria Math"/>
                        <a:cs typeface="微软雅黑" panose="020B0503020204020204" pitchFamily="34" charset="-122"/>
                      </a:rPr>
                      <m:t>∼</m:t>
                    </m:r>
                    <m:r>
                      <a:rPr lang="en-US" altLang="zh-CN" sz="2300" i="1">
                        <a:solidFill>
                          <a:srgbClr val="000000"/>
                        </a:solidFill>
                        <a:latin typeface="Cambria Math"/>
                        <a:ea typeface="Cambria Math"/>
                        <a:cs typeface="微软雅黑" panose="020B0503020204020204" pitchFamily="34" charset="-122"/>
                      </a:rPr>
                      <m:t>𝑁</m:t>
                    </m:r>
                    <m:r>
                      <a:rPr lang="en-US" altLang="zh-CN" sz="2300" i="1">
                        <a:solidFill>
                          <a:srgbClr val="000000"/>
                        </a:solidFill>
                        <a:latin typeface="Cambria Math"/>
                        <a:ea typeface="Cambria Math"/>
                        <a:cs typeface="微软雅黑" panose="020B0503020204020204" pitchFamily="34" charset="-122"/>
                      </a:rPr>
                      <m:t>(</m:t>
                    </m:r>
                    <m:sSub>
                      <m:sSubPr>
                        <m:ctrlPr>
                          <a:rPr lang="en-US" altLang="zh-CN" sz="2300" i="1">
                            <a:solidFill>
                              <a:srgbClr val="000000"/>
                            </a:solidFill>
                            <a:latin typeface="Cambria Math" panose="02040503050406030204" pitchFamily="18" charset="0"/>
                            <a:ea typeface="Cambria Math"/>
                          </a:rPr>
                        </m:ctrlPr>
                      </m:sSubPr>
                      <m:e>
                        <m:r>
                          <a:rPr lang="zh-CN" altLang="en-US" sz="2300" i="1">
                            <a:solidFill>
                              <a:srgbClr val="000000"/>
                            </a:solidFill>
                            <a:latin typeface="Cambria Math"/>
                            <a:ea typeface="Cambria Math"/>
                          </a:rPr>
                          <m:t>𝜇</m:t>
                        </m:r>
                      </m:e>
                      <m:sub>
                        <m:r>
                          <a:rPr lang="en-US" altLang="zh-CN" sz="2300" i="1">
                            <a:solidFill>
                              <a:srgbClr val="000000"/>
                            </a:solidFill>
                            <a:latin typeface="Cambria Math"/>
                            <a:ea typeface="Cambria Math"/>
                          </a:rPr>
                          <m:t>𝑐</m:t>
                        </m:r>
                      </m:sub>
                    </m:sSub>
                    <m:r>
                      <a:rPr lang="en-US" altLang="zh-CN" sz="2300" i="1">
                        <a:solidFill>
                          <a:srgbClr val="000000"/>
                        </a:solidFill>
                        <a:latin typeface="Cambria Math"/>
                        <a:ea typeface="Cambria Math"/>
                      </a:rPr>
                      <m:t>,</m:t>
                    </m:r>
                    <m:sSubSup>
                      <m:sSubSupPr>
                        <m:ctrlPr>
                          <a:rPr lang="en-US" altLang="zh-CN" sz="2300" i="1">
                            <a:solidFill>
                              <a:srgbClr val="000000"/>
                            </a:solidFill>
                            <a:latin typeface="Cambria Math" panose="02040503050406030204" pitchFamily="18" charset="0"/>
                          </a:rPr>
                        </m:ctrlPr>
                      </m:sSubSupPr>
                      <m:e>
                        <m:sSub>
                          <m:sSubPr>
                            <m:ctrlPr>
                              <a:rPr lang="en-US" altLang="zh-CN" sz="2300" i="1">
                                <a:solidFill>
                                  <a:srgbClr val="000000"/>
                                </a:solidFill>
                                <a:latin typeface="Cambria Math" panose="02040503050406030204" pitchFamily="18" charset="0"/>
                              </a:rPr>
                            </m:ctrlPr>
                          </m:sSubPr>
                          <m:e>
                            <m:r>
                              <a:rPr lang="zh-CN" altLang="en-US" sz="2300" i="1">
                                <a:solidFill>
                                  <a:srgbClr val="000000"/>
                                </a:solidFill>
                                <a:latin typeface="Cambria Math"/>
                              </a:rPr>
                              <m:t>𝜎</m:t>
                            </m:r>
                          </m:e>
                          <m:sub>
                            <m:r>
                              <a:rPr lang="en-US" altLang="zh-CN" sz="2300" i="1">
                                <a:solidFill>
                                  <a:srgbClr val="000000"/>
                                </a:solidFill>
                                <a:latin typeface="Cambria Math"/>
                              </a:rPr>
                              <m:t>𝑐</m:t>
                            </m:r>
                          </m:sub>
                        </m:sSub>
                      </m:e>
                      <m:sub/>
                      <m:sup>
                        <m:r>
                          <a:rPr lang="en-US" altLang="zh-CN" sz="2300" i="1">
                            <a:solidFill>
                              <a:srgbClr val="000000"/>
                            </a:solidFill>
                            <a:latin typeface="Cambria Math"/>
                          </a:rPr>
                          <m:t>2</m:t>
                        </m:r>
                      </m:sup>
                    </m:sSubSup>
                    <m:r>
                      <a:rPr lang="en-US" altLang="zh-CN" sz="2300" i="1">
                        <a:solidFill>
                          <a:srgbClr val="000000"/>
                        </a:solidFill>
                        <a:latin typeface="Cambria Math"/>
                        <a:ea typeface="Cambria Math"/>
                        <a:cs typeface="微软雅黑" panose="020B0503020204020204" pitchFamily="34" charset="-122"/>
                      </a:rPr>
                      <m:t>)</m:t>
                    </m:r>
                  </m:oMath>
                </a14:m>
                <a:r>
                  <a:rPr lang="zh-CN" altLang="en-US" sz="23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，则参数</a:t>
                </a:r>
                <a14:m>
                  <m:oMath xmlns:m="http://schemas.openxmlformats.org/officeDocument/2006/math">
                    <m:sSub>
                      <m:sSubPr>
                        <m:ctrlPr>
                          <a:rPr lang="en-US" altLang="zh-CN" sz="2300" i="1">
                            <a:solidFill>
                              <a:srgbClr val="000000"/>
                            </a:solidFill>
                            <a:latin typeface="Cambria Math" panose="02040503050406030204" pitchFamily="18" charset="0"/>
                            <a:ea typeface="Cambria Math"/>
                          </a:rPr>
                        </m:ctrlPr>
                      </m:sSubPr>
                      <m:e>
                        <m:r>
                          <a:rPr lang="zh-CN" altLang="en-US" sz="2300" i="1">
                            <a:solidFill>
                              <a:srgbClr val="000000"/>
                            </a:solidFill>
                            <a:latin typeface="Cambria Math"/>
                            <a:ea typeface="Cambria Math"/>
                          </a:rPr>
                          <m:t>𝜇</m:t>
                        </m:r>
                      </m:e>
                      <m:sub>
                        <m:r>
                          <a:rPr lang="en-US" altLang="zh-CN" sz="2300" i="1">
                            <a:solidFill>
                              <a:srgbClr val="000000"/>
                            </a:solidFill>
                            <a:latin typeface="Cambria Math"/>
                            <a:ea typeface="Cambria Math"/>
                          </a:rPr>
                          <m:t>𝑐</m:t>
                        </m:r>
                      </m:sub>
                    </m:sSub>
                  </m:oMath>
                </a14:m>
                <a:r>
                  <a:rPr lang="zh-CN" altLang="en-US" sz="23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14:m>
                  <m:oMath xmlns:m="http://schemas.openxmlformats.org/officeDocument/2006/math">
                    <m:sSubSup>
                      <m:sSubSupPr>
                        <m:ctrlPr>
                          <a:rPr lang="en-US" altLang="zh-CN" sz="2300" i="1">
                            <a:solidFill>
                              <a:srgbClr val="000000"/>
                            </a:solidFill>
                            <a:latin typeface="Cambria Math" panose="02040503050406030204" pitchFamily="18" charset="0"/>
                          </a:rPr>
                        </m:ctrlPr>
                      </m:sSubSupPr>
                      <m:e>
                        <m:sSub>
                          <m:sSubPr>
                            <m:ctrlPr>
                              <a:rPr lang="en-US" altLang="zh-CN" sz="2300" i="1">
                                <a:solidFill>
                                  <a:srgbClr val="000000"/>
                                </a:solidFill>
                                <a:latin typeface="Cambria Math" panose="02040503050406030204" pitchFamily="18" charset="0"/>
                              </a:rPr>
                            </m:ctrlPr>
                          </m:sSubPr>
                          <m:e>
                            <m:r>
                              <a:rPr lang="zh-CN" altLang="en-US" sz="2300" i="1">
                                <a:solidFill>
                                  <a:srgbClr val="000000"/>
                                </a:solidFill>
                                <a:latin typeface="Cambria Math"/>
                              </a:rPr>
                              <m:t>𝜎</m:t>
                            </m:r>
                          </m:e>
                          <m:sub>
                            <m:r>
                              <a:rPr lang="en-US" altLang="zh-CN" sz="2300" i="1">
                                <a:solidFill>
                                  <a:srgbClr val="000000"/>
                                </a:solidFill>
                                <a:latin typeface="Cambria Math"/>
                              </a:rPr>
                              <m:t>𝑐</m:t>
                            </m:r>
                          </m:sub>
                        </m:sSub>
                      </m:e>
                      <m:sub/>
                      <m:sup>
                        <m:r>
                          <a:rPr lang="en-US" altLang="zh-CN" sz="2300" i="1">
                            <a:solidFill>
                              <a:srgbClr val="000000"/>
                            </a:solidFill>
                            <a:latin typeface="Cambria Math"/>
                          </a:rPr>
                          <m:t>2</m:t>
                        </m:r>
                      </m:sup>
                    </m:sSubSup>
                  </m:oMath>
                </a14:m>
                <a:r>
                  <a:rPr lang="zh-CN" altLang="en-US" sz="23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的极大似然估计为</a:t>
                </a:r>
              </a:p>
              <a:p>
                <a:pPr>
                  <a:lnSpc>
                    <a:spcPct val="105000"/>
                  </a:lnSpc>
                </a:pPr>
                <a:endParaRPr lang="zh-CN" altLang="en-US" sz="23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pPr>
                <a:endParaRPr lang="zh-CN" altLang="en-US" sz="23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05000"/>
                  </a:lnSpc>
                  <a:buNone/>
                </a:pPr>
                <a:endParaRPr lang="zh-CN" altLang="en-US" sz="23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736600" lvl="1" indent="-342900">
                  <a:lnSpc>
                    <a:spcPct val="105000"/>
                  </a:lnSpc>
                  <a:buClr>
                    <a:srgbClr val="C00000"/>
                  </a:buClr>
                  <a:buFont typeface="Wingdings" pitchFamily="2" charset="2"/>
                  <a:buChar char="l"/>
                </a:pPr>
                <a:r>
                  <a:rPr lang="zh-CN" altLang="en-US" sz="2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也就是说，通过极大似然法得到的正态分布均值就是样本均值，方差就是</a:t>
                </a:r>
                <a14:m>
                  <m:oMath xmlns:m="http://schemas.openxmlformats.org/officeDocument/2006/math">
                    <m:r>
                      <a:rPr lang="en-US" altLang="zh-CN" sz="2100" i="1" dirty="0">
                        <a:solidFill>
                          <a:srgbClr val="000000"/>
                        </a:solidFill>
                        <a:latin typeface="Cambria Math"/>
                        <a:ea typeface="微软雅黑" panose="020B0503020204020204" pitchFamily="34" charset="-122"/>
                        <a:cs typeface="微软雅黑" panose="020B0503020204020204" pitchFamily="34" charset="-122"/>
                      </a:rPr>
                      <m:t>(</m:t>
                    </m:r>
                    <m:r>
                      <a:rPr lang="en-US" altLang="zh-CN" sz="2100" i="1" dirty="0">
                        <a:solidFill>
                          <a:srgbClr val="000000"/>
                        </a:solidFill>
                        <a:latin typeface="Cambria Math"/>
                        <a:ea typeface="微软雅黑" panose="020B0503020204020204" pitchFamily="34" charset="-122"/>
                        <a:cs typeface="微软雅黑" panose="020B0503020204020204" pitchFamily="34" charset="-122"/>
                      </a:rPr>
                      <m:t>𝑥</m:t>
                    </m:r>
                    <m:r>
                      <a:rPr lang="en-US" altLang="zh-CN" sz="2100" i="1" dirty="0">
                        <a:solidFill>
                          <a:srgbClr val="000000"/>
                        </a:solidFill>
                        <a:latin typeface="Cambria Math"/>
                        <a:ea typeface="微软雅黑" panose="020B0503020204020204" pitchFamily="34" charset="-122"/>
                        <a:cs typeface="微软雅黑" panose="020B0503020204020204" pitchFamily="34" charset="-122"/>
                      </a:rPr>
                      <m:t>−</m:t>
                    </m:r>
                    <m:sSub>
                      <m:sSubPr>
                        <m:ctrlPr>
                          <a:rPr lang="en-US" altLang="zh-CN" sz="2100" i="1" dirty="0">
                            <a:solidFill>
                              <a:srgbClr val="000000"/>
                            </a:solidFill>
                            <a:latin typeface="Cambria Math" panose="02040503050406030204" pitchFamily="18" charset="0"/>
                            <a:ea typeface="微软雅黑" panose="020B0503020204020204" pitchFamily="34" charset="-122"/>
                          </a:rPr>
                        </m:ctrlPr>
                      </m:sSubPr>
                      <m:e>
                        <m:acc>
                          <m:accPr>
                            <m:chr m:val="̂"/>
                            <m:ctrlPr>
                              <a:rPr lang="en-US" altLang="zh-CN" sz="2100" i="1" dirty="0">
                                <a:solidFill>
                                  <a:srgbClr val="000000"/>
                                </a:solidFill>
                                <a:latin typeface="Cambria Math" panose="02040503050406030204" pitchFamily="18" charset="0"/>
                                <a:ea typeface="微软雅黑" panose="020B0503020204020204" pitchFamily="34" charset="-122"/>
                              </a:rPr>
                            </m:ctrlPr>
                          </m:accPr>
                          <m:e>
                            <m:r>
                              <a:rPr lang="en-US" altLang="zh-CN" sz="2100" b="1" i="1" dirty="0">
                                <a:solidFill>
                                  <a:srgbClr val="000000"/>
                                </a:solidFill>
                                <a:latin typeface="Cambria Math"/>
                                <a:ea typeface="微软雅黑" panose="020B0503020204020204" pitchFamily="34" charset="-122"/>
                              </a:rPr>
                              <m:t>𝝁</m:t>
                            </m:r>
                          </m:e>
                        </m:acc>
                      </m:e>
                      <m:sub>
                        <m:r>
                          <a:rPr lang="en-US" altLang="zh-CN" sz="2100" i="1" dirty="0">
                            <a:solidFill>
                              <a:srgbClr val="000000"/>
                            </a:solidFill>
                            <a:latin typeface="Cambria Math"/>
                            <a:ea typeface="微软雅黑" panose="020B0503020204020204" pitchFamily="34" charset="-122"/>
                          </a:rPr>
                          <m:t>𝑐</m:t>
                        </m:r>
                      </m:sub>
                    </m:sSub>
                    <m:r>
                      <a:rPr lang="en-US" altLang="zh-CN" sz="2100" i="1" dirty="0">
                        <a:solidFill>
                          <a:srgbClr val="000000"/>
                        </a:solidFill>
                        <a:latin typeface="Cambria Math"/>
                        <a:ea typeface="微软雅黑" panose="020B0503020204020204" pitchFamily="34" charset="-122"/>
                        <a:cs typeface="微软雅黑" panose="020B0503020204020204" pitchFamily="34" charset="-122"/>
                      </a:rPr>
                      <m:t>)</m:t>
                    </m:r>
                    <m:sSup>
                      <m:sSupPr>
                        <m:ctrlPr>
                          <a:rPr lang="en-US" altLang="zh-CN" sz="2100" i="1" dirty="0">
                            <a:solidFill>
                              <a:srgbClr val="000000"/>
                            </a:solidFill>
                            <a:latin typeface="Cambria Math" panose="02040503050406030204" pitchFamily="18" charset="0"/>
                            <a:ea typeface="微软雅黑" panose="020B0503020204020204" pitchFamily="34" charset="-122"/>
                          </a:rPr>
                        </m:ctrlPr>
                      </m:sSupPr>
                      <m:e>
                        <m:r>
                          <a:rPr lang="en-US" altLang="zh-CN" sz="2100" i="1" dirty="0">
                            <a:solidFill>
                              <a:srgbClr val="000000"/>
                            </a:solidFill>
                            <a:latin typeface="Cambria Math"/>
                            <a:ea typeface="微软雅黑" panose="020B0503020204020204" pitchFamily="34" charset="-122"/>
                          </a:rPr>
                          <m:t>(</m:t>
                        </m:r>
                        <m:r>
                          <a:rPr lang="en-US" altLang="zh-CN" sz="2100" i="1" dirty="0">
                            <a:solidFill>
                              <a:srgbClr val="000000"/>
                            </a:solidFill>
                            <a:latin typeface="Cambria Math"/>
                            <a:ea typeface="微软雅黑" panose="020B0503020204020204" pitchFamily="34" charset="-122"/>
                            <a:cs typeface="微软雅黑" panose="020B0503020204020204" pitchFamily="34" charset="-122"/>
                          </a:rPr>
                          <m:t>𝑥</m:t>
                        </m:r>
                        <m:r>
                          <a:rPr lang="en-US" altLang="zh-CN" sz="2100" i="1" dirty="0">
                            <a:solidFill>
                              <a:srgbClr val="000000"/>
                            </a:solidFill>
                            <a:latin typeface="Cambria Math"/>
                            <a:ea typeface="微软雅黑" panose="020B0503020204020204" pitchFamily="34" charset="-122"/>
                            <a:cs typeface="微软雅黑" panose="020B0503020204020204" pitchFamily="34" charset="-122"/>
                          </a:rPr>
                          <m:t>−</m:t>
                        </m:r>
                        <m:sSub>
                          <m:sSubPr>
                            <m:ctrlPr>
                              <a:rPr lang="en-US" altLang="zh-CN" sz="2100" i="1" dirty="0">
                                <a:solidFill>
                                  <a:srgbClr val="000000"/>
                                </a:solidFill>
                                <a:latin typeface="Cambria Math" panose="02040503050406030204" pitchFamily="18" charset="0"/>
                                <a:ea typeface="微软雅黑" panose="020B0503020204020204" pitchFamily="34" charset="-122"/>
                              </a:rPr>
                            </m:ctrlPr>
                          </m:sSubPr>
                          <m:e>
                            <m:acc>
                              <m:accPr>
                                <m:chr m:val="̂"/>
                                <m:ctrlPr>
                                  <a:rPr lang="en-US" altLang="zh-CN" sz="2100" b="1" i="1" dirty="0">
                                    <a:solidFill>
                                      <a:srgbClr val="000000"/>
                                    </a:solidFill>
                                    <a:latin typeface="Cambria Math" panose="02040503050406030204" pitchFamily="18" charset="0"/>
                                    <a:ea typeface="微软雅黑" panose="020B0503020204020204" pitchFamily="34" charset="-122"/>
                                  </a:rPr>
                                </m:ctrlPr>
                              </m:accPr>
                              <m:e>
                                <m:r>
                                  <a:rPr lang="en-US" altLang="zh-CN" sz="2100" b="1" i="1" dirty="0">
                                    <a:solidFill>
                                      <a:srgbClr val="000000"/>
                                    </a:solidFill>
                                    <a:latin typeface="Cambria Math"/>
                                    <a:ea typeface="微软雅黑" panose="020B0503020204020204" pitchFamily="34" charset="-122"/>
                                  </a:rPr>
                                  <m:t>𝝁</m:t>
                                </m:r>
                              </m:e>
                            </m:acc>
                          </m:e>
                          <m:sub>
                            <m:r>
                              <a:rPr lang="en-US" altLang="zh-CN" sz="2100" i="1" dirty="0">
                                <a:solidFill>
                                  <a:srgbClr val="000000"/>
                                </a:solidFill>
                                <a:latin typeface="Cambria Math"/>
                                <a:ea typeface="微软雅黑" panose="020B0503020204020204" pitchFamily="34" charset="-122"/>
                              </a:rPr>
                              <m:t>𝑐</m:t>
                            </m:r>
                          </m:sub>
                        </m:sSub>
                        <m:r>
                          <a:rPr lang="en-US" altLang="zh-CN" sz="2100" i="1" dirty="0">
                            <a:solidFill>
                              <a:srgbClr val="000000"/>
                            </a:solidFill>
                            <a:latin typeface="Cambria Math"/>
                            <a:ea typeface="微软雅黑" panose="020B0503020204020204" pitchFamily="34" charset="-122"/>
                          </a:rPr>
                          <m:t>)</m:t>
                        </m:r>
                      </m:e>
                      <m:sup>
                        <m:r>
                          <a:rPr lang="en-US" altLang="zh-CN" sz="2100" i="1" dirty="0">
                            <a:solidFill>
                              <a:srgbClr val="000000"/>
                            </a:solidFill>
                            <a:latin typeface="Cambria Math"/>
                            <a:ea typeface="微软雅黑" panose="020B0503020204020204" pitchFamily="34" charset="-122"/>
                          </a:rPr>
                          <m:t>𝑇</m:t>
                        </m:r>
                      </m:sup>
                    </m:sSup>
                  </m:oMath>
                </a14:m>
                <a:r>
                  <a:rPr lang="zh-CN" altLang="en-US" sz="2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的均值，这显然是一个符合直觉的结果。</a:t>
                </a:r>
              </a:p>
              <a:p>
                <a:pPr>
                  <a:lnSpc>
                    <a:spcPct val="105000"/>
                  </a:lnSpc>
                </a:pPr>
                <a:r>
                  <a:rPr lang="zh-CN" altLang="en-US" sz="23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需注意的是，这种参数化的方法虽能使类条件概率估计变得相对简单，但估计结果的准确性严重依赖于所假设的概率分布形式是否符合潜在的真实数据分布。</a:t>
                </a:r>
                <a:endParaRPr lang="en-US" altLang="zh-CN" sz="23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pPr>
                <a:endParaRPr lang="en-US" altLang="zh-CN" sz="23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pPr>
                <a:endParaRPr lang="en-US" altLang="zh-CN" sz="23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4"/>
              </p:nvPr>
            </p:nvSpPr>
            <p:spPr>
              <a:xfrm>
                <a:off x="838200" y="1143001"/>
                <a:ext cx="10287000" cy="4953000"/>
              </a:xfrm>
              <a:blipFill>
                <a:blip r:embed="rId4"/>
                <a:stretch>
                  <a:fillRect l="-711" t="-493"/>
                </a:stretch>
              </a:blipFill>
            </p:spPr>
            <p:txBody>
              <a:bodyPr/>
              <a:lstStyle/>
              <a:p>
                <a:r>
                  <a:rPr lang="zh-CN" altLang="en-US">
                    <a:noFill/>
                  </a:rPr>
                  <a:t> </a:t>
                </a:r>
              </a:p>
            </p:txBody>
          </p:sp>
        </mc:Fallback>
      </mc:AlternateContent>
      <p:grpSp>
        <p:nvGrpSpPr>
          <p:cNvPr id="17" name="组合 16"/>
          <p:cNvGrpSpPr/>
          <p:nvPr/>
        </p:nvGrpSpPr>
        <p:grpSpPr>
          <a:xfrm>
            <a:off x="4081904" y="1905000"/>
            <a:ext cx="5245863" cy="1611238"/>
            <a:chOff x="2557903" y="1852146"/>
            <a:chExt cx="5245863" cy="1611238"/>
          </a:xfrm>
        </p:grpSpPr>
        <p:graphicFrame>
          <p:nvGraphicFramePr>
            <p:cNvPr id="14" name="对象 13"/>
            <p:cNvGraphicFramePr>
              <a:graphicFrameLocks noChangeAspect="1"/>
            </p:cNvGraphicFramePr>
            <p:nvPr/>
          </p:nvGraphicFramePr>
          <p:xfrm>
            <a:off x="3176817" y="1852146"/>
            <a:ext cx="2051685" cy="799983"/>
          </p:xfrm>
          <a:graphic>
            <a:graphicData uri="http://schemas.openxmlformats.org/presentationml/2006/ole">
              <mc:AlternateContent xmlns:mc="http://schemas.openxmlformats.org/markup-compatibility/2006">
                <mc:Choice xmlns:v="urn:schemas-microsoft-com:vml" Requires="v">
                  <p:oleObj spid="_x0000_s14116" name="Formula" r:id="rId5" imgW="8039100" imgH="3143250" progId="Equation.Ribbit">
                    <p:embed/>
                  </p:oleObj>
                </mc:Choice>
                <mc:Fallback>
                  <p:oleObj name="Formula" r:id="rId5" imgW="8039100" imgH="3143250" progId="Equation.Ribbit">
                    <p:embed/>
                    <p:pic>
                      <p:nvPicPr>
                        <p:cNvPr id="0" name="图片 13956"/>
                        <p:cNvPicPr/>
                        <p:nvPr/>
                      </p:nvPicPr>
                      <p:blipFill>
                        <a:blip r:embed="rId6"/>
                        <a:stretch>
                          <a:fillRect/>
                        </a:stretch>
                      </p:blipFill>
                      <p:spPr>
                        <a:xfrm>
                          <a:off x="3176817" y="1852146"/>
                          <a:ext cx="2051685" cy="799983"/>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2557903" y="2726098"/>
            <a:ext cx="3791552" cy="737286"/>
          </p:xfrm>
          <a:graphic>
            <a:graphicData uri="http://schemas.openxmlformats.org/presentationml/2006/ole">
              <mc:AlternateContent xmlns:mc="http://schemas.openxmlformats.org/markup-compatibility/2006">
                <mc:Choice xmlns:v="urn:schemas-microsoft-com:vml" Requires="v">
                  <p:oleObj spid="_x0000_s14117" name="Formula" r:id="rId7" imgW="16087725" imgH="3143250" progId="Equation.Ribbit">
                    <p:embed/>
                  </p:oleObj>
                </mc:Choice>
                <mc:Fallback>
                  <p:oleObj name="Formula" r:id="rId7" imgW="16087725" imgH="3143250" progId="Equation.Ribbit">
                    <p:embed/>
                    <p:pic>
                      <p:nvPicPr>
                        <p:cNvPr id="0" name="图片 13957"/>
                        <p:cNvPicPr/>
                        <p:nvPr/>
                      </p:nvPicPr>
                      <p:blipFill>
                        <a:blip r:embed="rId8"/>
                        <a:stretch>
                          <a:fillRect/>
                        </a:stretch>
                      </p:blipFill>
                      <p:spPr>
                        <a:xfrm>
                          <a:off x="2557903" y="2726098"/>
                          <a:ext cx="3791552" cy="737286"/>
                        </a:xfrm>
                        <a:prstGeom prst="rect">
                          <a:avLst/>
                        </a:prstGeom>
                      </p:spPr>
                    </p:pic>
                  </p:oleObj>
                </mc:Fallback>
              </mc:AlternateContent>
            </a:graphicData>
          </a:graphic>
        </p:graphicFrame>
        <p:pic>
          <p:nvPicPr>
            <p:cNvPr id="3" name="图片 2"/>
            <p:cNvPicPr>
              <a:picLocks noChangeAspect="1"/>
            </p:cNvPicPr>
            <p:nvPr/>
          </p:nvPicPr>
          <p:blipFill>
            <a:blip r:embed="rId9"/>
            <a:stretch>
              <a:fillRect/>
            </a:stretch>
          </p:blipFill>
          <p:spPr>
            <a:xfrm>
              <a:off x="7114438" y="2052367"/>
              <a:ext cx="680924" cy="307934"/>
            </a:xfrm>
            <a:prstGeom prst="rect">
              <a:avLst/>
            </a:prstGeom>
          </p:spPr>
        </p:pic>
        <p:pic>
          <p:nvPicPr>
            <p:cNvPr id="16" name="图片 15"/>
            <p:cNvPicPr>
              <a:picLocks noChangeAspect="1"/>
            </p:cNvPicPr>
            <p:nvPr/>
          </p:nvPicPr>
          <p:blipFill>
            <a:blip r:embed="rId10"/>
            <a:stretch>
              <a:fillRect/>
            </a:stretch>
          </p:blipFill>
          <p:spPr>
            <a:xfrm>
              <a:off x="7106034" y="2867889"/>
              <a:ext cx="697732" cy="31060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animEffect transition="in" filter="fade">
                                      <p:cBhvr>
                                        <p:cTn id="1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1333" y="152400"/>
            <a:ext cx="7772400" cy="470898"/>
          </a:xfrm>
        </p:spPr>
        <p:txBody>
          <a:bodyPr>
            <a:noAutofit/>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685800"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sym typeface="+mn-ea"/>
              </a:rPr>
              <a:t>贝叶斯决策论</a:t>
            </a:r>
            <a:endParaRPr lang="zh-CN" altLang="en-US" sz="2400" b="1" dirty="0">
              <a:solidFill>
                <a:schemeClr val="bg2"/>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sym typeface="+mn-ea"/>
              </a:rPr>
              <a:t>极大似然估计</a:t>
            </a:r>
            <a:endParaRPr lang="zh-CN" altLang="en-US" sz="2400" b="1" dirty="0">
              <a:solidFill>
                <a:schemeClr val="bg2"/>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rPr>
              <a:t>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半朴素贝叶斯分类器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贝叶斯网</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EM算法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7467600" y="4191000"/>
            <a:ext cx="2908617" cy="1962944"/>
            <a:chOff x="6165691" y="1161256"/>
            <a:chExt cx="2908617" cy="1962944"/>
          </a:xfrm>
        </p:grpSpPr>
        <p:sp>
          <p:nvSpPr>
            <p:cNvPr id="26" name="矩形 30"/>
            <p:cNvSpPr>
              <a:spLocks noChangeArrowheads="1"/>
            </p:cNvSpPr>
            <p:nvPr/>
          </p:nvSpPr>
          <p:spPr bwMode="auto">
            <a:xfrm>
              <a:off x="6254749" y="2754868"/>
              <a:ext cx="27304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000">
                  <a:solidFill>
                    <a:schemeClr val="tx1"/>
                  </a:solidFill>
                  <a:latin typeface="Arial" charset="0"/>
                  <a:ea typeface="宋体" charset="0"/>
                </a:defRPr>
              </a:lvl1pPr>
              <a:lvl2pPr marL="742950" indent="-285750">
                <a:defRPr kumimoji="1" sz="4000">
                  <a:solidFill>
                    <a:schemeClr val="tx1"/>
                  </a:solidFill>
                  <a:latin typeface="Arial" charset="0"/>
                  <a:ea typeface="宋体" charset="0"/>
                </a:defRPr>
              </a:lvl2pPr>
              <a:lvl3pPr marL="1143000" indent="-228600">
                <a:defRPr kumimoji="1" sz="4000">
                  <a:solidFill>
                    <a:schemeClr val="tx1"/>
                  </a:solidFill>
                  <a:latin typeface="Arial" charset="0"/>
                  <a:ea typeface="宋体" charset="0"/>
                </a:defRPr>
              </a:lvl3pPr>
              <a:lvl4pPr marL="1600200" indent="-228600">
                <a:defRPr kumimoji="1" sz="4000">
                  <a:solidFill>
                    <a:schemeClr val="tx1"/>
                  </a:solidFill>
                  <a:latin typeface="Arial" charset="0"/>
                  <a:ea typeface="宋体" charset="0"/>
                </a:defRPr>
              </a:lvl4pPr>
              <a:lvl5pPr marL="2057400" indent="-228600">
                <a:defRPr kumimoji="1" sz="4000">
                  <a:solidFill>
                    <a:schemeClr val="tx1"/>
                  </a:solidFill>
                  <a:latin typeface="Arial" charset="0"/>
                  <a:ea typeface="宋体" charset="0"/>
                </a:defRPr>
              </a:lvl5pPr>
              <a:lvl6pPr marL="2514600" indent="-228600" eaLnBrk="0" fontAlgn="base" hangingPunct="0">
                <a:spcBef>
                  <a:spcPct val="0"/>
                </a:spcBef>
                <a:spcAft>
                  <a:spcPct val="0"/>
                </a:spcAft>
                <a:defRPr kumimoji="1" sz="4000">
                  <a:solidFill>
                    <a:schemeClr val="tx1"/>
                  </a:solidFill>
                  <a:latin typeface="Arial" charset="0"/>
                  <a:ea typeface="宋体" charset="0"/>
                </a:defRPr>
              </a:lvl6pPr>
              <a:lvl7pPr marL="2971800" indent="-228600" eaLnBrk="0" fontAlgn="base" hangingPunct="0">
                <a:spcBef>
                  <a:spcPct val="0"/>
                </a:spcBef>
                <a:spcAft>
                  <a:spcPct val="0"/>
                </a:spcAft>
                <a:defRPr kumimoji="1" sz="4000">
                  <a:solidFill>
                    <a:schemeClr val="tx1"/>
                  </a:solidFill>
                  <a:latin typeface="Arial" charset="0"/>
                  <a:ea typeface="宋体" charset="0"/>
                </a:defRPr>
              </a:lvl7pPr>
              <a:lvl8pPr marL="3429000" indent="-228600" eaLnBrk="0" fontAlgn="base" hangingPunct="0">
                <a:spcBef>
                  <a:spcPct val="0"/>
                </a:spcBef>
                <a:spcAft>
                  <a:spcPct val="0"/>
                </a:spcAft>
                <a:defRPr kumimoji="1" sz="4000">
                  <a:solidFill>
                    <a:schemeClr val="tx1"/>
                  </a:solidFill>
                  <a:latin typeface="Arial" charset="0"/>
                  <a:ea typeface="宋体" charset="0"/>
                </a:defRPr>
              </a:lvl8pPr>
              <a:lvl9pPr marL="3886200" indent="-228600" eaLnBrk="0" fontAlgn="base" hangingPunct="0">
                <a:spcBef>
                  <a:spcPct val="0"/>
                </a:spcBef>
                <a:spcAft>
                  <a:spcPct val="0"/>
                </a:spcAft>
                <a:defRPr kumimoji="1" sz="4000">
                  <a:solidFill>
                    <a:schemeClr val="tx1"/>
                  </a:solidFill>
                  <a:latin typeface="Arial" charset="0"/>
                  <a:ea typeface="宋体" charset="0"/>
                </a:defRPr>
              </a:lvl9pPr>
            </a:lstStyle>
            <a:p>
              <a:pPr algn="ctr">
                <a:buNone/>
              </a:pPr>
              <a:r>
                <a:rPr lang="zh-CN" altLang="en-US" sz="1800" dirty="0">
                  <a:latin typeface="黑体" panose="02010609060101010101" pitchFamily="49" charset="-122"/>
                  <a:ea typeface="黑体" panose="02010609060101010101" pitchFamily="49" charset="-122"/>
                </a:rPr>
                <a:t>朴素贝叶斯分类模型结构</a:t>
              </a:r>
            </a:p>
          </p:txBody>
        </p:sp>
        <p:pic>
          <p:nvPicPr>
            <p:cNvPr id="27"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65691" y="1161256"/>
              <a:ext cx="2908617"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标题 3"/>
          <p:cNvSpPr>
            <a:spLocks noGrp="1"/>
          </p:cNvSpPr>
          <p:nvPr>
            <p:ph type="title"/>
          </p:nvPr>
        </p:nvSpPr>
        <p:spPr>
          <a:xfrm>
            <a:off x="152400" y="139065"/>
            <a:ext cx="7194550" cy="470535"/>
          </a:xfrm>
        </p:spPr>
        <p:txBody>
          <a:bodyPr wrap="square">
            <a:noAutofit/>
          </a:bodyPr>
          <a:lstStyle/>
          <a:p>
            <a:r>
              <a:rPr lang="en-US" altLang="zh-CN" dirty="0">
                <a:latin typeface="+mj-ea"/>
                <a:ea typeface="+mj-ea"/>
                <a:cs typeface="Verdana" panose="020B0604030504040204" pitchFamily="34" charset="0"/>
              </a:rPr>
              <a:t>      </a:t>
            </a:r>
            <a:r>
              <a:rPr lang="zh-CN" altLang="en-US" dirty="0">
                <a:cs typeface="Verdana" panose="020B0604030504040204" pitchFamily="34" charset="0"/>
              </a:rPr>
              <a:t>朴素贝叶斯分类器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4"/>
              </p:nvPr>
            </p:nvSpPr>
            <p:spPr>
              <a:xfrm>
                <a:off x="685800" y="1086286"/>
                <a:ext cx="10668000" cy="5238314"/>
              </a:xfrm>
            </p:spPr>
            <p:txBody>
              <a:bodyPr>
                <a:normAutofit/>
              </a:bodyPr>
              <a:lstStyle/>
              <a:p>
                <a:pPr>
                  <a:lnSpc>
                    <a:spcPct val="120000"/>
                  </a:lnSpc>
                </a:pPr>
                <a:r>
                  <a:rPr kumimoji="1"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估计</a:t>
                </a: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后验概率</a:t>
                </a:r>
                <a14:m>
                  <m:oMath xmlns:m="http://schemas.openxmlformats.org/officeDocument/2006/math">
                    <m:r>
                      <a:rPr lang="en-US" altLang="zh-CN" sz="2400" b="1" i="1">
                        <a:solidFill>
                          <a:srgbClr val="0000FF"/>
                        </a:solidFill>
                        <a:latin typeface="Cambria Math"/>
                      </a:rPr>
                      <m:t>𝑷</m:t>
                    </m:r>
                    <m:r>
                      <a:rPr lang="en-US" altLang="zh-CN" sz="2400" b="1" i="1">
                        <a:solidFill>
                          <a:srgbClr val="0000FF"/>
                        </a:solidFill>
                        <a:latin typeface="Cambria Math"/>
                      </a:rPr>
                      <m:t>(</m:t>
                    </m:r>
                    <m:r>
                      <a:rPr lang="en-US" altLang="zh-CN" sz="2400" b="1" i="1" smtClean="0">
                        <a:solidFill>
                          <a:srgbClr val="0000FF"/>
                        </a:solidFill>
                        <a:latin typeface="Cambria Math"/>
                      </a:rPr>
                      <m:t>𝒄</m:t>
                    </m:r>
                    <m:r>
                      <a:rPr lang="en-US" altLang="zh-CN" sz="2400" b="1" i="1" smtClean="0">
                        <a:solidFill>
                          <a:srgbClr val="0000FF"/>
                        </a:solidFill>
                        <a:latin typeface="Cambria Math"/>
                      </a:rPr>
                      <m:t>|</m:t>
                    </m:r>
                    <m:r>
                      <a:rPr lang="en-US" altLang="zh-CN" sz="2400" b="1" i="1">
                        <a:solidFill>
                          <a:srgbClr val="0000FF"/>
                        </a:solidFill>
                        <a:latin typeface="Cambria Math"/>
                      </a:rPr>
                      <m:t>𝒙</m:t>
                    </m:r>
                    <m:r>
                      <a:rPr lang="en-US" altLang="zh-CN" sz="2400" b="1" i="1">
                        <a:solidFill>
                          <a:srgbClr val="0000FF"/>
                        </a:solidFill>
                        <a:latin typeface="Cambria Math"/>
                      </a:rPr>
                      <m:t>)</m:t>
                    </m:r>
                  </m:oMath>
                </a14:m>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主要困难</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1" indent="0">
                  <a:lnSpc>
                    <a:spcPct val="120000"/>
                  </a:lnSpc>
                  <a:buNone/>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类条件概率</a:t>
                </a:r>
                <a14:m>
                  <m:oMath xmlns:m="http://schemas.openxmlformats.org/officeDocument/2006/math">
                    <m:r>
                      <a:rPr lang="en-US" altLang="zh-CN" sz="2000" i="1">
                        <a:solidFill>
                          <a:schemeClr val="tx1"/>
                        </a:solidFill>
                        <a:latin typeface="Cambria Math"/>
                      </a:rPr>
                      <m:t>𝑃</m:t>
                    </m:r>
                    <m:r>
                      <a:rPr lang="en-US" altLang="zh-CN" sz="2000" i="1">
                        <a:solidFill>
                          <a:schemeClr val="tx1"/>
                        </a:solidFill>
                        <a:latin typeface="Cambria Math"/>
                      </a:rPr>
                      <m:t>(</m:t>
                    </m:r>
                    <m:r>
                      <a:rPr lang="en-US" altLang="zh-CN" sz="2000" b="1" i="1">
                        <a:solidFill>
                          <a:schemeClr val="tx1"/>
                        </a:solidFill>
                        <a:latin typeface="Cambria Math"/>
                      </a:rPr>
                      <m:t>𝒙</m:t>
                    </m:r>
                    <m:r>
                      <a:rPr lang="en-US" altLang="zh-CN" sz="2000" i="1">
                        <a:solidFill>
                          <a:schemeClr val="tx1"/>
                        </a:solidFill>
                        <a:latin typeface="Cambria Math"/>
                      </a:rPr>
                      <m:t>|</m:t>
                    </m:r>
                    <m:r>
                      <a:rPr lang="en-US" altLang="zh-CN" sz="2000" i="1">
                        <a:solidFill>
                          <a:schemeClr val="tx1"/>
                        </a:solidFill>
                        <a:latin typeface="Cambria Math"/>
                      </a:rPr>
                      <m:t>𝑐</m:t>
                    </m:r>
                    <m:r>
                      <a:rPr lang="en-US" altLang="zh-CN" sz="2000" i="1">
                        <a:solidFill>
                          <a:schemeClr val="tx1"/>
                        </a:solidFill>
                        <a:latin typeface="Cambria Math"/>
                      </a:rPr>
                      <m:t>)</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是所有属性上的联合概率，难以从有限的训练样本估计获得。</a:t>
                </a:r>
                <a:endParaRPr kumimoji="1"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kumimoji="1"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解决方案：朴素贝叶斯分类器</a:t>
                </a:r>
                <a:r>
                  <a:rPr kumimoji="1"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(Naïve Bayes Classifier)</a:t>
                </a:r>
              </a:p>
              <a:p>
                <a:pPr lvl="1">
                  <a:lnSpc>
                    <a:spcPct val="120000"/>
                  </a:lnSpc>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采用“属性条件独立性假设”</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(attribute conditional independence assumption)</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：每个属性独立地对分类结果发生影响。</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先对每一维进行概率估计</a:t>
                </a:r>
                <a14:m>
                  <m:oMath xmlns:m="http://schemas.openxmlformats.org/officeDocument/2006/math">
                    <m:r>
                      <a:rPr lang="en-US" altLang="zh-CN" sz="2000" i="1">
                        <a:solidFill>
                          <a:schemeClr val="tx1"/>
                        </a:solidFill>
                        <a:latin typeface="Cambria Math"/>
                      </a:rPr>
                      <m:t>𝑃</m:t>
                    </m:r>
                    <m:r>
                      <a:rPr lang="en-US" altLang="zh-CN" sz="2000" i="1">
                        <a:solidFill>
                          <a:schemeClr val="tx1"/>
                        </a:solidFill>
                        <a:latin typeface="Cambria Math"/>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𝑥</m:t>
                        </m:r>
                      </m:e>
                      <m:sub>
                        <m:r>
                          <a:rPr lang="en-US" altLang="zh-CN" sz="2000" i="1">
                            <a:solidFill>
                              <a:schemeClr val="tx1"/>
                            </a:solidFill>
                            <a:latin typeface="Cambria Math"/>
                          </a:rPr>
                          <m:t>𝑖</m:t>
                        </m:r>
                      </m:sub>
                    </m:sSub>
                    <m:r>
                      <a:rPr lang="en-US" altLang="zh-CN" sz="2000" i="1">
                        <a:solidFill>
                          <a:schemeClr val="tx1"/>
                        </a:solidFill>
                        <a:latin typeface="Cambria Math"/>
                      </a:rPr>
                      <m:t>|</m:t>
                    </m:r>
                    <m:r>
                      <a:rPr lang="en-US" altLang="zh-CN" sz="2000" i="1">
                        <a:solidFill>
                          <a:schemeClr val="tx1"/>
                        </a:solidFill>
                        <a:latin typeface="Cambria Math"/>
                      </a:rPr>
                      <m:t>𝑐</m:t>
                    </m:r>
                    <m:r>
                      <a:rPr lang="en-US" altLang="zh-CN" sz="2000" i="1">
                        <a:solidFill>
                          <a:schemeClr val="tx1"/>
                        </a:solidFill>
                        <a:latin typeface="Cambria Math"/>
                      </a:rPr>
                      <m:t>)</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，然后根据独立性条件，将每一维的概率估计相乘得到</a:t>
                </a:r>
                <a14:m>
                  <m:oMath xmlns:m="http://schemas.openxmlformats.org/officeDocument/2006/math">
                    <m:r>
                      <a:rPr lang="en-US" altLang="zh-CN" sz="2000" i="1">
                        <a:solidFill>
                          <a:schemeClr val="tx1"/>
                        </a:solidFill>
                        <a:latin typeface="Cambria Math"/>
                      </a:rPr>
                      <m:t>𝑃</m:t>
                    </m:r>
                    <m:r>
                      <a:rPr lang="en-US" altLang="zh-CN" sz="2000" i="1">
                        <a:solidFill>
                          <a:schemeClr val="tx1"/>
                        </a:solidFill>
                        <a:latin typeface="Cambria Math"/>
                      </a:rPr>
                      <m:t>(</m:t>
                    </m:r>
                    <m:r>
                      <a:rPr lang="en-US" altLang="zh-CN" sz="2000" b="1" i="1">
                        <a:solidFill>
                          <a:schemeClr val="tx1"/>
                        </a:solidFill>
                        <a:latin typeface="Cambria Math"/>
                      </a:rPr>
                      <m:t>𝒙</m:t>
                    </m:r>
                    <m:r>
                      <a:rPr lang="en-US" altLang="zh-CN" sz="2000" i="1">
                        <a:solidFill>
                          <a:schemeClr val="tx1"/>
                        </a:solidFill>
                        <a:latin typeface="Cambria Math"/>
                      </a:rPr>
                      <m:t>|</m:t>
                    </m:r>
                    <m:r>
                      <a:rPr lang="en-US" altLang="zh-CN" sz="2000" i="1">
                        <a:solidFill>
                          <a:schemeClr val="tx1"/>
                        </a:solidFill>
                        <a:latin typeface="Cambria Math"/>
                      </a:rPr>
                      <m:t>𝑐</m:t>
                    </m:r>
                    <m:r>
                      <a:rPr lang="en-US" altLang="zh-CN" sz="2000" i="1">
                        <a:solidFill>
                          <a:schemeClr val="tx1"/>
                        </a:solidFill>
                        <a:latin typeface="Cambria Math"/>
                      </a:rPr>
                      <m:t>)</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的密度估计。</a:t>
                </a:r>
              </a:p>
              <a:p>
                <a:pPr lvl="1"/>
                <a:endParaRPr kumimoji="1"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endParaRPr kumimoji="1"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endParaRPr kumimoji="1"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4"/>
              </p:nvPr>
            </p:nvSpPr>
            <p:spPr>
              <a:xfrm>
                <a:off x="685800" y="1086286"/>
                <a:ext cx="10668000" cy="5238314"/>
              </a:xfrm>
              <a:blipFill>
                <a:blip r:embed="rId4"/>
                <a:stretch>
                  <a:fillRect l="-800" t="-233" r="-40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152400" y="122131"/>
            <a:ext cx="7194550" cy="470535"/>
          </a:xfrm>
        </p:spPr>
        <p:txBody>
          <a:bodyPr wrap="square">
            <a:noAutofit/>
          </a:bodyPr>
          <a:lstStyle/>
          <a:p>
            <a:r>
              <a:rPr lang="en-US" altLang="zh-CN" dirty="0">
                <a:latin typeface="+mj-ea"/>
                <a:ea typeface="+mj-ea"/>
                <a:cs typeface="Verdana" panose="020B0604030504040204" pitchFamily="34" charset="0"/>
              </a:rPr>
              <a:t>      </a:t>
            </a:r>
            <a:r>
              <a:rPr lang="zh-CN" altLang="en-US" dirty="0">
                <a:cs typeface="Verdana" panose="020B0604030504040204" pitchFamily="34" charset="0"/>
              </a:rPr>
              <a:t>朴素贝叶斯分类器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4"/>
              </p:nvPr>
            </p:nvSpPr>
            <p:spPr>
              <a:xfrm>
                <a:off x="838200" y="3688646"/>
                <a:ext cx="8629650" cy="2559755"/>
              </a:xfrm>
            </p:spPr>
            <p:txBody>
              <a:bodyPr>
                <a:noAutofit/>
              </a:bodyPr>
              <a:lstStyle/>
              <a:p>
                <a:r>
                  <a:rPr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由于对所有类别来说</a:t>
                </a:r>
                <a14:m>
                  <m:oMath xmlns:m="http://schemas.openxmlformats.org/officeDocument/2006/math">
                    <m:r>
                      <a:rPr lang="en-US" altLang="zh-CN" sz="2300" i="1">
                        <a:solidFill>
                          <a:schemeClr val="tx1"/>
                        </a:solidFill>
                        <a:latin typeface="Cambria Math"/>
                      </a:rPr>
                      <m:t>𝑃</m:t>
                    </m:r>
                    <m:r>
                      <a:rPr lang="en-US" altLang="zh-CN" sz="2300" i="1">
                        <a:solidFill>
                          <a:schemeClr val="tx1"/>
                        </a:solidFill>
                        <a:latin typeface="Cambria Math"/>
                      </a:rPr>
                      <m:t>(</m:t>
                    </m:r>
                    <m:r>
                      <a:rPr lang="en-US" altLang="zh-CN" sz="2300" b="1" i="1">
                        <a:solidFill>
                          <a:schemeClr val="tx1"/>
                        </a:solidFill>
                        <a:latin typeface="Cambria Math"/>
                      </a:rPr>
                      <m:t>𝒙</m:t>
                    </m:r>
                    <m:r>
                      <a:rPr lang="en-US" altLang="zh-CN" sz="2300" i="1">
                        <a:solidFill>
                          <a:schemeClr val="tx1"/>
                        </a:solidFill>
                        <a:latin typeface="Cambria Math"/>
                      </a:rPr>
                      <m:t>)</m:t>
                    </m:r>
                  </m:oMath>
                </a14:m>
                <a:r>
                  <a:rPr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相同，因此基于式</a:t>
                </a:r>
                <a:r>
                  <a:rPr lang="en-US" altLang="zh-CN"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(7.6)</a:t>
                </a:r>
                <a:r>
                  <a:rPr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的贝叶斯判定准则有</a:t>
                </a:r>
                <a:endParaRPr kumimoji="1"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endParaRPr kumimoji="1"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endParaRPr kumimoji="1"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1" indent="0">
                  <a:buNone/>
                </a:pPr>
                <a:endParaRPr kumimoji="1"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kumimoji="1" lang="zh-CN" altLang="en-US"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这就是朴素贝叶斯分类器的表达式子</a:t>
                </a:r>
              </a:p>
            </p:txBody>
          </p:sp>
        </mc:Choice>
        <mc:Fallback xmlns="">
          <p:sp>
            <p:nvSpPr>
              <p:cNvPr id="3" name="内容占位符 2"/>
              <p:cNvSpPr>
                <a:spLocks noGrp="1" noRot="1" noChangeAspect="1" noMove="1" noResize="1" noEditPoints="1" noAdjustHandles="1" noChangeArrowheads="1" noChangeShapeType="1" noTextEdit="1"/>
              </p:cNvSpPr>
              <p:nvPr>
                <p:ph sz="quarter" idx="14"/>
              </p:nvPr>
            </p:nvSpPr>
            <p:spPr>
              <a:xfrm>
                <a:off x="838200" y="3688646"/>
                <a:ext cx="8629650" cy="2559755"/>
              </a:xfrm>
              <a:blipFill>
                <a:blip r:embed="rId4"/>
                <a:stretch>
                  <a:fillRect l="-848" t="-3095" r="-989"/>
                </a:stretch>
              </a:blipFill>
            </p:spPr>
            <p:txBody>
              <a:bodyPr/>
              <a:lstStyle/>
              <a:p>
                <a:r>
                  <a:rPr lang="zh-CN" altLang="en-US">
                    <a:noFill/>
                  </a:rPr>
                  <a:t> </a:t>
                </a:r>
              </a:p>
            </p:txBody>
          </p:sp>
        </mc:Fallback>
      </mc:AlternateContent>
      <p:grpSp>
        <p:nvGrpSpPr>
          <p:cNvPr id="7" name="组合 6"/>
          <p:cNvGrpSpPr/>
          <p:nvPr/>
        </p:nvGrpSpPr>
        <p:grpSpPr>
          <a:xfrm>
            <a:off x="3505200" y="4343723"/>
            <a:ext cx="6392503" cy="1018199"/>
            <a:chOff x="2103797" y="3776770"/>
            <a:chExt cx="6392503" cy="1018199"/>
          </a:xfrm>
        </p:grpSpPr>
        <p:graphicFrame>
          <p:nvGraphicFramePr>
            <p:cNvPr id="10" name="对象 9"/>
            <p:cNvGraphicFramePr>
              <a:graphicFrameLocks noChangeAspect="1"/>
            </p:cNvGraphicFramePr>
            <p:nvPr>
              <p:extLst>
                <p:ext uri="{D42A27DB-BD31-4B8C-83A1-F6EECF244321}">
                  <p14:modId xmlns:p14="http://schemas.microsoft.com/office/powerpoint/2010/main" val="3060553720"/>
                </p:ext>
              </p:extLst>
            </p:nvPr>
          </p:nvGraphicFramePr>
          <p:xfrm>
            <a:off x="2103797" y="3776770"/>
            <a:ext cx="4799012" cy="1018199"/>
          </p:xfrm>
          <a:graphic>
            <a:graphicData uri="http://schemas.openxmlformats.org/presentationml/2006/ole">
              <mc:AlternateContent xmlns:mc="http://schemas.openxmlformats.org/markup-compatibility/2006">
                <mc:Choice xmlns:v="urn:schemas-microsoft-com:vml" Requires="v">
                  <p:oleObj spid="_x0000_s15628" name="Formula" r:id="rId5" imgW="16297275" imgH="3476625" progId="Equation.Ribbit">
                    <p:embed/>
                  </p:oleObj>
                </mc:Choice>
                <mc:Fallback>
                  <p:oleObj name="Formula" r:id="rId5" imgW="16297275" imgH="3476625" progId="Equation.Ribbit">
                    <p:embed/>
                    <p:pic>
                      <p:nvPicPr>
                        <p:cNvPr id="0" name="图片 15559"/>
                        <p:cNvPicPr/>
                        <p:nvPr/>
                      </p:nvPicPr>
                      <p:blipFill>
                        <a:blip r:embed="rId6"/>
                        <a:stretch>
                          <a:fillRect/>
                        </a:stretch>
                      </p:blipFill>
                      <p:spPr>
                        <a:xfrm>
                          <a:off x="2103797" y="3776770"/>
                          <a:ext cx="4799012" cy="1018199"/>
                        </a:xfrm>
                        <a:prstGeom prst="rect">
                          <a:avLst/>
                        </a:prstGeom>
                      </p:spPr>
                    </p:pic>
                  </p:oleObj>
                </mc:Fallback>
              </mc:AlternateContent>
            </a:graphicData>
          </a:graphic>
        </p:graphicFrame>
        <p:pic>
          <p:nvPicPr>
            <p:cNvPr id="2" name="图片 1"/>
            <p:cNvPicPr>
              <a:picLocks noChangeAspect="1"/>
            </p:cNvPicPr>
            <p:nvPr/>
          </p:nvPicPr>
          <p:blipFill>
            <a:blip r:embed="rId7"/>
            <a:stretch>
              <a:fillRect/>
            </a:stretch>
          </p:blipFill>
          <p:spPr>
            <a:xfrm>
              <a:off x="7824787" y="4140928"/>
              <a:ext cx="671513" cy="289885"/>
            </a:xfrm>
            <a:prstGeom prst="rect">
              <a:avLst/>
            </a:prstGeom>
          </p:spPr>
        </p:pic>
      </p:grpSp>
      <mc:AlternateContent xmlns:mc="http://schemas.openxmlformats.org/markup-compatibility/2006" xmlns:a14="http://schemas.microsoft.com/office/drawing/2010/main">
        <mc:Choice Requires="a14">
          <p:sp>
            <p:nvSpPr>
              <p:cNvPr id="15" name="内容占位符 2"/>
              <p:cNvSpPr txBox="1">
                <a:spLocks/>
              </p:cNvSpPr>
              <p:nvPr/>
            </p:nvSpPr>
            <p:spPr>
              <a:xfrm>
                <a:off x="863600" y="966475"/>
                <a:ext cx="8629650" cy="2102555"/>
              </a:xfrm>
            </p:spPr>
            <p:txBody>
              <a:bodyPr>
                <a:noAutofit/>
              </a:bodyPr>
              <a:lstStyle>
                <a:lvl1pPr marL="292100" indent="-292100" algn="l" rtl="0" eaLnBrk="0" fontAlgn="base" hangingPunct="0">
                  <a:lnSpc>
                    <a:spcPct val="95000"/>
                  </a:lnSpc>
                  <a:spcBef>
                    <a:spcPct val="60000"/>
                  </a:spcBef>
                  <a:spcAft>
                    <a:spcPct val="15000"/>
                  </a:spcAft>
                  <a:buClr>
                    <a:schemeClr val="accent1"/>
                  </a:buClr>
                  <a:buSzPct val="80000"/>
                  <a:buFont typeface="Arial" panose="020B0604020202020204" pitchFamily="34" charset="0"/>
                  <a:buChar char="►"/>
                  <a:defRPr sz="2400" baseline="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chemeClr val="accent1"/>
                  </a:buClr>
                  <a:buFont typeface="Arial" panose="020B0604020202020204" pitchFamily="34" charset="0"/>
                  <a:buChar char="●"/>
                  <a:defRPr sz="2000" baseline="0">
                    <a:solidFill>
                      <a:schemeClr val="accent1"/>
                    </a:solidFill>
                    <a:latin typeface="+mn-lt"/>
                  </a:defRPr>
                </a:lvl2pPr>
                <a:lvl3pPr marL="1024255" indent="-224155" algn="l" rtl="0" eaLnBrk="0" fontAlgn="base" hangingPunct="0">
                  <a:lnSpc>
                    <a:spcPct val="95000"/>
                  </a:lnSpc>
                  <a:spcBef>
                    <a:spcPct val="40000"/>
                  </a:spcBef>
                  <a:spcAft>
                    <a:spcPct val="0"/>
                  </a:spcAft>
                  <a:buClr>
                    <a:schemeClr val="accent1"/>
                  </a:buClr>
                  <a:buFont typeface="Arial" panose="020B0604020202020204" pitchFamily="34" charset="0"/>
                  <a:buChar char="○"/>
                  <a:defRPr baseline="0">
                    <a:solidFill>
                      <a:schemeClr val="accent1"/>
                    </a:solidFill>
                    <a:latin typeface="+mn-lt"/>
                  </a:defRPr>
                </a:lvl3pPr>
                <a:lvl4pPr marL="1371600" indent="-233680" algn="l" rtl="0" eaLnBrk="0" fontAlgn="base" hangingPunct="0">
                  <a:lnSpc>
                    <a:spcPct val="95000"/>
                  </a:lnSpc>
                  <a:spcBef>
                    <a:spcPct val="50000"/>
                  </a:spcBef>
                  <a:spcAft>
                    <a:spcPct val="0"/>
                  </a:spcAft>
                  <a:buClr>
                    <a:schemeClr val="accent1"/>
                  </a:buClr>
                  <a:buSzPct val="120000"/>
                  <a:buFont typeface="Arial" panose="020B0604020202020204" pitchFamily="34" charset="0"/>
                  <a:buChar char="+"/>
                  <a:defRPr sz="1600" baseline="0">
                    <a:solidFill>
                      <a:schemeClr val="accent1"/>
                    </a:solidFill>
                    <a:latin typeface="+mn-lt"/>
                  </a:defRPr>
                </a:lvl4pPr>
                <a:lvl5pPr marL="1710055" indent="-224155" algn="l" rtl="0" eaLnBrk="0" fontAlgn="base" hangingPunct="0">
                  <a:lnSpc>
                    <a:spcPct val="95000"/>
                  </a:lnSpc>
                  <a:spcBef>
                    <a:spcPct val="50000"/>
                  </a:spcBef>
                  <a:spcAft>
                    <a:spcPct val="0"/>
                  </a:spcAft>
                  <a:buClr>
                    <a:schemeClr val="accent1"/>
                  </a:buClr>
                  <a:buFont typeface="Arial" panose="020B0604020202020204" pitchFamily="34" charset="0"/>
                  <a:buChar char="–"/>
                  <a:defRPr sz="1600" baseline="0">
                    <a:solidFill>
                      <a:schemeClr val="accent1"/>
                    </a:solidFill>
                    <a:latin typeface="+mn-lt"/>
                  </a:defRPr>
                </a:lvl5pPr>
                <a:lvl6pPr marL="2167255" indent="-224155" algn="l" rtl="0" fontAlgn="base">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6pPr>
                <a:lvl7pPr marL="2624455" indent="-224155" algn="l" rtl="0" fontAlgn="base">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7pPr>
                <a:lvl8pPr marL="3081655" indent="-224155" algn="l" rtl="0" fontAlgn="base">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8pPr>
                <a:lvl9pPr marL="3538855" indent="-224155" algn="l" rtl="0" fontAlgn="base">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9pPr>
              </a:lstStyle>
              <a:p>
                <a:r>
                  <a:rPr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基于属性条件独立性假设，</a:t>
                </a:r>
                <a:r>
                  <a:rPr lang="en-US" altLang="zh-CN"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(7.8)</a:t>
                </a:r>
                <a:r>
                  <a:rPr lang="zh-CN" altLang="en-US"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可重写为</a:t>
                </a:r>
              </a:p>
              <a:p>
                <a:pPr lvl="1"/>
                <a:endParaRPr kumimoji="1" lang="en-US" altLang="zh-CN"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1" indent="0">
                  <a:buNone/>
                </a:pPr>
                <a:endParaRPr kumimoji="1" lang="en-US" altLang="zh-CN"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1" indent="0">
                  <a:buNone/>
                </a:pPr>
                <a:endParaRPr kumimoji="1" lang="zh-CN" altLang="en-US"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kumimoji="1" lang="zh-CN" altLang="en-US"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其中</a:t>
                </a:r>
                <a14:m>
                  <m:oMath xmlns:m="http://schemas.openxmlformats.org/officeDocument/2006/math">
                    <m:r>
                      <a:rPr lang="en-US" altLang="zh-CN" sz="2100" i="1">
                        <a:solidFill>
                          <a:schemeClr val="tx1"/>
                        </a:solidFill>
                        <a:latin typeface="Cambria Math"/>
                      </a:rPr>
                      <m:t>𝑑</m:t>
                    </m:r>
                  </m:oMath>
                </a14:m>
                <a:r>
                  <a:rPr lang="zh-CN" altLang="en-US"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为属性数目，</a:t>
                </a:r>
                <a14:m>
                  <m:oMath xmlns:m="http://schemas.openxmlformats.org/officeDocument/2006/math">
                    <m:sSub>
                      <m:sSubPr>
                        <m:ctrlPr>
                          <a:rPr lang="en-US" altLang="zh-CN" sz="2100" i="1">
                            <a:solidFill>
                              <a:schemeClr val="tx1"/>
                            </a:solidFill>
                            <a:latin typeface="Cambria Math" panose="02040503050406030204" pitchFamily="18" charset="0"/>
                          </a:rPr>
                        </m:ctrlPr>
                      </m:sSubPr>
                      <m:e>
                        <m:r>
                          <a:rPr lang="en-US" altLang="zh-CN" sz="2100" i="1">
                            <a:solidFill>
                              <a:schemeClr val="tx1"/>
                            </a:solidFill>
                            <a:latin typeface="Cambria Math"/>
                          </a:rPr>
                          <m:t>𝑥</m:t>
                        </m:r>
                      </m:e>
                      <m:sub>
                        <m:r>
                          <a:rPr lang="en-US" altLang="zh-CN" sz="2100" i="1">
                            <a:solidFill>
                              <a:schemeClr val="tx1"/>
                            </a:solidFill>
                            <a:latin typeface="Cambria Math"/>
                          </a:rPr>
                          <m:t>𝑖</m:t>
                        </m:r>
                      </m:sub>
                    </m:sSub>
                  </m:oMath>
                </a14:m>
                <a:r>
                  <a:rPr lang="zh-CN" altLang="en-US"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a:t>
                </a:r>
                <a14:m>
                  <m:oMath xmlns:m="http://schemas.openxmlformats.org/officeDocument/2006/math">
                    <m:r>
                      <a:rPr lang="en-US" altLang="zh-CN" sz="2100" b="1" i="1">
                        <a:solidFill>
                          <a:schemeClr val="tx1"/>
                        </a:solidFill>
                        <a:latin typeface="Cambria Math"/>
                      </a:rPr>
                      <m:t>𝒙</m:t>
                    </m:r>
                  </m:oMath>
                </a14:m>
                <a:r>
                  <a:rPr lang="zh-CN" altLang="en-US"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在第</a:t>
                </a:r>
                <a14:m>
                  <m:oMath xmlns:m="http://schemas.openxmlformats.org/officeDocument/2006/math">
                    <m:r>
                      <a:rPr lang="en-US" altLang="zh-CN" sz="2100" i="1">
                        <a:solidFill>
                          <a:schemeClr val="tx1"/>
                        </a:solidFill>
                        <a:latin typeface="Cambria Math"/>
                      </a:rPr>
                      <m:t>𝑖</m:t>
                    </m:r>
                  </m:oMath>
                </a14:m>
                <a:r>
                  <a:rPr lang="zh-CN" altLang="en-US"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个属性上的取值。</a:t>
                </a:r>
                <a:endParaRPr kumimoji="1" lang="zh-CN" altLang="en-US"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endParaRPr kumimoji="1" lang="zh-CN" altLang="en-US"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15" name="内容占位符 2"/>
              <p:cNvSpPr txBox="1">
                <a:spLocks noRot="1" noChangeAspect="1" noMove="1" noResize="1" noEditPoints="1" noAdjustHandles="1" noChangeArrowheads="1" noChangeShapeType="1" noTextEdit="1"/>
              </p:cNvSpPr>
              <p:nvPr/>
            </p:nvSpPr>
            <p:spPr>
              <a:xfrm>
                <a:off x="863600" y="966475"/>
                <a:ext cx="8629650" cy="2102555"/>
              </a:xfr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276601" y="1496078"/>
                <a:ext cx="5366469" cy="1094723"/>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altLang="zh-CN" sz="2300" i="1">
                          <a:latin typeface="Cambria Math"/>
                        </a:rPr>
                        <m:t>𝑃</m:t>
                      </m:r>
                      <m:d>
                        <m:dPr>
                          <m:ctrlPr>
                            <a:rPr lang="en-US" altLang="zh-CN" sz="2300" i="1">
                              <a:latin typeface="Cambria Math" panose="02040503050406030204" pitchFamily="18" charset="0"/>
                            </a:rPr>
                          </m:ctrlPr>
                        </m:dPr>
                        <m:e>
                          <m:r>
                            <a:rPr lang="en-US" altLang="zh-CN" sz="2300" i="1">
                              <a:latin typeface="Cambria Math"/>
                            </a:rPr>
                            <m:t>𝑐</m:t>
                          </m:r>
                        </m:e>
                        <m:e>
                          <m:r>
                            <a:rPr lang="en-US" altLang="zh-CN" sz="2300" b="1" i="1">
                              <a:latin typeface="Cambria Math"/>
                            </a:rPr>
                            <m:t>𝒙</m:t>
                          </m:r>
                        </m:e>
                      </m:d>
                      <m:r>
                        <a:rPr lang="en-US" altLang="zh-CN" sz="2300" i="1">
                          <a:latin typeface="Cambria Math"/>
                        </a:rPr>
                        <m:t>=</m:t>
                      </m:r>
                      <m:f>
                        <m:fPr>
                          <m:ctrlPr>
                            <a:rPr lang="en-US" altLang="zh-CN" sz="2300" i="1">
                              <a:latin typeface="Cambria Math" panose="02040503050406030204" pitchFamily="18" charset="0"/>
                            </a:rPr>
                          </m:ctrlPr>
                        </m:fPr>
                        <m:num>
                          <m:r>
                            <a:rPr lang="en-US" altLang="zh-CN" sz="2300" i="1">
                              <a:latin typeface="Cambria Math"/>
                            </a:rPr>
                            <m:t>𝑃</m:t>
                          </m:r>
                          <m:r>
                            <a:rPr lang="en-US" altLang="zh-CN" sz="2300" i="1">
                              <a:latin typeface="Cambria Math"/>
                            </a:rPr>
                            <m:t>(</m:t>
                          </m:r>
                          <m:r>
                            <a:rPr lang="en-US" altLang="zh-CN" sz="2300" i="1">
                              <a:latin typeface="Cambria Math"/>
                            </a:rPr>
                            <m:t>𝑐</m:t>
                          </m:r>
                          <m:r>
                            <a:rPr lang="en-US" altLang="zh-CN" sz="2300" i="1">
                              <a:latin typeface="Cambria Math"/>
                            </a:rPr>
                            <m:t>)</m:t>
                          </m:r>
                          <m:r>
                            <a:rPr lang="en-US" altLang="zh-CN" sz="2300" i="1">
                              <a:latin typeface="Cambria Math"/>
                            </a:rPr>
                            <m:t>𝑃</m:t>
                          </m:r>
                          <m:r>
                            <a:rPr lang="en-US" altLang="zh-CN" sz="2300" i="1">
                              <a:latin typeface="Cambria Math"/>
                            </a:rPr>
                            <m:t>(</m:t>
                          </m:r>
                          <m:r>
                            <a:rPr lang="en-US" altLang="zh-CN" sz="2300" b="1" i="1">
                              <a:latin typeface="Cambria Math"/>
                            </a:rPr>
                            <m:t>𝒙</m:t>
                          </m:r>
                          <m:r>
                            <a:rPr lang="en-US" altLang="zh-CN" sz="2300" i="1">
                              <a:latin typeface="Cambria Math"/>
                            </a:rPr>
                            <m:t>|</m:t>
                          </m:r>
                          <m:r>
                            <a:rPr lang="en-US" altLang="zh-CN" sz="2300" i="1">
                              <a:latin typeface="Cambria Math"/>
                            </a:rPr>
                            <m:t>𝑐</m:t>
                          </m:r>
                          <m:r>
                            <a:rPr lang="en-US" altLang="zh-CN" sz="2300" i="1">
                              <a:latin typeface="Cambria Math"/>
                            </a:rPr>
                            <m:t>)</m:t>
                          </m:r>
                        </m:num>
                        <m:den>
                          <m:r>
                            <a:rPr lang="en-US" altLang="zh-CN" sz="2300" i="1">
                              <a:latin typeface="Cambria Math"/>
                            </a:rPr>
                            <m:t>𝑃</m:t>
                          </m:r>
                          <m:r>
                            <a:rPr lang="en-US" altLang="zh-CN" sz="2300" i="1">
                              <a:latin typeface="Cambria Math"/>
                            </a:rPr>
                            <m:t>(</m:t>
                          </m:r>
                          <m:r>
                            <a:rPr lang="en-US" altLang="zh-CN" sz="2300" b="1" i="1">
                              <a:latin typeface="Cambria Math"/>
                            </a:rPr>
                            <m:t>𝒙</m:t>
                          </m:r>
                          <m:r>
                            <a:rPr lang="en-US" altLang="zh-CN" sz="2300" i="1">
                              <a:latin typeface="Cambria Math"/>
                            </a:rPr>
                            <m:t>)</m:t>
                          </m:r>
                        </m:den>
                      </m:f>
                      <m:r>
                        <a:rPr lang="en-US" altLang="zh-CN" sz="2300" i="1">
                          <a:latin typeface="Cambria Math"/>
                        </a:rPr>
                        <m:t>=</m:t>
                      </m:r>
                      <m:f>
                        <m:fPr>
                          <m:ctrlPr>
                            <a:rPr lang="en-US" altLang="zh-CN" sz="2300" i="1">
                              <a:latin typeface="Cambria Math" panose="02040503050406030204" pitchFamily="18" charset="0"/>
                            </a:rPr>
                          </m:ctrlPr>
                        </m:fPr>
                        <m:num>
                          <m:r>
                            <a:rPr lang="en-US" altLang="zh-CN" sz="2300" i="1">
                              <a:latin typeface="Cambria Math"/>
                            </a:rPr>
                            <m:t>𝑃</m:t>
                          </m:r>
                          <m:r>
                            <a:rPr lang="en-US" altLang="zh-CN" sz="2300" i="1">
                              <a:latin typeface="Cambria Math"/>
                            </a:rPr>
                            <m:t>(</m:t>
                          </m:r>
                          <m:r>
                            <a:rPr lang="en-US" altLang="zh-CN" sz="2300" i="1">
                              <a:latin typeface="Cambria Math"/>
                            </a:rPr>
                            <m:t>𝑐</m:t>
                          </m:r>
                          <m:r>
                            <a:rPr lang="en-US" altLang="zh-CN" sz="2300" i="1">
                              <a:latin typeface="Cambria Math"/>
                            </a:rPr>
                            <m:t>)</m:t>
                          </m:r>
                        </m:num>
                        <m:den>
                          <m:r>
                            <a:rPr lang="en-US" altLang="zh-CN" sz="2300" i="1">
                              <a:latin typeface="Cambria Math"/>
                            </a:rPr>
                            <m:t>𝑃</m:t>
                          </m:r>
                          <m:r>
                            <a:rPr lang="en-US" altLang="zh-CN" sz="2300" i="1">
                              <a:latin typeface="Cambria Math"/>
                            </a:rPr>
                            <m:t>(</m:t>
                          </m:r>
                          <m:r>
                            <a:rPr lang="en-US" altLang="zh-CN" sz="2300" b="1" i="1">
                              <a:latin typeface="Cambria Math"/>
                            </a:rPr>
                            <m:t>𝒙</m:t>
                          </m:r>
                          <m:r>
                            <a:rPr lang="en-US" altLang="zh-CN" sz="2300" i="1">
                              <a:latin typeface="Cambria Math"/>
                            </a:rPr>
                            <m:t>)</m:t>
                          </m:r>
                        </m:den>
                      </m:f>
                      <m:nary>
                        <m:naryPr>
                          <m:chr m:val="∏"/>
                          <m:ctrlPr>
                            <a:rPr lang="en-US" altLang="zh-CN" sz="2300" i="1">
                              <a:latin typeface="Cambria Math" panose="02040503050406030204" pitchFamily="18" charset="0"/>
                            </a:rPr>
                          </m:ctrlPr>
                        </m:naryPr>
                        <m:sub>
                          <m:r>
                            <m:rPr>
                              <m:brk m:alnAt="23"/>
                            </m:rPr>
                            <a:rPr lang="en-US" altLang="zh-CN" sz="2300" i="1">
                              <a:latin typeface="Cambria Math"/>
                            </a:rPr>
                            <m:t>𝑖</m:t>
                          </m:r>
                          <m:r>
                            <a:rPr lang="en-US" altLang="zh-CN" sz="2300" i="1">
                              <a:latin typeface="Cambria Math"/>
                            </a:rPr>
                            <m:t>=1</m:t>
                          </m:r>
                        </m:sub>
                        <m:sup>
                          <m:r>
                            <a:rPr lang="en-US" altLang="zh-CN" sz="2300" i="1">
                              <a:latin typeface="Cambria Math"/>
                            </a:rPr>
                            <m:t>𝑑</m:t>
                          </m:r>
                        </m:sup>
                        <m:e>
                          <m:r>
                            <a:rPr lang="en-US" altLang="zh-CN" sz="2300" i="1">
                              <a:latin typeface="Cambria Math"/>
                            </a:rPr>
                            <m:t>𝑃</m:t>
                          </m:r>
                          <m:r>
                            <a:rPr lang="en-US" altLang="zh-CN" sz="2300" i="1">
                              <a:latin typeface="Cambria Math"/>
                            </a:rPr>
                            <m:t>(</m:t>
                          </m:r>
                          <m:sSub>
                            <m:sSubPr>
                              <m:ctrlPr>
                                <a:rPr lang="en-US" altLang="zh-CN" sz="2300" i="1">
                                  <a:latin typeface="Cambria Math" panose="02040503050406030204" pitchFamily="18" charset="0"/>
                                </a:rPr>
                              </m:ctrlPr>
                            </m:sSubPr>
                            <m:e>
                              <m:r>
                                <a:rPr lang="en-US" altLang="zh-CN" sz="2300" i="1">
                                  <a:latin typeface="Cambria Math"/>
                                </a:rPr>
                                <m:t>𝑥</m:t>
                              </m:r>
                            </m:e>
                            <m:sub>
                              <m:r>
                                <a:rPr lang="en-US" altLang="zh-CN" sz="2300" i="1">
                                  <a:latin typeface="Cambria Math"/>
                                </a:rPr>
                                <m:t>𝑖</m:t>
                              </m:r>
                            </m:sub>
                          </m:sSub>
                          <m:r>
                            <a:rPr lang="en-US" altLang="zh-CN" sz="2300" i="1">
                              <a:latin typeface="Cambria Math"/>
                            </a:rPr>
                            <m:t>|</m:t>
                          </m:r>
                          <m:r>
                            <a:rPr lang="en-US" altLang="zh-CN" sz="2300" i="1">
                              <a:latin typeface="Cambria Math"/>
                            </a:rPr>
                            <m:t>𝑐</m:t>
                          </m:r>
                          <m:r>
                            <a:rPr lang="en-US" altLang="zh-CN" sz="2300" i="1">
                              <a:latin typeface="Cambria Math"/>
                            </a:rPr>
                            <m:t>)</m:t>
                          </m:r>
                        </m:e>
                      </m:nary>
                    </m:oMath>
                  </m:oMathPara>
                </a14:m>
                <a:endParaRPr lang="zh-CN" altLang="en-US" sz="23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276601" y="1496078"/>
                <a:ext cx="5366469" cy="1094723"/>
              </a:xfrm>
              <a:prstGeom prst="rect">
                <a:avLst/>
              </a:prstGeom>
              <a:blipFill>
                <a:blip r:embed="rId9"/>
                <a:stretch>
                  <a:fillRect/>
                </a:stretch>
              </a:blipFill>
            </p:spPr>
            <p:txBody>
              <a:bodyPr/>
              <a:lstStyle/>
              <a:p>
                <a:r>
                  <a:rPr lang="zh-CN" altLang="en-US">
                    <a:noFill/>
                  </a:rPr>
                  <a:t> </a:t>
                </a:r>
              </a:p>
            </p:txBody>
          </p:sp>
        </mc:Fallback>
      </mc:AlternateContent>
      <p:sp>
        <p:nvSpPr>
          <p:cNvPr id="17" name="TextBox 16"/>
          <p:cNvSpPr txBox="1"/>
          <p:nvPr/>
        </p:nvSpPr>
        <p:spPr>
          <a:xfrm>
            <a:off x="9220200" y="1872338"/>
            <a:ext cx="990600" cy="430887"/>
          </a:xfrm>
          <a:prstGeom prst="rect">
            <a:avLst/>
          </a:prstGeom>
          <a:noFill/>
        </p:spPr>
        <p:txBody>
          <a:bodyPr wrap="square" rtlCol="0">
            <a:spAutoFit/>
          </a:bodyPr>
          <a:lstStyle/>
          <a:p>
            <a:pPr>
              <a:buNone/>
            </a:pPr>
            <a:r>
              <a:rPr lang="en-US" altLang="zh-CN" sz="2200" dirty="0"/>
              <a:t>(7.14)</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228600" y="125473"/>
            <a:ext cx="7194550" cy="470535"/>
          </a:xfrm>
        </p:spPr>
        <p:txBody>
          <a:bodyPr wrap="square">
            <a:noAutofit/>
          </a:bodyPr>
          <a:lstStyle/>
          <a:p>
            <a:r>
              <a:rPr lang="en-US" altLang="zh-CN" dirty="0">
                <a:latin typeface="+mj-ea"/>
                <a:ea typeface="+mj-ea"/>
                <a:cs typeface="Verdana" panose="020B0604030504040204" pitchFamily="34" charset="0"/>
              </a:rPr>
              <a:t>      </a:t>
            </a:r>
            <a:r>
              <a:rPr lang="zh-CN" altLang="en-US" dirty="0">
                <a:cs typeface="Verdana" panose="020B0604030504040204" pitchFamily="34" charset="0"/>
              </a:rPr>
              <a:t>朴素贝叶斯分类器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869950" y="914400"/>
                <a:ext cx="10179050" cy="5105400"/>
              </a:xfrm>
              <a:prstGeom prst="rect">
                <a:avLst/>
              </a:prstGeom>
            </p:spPr>
            <p:txBody>
              <a:bodyPr>
                <a:normAutofit/>
              </a:bodyPr>
              <a:lstStyle/>
              <a:p>
                <a:pPr>
                  <a:lnSpc>
                    <a:spcPct val="100000"/>
                  </a:lnSpc>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朴素贝叶斯分类器的训练过程：</a:t>
                </a:r>
                <a:r>
                  <a:rPr lang="zh-CN" altLang="en-US"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基于训练集</a:t>
                </a:r>
                <a14:m>
                  <m:oMath xmlns:m="http://schemas.openxmlformats.org/officeDocument/2006/math">
                    <m:r>
                      <a:rPr lang="en-US" altLang="zh-CN" sz="2400" b="0" i="1" smtClean="0">
                        <a:solidFill>
                          <a:srgbClr val="0000FF"/>
                        </a:solidFill>
                        <a:latin typeface="Cambria Math"/>
                        <a:ea typeface="微软雅黑" panose="020B0503020204020204" pitchFamily="34" charset="-122"/>
                        <a:cs typeface="微软雅黑" panose="020B0503020204020204" pitchFamily="34" charset="-122"/>
                      </a:rPr>
                      <m:t>𝐷</m:t>
                    </m:r>
                  </m:oMath>
                </a14:m>
                <a:r>
                  <a:rPr lang="zh-CN" altLang="en-US"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估计</a:t>
                </a:r>
                <a:r>
                  <a:rPr lang="zh-CN" altLang="en-US" sz="2400" dirty="0">
                    <a:solidFill>
                      <a:srgbClr val="339966"/>
                    </a:solidFill>
                    <a:latin typeface="微软雅黑" panose="020B0503020204020204" pitchFamily="34" charset="-122"/>
                    <a:ea typeface="微软雅黑" panose="020B0503020204020204" pitchFamily="34" charset="-122"/>
                    <a:cs typeface="微软雅黑" panose="020B0503020204020204" pitchFamily="34" charset="-122"/>
                  </a:rPr>
                  <a:t>类先验概率</a:t>
                </a:r>
                <a14:m>
                  <m:oMath xmlns:m="http://schemas.openxmlformats.org/officeDocument/2006/math">
                    <m:r>
                      <a:rPr lang="en-US" altLang="zh-CN" sz="2000" i="1" kern="1200">
                        <a:solidFill>
                          <a:srgbClr val="339966"/>
                        </a:solidFill>
                        <a:latin typeface="Cambria Math"/>
                      </a:rPr>
                      <m:t>𝑃</m:t>
                    </m:r>
                    <m:r>
                      <a:rPr lang="en-US" altLang="zh-CN" sz="2000" i="1" kern="1200">
                        <a:solidFill>
                          <a:srgbClr val="339966"/>
                        </a:solidFill>
                        <a:latin typeface="Cambria Math"/>
                      </a:rPr>
                      <m:t>(</m:t>
                    </m:r>
                    <m:r>
                      <a:rPr lang="en-US" altLang="zh-CN" sz="2000" i="1" kern="1200">
                        <a:solidFill>
                          <a:srgbClr val="339966"/>
                        </a:solidFill>
                        <a:latin typeface="Cambria Math"/>
                      </a:rPr>
                      <m:t>𝑐</m:t>
                    </m:r>
                    <m:r>
                      <a:rPr lang="en-US" altLang="zh-CN" sz="2000" i="1" kern="1200">
                        <a:solidFill>
                          <a:srgbClr val="339966"/>
                        </a:solidFill>
                        <a:latin typeface="Cambria Math"/>
                      </a:rPr>
                      <m:t>)</m:t>
                    </m:r>
                  </m:oMath>
                </a14:m>
                <a:r>
                  <a:rPr lang="zh-CN" altLang="en-US"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，并为</a:t>
                </a:r>
                <a:r>
                  <a:rPr lang="zh-CN" altLang="en-US" sz="2400"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rPr>
                  <a:t>每个属性估计类条件概率</a:t>
                </a:r>
                <a14:m>
                  <m:oMath xmlns:m="http://schemas.openxmlformats.org/officeDocument/2006/math">
                    <m:r>
                      <a:rPr lang="en-US" altLang="zh-CN" sz="2400" i="1">
                        <a:solidFill>
                          <a:srgbClr val="00B0F0"/>
                        </a:solidFill>
                        <a:latin typeface="Cambria Math"/>
                      </a:rPr>
                      <m:t>𝑃</m:t>
                    </m:r>
                    <m:r>
                      <a:rPr lang="en-US" altLang="zh-CN" sz="2400" i="1">
                        <a:solidFill>
                          <a:srgbClr val="00B0F0"/>
                        </a:solidFill>
                        <a:latin typeface="Cambria Math"/>
                      </a:rPr>
                      <m:t>(</m:t>
                    </m:r>
                    <m:sSub>
                      <m:sSubPr>
                        <m:ctrlPr>
                          <a:rPr lang="en-US" altLang="zh-CN" sz="2400" i="1">
                            <a:solidFill>
                              <a:srgbClr val="00B0F0"/>
                            </a:solidFill>
                            <a:latin typeface="Cambria Math" panose="02040503050406030204" pitchFamily="18" charset="0"/>
                          </a:rPr>
                        </m:ctrlPr>
                      </m:sSubPr>
                      <m:e>
                        <m:r>
                          <a:rPr lang="en-US" altLang="zh-CN" sz="2400" i="1">
                            <a:solidFill>
                              <a:srgbClr val="00B0F0"/>
                            </a:solidFill>
                            <a:latin typeface="Cambria Math"/>
                          </a:rPr>
                          <m:t>𝑥</m:t>
                        </m:r>
                      </m:e>
                      <m:sub>
                        <m:r>
                          <a:rPr lang="en-US" altLang="zh-CN" sz="2400" i="1">
                            <a:solidFill>
                              <a:srgbClr val="00B0F0"/>
                            </a:solidFill>
                            <a:latin typeface="Cambria Math"/>
                          </a:rPr>
                          <m:t>𝑖</m:t>
                        </m:r>
                      </m:sub>
                    </m:sSub>
                    <m:r>
                      <a:rPr lang="en-US" altLang="zh-CN" sz="2400" i="1">
                        <a:solidFill>
                          <a:srgbClr val="00B0F0"/>
                        </a:solidFill>
                        <a:latin typeface="Cambria Math"/>
                      </a:rPr>
                      <m:t>|</m:t>
                    </m:r>
                    <m:r>
                      <a:rPr lang="en-US" altLang="zh-CN" sz="2400" i="1">
                        <a:solidFill>
                          <a:srgbClr val="00B0F0"/>
                        </a:solidFill>
                        <a:latin typeface="Cambria Math"/>
                      </a:rPr>
                      <m:t>𝑐</m:t>
                    </m:r>
                    <m:r>
                      <a:rPr lang="en-US" altLang="zh-CN" sz="2400" i="1">
                        <a:solidFill>
                          <a:srgbClr val="00B0F0"/>
                        </a:solidFill>
                        <a:latin typeface="Cambria Math"/>
                      </a:rPr>
                      <m:t>)</m:t>
                    </m:r>
                  </m:oMath>
                </a14:m>
                <a:r>
                  <a:rPr lang="zh-CN" altLang="en-US"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0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令</a:t>
                </a:r>
                <a14:m>
                  <m:oMath xmlns:m="http://schemas.openxmlformats.org/officeDocument/2006/math">
                    <m:sSub>
                      <m:sSubPr>
                        <m:ctrlPr>
                          <a:rPr lang="en-US" altLang="zh-CN" sz="2000" i="1" dirty="0">
                            <a:solidFill>
                              <a:schemeClr val="tx1"/>
                            </a:solidFill>
                            <a:latin typeface="Cambria Math" panose="02040503050406030204" pitchFamily="18" charset="0"/>
                            <a:ea typeface="微软雅黑" panose="020B0503020204020204" pitchFamily="34" charset="-122"/>
                          </a:rPr>
                        </m:ctrlPr>
                      </m:sSubPr>
                      <m:e>
                        <m:r>
                          <a:rPr lang="en-US" altLang="zh-CN" sz="2000" i="1" dirty="0">
                            <a:solidFill>
                              <a:schemeClr val="tx1"/>
                            </a:solidFill>
                            <a:latin typeface="Cambria Math"/>
                            <a:ea typeface="微软雅黑" panose="020B0503020204020204" pitchFamily="34" charset="-122"/>
                          </a:rPr>
                          <m:t>𝐷</m:t>
                        </m:r>
                      </m:e>
                      <m:sub>
                        <m:r>
                          <a:rPr lang="en-US" altLang="zh-CN" sz="2000" i="1" dirty="0">
                            <a:solidFill>
                              <a:schemeClr val="tx1"/>
                            </a:solidFill>
                            <a:latin typeface="Cambria Math"/>
                            <a:ea typeface="微软雅黑" panose="020B0503020204020204" pitchFamily="34" charset="-122"/>
                          </a:rPr>
                          <m:t>𝑐</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表示训练集</a:t>
                </a:r>
                <a14:m>
                  <m:oMath xmlns:m="http://schemas.openxmlformats.org/officeDocument/2006/math">
                    <m:r>
                      <a:rPr lang="en-US" altLang="zh-CN" sz="2000" i="1">
                        <a:solidFill>
                          <a:schemeClr val="tx1"/>
                        </a:solidFill>
                        <a:latin typeface="Cambria Math"/>
                        <a:ea typeface="微软雅黑" panose="020B0503020204020204" pitchFamily="34" charset="-122"/>
                        <a:cs typeface="微软雅黑" panose="020B0503020204020204" pitchFamily="34" charset="-122"/>
                      </a:rPr>
                      <m:t>𝐷</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中第</a:t>
                </a:r>
                <a14:m>
                  <m:oMath xmlns:m="http://schemas.openxmlformats.org/officeDocument/2006/math">
                    <m:r>
                      <a:rPr lang="en-US" altLang="zh-CN" sz="2000" i="1" kern="1200">
                        <a:solidFill>
                          <a:schemeClr val="tx1"/>
                        </a:solidFill>
                        <a:latin typeface="Cambria Math"/>
                      </a:rPr>
                      <m:t>𝑐</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类样本组合的集合，若有充足的独立同分布样本，可估计出</a:t>
                </a:r>
                <a:r>
                  <a:rPr lang="zh-CN" altLang="en-US" sz="2000" b="1" dirty="0">
                    <a:solidFill>
                      <a:srgbClr val="339966"/>
                    </a:solidFill>
                    <a:latin typeface="微软雅黑" panose="020B0503020204020204" pitchFamily="34" charset="-122"/>
                    <a:ea typeface="微软雅黑" panose="020B0503020204020204" pitchFamily="34" charset="-122"/>
                    <a:cs typeface="微软雅黑" panose="020B0503020204020204" pitchFamily="34" charset="-122"/>
                  </a:rPr>
                  <a:t>类先验概率</a:t>
                </a:r>
                <a14:m>
                  <m:oMath xmlns:m="http://schemas.openxmlformats.org/officeDocument/2006/math">
                    <m:r>
                      <a:rPr lang="en-US" altLang="zh-CN" sz="2000" i="1" kern="1200">
                        <a:solidFill>
                          <a:srgbClr val="339966"/>
                        </a:solidFill>
                        <a:latin typeface="Cambria Math"/>
                      </a:rPr>
                      <m:t>𝑃</m:t>
                    </m:r>
                    <m:r>
                      <a:rPr lang="en-US" altLang="zh-CN" sz="2000" i="1" kern="1200">
                        <a:solidFill>
                          <a:srgbClr val="339966"/>
                        </a:solidFill>
                        <a:latin typeface="Cambria Math"/>
                      </a:rPr>
                      <m:t>(</m:t>
                    </m:r>
                    <m:r>
                      <a:rPr lang="en-US" altLang="zh-CN" sz="2000" i="1" kern="1200">
                        <a:solidFill>
                          <a:srgbClr val="339966"/>
                        </a:solidFill>
                        <a:latin typeface="Cambria Math"/>
                      </a:rPr>
                      <m:t>𝑐</m:t>
                    </m:r>
                    <m:r>
                      <a:rPr lang="en-US" altLang="zh-CN" sz="2000" i="1" kern="1200">
                        <a:solidFill>
                          <a:srgbClr val="339966"/>
                        </a:solidFill>
                        <a:latin typeface="Cambria Math"/>
                      </a:rPr>
                      <m:t>)</m:t>
                    </m:r>
                  </m:oMath>
                </a14:m>
                <a:endParaRPr lang="en-US" altLang="zh-CN" sz="2000" b="1" dirty="0">
                  <a:solidFill>
                    <a:srgbClr val="339966"/>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00000"/>
                  </a:lnSpc>
                </a:pP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00000"/>
                  </a:lnSpc>
                </a:pP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00000"/>
                  </a:lnSpc>
                </a:pPr>
                <a:r>
                  <a:rPr lang="zh-CN" altLang="en-US" sz="2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对离散属性而言</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，令</a:t>
                </a:r>
                <a14:m>
                  <m:oMath xmlns:m="http://schemas.openxmlformats.org/officeDocument/2006/math">
                    <m:sSub>
                      <m:sSubPr>
                        <m:ctrlPr>
                          <a:rPr lang="en-US" altLang="zh-CN" sz="2000" i="1" dirty="0">
                            <a:solidFill>
                              <a:schemeClr val="tx1"/>
                            </a:solidFill>
                            <a:latin typeface="Cambria Math" panose="02040503050406030204" pitchFamily="18" charset="0"/>
                            <a:ea typeface="微软雅黑" panose="020B0503020204020204" pitchFamily="34" charset="-122"/>
                          </a:rPr>
                        </m:ctrlPr>
                      </m:sSubPr>
                      <m:e>
                        <m:r>
                          <a:rPr lang="en-US" altLang="zh-CN" sz="2000" i="1" dirty="0">
                            <a:solidFill>
                              <a:schemeClr val="tx1"/>
                            </a:solidFill>
                            <a:latin typeface="Cambria Math"/>
                            <a:ea typeface="微软雅黑" panose="020B0503020204020204" pitchFamily="34" charset="-122"/>
                          </a:rPr>
                          <m:t>𝐷</m:t>
                        </m:r>
                      </m:e>
                      <m:sub>
                        <m:r>
                          <a:rPr lang="en-US" altLang="zh-CN" sz="2000" i="1" dirty="0">
                            <a:solidFill>
                              <a:schemeClr val="tx1"/>
                            </a:solidFill>
                            <a:latin typeface="Cambria Math"/>
                            <a:ea typeface="微软雅黑" panose="020B0503020204020204" pitchFamily="34" charset="-122"/>
                          </a:rPr>
                          <m:t>𝑐</m:t>
                        </m:r>
                        <m:r>
                          <a:rPr lang="en-US" altLang="zh-CN" sz="2000" b="0" i="1" dirty="0" smtClean="0">
                            <a:solidFill>
                              <a:schemeClr val="tx1"/>
                            </a:solidFill>
                            <a:latin typeface="Cambria Math"/>
                            <a:ea typeface="微软雅黑" panose="020B0503020204020204" pitchFamily="34" charset="-122"/>
                          </a:rPr>
                          <m:t>,</m:t>
                        </m:r>
                        <m:sSub>
                          <m:sSubPr>
                            <m:ctrlPr>
                              <a:rPr lang="en-US" altLang="zh-CN" sz="2000" b="0" i="1" dirty="0" smtClean="0">
                                <a:solidFill>
                                  <a:schemeClr val="tx1"/>
                                </a:solidFill>
                                <a:latin typeface="Cambria Math" panose="02040503050406030204" pitchFamily="18" charset="0"/>
                                <a:ea typeface="微软雅黑" panose="020B0503020204020204" pitchFamily="34" charset="-122"/>
                              </a:rPr>
                            </m:ctrlPr>
                          </m:sSubPr>
                          <m:e>
                            <m:r>
                              <a:rPr lang="en-US" altLang="zh-CN" sz="2000" b="0" i="1" dirty="0" smtClean="0">
                                <a:solidFill>
                                  <a:schemeClr val="tx1"/>
                                </a:solidFill>
                                <a:latin typeface="Cambria Math"/>
                                <a:ea typeface="微软雅黑" panose="020B0503020204020204" pitchFamily="34" charset="-122"/>
                              </a:rPr>
                              <m:t>𝑥</m:t>
                            </m:r>
                          </m:e>
                          <m:sub>
                            <m:r>
                              <a:rPr lang="en-US" altLang="zh-CN" sz="2000" b="0" i="1" dirty="0" smtClean="0">
                                <a:solidFill>
                                  <a:schemeClr val="tx1"/>
                                </a:solidFill>
                                <a:latin typeface="Cambria Math"/>
                                <a:ea typeface="微软雅黑" panose="020B0503020204020204" pitchFamily="34" charset="-122"/>
                              </a:rPr>
                              <m:t>𝑖</m:t>
                            </m:r>
                          </m:sub>
                        </m:sSub>
                      </m:sub>
                    </m:sSub>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a:t>
                </a:r>
                <a14:m>
                  <m:oMath xmlns:m="http://schemas.openxmlformats.org/officeDocument/2006/math">
                    <m:sSub>
                      <m:sSubPr>
                        <m:ctrlPr>
                          <a:rPr lang="en-US" altLang="zh-CN" sz="2000" i="1" dirty="0">
                            <a:solidFill>
                              <a:schemeClr val="tx1"/>
                            </a:solidFill>
                            <a:latin typeface="Cambria Math" panose="02040503050406030204" pitchFamily="18" charset="0"/>
                            <a:ea typeface="微软雅黑" panose="020B0503020204020204" pitchFamily="34" charset="-122"/>
                          </a:rPr>
                        </m:ctrlPr>
                      </m:sSubPr>
                      <m:e>
                        <m:r>
                          <a:rPr lang="en-US" altLang="zh-CN" sz="2000" i="1" dirty="0">
                            <a:solidFill>
                              <a:schemeClr val="tx1"/>
                            </a:solidFill>
                            <a:latin typeface="Cambria Math"/>
                            <a:ea typeface="微软雅黑" panose="020B0503020204020204" pitchFamily="34" charset="-122"/>
                          </a:rPr>
                          <m:t>𝐷</m:t>
                        </m:r>
                      </m:e>
                      <m:sub>
                        <m:r>
                          <a:rPr lang="en-US" altLang="zh-CN" sz="2000" i="1" dirty="0">
                            <a:solidFill>
                              <a:schemeClr val="tx1"/>
                            </a:solidFill>
                            <a:latin typeface="Cambria Math"/>
                            <a:ea typeface="微软雅黑" panose="020B0503020204020204" pitchFamily="34" charset="-122"/>
                          </a:rPr>
                          <m:t>𝑐</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中在第</a:t>
                </a:r>
                <a14:m>
                  <m:oMath xmlns:m="http://schemas.openxmlformats.org/officeDocument/2006/math">
                    <m:r>
                      <a:rPr lang="en-US" altLang="zh-CN" sz="2000" i="1">
                        <a:solidFill>
                          <a:schemeClr val="tx1"/>
                        </a:solidFill>
                        <a:latin typeface="Cambria Math"/>
                      </a:rPr>
                      <m:t>𝑖</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个属性上取值为</a:t>
                </a:r>
                <a14:m>
                  <m:oMath xmlns:m="http://schemas.openxmlformats.org/officeDocument/2006/math">
                    <m:sSub>
                      <m:sSubPr>
                        <m:ctrlPr>
                          <a:rPr lang="en-US" altLang="zh-CN" sz="2000" i="1" dirty="0">
                            <a:solidFill>
                              <a:schemeClr val="tx1"/>
                            </a:solidFill>
                            <a:latin typeface="Cambria Math" panose="02040503050406030204" pitchFamily="18" charset="0"/>
                            <a:ea typeface="微软雅黑" panose="020B0503020204020204" pitchFamily="34" charset="-122"/>
                          </a:rPr>
                        </m:ctrlPr>
                      </m:sSubPr>
                      <m:e>
                        <m:r>
                          <a:rPr lang="en-US" altLang="zh-CN" sz="2000" i="1" dirty="0">
                            <a:solidFill>
                              <a:schemeClr val="tx1"/>
                            </a:solidFill>
                            <a:latin typeface="Cambria Math"/>
                            <a:ea typeface="微软雅黑" panose="020B0503020204020204" pitchFamily="34" charset="-122"/>
                          </a:rPr>
                          <m:t>𝑥</m:t>
                        </m:r>
                      </m:e>
                      <m:sub>
                        <m:r>
                          <a:rPr lang="en-US" altLang="zh-CN" sz="2000" i="1" dirty="0">
                            <a:solidFill>
                              <a:schemeClr val="tx1"/>
                            </a:solidFill>
                            <a:latin typeface="Cambria Math"/>
                            <a:ea typeface="微软雅黑" panose="020B0503020204020204" pitchFamily="34" charset="-122"/>
                          </a:rPr>
                          <m:t>𝑖</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的样本组成的集合，则</a:t>
                </a:r>
                <a:r>
                  <a:rPr lang="zh-CN" altLang="en-US" sz="2000"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rPr>
                  <a:t>类条件概率</a:t>
                </a:r>
                <a14:m>
                  <m:oMath xmlns:m="http://schemas.openxmlformats.org/officeDocument/2006/math">
                    <m:r>
                      <a:rPr lang="en-US" altLang="zh-CN" sz="2000" i="1">
                        <a:solidFill>
                          <a:srgbClr val="00B0F0"/>
                        </a:solidFill>
                        <a:latin typeface="Cambria Math"/>
                      </a:rPr>
                      <m:t>𝑃</m:t>
                    </m:r>
                    <m:r>
                      <a:rPr lang="en-US" altLang="zh-CN" sz="2000" i="1">
                        <a:solidFill>
                          <a:srgbClr val="00B0F0"/>
                        </a:solidFill>
                        <a:latin typeface="Cambria Math"/>
                      </a:rPr>
                      <m:t>(</m:t>
                    </m:r>
                    <m:sSub>
                      <m:sSubPr>
                        <m:ctrlPr>
                          <a:rPr lang="en-US" altLang="zh-CN" sz="2000" i="1">
                            <a:solidFill>
                              <a:srgbClr val="00B0F0"/>
                            </a:solidFill>
                            <a:latin typeface="Cambria Math" panose="02040503050406030204" pitchFamily="18" charset="0"/>
                          </a:rPr>
                        </m:ctrlPr>
                      </m:sSubPr>
                      <m:e>
                        <m:r>
                          <a:rPr lang="en-US" altLang="zh-CN" sz="2000" i="1">
                            <a:solidFill>
                              <a:srgbClr val="00B0F0"/>
                            </a:solidFill>
                            <a:latin typeface="Cambria Math"/>
                          </a:rPr>
                          <m:t>𝑥</m:t>
                        </m:r>
                      </m:e>
                      <m:sub>
                        <m:r>
                          <a:rPr lang="en-US" altLang="zh-CN" sz="2000" i="1">
                            <a:solidFill>
                              <a:srgbClr val="00B0F0"/>
                            </a:solidFill>
                            <a:latin typeface="Cambria Math"/>
                          </a:rPr>
                          <m:t>𝑖</m:t>
                        </m:r>
                      </m:sub>
                    </m:sSub>
                    <m:r>
                      <a:rPr lang="en-US" altLang="zh-CN" sz="2000" i="1">
                        <a:solidFill>
                          <a:srgbClr val="00B0F0"/>
                        </a:solidFill>
                        <a:latin typeface="Cambria Math"/>
                      </a:rPr>
                      <m:t>|</m:t>
                    </m:r>
                    <m:r>
                      <a:rPr lang="en-US" altLang="zh-CN" sz="2000" i="1">
                        <a:solidFill>
                          <a:srgbClr val="00B0F0"/>
                        </a:solidFill>
                        <a:latin typeface="Cambria Math"/>
                      </a:rPr>
                      <m:t>𝑐</m:t>
                    </m:r>
                    <m:r>
                      <a:rPr lang="en-US" altLang="zh-CN" sz="2000" i="1">
                        <a:solidFill>
                          <a:srgbClr val="00B0F0"/>
                        </a:solidFill>
                        <a:latin typeface="Cambria Math"/>
                      </a:rPr>
                      <m:t>)</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可估计为</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00000"/>
                  </a:lnSpc>
                </a:pP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00000"/>
                  </a:lnSpc>
                </a:pP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00000"/>
                  </a:lnSpc>
                </a:pPr>
                <a:r>
                  <a:rPr lang="zh-CN" altLang="en-US" sz="2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对连续属性而言，</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可考虑概率密度函数，假定</a:t>
                </a:r>
                <a14:m>
                  <m:oMath xmlns:m="http://schemas.openxmlformats.org/officeDocument/2006/math">
                    <m:r>
                      <a:rPr lang="en-US" altLang="zh-CN" sz="2000" b="0" i="1" smtClean="0">
                        <a:solidFill>
                          <a:schemeClr val="tx1"/>
                        </a:solidFill>
                        <a:latin typeface="Cambria Math"/>
                        <a:ea typeface="微软雅黑" panose="020B0503020204020204" pitchFamily="34" charset="-122"/>
                        <a:cs typeface="微软雅黑" panose="020B0503020204020204" pitchFamily="34" charset="-122"/>
                      </a:rPr>
                      <m:t>𝑝</m:t>
                    </m:r>
                    <m:r>
                      <a:rPr lang="en-US" altLang="zh-CN" sz="2000" b="0" i="1" smtClean="0">
                        <a:solidFill>
                          <a:schemeClr val="tx1"/>
                        </a:solidFill>
                        <a:latin typeface="Cambria Math"/>
                        <a:ea typeface="微软雅黑" panose="020B0503020204020204" pitchFamily="34" charset="-122"/>
                        <a:cs typeface="微软雅黑" panose="020B0503020204020204" pitchFamily="34" charset="-122"/>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𝑥</m:t>
                        </m:r>
                      </m:e>
                      <m:sub>
                        <m:r>
                          <a:rPr lang="en-US" altLang="zh-CN" sz="2000" i="1">
                            <a:solidFill>
                              <a:schemeClr val="tx1"/>
                            </a:solidFill>
                            <a:latin typeface="Cambria Math"/>
                          </a:rPr>
                          <m:t>𝑖</m:t>
                        </m:r>
                      </m:sub>
                    </m:sSub>
                    <m:r>
                      <a:rPr lang="en-US" altLang="zh-CN" sz="2000" i="1">
                        <a:solidFill>
                          <a:schemeClr val="tx1"/>
                        </a:solidFill>
                        <a:latin typeface="Cambria Math"/>
                      </a:rPr>
                      <m:t>|</m:t>
                    </m:r>
                    <m:r>
                      <a:rPr lang="en-US" altLang="zh-CN" sz="2000" i="1">
                        <a:solidFill>
                          <a:schemeClr val="tx1"/>
                        </a:solidFill>
                        <a:latin typeface="Cambria Math"/>
                      </a:rPr>
                      <m:t>𝑐</m:t>
                    </m:r>
                    <m:r>
                      <a:rPr lang="en-US" altLang="zh-CN" sz="2000" b="0" i="1" smtClean="0">
                        <a:solidFill>
                          <a:schemeClr val="tx1"/>
                        </a:solidFill>
                        <a:latin typeface="Cambria Math"/>
                        <a:ea typeface="微软雅黑" panose="020B0503020204020204" pitchFamily="34" charset="-122"/>
                        <a:cs typeface="微软雅黑" panose="020B0503020204020204" pitchFamily="34" charset="-122"/>
                      </a:rPr>
                      <m:t>)</m:t>
                    </m:r>
                    <m:r>
                      <a:rPr lang="en-US" altLang="zh-CN" sz="2000" b="0" i="1" smtClean="0">
                        <a:solidFill>
                          <a:schemeClr val="tx1"/>
                        </a:solidFill>
                        <a:latin typeface="Cambria Math"/>
                        <a:ea typeface="Cambria Math"/>
                        <a:cs typeface="微软雅黑" panose="020B0503020204020204" pitchFamily="34" charset="-122"/>
                      </a:rPr>
                      <m:t>∼</m:t>
                    </m:r>
                    <m:r>
                      <a:rPr lang="en-US" altLang="zh-CN" sz="2000" b="0" i="1" smtClean="0">
                        <a:solidFill>
                          <a:schemeClr val="tx1"/>
                        </a:solidFill>
                        <a:latin typeface="Cambria Math"/>
                        <a:ea typeface="Cambria Math"/>
                        <a:cs typeface="微软雅黑" panose="020B0503020204020204" pitchFamily="34" charset="-122"/>
                      </a:rPr>
                      <m:t>𝑁</m:t>
                    </m:r>
                    <m:r>
                      <a:rPr lang="en-US" altLang="zh-CN" sz="2000" b="0" i="1" smtClean="0">
                        <a:solidFill>
                          <a:schemeClr val="tx1"/>
                        </a:solidFill>
                        <a:latin typeface="Cambria Math"/>
                        <a:ea typeface="Cambria Math"/>
                        <a:cs typeface="微软雅黑" panose="020B0503020204020204" pitchFamily="34" charset="-122"/>
                      </a:rPr>
                      <m:t>(</m:t>
                    </m:r>
                    <m:sSub>
                      <m:sSubPr>
                        <m:ctrlPr>
                          <a:rPr lang="en-US" altLang="zh-CN" sz="2000" b="0" i="1" smtClean="0">
                            <a:solidFill>
                              <a:schemeClr val="tx1"/>
                            </a:solidFill>
                            <a:latin typeface="Cambria Math" panose="02040503050406030204" pitchFamily="18" charset="0"/>
                            <a:ea typeface="Cambria Math"/>
                          </a:rPr>
                        </m:ctrlPr>
                      </m:sSubPr>
                      <m:e>
                        <m:r>
                          <a:rPr lang="zh-CN" altLang="en-US" sz="2000" b="0" i="1" smtClean="0">
                            <a:solidFill>
                              <a:schemeClr val="tx1"/>
                            </a:solidFill>
                            <a:latin typeface="Cambria Math"/>
                            <a:ea typeface="Cambria Math"/>
                          </a:rPr>
                          <m:t>𝜇</m:t>
                        </m:r>
                      </m:e>
                      <m:sub>
                        <m:r>
                          <a:rPr lang="en-US" altLang="zh-CN" sz="2000" b="0" i="1" smtClean="0">
                            <a:solidFill>
                              <a:schemeClr val="tx1"/>
                            </a:solidFill>
                            <a:latin typeface="Cambria Math"/>
                            <a:ea typeface="Cambria Math"/>
                          </a:rPr>
                          <m:t>𝑐</m:t>
                        </m:r>
                        <m:r>
                          <a:rPr lang="en-US" altLang="zh-CN" sz="2000" b="0" i="1" smtClean="0">
                            <a:solidFill>
                              <a:schemeClr val="tx1"/>
                            </a:solidFill>
                            <a:latin typeface="Cambria Math"/>
                            <a:ea typeface="Cambria Math"/>
                          </a:rPr>
                          <m:t>,</m:t>
                        </m:r>
                        <m:r>
                          <a:rPr lang="en-US" altLang="zh-CN" sz="2000" b="0" i="1" smtClean="0">
                            <a:solidFill>
                              <a:schemeClr val="tx1"/>
                            </a:solidFill>
                            <a:latin typeface="Cambria Math"/>
                            <a:ea typeface="Cambria Math"/>
                          </a:rPr>
                          <m:t>𝑖</m:t>
                        </m:r>
                      </m:sub>
                    </m:sSub>
                    <m:r>
                      <a:rPr lang="en-US" altLang="zh-CN" sz="2000" b="0" i="1" smtClean="0">
                        <a:solidFill>
                          <a:schemeClr val="tx1"/>
                        </a:solidFill>
                        <a:latin typeface="Cambria Math"/>
                        <a:ea typeface="Cambria Math"/>
                      </a:rPr>
                      <m:t>,</m:t>
                    </m:r>
                    <m:sSubSup>
                      <m:sSubSupPr>
                        <m:ctrlPr>
                          <a:rPr lang="en-US" altLang="zh-CN" sz="2000" i="1">
                            <a:solidFill>
                              <a:schemeClr val="tx1"/>
                            </a:solidFill>
                            <a:latin typeface="Cambria Math" panose="02040503050406030204" pitchFamily="18" charset="0"/>
                          </a:rPr>
                        </m:ctrlPr>
                      </m:sSubSupPr>
                      <m:e>
                        <m:sSub>
                          <m:sSubPr>
                            <m:ctrlPr>
                              <a:rPr lang="en-US" altLang="zh-CN" sz="2000" i="1">
                                <a:solidFill>
                                  <a:schemeClr val="tx1"/>
                                </a:solidFill>
                                <a:latin typeface="Cambria Math" panose="02040503050406030204" pitchFamily="18" charset="0"/>
                              </a:rPr>
                            </m:ctrlPr>
                          </m:sSubPr>
                          <m:e>
                            <m:r>
                              <a:rPr lang="zh-CN" altLang="en-US" sz="2000" i="1">
                                <a:solidFill>
                                  <a:schemeClr val="tx1"/>
                                </a:solidFill>
                                <a:latin typeface="Cambria Math"/>
                              </a:rPr>
                              <m:t>𝜎</m:t>
                            </m:r>
                          </m:e>
                          <m:sub>
                            <m:r>
                              <a:rPr lang="en-US" altLang="zh-CN" sz="2000" i="1">
                                <a:solidFill>
                                  <a:schemeClr val="tx1"/>
                                </a:solidFill>
                                <a:latin typeface="Cambria Math"/>
                              </a:rPr>
                              <m:t>𝑐</m:t>
                            </m:r>
                            <m:r>
                              <a:rPr lang="en-US" altLang="zh-CN" sz="2000" b="0" i="1" smtClean="0">
                                <a:solidFill>
                                  <a:schemeClr val="tx1"/>
                                </a:solidFill>
                                <a:latin typeface="Cambria Math"/>
                              </a:rPr>
                              <m:t>,</m:t>
                            </m:r>
                            <m:r>
                              <a:rPr lang="en-US" altLang="zh-CN" sz="2000" b="0" i="1" smtClean="0">
                                <a:solidFill>
                                  <a:schemeClr val="tx1"/>
                                </a:solidFill>
                                <a:latin typeface="Cambria Math"/>
                              </a:rPr>
                              <m:t>𝑖</m:t>
                            </m:r>
                          </m:sub>
                        </m:sSub>
                      </m:e>
                      <m:sub/>
                      <m:sup>
                        <m:r>
                          <a:rPr lang="en-US" altLang="zh-CN" sz="2000" i="1">
                            <a:solidFill>
                              <a:schemeClr val="tx1"/>
                            </a:solidFill>
                            <a:latin typeface="Cambria Math"/>
                          </a:rPr>
                          <m:t>2</m:t>
                        </m:r>
                      </m:sup>
                    </m:sSubSup>
                    <m:r>
                      <a:rPr lang="en-US" altLang="zh-CN" sz="2000" b="0" i="1" smtClean="0">
                        <a:solidFill>
                          <a:schemeClr val="tx1"/>
                        </a:solidFill>
                        <a:latin typeface="Cambria Math"/>
                        <a:ea typeface="Cambria Math"/>
                        <a:cs typeface="微软雅黑" panose="020B0503020204020204" pitchFamily="34" charset="-122"/>
                      </a:rPr>
                      <m:t>)</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，其中</a:t>
                </a:r>
                <a14:m>
                  <m:oMath xmlns:m="http://schemas.openxmlformats.org/officeDocument/2006/math">
                    <m:sSub>
                      <m:sSubPr>
                        <m:ctrlPr>
                          <a:rPr lang="en-US" altLang="zh-CN" sz="2000" i="1">
                            <a:solidFill>
                              <a:schemeClr val="tx1"/>
                            </a:solidFill>
                            <a:latin typeface="Cambria Math" panose="02040503050406030204" pitchFamily="18" charset="0"/>
                            <a:ea typeface="Cambria Math"/>
                          </a:rPr>
                        </m:ctrlPr>
                      </m:sSubPr>
                      <m:e>
                        <m:r>
                          <a:rPr lang="zh-CN" altLang="en-US" sz="2000" i="1">
                            <a:solidFill>
                              <a:schemeClr val="tx1"/>
                            </a:solidFill>
                            <a:latin typeface="Cambria Math"/>
                            <a:ea typeface="Cambria Math"/>
                          </a:rPr>
                          <m:t>𝜇</m:t>
                        </m:r>
                      </m:e>
                      <m:sub>
                        <m:r>
                          <a:rPr lang="en-US" altLang="zh-CN" sz="2000" i="1">
                            <a:solidFill>
                              <a:schemeClr val="tx1"/>
                            </a:solidFill>
                            <a:latin typeface="Cambria Math"/>
                            <a:ea typeface="Cambria Math"/>
                          </a:rPr>
                          <m:t>𝑐</m:t>
                        </m:r>
                        <m:r>
                          <a:rPr lang="en-US" altLang="zh-CN" sz="2000" i="1">
                            <a:solidFill>
                              <a:schemeClr val="tx1"/>
                            </a:solidFill>
                            <a:latin typeface="Cambria Math"/>
                            <a:ea typeface="Cambria Math"/>
                          </a:rPr>
                          <m:t>,</m:t>
                        </m:r>
                        <m:r>
                          <a:rPr lang="en-US" altLang="zh-CN" sz="2000" i="1">
                            <a:solidFill>
                              <a:schemeClr val="tx1"/>
                            </a:solidFill>
                            <a:latin typeface="Cambria Math"/>
                            <a:ea typeface="Cambria Math"/>
                          </a:rPr>
                          <m:t>𝑖</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14:m>
                  <m:oMath xmlns:m="http://schemas.openxmlformats.org/officeDocument/2006/math">
                    <m:sSubSup>
                      <m:sSubSupPr>
                        <m:ctrlPr>
                          <a:rPr lang="en-US" altLang="zh-CN" sz="2000" i="1">
                            <a:solidFill>
                              <a:schemeClr val="tx1"/>
                            </a:solidFill>
                            <a:latin typeface="Cambria Math" panose="02040503050406030204" pitchFamily="18" charset="0"/>
                          </a:rPr>
                        </m:ctrlPr>
                      </m:sSubSupPr>
                      <m:e>
                        <m:sSub>
                          <m:sSubPr>
                            <m:ctrlPr>
                              <a:rPr lang="en-US" altLang="zh-CN" sz="2000" i="1">
                                <a:solidFill>
                                  <a:schemeClr val="tx1"/>
                                </a:solidFill>
                                <a:latin typeface="Cambria Math" panose="02040503050406030204" pitchFamily="18" charset="0"/>
                              </a:rPr>
                            </m:ctrlPr>
                          </m:sSubPr>
                          <m:e>
                            <m:r>
                              <a:rPr lang="zh-CN" altLang="en-US" sz="2000" i="1">
                                <a:solidFill>
                                  <a:schemeClr val="tx1"/>
                                </a:solidFill>
                                <a:latin typeface="Cambria Math"/>
                              </a:rPr>
                              <m:t>𝜎</m:t>
                            </m:r>
                          </m:e>
                          <m:sub>
                            <m:r>
                              <a:rPr lang="en-US" altLang="zh-CN" sz="2000" i="1">
                                <a:solidFill>
                                  <a:schemeClr val="tx1"/>
                                </a:solidFill>
                                <a:latin typeface="Cambria Math"/>
                              </a:rPr>
                              <m:t>𝑐</m:t>
                            </m:r>
                            <m:r>
                              <a:rPr lang="en-US" altLang="zh-CN" sz="2000" i="1">
                                <a:solidFill>
                                  <a:schemeClr val="tx1"/>
                                </a:solidFill>
                                <a:latin typeface="Cambria Math"/>
                              </a:rPr>
                              <m:t>,</m:t>
                            </m:r>
                            <m:r>
                              <a:rPr lang="en-US" altLang="zh-CN" sz="2000" i="1">
                                <a:solidFill>
                                  <a:schemeClr val="tx1"/>
                                </a:solidFill>
                                <a:latin typeface="Cambria Math"/>
                              </a:rPr>
                              <m:t>𝑖</m:t>
                            </m:r>
                          </m:sub>
                        </m:sSub>
                      </m:e>
                      <m:sub/>
                      <m:sup>
                        <m:r>
                          <a:rPr lang="en-US" altLang="zh-CN" sz="2000" i="1">
                            <a:solidFill>
                              <a:schemeClr val="tx1"/>
                            </a:solidFill>
                            <a:latin typeface="Cambria Math"/>
                          </a:rPr>
                          <m:t>2</m:t>
                        </m:r>
                      </m:sup>
                    </m:sSubSup>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分别是第</a:t>
                </a:r>
                <a14:m>
                  <m:oMath xmlns:m="http://schemas.openxmlformats.org/officeDocument/2006/math">
                    <m:r>
                      <a:rPr lang="en-US" altLang="zh-CN" sz="2000" i="1" kern="1200">
                        <a:solidFill>
                          <a:schemeClr val="tx1"/>
                        </a:solidFill>
                        <a:latin typeface="Cambria Math"/>
                      </a:rPr>
                      <m:t>𝑐</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类样本在第</a:t>
                </a:r>
                <a14:m>
                  <m:oMath xmlns:m="http://schemas.openxmlformats.org/officeDocument/2006/math">
                    <m:r>
                      <a:rPr lang="en-US" altLang="zh-CN" sz="2000" i="1">
                        <a:solidFill>
                          <a:schemeClr val="tx1"/>
                        </a:solidFill>
                        <a:latin typeface="Cambria Math"/>
                      </a:rPr>
                      <m:t>𝑖</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个属性上取值的均值和方差，则</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869950" y="914400"/>
                <a:ext cx="10179050" cy="5105400"/>
              </a:xfrm>
              <a:prstGeom prst="rect">
                <a:avLst/>
              </a:prstGeom>
              <a:blipFill>
                <a:blip r:embed="rId4"/>
                <a:stretch>
                  <a:fillRect l="-838" t="-955"/>
                </a:stretch>
              </a:blipFill>
            </p:spPr>
            <p:txBody>
              <a:bodyPr/>
              <a:lstStyle/>
              <a:p>
                <a:r>
                  <a:rPr lang="zh-CN" altLang="en-US">
                    <a:noFill/>
                  </a:rPr>
                  <a:t> </a:t>
                </a:r>
              </a:p>
            </p:txBody>
          </p:sp>
        </mc:Fallback>
      </mc:AlternateContent>
      <p:grpSp>
        <p:nvGrpSpPr>
          <p:cNvPr id="5" name="组合 4"/>
          <p:cNvGrpSpPr/>
          <p:nvPr/>
        </p:nvGrpSpPr>
        <p:grpSpPr>
          <a:xfrm>
            <a:off x="4336637" y="2235364"/>
            <a:ext cx="4187877" cy="676533"/>
            <a:chOff x="3302756" y="2471220"/>
            <a:chExt cx="3592221" cy="653393"/>
          </a:xfrm>
        </p:grpSpPr>
        <p:graphicFrame>
          <p:nvGraphicFramePr>
            <p:cNvPr id="30" name="对象 29"/>
            <p:cNvGraphicFramePr>
              <a:graphicFrameLocks noChangeAspect="1"/>
            </p:cNvGraphicFramePr>
            <p:nvPr/>
          </p:nvGraphicFramePr>
          <p:xfrm>
            <a:off x="3302756" y="2471220"/>
            <a:ext cx="1499654" cy="653393"/>
          </p:xfrm>
          <a:graphic>
            <a:graphicData uri="http://schemas.openxmlformats.org/presentationml/2006/ole">
              <mc:AlternateContent xmlns:mc="http://schemas.openxmlformats.org/markup-compatibility/2006">
                <mc:Choice xmlns:v="urn:schemas-microsoft-com:vml" Requires="v">
                  <p:oleObj spid="_x0000_s33678" name="Formula" r:id="rId5" imgW="5848350" imgH="2581275" progId="Equation.Ribbit">
                    <p:embed/>
                  </p:oleObj>
                </mc:Choice>
                <mc:Fallback>
                  <p:oleObj name="Formula" r:id="rId5" imgW="5848350" imgH="2581275" progId="Equation.Ribbit">
                    <p:embed/>
                    <p:pic>
                      <p:nvPicPr>
                        <p:cNvPr id="0" name="图片 33325"/>
                        <p:cNvPicPr/>
                        <p:nvPr/>
                      </p:nvPicPr>
                      <p:blipFill>
                        <a:blip r:embed="rId6"/>
                        <a:stretch>
                          <a:fillRect/>
                        </a:stretch>
                      </p:blipFill>
                      <p:spPr>
                        <a:xfrm>
                          <a:off x="3302756" y="2471220"/>
                          <a:ext cx="1499654" cy="653393"/>
                        </a:xfrm>
                        <a:prstGeom prst="rect">
                          <a:avLst/>
                        </a:prstGeom>
                      </p:spPr>
                    </p:pic>
                  </p:oleObj>
                </mc:Fallback>
              </mc:AlternateContent>
            </a:graphicData>
          </a:graphic>
        </p:graphicFrame>
        <p:pic>
          <p:nvPicPr>
            <p:cNvPr id="4" name="图片 3"/>
            <p:cNvPicPr>
              <a:picLocks noChangeAspect="1"/>
            </p:cNvPicPr>
            <p:nvPr/>
          </p:nvPicPr>
          <p:blipFill>
            <a:blip r:embed="rId7"/>
            <a:stretch>
              <a:fillRect/>
            </a:stretch>
          </p:blipFill>
          <p:spPr>
            <a:xfrm>
              <a:off x="6214072" y="2627311"/>
              <a:ext cx="680905" cy="295190"/>
            </a:xfrm>
            <a:prstGeom prst="rect">
              <a:avLst/>
            </a:prstGeom>
          </p:spPr>
        </p:pic>
      </p:grpSp>
      <p:grpSp>
        <p:nvGrpSpPr>
          <p:cNvPr id="7" name="组合 6"/>
          <p:cNvGrpSpPr/>
          <p:nvPr/>
        </p:nvGrpSpPr>
        <p:grpSpPr>
          <a:xfrm>
            <a:off x="4419600" y="3744030"/>
            <a:ext cx="4098120" cy="675570"/>
            <a:chOff x="3326374" y="3427416"/>
            <a:chExt cx="3515230" cy="652463"/>
          </a:xfrm>
        </p:grpSpPr>
        <p:graphicFrame>
          <p:nvGraphicFramePr>
            <p:cNvPr id="31" name="对象 30"/>
            <p:cNvGraphicFramePr>
              <a:graphicFrameLocks noChangeAspect="1"/>
            </p:cNvGraphicFramePr>
            <p:nvPr>
              <p:extLst>
                <p:ext uri="{D42A27DB-BD31-4B8C-83A1-F6EECF244321}">
                  <p14:modId xmlns:p14="http://schemas.microsoft.com/office/powerpoint/2010/main" val="1358227675"/>
                </p:ext>
              </p:extLst>
            </p:nvPr>
          </p:nvGraphicFramePr>
          <p:xfrm>
            <a:off x="3326374" y="3427416"/>
            <a:ext cx="2241550" cy="652463"/>
          </p:xfrm>
          <a:graphic>
            <a:graphicData uri="http://schemas.openxmlformats.org/presentationml/2006/ole">
              <mc:AlternateContent xmlns:mc="http://schemas.openxmlformats.org/markup-compatibility/2006">
                <mc:Choice xmlns:v="urn:schemas-microsoft-com:vml" Requires="v">
                  <p:oleObj spid="_x0000_s33679" name="Formula" r:id="rId8" imgW="8734425" imgH="2581275" progId="Equation.Ribbit">
                    <p:embed/>
                  </p:oleObj>
                </mc:Choice>
                <mc:Fallback>
                  <p:oleObj name="Formula" r:id="rId8" imgW="8734425" imgH="2581275" progId="Equation.Ribbit">
                    <p:embed/>
                    <p:pic>
                      <p:nvPicPr>
                        <p:cNvPr id="0" name="图片 33326"/>
                        <p:cNvPicPr/>
                        <p:nvPr/>
                      </p:nvPicPr>
                      <p:blipFill>
                        <a:blip r:embed="rId9"/>
                        <a:stretch>
                          <a:fillRect/>
                        </a:stretch>
                      </p:blipFill>
                      <p:spPr>
                        <a:xfrm>
                          <a:off x="3326374" y="3427416"/>
                          <a:ext cx="2241550" cy="652463"/>
                        </a:xfrm>
                        <a:prstGeom prst="rect">
                          <a:avLst/>
                        </a:prstGeom>
                      </p:spPr>
                    </p:pic>
                  </p:oleObj>
                </mc:Fallback>
              </mc:AlternateContent>
            </a:graphicData>
          </a:graphic>
        </p:graphicFrame>
        <p:pic>
          <p:nvPicPr>
            <p:cNvPr id="6" name="图片 5"/>
            <p:cNvPicPr>
              <a:picLocks noChangeAspect="1"/>
            </p:cNvPicPr>
            <p:nvPr/>
          </p:nvPicPr>
          <p:blipFill>
            <a:blip r:embed="rId10"/>
            <a:stretch>
              <a:fillRect/>
            </a:stretch>
          </p:blipFill>
          <p:spPr>
            <a:xfrm>
              <a:off x="6174064" y="3650679"/>
              <a:ext cx="667540" cy="288499"/>
            </a:xfrm>
            <a:prstGeom prst="rect">
              <a:avLst/>
            </a:prstGeom>
          </p:spPr>
        </p:pic>
      </p:grpSp>
      <p:grpSp>
        <p:nvGrpSpPr>
          <p:cNvPr id="9" name="组合 8"/>
          <p:cNvGrpSpPr/>
          <p:nvPr/>
        </p:nvGrpSpPr>
        <p:grpSpPr>
          <a:xfrm>
            <a:off x="2798712" y="5369141"/>
            <a:ext cx="6726288" cy="803059"/>
            <a:chOff x="2064661" y="5399427"/>
            <a:chExt cx="5769586" cy="775591"/>
          </a:xfrm>
        </p:grpSpPr>
        <p:graphicFrame>
          <p:nvGraphicFramePr>
            <p:cNvPr id="38" name="对象 37"/>
            <p:cNvGraphicFramePr>
              <a:graphicFrameLocks noChangeAspect="1"/>
            </p:cNvGraphicFramePr>
            <p:nvPr/>
          </p:nvGraphicFramePr>
          <p:xfrm>
            <a:off x="2064661" y="5399427"/>
            <a:ext cx="4681580" cy="775591"/>
          </p:xfrm>
          <a:graphic>
            <a:graphicData uri="http://schemas.openxmlformats.org/presentationml/2006/ole">
              <mc:AlternateContent xmlns:mc="http://schemas.openxmlformats.org/markup-compatibility/2006">
                <mc:Choice xmlns:v="urn:schemas-microsoft-com:vml" Requires="v">
                  <p:oleObj spid="_x0000_s33680" name="Formula" r:id="rId11" imgW="18611850" imgH="3133725" progId="Equation.Ribbit">
                    <p:embed/>
                  </p:oleObj>
                </mc:Choice>
                <mc:Fallback>
                  <p:oleObj name="Formula" r:id="rId11" imgW="18611850" imgH="3133725" progId="Equation.Ribbit">
                    <p:embed/>
                    <p:pic>
                      <p:nvPicPr>
                        <p:cNvPr id="0" name="图片 33327"/>
                        <p:cNvPicPr/>
                        <p:nvPr/>
                      </p:nvPicPr>
                      <p:blipFill>
                        <a:blip r:embed="rId12"/>
                        <a:stretch>
                          <a:fillRect/>
                        </a:stretch>
                      </p:blipFill>
                      <p:spPr>
                        <a:xfrm>
                          <a:off x="2064661" y="5399427"/>
                          <a:ext cx="4681580" cy="775591"/>
                        </a:xfrm>
                        <a:prstGeom prst="rect">
                          <a:avLst/>
                        </a:prstGeom>
                      </p:spPr>
                    </p:pic>
                  </p:oleObj>
                </mc:Fallback>
              </mc:AlternateContent>
            </a:graphicData>
          </a:graphic>
        </p:graphicFrame>
        <p:pic>
          <p:nvPicPr>
            <p:cNvPr id="8" name="图片 7"/>
            <p:cNvPicPr>
              <a:picLocks noChangeAspect="1"/>
            </p:cNvPicPr>
            <p:nvPr/>
          </p:nvPicPr>
          <p:blipFill>
            <a:blip r:embed="rId13"/>
            <a:stretch>
              <a:fillRect/>
            </a:stretch>
          </p:blipFill>
          <p:spPr>
            <a:xfrm>
              <a:off x="7129442" y="5634142"/>
              <a:ext cx="704805" cy="30471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149081" y="162877"/>
            <a:ext cx="7194550" cy="470535"/>
          </a:xfrm>
        </p:spPr>
        <p:txBody>
          <a:bodyPr wrap="square">
            <a:noAutofit/>
          </a:bodyPr>
          <a:lstStyle/>
          <a:p>
            <a:r>
              <a:rPr lang="en-US" altLang="zh-CN" dirty="0">
                <a:latin typeface="+mj-ea"/>
                <a:ea typeface="+mj-ea"/>
                <a:cs typeface="Verdana" panose="020B0604030504040204" pitchFamily="34" charset="0"/>
              </a:rPr>
              <a:t>      </a:t>
            </a:r>
            <a:r>
              <a:rPr lang="zh-CN" altLang="en-US" dirty="0">
                <a:cs typeface="Verdana" panose="020B0604030504040204" pitchFamily="34" charset="0"/>
              </a:rPr>
              <a:t>朴素贝叶斯分类器</a:t>
            </a:r>
            <a:endParaRPr lang="zh-CN" altLang="en-US" dirty="0"/>
          </a:p>
        </p:txBody>
      </p:sp>
      <p:sp>
        <p:nvSpPr>
          <p:cNvPr id="2" name="内容占位符 1"/>
          <p:cNvSpPr>
            <a:spLocks noGrp="1"/>
          </p:cNvSpPr>
          <p:nvPr>
            <p:ph sz="quarter" idx="14"/>
          </p:nvPr>
        </p:nvSpPr>
        <p:spPr>
          <a:xfrm>
            <a:off x="762000" y="1219200"/>
            <a:ext cx="3159609" cy="3058603"/>
          </a:xfrm>
        </p:spPr>
        <p:txBody>
          <a:bodyPr>
            <a:normAutofit/>
          </a:bodyPr>
          <a:lstStyle/>
          <a:p>
            <a:pPr marL="0" indent="0">
              <a:buNone/>
            </a:pPr>
            <a:r>
              <a:rPr lang="en-US" altLang="zh-CN" sz="20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例子</a:t>
            </a:r>
            <a:r>
              <a:rPr lang="en-US" altLang="zh-CN" sz="20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用西瓜数据集</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训练一个朴素贝叶斯分类器，对测试例“测</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”进行分类</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(p151, </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西瓜数据集 </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p84</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表</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4.3)</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838201"/>
            <a:ext cx="6644182" cy="4495799"/>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图片 8"/>
          <p:cNvPicPr>
            <a:picLocks noChangeAspect="1"/>
          </p:cNvPicPr>
          <p:nvPr/>
        </p:nvPicPr>
        <p:blipFill>
          <a:blip r:embed="rId4"/>
          <a:stretch>
            <a:fillRect/>
          </a:stretch>
        </p:blipFill>
        <p:spPr>
          <a:xfrm>
            <a:off x="3524540" y="5538789"/>
            <a:ext cx="7301578" cy="741977"/>
          </a:xfrm>
          <a:prstGeom prst="rect">
            <a:avLst/>
          </a:prstGeom>
          <a:ln w="28575">
            <a:solidFill>
              <a:srgbClr val="FF0000"/>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52400"/>
            <a:ext cx="7772400" cy="470898"/>
          </a:xfrm>
        </p:spPr>
        <p:txBody>
          <a:bodyPr>
            <a:noAutofit/>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762000"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sym typeface="+mn-ea"/>
              </a:rPr>
              <a:t>贝叶斯决策论</a:t>
            </a:r>
            <a:endParaRPr lang="zh-CN" altLang="en-US" sz="2400" b="1" dirty="0">
              <a:solidFill>
                <a:schemeClr val="tx1"/>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sym typeface="+mn-ea"/>
              </a:rPr>
              <a:t>极大似然估计</a:t>
            </a:r>
            <a:endParaRPr lang="zh-CN" altLang="en-US" sz="2400" b="1" dirty="0">
              <a:solidFill>
                <a:schemeClr val="tx1"/>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半朴素贝叶斯分类器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贝叶斯网</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EM算法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7"/>
          <p:cNvSpPr>
            <a:spLocks noGrp="1"/>
          </p:cNvSpPr>
          <p:nvPr>
            <p:ph type="title"/>
          </p:nvPr>
        </p:nvSpPr>
        <p:spPr>
          <a:xfrm>
            <a:off x="44450" y="139065"/>
            <a:ext cx="7194550" cy="470535"/>
          </a:xfrm>
        </p:spPr>
        <p:txBody>
          <a:bodyPr wrap="square">
            <a:noAutofit/>
          </a:bodyPr>
          <a:lstStyle/>
          <a:p>
            <a:r>
              <a:rPr lang="en-US" altLang="zh-CN" dirty="0">
                <a:latin typeface="+mj-ea"/>
                <a:ea typeface="+mj-ea"/>
                <a:cs typeface="Verdana" panose="020B0604030504040204" pitchFamily="34" charset="0"/>
              </a:rPr>
              <a:t>      </a:t>
            </a:r>
            <a:r>
              <a:rPr lang="zh-CN" altLang="en-US" dirty="0">
                <a:cs typeface="Verdana" panose="020B0604030504040204" pitchFamily="34" charset="0"/>
              </a:rPr>
              <a:t>朴素贝叶斯分类器</a:t>
            </a:r>
            <a:endParaRPr lang="zh-CN" altLang="en-US" dirty="0"/>
          </a:p>
        </p:txBody>
      </p:sp>
      <p:pic>
        <p:nvPicPr>
          <p:cNvPr id="6" name="图片 5"/>
          <p:cNvPicPr>
            <a:picLocks noChangeAspect="1"/>
          </p:cNvPicPr>
          <p:nvPr/>
        </p:nvPicPr>
        <p:blipFill rotWithShape="1">
          <a:blip r:embed="rId3"/>
          <a:srcRect t="4944"/>
          <a:stretch/>
        </p:blipFill>
        <p:spPr>
          <a:xfrm>
            <a:off x="5563985" y="821055"/>
            <a:ext cx="5105400" cy="5867400"/>
          </a:xfrm>
          <a:prstGeom prst="rect">
            <a:avLst/>
          </a:prstGeom>
        </p:spPr>
      </p:pic>
      <mc:AlternateContent xmlns:mc="http://schemas.openxmlformats.org/markup-compatibility/2006" xmlns:a14="http://schemas.microsoft.com/office/drawing/2010/main">
        <mc:Choice Requires="a14">
          <p:sp>
            <p:nvSpPr>
              <p:cNvPr id="7" name="文本框 7"/>
              <p:cNvSpPr txBox="1"/>
              <p:nvPr/>
            </p:nvSpPr>
            <p:spPr>
              <a:xfrm>
                <a:off x="976745" y="1613416"/>
                <a:ext cx="4572000" cy="1785104"/>
              </a:xfrm>
              <a:prstGeom prst="rect">
                <a:avLst/>
              </a:prstGeom>
              <a:noFill/>
            </p:spPr>
            <p:txBody>
              <a:bodyPr wrap="square" rtlCol="0">
                <a:spAutoFit/>
              </a:bodyPr>
              <a:lstStyle/>
              <a:p>
                <a:pPr>
                  <a:buNone/>
                </a:pPr>
                <a:r>
                  <a:rPr lang="en-US" altLang="zh-CN" sz="20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练习</a:t>
                </a:r>
                <a:r>
                  <a:rPr lang="en-US" altLang="zh-CN" sz="20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latin typeface="黑体" panose="02010609060101010101" pitchFamily="49" charset="-122"/>
                    <a:ea typeface="黑体" panose="02010609060101010101" pitchFamily="49" charset="-122"/>
                  </a:rPr>
                  <a:t>假设五个特征相互独立，由该数据集训练一个朴素贝叶斯分类器并确定下列</a:t>
                </a:r>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个测试样例的类标</a:t>
                </a:r>
                <a:r>
                  <a:rPr lang="en-US" altLang="zh-CN" sz="2200" dirty="0">
                    <a:latin typeface="黑体" panose="02010609060101010101" pitchFamily="49" charset="-122"/>
                    <a:ea typeface="黑体" panose="02010609060101010101" pitchFamily="49" charset="-122"/>
                  </a:rPr>
                  <a:t>:</a:t>
                </a:r>
              </a:p>
              <a:p>
                <a:pPr marL="342900" indent="-342900">
                  <a:buClrTx/>
                  <a:buFont typeface="Wingdings" pitchFamily="2" charset="2"/>
                  <a:buChar char="l"/>
                </a:pPr>
                <a14:m>
                  <m:oMath xmlns:m="http://schemas.openxmlformats.org/officeDocument/2006/math">
                    <m:r>
                      <a:rPr lang="en-US" altLang="zh-CN" sz="2200" i="1">
                        <a:latin typeface="Cambria Math" panose="02040503050406030204" pitchFamily="18" charset="0"/>
                      </a:rPr>
                      <m:t>𝑥</m:t>
                    </m:r>
                    <m:r>
                      <a:rPr lang="en-US" altLang="zh-CN" sz="2200" i="1">
                        <a:latin typeface="Cambria Math" panose="02040503050406030204" pitchFamily="18" charset="0"/>
                      </a:rPr>
                      <m:t>=</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𝑠</m:t>
                        </m:r>
                        <m:r>
                          <a:rPr lang="en-US" altLang="zh-CN" sz="2200" i="1">
                            <a:latin typeface="Cambria Math" panose="02040503050406030204" pitchFamily="18" charset="0"/>
                          </a:rPr>
                          <m:t>,</m:t>
                        </m:r>
                        <m:r>
                          <a:rPr lang="en-US" altLang="zh-CN" sz="2200" i="1">
                            <a:latin typeface="Cambria Math" panose="02040503050406030204" pitchFamily="18" charset="0"/>
                          </a:rPr>
                          <m:t>𝑚</m:t>
                        </m:r>
                        <m:r>
                          <a:rPr lang="en-US" altLang="zh-CN" sz="2200" i="1">
                            <a:latin typeface="Cambria Math" panose="02040503050406030204" pitchFamily="18" charset="0"/>
                          </a:rPr>
                          <m:t>,</m:t>
                        </m:r>
                        <m:r>
                          <a:rPr lang="en-US" altLang="zh-CN" sz="2200" i="1">
                            <a:latin typeface="Cambria Math" panose="02040503050406030204" pitchFamily="18" charset="0"/>
                          </a:rPr>
                          <m:t>h</m:t>
                        </m:r>
                        <m:r>
                          <a:rPr lang="en-US" altLang="zh-CN" sz="2200" i="1">
                            <a:latin typeface="Cambria Math" panose="02040503050406030204" pitchFamily="18" charset="0"/>
                          </a:rPr>
                          <m:t>,</m:t>
                        </m:r>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𝑑</m:t>
                        </m:r>
                      </m:e>
                    </m:d>
                  </m:oMath>
                </a14:m>
                <a:r>
                  <a:rPr lang="en-US" altLang="zh-CN" sz="2200" dirty="0">
                    <a:latin typeface="黑体" panose="02010609060101010101" pitchFamily="49" charset="-122"/>
                    <a:ea typeface="黑体" panose="02010609060101010101" pitchFamily="49" charset="-122"/>
                  </a:rPr>
                  <a:t>;</a:t>
                </a:r>
              </a:p>
              <a:p>
                <a:pPr marL="342900" indent="-342900">
                  <a:buClrTx/>
                  <a:buFont typeface="Wingdings" pitchFamily="2" charset="2"/>
                  <a:buChar char="l"/>
                </a:pPr>
                <a14:m>
                  <m:oMath xmlns:m="http://schemas.openxmlformats.org/officeDocument/2006/math">
                    <m:r>
                      <a:rPr lang="en-US" altLang="zh-CN" sz="2200" i="1">
                        <a:latin typeface="Cambria Math" panose="02040503050406030204" pitchFamily="18" charset="0"/>
                      </a:rPr>
                      <m:t>𝑥</m:t>
                    </m:r>
                    <m:r>
                      <a:rPr lang="en-US" altLang="zh-CN" sz="2200" i="1">
                        <a:latin typeface="Cambria Math" panose="02040503050406030204" pitchFamily="18" charset="0"/>
                      </a:rPr>
                      <m:t>′=</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𝑜</m:t>
                        </m:r>
                        <m:r>
                          <a:rPr lang="en-US" altLang="zh-CN" sz="2200" i="1">
                            <a:latin typeface="Cambria Math" panose="02040503050406030204" pitchFamily="18" charset="0"/>
                          </a:rPr>
                          <m:t>,</m:t>
                        </m:r>
                        <m:r>
                          <a:rPr lang="en-US" altLang="zh-CN" sz="2200" i="1">
                            <a:latin typeface="Cambria Math" panose="02040503050406030204" pitchFamily="18" charset="0"/>
                          </a:rPr>
                          <m:t>𝑚</m:t>
                        </m:r>
                        <m:r>
                          <a:rPr lang="en-US" altLang="zh-CN" sz="2200" i="1">
                            <a:latin typeface="Cambria Math" panose="02040503050406030204" pitchFamily="18" charset="0"/>
                          </a:rPr>
                          <m:t>,</m:t>
                        </m:r>
                        <m:r>
                          <a:rPr lang="en-US" altLang="zh-CN" sz="2200" i="1">
                            <a:latin typeface="Cambria Math" panose="02040503050406030204" pitchFamily="18" charset="0"/>
                          </a:rPr>
                          <m:t>𝑛</m:t>
                        </m:r>
                        <m:r>
                          <a:rPr lang="en-US" altLang="zh-CN" sz="2200" i="1">
                            <a:latin typeface="Cambria Math" panose="02040503050406030204" pitchFamily="18" charset="0"/>
                          </a:rPr>
                          <m:t>,</m:t>
                        </m:r>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𝑟</m:t>
                        </m:r>
                      </m:e>
                    </m:d>
                  </m:oMath>
                </a14:m>
                <a:endParaRPr lang="zh-CN" altLang="en-US" sz="2200" dirty="0">
                  <a:latin typeface="黑体" panose="02010609060101010101" pitchFamily="49" charset="-122"/>
                  <a:ea typeface="黑体" panose="02010609060101010101" pitchFamily="49" charset="-122"/>
                </a:endParaRPr>
              </a:p>
            </p:txBody>
          </p:sp>
        </mc:Choice>
        <mc:Fallback xmlns="">
          <p:sp>
            <p:nvSpPr>
              <p:cNvPr id="7" name="文本框 7"/>
              <p:cNvSpPr txBox="1">
                <a:spLocks noRot="1" noChangeAspect="1" noMove="1" noResize="1" noEditPoints="1" noAdjustHandles="1" noChangeArrowheads="1" noChangeShapeType="1" noTextEdit="1"/>
              </p:cNvSpPr>
              <p:nvPr/>
            </p:nvSpPr>
            <p:spPr>
              <a:xfrm>
                <a:off x="976745" y="1613416"/>
                <a:ext cx="4572000" cy="1785104"/>
              </a:xfrm>
              <a:prstGeom prst="rect">
                <a:avLst/>
              </a:prstGeom>
              <a:blipFill>
                <a:blip r:embed="rId4"/>
                <a:stretch>
                  <a:fillRect l="-1733" t="-3413" r="-1733" b="-51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9054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927"/>
            <a:ext cx="664950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2522220"/>
            <a:ext cx="3033049" cy="3954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922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773" y="1081087"/>
            <a:ext cx="8668453"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85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28600" y="132666"/>
            <a:ext cx="8426450" cy="470898"/>
          </a:xfrm>
        </p:spPr>
        <p:txBody>
          <a:bodyPr>
            <a:noAutofit/>
          </a:bodyPr>
          <a:lstStyle/>
          <a:p>
            <a:r>
              <a:rPr lang="en-US" altLang="zh-CN" dirty="0"/>
              <a:t>     </a:t>
            </a:r>
            <a:r>
              <a:rPr lang="zh-CN" altLang="en-US" dirty="0"/>
              <a:t>拉普拉斯修正</a:t>
            </a:r>
            <a:r>
              <a:rPr lang="en-US" altLang="zh-CN" dirty="0"/>
              <a:t>(</a:t>
            </a:r>
            <a:r>
              <a:rPr lang="en-US" altLang="zh-CN" dirty="0" err="1">
                <a:cs typeface="微软雅黑" panose="020B0503020204020204" pitchFamily="34" charset="-122"/>
              </a:rPr>
              <a:t>Laplacian</a:t>
            </a:r>
            <a:r>
              <a:rPr lang="en-US" altLang="zh-CN" dirty="0">
                <a:cs typeface="微软雅黑" panose="020B0503020204020204" pitchFamily="34" charset="-122"/>
              </a:rPr>
              <a:t> correction</a:t>
            </a:r>
            <a:r>
              <a:rPr lang="en-US" altLang="zh-CN" dirty="0"/>
              <a:t>)</a:t>
            </a:r>
            <a:endParaRPr lang="zh-CN" altLang="en-US" dirty="0">
              <a:latin typeface="+mj-ea"/>
              <a:ea typeface="+mj-ea"/>
            </a:endParaRPr>
          </a:p>
        </p:txBody>
      </p:sp>
      <mc:AlternateContent xmlns:mc="http://schemas.openxmlformats.org/markup-compatibility/2006" xmlns:a14="http://schemas.microsoft.com/office/drawing/2010/main">
        <mc:Choice Requires="a14">
          <p:sp>
            <p:nvSpPr>
              <p:cNvPr id="2" name="内容占位符 1"/>
              <p:cNvSpPr>
                <a:spLocks noGrp="1"/>
              </p:cNvSpPr>
              <p:nvPr>
                <p:ph sz="quarter" idx="14"/>
              </p:nvPr>
            </p:nvSpPr>
            <p:spPr>
              <a:xfrm>
                <a:off x="914400" y="1130747"/>
                <a:ext cx="9829800" cy="4508053"/>
              </a:xfrm>
            </p:spPr>
            <p:txBody>
              <a:bodyPr>
                <a:normAutofit/>
              </a:bodyPr>
              <a:lstStyle/>
              <a:p>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计算：</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对于“好瓜中敲声</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清脆”，其概率</a:t>
                </a:r>
                <a14:m>
                  <m:oMath xmlns:m="http://schemas.openxmlformats.org/officeDocument/2006/math">
                    <m:sSub>
                      <m:sSubPr>
                        <m:ctrlPr>
                          <a:rPr lang="en-US" altLang="zh-CN" sz="1600" i="1">
                            <a:solidFill>
                              <a:schemeClr val="tx1"/>
                            </a:solidFill>
                            <a:latin typeface="Cambria Math" panose="02040503050406030204" pitchFamily="18" charset="0"/>
                            <a:ea typeface="微软雅黑" panose="020B0503020204020204" pitchFamily="34" charset="-122"/>
                          </a:rPr>
                        </m:ctrlPr>
                      </m:sSubPr>
                      <m:e>
                        <m:r>
                          <a:rPr lang="en-US" altLang="zh-CN" sz="1600" i="1">
                            <a:solidFill>
                              <a:schemeClr val="tx1"/>
                            </a:solidFill>
                            <a:latin typeface="Cambria Math"/>
                            <a:ea typeface="微软雅黑" panose="020B0503020204020204" pitchFamily="34" charset="-122"/>
                          </a:rPr>
                          <m:t>𝑃</m:t>
                        </m:r>
                      </m:e>
                      <m:sub>
                        <m:r>
                          <a:rPr lang="zh-CN" altLang="en-US" sz="1600" i="1">
                            <a:solidFill>
                              <a:schemeClr val="tx1"/>
                            </a:solidFill>
                            <a:latin typeface="Cambria Math"/>
                            <a:ea typeface="微软雅黑" panose="020B0503020204020204" pitchFamily="34" charset="-122"/>
                          </a:rPr>
                          <m:t>清脆</m:t>
                        </m:r>
                        <m:r>
                          <a:rPr lang="en-US" altLang="zh-CN" sz="1600" i="1">
                            <a:solidFill>
                              <a:schemeClr val="tx1"/>
                            </a:solidFill>
                            <a:latin typeface="Cambria Math"/>
                            <a:ea typeface="微软雅黑" panose="020B0503020204020204" pitchFamily="34" charset="-122"/>
                          </a:rPr>
                          <m:t>|</m:t>
                        </m:r>
                        <m:r>
                          <a:rPr lang="zh-CN" altLang="en-US" sz="1600" i="1">
                            <a:solidFill>
                              <a:schemeClr val="tx1"/>
                            </a:solidFill>
                            <a:latin typeface="Cambria Math"/>
                            <a:ea typeface="微软雅黑" panose="020B0503020204020204" pitchFamily="34" charset="-122"/>
                          </a:rPr>
                          <m:t>是</m:t>
                        </m:r>
                      </m:sub>
                    </m:sSub>
                  </m:oMath>
                </a14:m>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14:m>
                  <m:oMath xmlns:m="http://schemas.openxmlformats.org/officeDocument/2006/math">
                    <m:sSub>
                      <m:sSubPr>
                        <m:ctrlPr>
                          <a:rPr lang="en-US" altLang="zh-CN" sz="2000" b="1" i="1">
                            <a:solidFill>
                              <a:schemeClr val="tx1"/>
                            </a:solidFill>
                            <a:latin typeface="Cambria Math" panose="02040503050406030204" pitchFamily="18" charset="0"/>
                            <a:ea typeface="微软雅黑" panose="020B0503020204020204" pitchFamily="34" charset="-122"/>
                          </a:rPr>
                        </m:ctrlPr>
                      </m:sSubPr>
                      <m:e>
                        <m:r>
                          <a:rPr lang="en-US" altLang="zh-CN" sz="2000" b="1" i="1">
                            <a:solidFill>
                              <a:schemeClr val="tx1"/>
                            </a:solidFill>
                            <a:latin typeface="Cambria Math" panose="02040503050406030204" pitchFamily="18" charset="0"/>
                            <a:ea typeface="微软雅黑" panose="020B0503020204020204" pitchFamily="34" charset="-122"/>
                          </a:rPr>
                          <m:t>𝑷</m:t>
                        </m:r>
                      </m:e>
                      <m:sub>
                        <m:r>
                          <a:rPr lang="zh-CN" altLang="en-US" sz="2000" b="1" i="1">
                            <a:solidFill>
                              <a:schemeClr val="tx1"/>
                            </a:solidFill>
                            <a:latin typeface="Cambria Math" panose="02040503050406030204" pitchFamily="18" charset="0"/>
                            <a:ea typeface="微软雅黑" panose="020B0503020204020204" pitchFamily="34" charset="-122"/>
                          </a:rPr>
                          <m:t>清脆</m:t>
                        </m:r>
                        <m:r>
                          <a:rPr lang="en-US" altLang="zh-CN" sz="2000" b="1" i="1">
                            <a:solidFill>
                              <a:schemeClr val="tx1"/>
                            </a:solidFill>
                            <a:latin typeface="Cambria Math" panose="02040503050406030204" pitchFamily="18" charset="0"/>
                            <a:ea typeface="微软雅黑" panose="020B0503020204020204" pitchFamily="34" charset="-122"/>
                          </a:rPr>
                          <m:t>|</m:t>
                        </m:r>
                        <m:r>
                          <a:rPr lang="zh-CN" altLang="en-US" sz="2000" b="1" i="1">
                            <a:solidFill>
                              <a:schemeClr val="tx1"/>
                            </a:solidFill>
                            <a:latin typeface="Cambria Math" panose="02040503050406030204" pitchFamily="18" charset="0"/>
                            <a:ea typeface="微软雅黑" panose="020B0503020204020204" pitchFamily="34" charset="-122"/>
                          </a:rPr>
                          <m:t>是</m:t>
                        </m:r>
                      </m:sub>
                    </m:sSub>
                    <m:r>
                      <a:rPr lang="en-US" altLang="zh-CN" sz="2000" b="1" i="1">
                        <a:solidFill>
                          <a:schemeClr val="tx1"/>
                        </a:solidFill>
                        <a:latin typeface="Cambria Math" panose="02040503050406030204" pitchFamily="18" charset="0"/>
                        <a:ea typeface="微软雅黑" panose="020B0503020204020204" pitchFamily="34" charset="-122"/>
                      </a:rPr>
                      <m:t>=</m:t>
                    </m:r>
                    <m:r>
                      <a:rPr lang="en-US" altLang="zh-CN" sz="2000" b="1" i="1">
                        <a:solidFill>
                          <a:schemeClr val="tx1"/>
                        </a:solidFill>
                        <a:latin typeface="Cambria Math" panose="02040503050406030204" pitchFamily="18" charset="0"/>
                        <a:ea typeface="微软雅黑" panose="020B0503020204020204" pitchFamily="34" charset="-122"/>
                      </a:rPr>
                      <m:t>𝑷</m:t>
                    </m:r>
                    <m:d>
                      <m:dPr>
                        <m:ctrlPr>
                          <a:rPr lang="en-US" altLang="zh-CN" sz="2000" b="1" i="1">
                            <a:solidFill>
                              <a:schemeClr val="tx1"/>
                            </a:solidFill>
                            <a:latin typeface="Cambria Math" panose="02040503050406030204" pitchFamily="18" charset="0"/>
                            <a:ea typeface="微软雅黑" panose="020B0503020204020204" pitchFamily="34" charset="-122"/>
                          </a:rPr>
                        </m:ctrlPr>
                      </m:dPr>
                      <m:e>
                        <m:r>
                          <a:rPr lang="zh-CN" altLang="en-US" sz="2000" b="1" i="1">
                            <a:solidFill>
                              <a:schemeClr val="tx1"/>
                            </a:solidFill>
                            <a:latin typeface="Cambria Math" panose="02040503050406030204" pitchFamily="18" charset="0"/>
                            <a:ea typeface="微软雅黑" panose="020B0503020204020204" pitchFamily="34" charset="-122"/>
                          </a:rPr>
                          <m:t>敲声</m:t>
                        </m:r>
                        <m:r>
                          <a:rPr lang="en-US" altLang="zh-CN" sz="2000" b="1" i="1">
                            <a:solidFill>
                              <a:schemeClr val="tx1"/>
                            </a:solidFill>
                            <a:latin typeface="Cambria Math" panose="02040503050406030204" pitchFamily="18" charset="0"/>
                            <a:ea typeface="微软雅黑" panose="020B0503020204020204" pitchFamily="34" charset="-122"/>
                          </a:rPr>
                          <m:t>=</m:t>
                        </m:r>
                        <m:r>
                          <a:rPr lang="zh-CN" altLang="en-US" sz="2000" b="1" i="1">
                            <a:solidFill>
                              <a:schemeClr val="tx1"/>
                            </a:solidFill>
                            <a:latin typeface="Cambria Math" panose="02040503050406030204" pitchFamily="18" charset="0"/>
                            <a:ea typeface="微软雅黑" panose="020B0503020204020204" pitchFamily="34" charset="-122"/>
                          </a:rPr>
                          <m:t>清脆</m:t>
                        </m:r>
                      </m:e>
                      <m:e>
                        <m:r>
                          <a:rPr lang="zh-CN" altLang="en-US" sz="2000" b="1" i="1">
                            <a:solidFill>
                              <a:schemeClr val="tx1"/>
                            </a:solidFill>
                            <a:latin typeface="Cambria Math" panose="02040503050406030204" pitchFamily="18" charset="0"/>
                            <a:ea typeface="微软雅黑" panose="020B0503020204020204" pitchFamily="34" charset="-122"/>
                          </a:rPr>
                          <m:t>好瓜</m:t>
                        </m:r>
                        <m:r>
                          <a:rPr lang="en-US" altLang="zh-CN" sz="2000" b="1" i="1">
                            <a:solidFill>
                              <a:schemeClr val="tx1"/>
                            </a:solidFill>
                            <a:latin typeface="Cambria Math" panose="02040503050406030204" pitchFamily="18" charset="0"/>
                            <a:ea typeface="微软雅黑" panose="020B0503020204020204" pitchFamily="34" charset="-122"/>
                          </a:rPr>
                          <m:t>=</m:t>
                        </m:r>
                        <m:r>
                          <a:rPr lang="zh-CN" altLang="en-US" sz="2000" b="1" i="1">
                            <a:solidFill>
                              <a:schemeClr val="tx1"/>
                            </a:solidFill>
                            <a:latin typeface="Cambria Math" panose="02040503050406030204" pitchFamily="18" charset="0"/>
                            <a:ea typeface="微软雅黑" panose="020B0503020204020204" pitchFamily="34" charset="-122"/>
                          </a:rPr>
                          <m:t>是</m:t>
                        </m:r>
                      </m:e>
                    </m:d>
                  </m:oMath>
                </a14:m>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4"/>
              </p:nvPr>
            </p:nvSpPr>
            <p:spPr>
              <a:xfrm>
                <a:off x="914400" y="1130747"/>
                <a:ext cx="9829800" cy="4508053"/>
              </a:xfrm>
              <a:blipFill>
                <a:blip r:embed="rId3"/>
                <a:stretch>
                  <a:fillRect l="-806" t="-2568"/>
                </a:stretch>
              </a:blipFill>
            </p:spPr>
            <p:txBody>
              <a:bodyPr/>
              <a:lstStyle/>
              <a:p>
                <a:r>
                  <a:rPr lang="zh-CN" altLang="en-US">
                    <a:noFill/>
                  </a:rPr>
                  <a:t> </a:t>
                </a:r>
              </a:p>
            </p:txBody>
          </p:sp>
        </mc:Fallback>
      </mc:AlternateContent>
      <p:pic>
        <p:nvPicPr>
          <p:cNvPr id="10" name="Picture 2">
            <a:extLst>
              <a:ext uri="{FF2B5EF4-FFF2-40B4-BE49-F238E27FC236}">
                <a16:creationId xmlns:a16="http://schemas.microsoft.com/office/drawing/2014/main" id="{A88125E4-6C7B-478A-B20D-1A857E23E1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575" b="44548"/>
          <a:stretch/>
        </p:blipFill>
        <p:spPr bwMode="auto">
          <a:xfrm>
            <a:off x="2286000" y="2593112"/>
            <a:ext cx="6950275" cy="2251624"/>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04DF393-8093-4270-85FF-7051BEDF5444}"/>
                  </a:ext>
                </a:extLst>
              </p:cNvPr>
              <p:cNvSpPr/>
              <p:nvPr/>
            </p:nvSpPr>
            <p:spPr>
              <a:xfrm>
                <a:off x="5638800" y="1367876"/>
                <a:ext cx="1259704" cy="728533"/>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altLang="zh-CN" sz="2200" b="1" i="1">
                          <a:latin typeface="Cambria Math" panose="02040503050406030204" pitchFamily="18" charset="0"/>
                          <a:ea typeface="微软雅黑" panose="020B0503020204020204" pitchFamily="34" charset="-122"/>
                        </a:rPr>
                        <m:t>=</m:t>
                      </m:r>
                      <m:f>
                        <m:fPr>
                          <m:ctrlPr>
                            <a:rPr lang="en-US" altLang="zh-CN" sz="2200" b="1" i="1">
                              <a:latin typeface="Cambria Math" panose="02040503050406030204" pitchFamily="18" charset="0"/>
                              <a:ea typeface="微软雅黑" panose="020B0503020204020204" pitchFamily="34" charset="-122"/>
                            </a:rPr>
                          </m:ctrlPr>
                        </m:fPr>
                        <m:num>
                          <m:r>
                            <a:rPr lang="en-US" altLang="zh-CN" sz="2200" b="1" i="1">
                              <a:latin typeface="Cambria Math" panose="02040503050406030204" pitchFamily="18" charset="0"/>
                              <a:ea typeface="微软雅黑" panose="020B0503020204020204" pitchFamily="34" charset="-122"/>
                            </a:rPr>
                            <m:t>𝟎</m:t>
                          </m:r>
                        </m:num>
                        <m:den>
                          <m:r>
                            <a:rPr lang="en-US" altLang="zh-CN" sz="2200" b="1" i="1">
                              <a:latin typeface="Cambria Math" panose="02040503050406030204" pitchFamily="18" charset="0"/>
                              <a:ea typeface="微软雅黑" panose="020B0503020204020204" pitchFamily="34" charset="-122"/>
                            </a:rPr>
                            <m:t>𝟖</m:t>
                          </m:r>
                        </m:den>
                      </m:f>
                      <m:r>
                        <a:rPr lang="en-US" altLang="zh-CN" sz="2200" b="1" i="1">
                          <a:latin typeface="Cambria Math" panose="02040503050406030204" pitchFamily="18" charset="0"/>
                          <a:ea typeface="微软雅黑" panose="020B0503020204020204" pitchFamily="34" charset="-122"/>
                        </a:rPr>
                        <m:t>=</m:t>
                      </m:r>
                      <m:r>
                        <a:rPr lang="en-US" altLang="zh-CN" sz="2200" b="1" i="1">
                          <a:latin typeface="Cambria Math" panose="02040503050406030204" pitchFamily="18" charset="0"/>
                          <a:ea typeface="微软雅黑" panose="020B0503020204020204" pitchFamily="34" charset="-122"/>
                        </a:rPr>
                        <m:t>𝟎</m:t>
                      </m:r>
                    </m:oMath>
                  </m:oMathPara>
                </a14:m>
                <a:endParaRPr lang="en-US" altLang="zh-CN" sz="2200" b="1"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8" name="矩形 7">
                <a:extLst>
                  <a:ext uri="{FF2B5EF4-FFF2-40B4-BE49-F238E27FC236}">
                    <a16:creationId xmlns:a16="http://schemas.microsoft.com/office/drawing/2014/main" id="{804DF393-8093-4270-85FF-7051BEDF5444}"/>
                  </a:ext>
                </a:extLst>
              </p:cNvPr>
              <p:cNvSpPr>
                <a:spLocks noRot="1" noChangeAspect="1" noMove="1" noResize="1" noEditPoints="1" noAdjustHandles="1" noChangeArrowheads="1" noChangeShapeType="1" noTextEdit="1"/>
              </p:cNvSpPr>
              <p:nvPr/>
            </p:nvSpPr>
            <p:spPr>
              <a:xfrm>
                <a:off x="5638800" y="1367876"/>
                <a:ext cx="1259704" cy="728533"/>
              </a:xfrm>
              <a:prstGeom prst="rect">
                <a:avLst/>
              </a:prstGeom>
              <a:blipFill>
                <a:blip r:embed="rId5"/>
                <a:stretch>
                  <a:fillRect/>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52396BC-1158-4432-99E0-A47E137F4A98}"/>
              </a:ext>
            </a:extLst>
          </p:cNvPr>
          <p:cNvSpPr txBox="1"/>
          <p:nvPr/>
        </p:nvSpPr>
        <p:spPr>
          <a:xfrm>
            <a:off x="1067856" y="5161789"/>
            <a:ext cx="9676344" cy="794064"/>
          </a:xfrm>
          <a:prstGeom prst="rect">
            <a:avLst/>
          </a:prstGeom>
          <a:noFill/>
        </p:spPr>
        <p:txBody>
          <a:bodyPr wrap="square" rtlCol="0">
            <a:spAutoFit/>
          </a:bodyPr>
          <a:lstStyle/>
          <a:p>
            <a:pPr marL="292100" indent="-292100" eaLnBrk="0" hangingPunct="0">
              <a:lnSpc>
                <a:spcPct val="95000"/>
              </a:lnSpc>
              <a:spcBef>
                <a:spcPct val="60000"/>
              </a:spcBef>
              <a:spcAft>
                <a:spcPct val="15000"/>
              </a:spcAft>
              <a:buClr>
                <a:schemeClr val="accent1"/>
              </a:buClr>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Q: </a:t>
            </a:r>
            <a:r>
              <a:rPr lang="zh-CN" altLang="en-US" sz="2400" dirty="0">
                <a:latin typeface="微软雅黑" panose="020B0503020204020204" pitchFamily="34" charset="-122"/>
                <a:ea typeface="微软雅黑" panose="020B0503020204020204" pitchFamily="34" charset="-122"/>
              </a:rPr>
              <a:t>当某个属性值在训练集中没有与某个类同时出现过，则直接计算会出现问题，怎么办？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C0A64A80-D75B-45D5-83F3-1CDC666B7D8A}"/>
              </a:ext>
            </a:extLst>
          </p:cNvPr>
          <p:cNvSpPr>
            <a:spLocks noGrp="1"/>
          </p:cNvSpPr>
          <p:nvPr>
            <p:ph type="title"/>
          </p:nvPr>
        </p:nvSpPr>
        <p:spPr>
          <a:xfrm>
            <a:off x="184150" y="152400"/>
            <a:ext cx="8426450" cy="470898"/>
          </a:xfrm>
        </p:spPr>
        <p:txBody>
          <a:bodyPr>
            <a:noAutofit/>
          </a:bodyPr>
          <a:lstStyle/>
          <a:p>
            <a:r>
              <a:rPr lang="en-US" altLang="zh-CN" dirty="0"/>
              <a:t>     </a:t>
            </a:r>
            <a:r>
              <a:rPr lang="zh-CN" altLang="en-US" dirty="0"/>
              <a:t>拉普拉斯修正</a:t>
            </a:r>
            <a:r>
              <a:rPr lang="en-US" altLang="zh-CN" dirty="0"/>
              <a:t>(</a:t>
            </a:r>
            <a:r>
              <a:rPr lang="en-US" altLang="zh-CN" dirty="0" err="1">
                <a:cs typeface="微软雅黑" panose="020B0503020204020204" pitchFamily="34" charset="-122"/>
              </a:rPr>
              <a:t>Laplacian</a:t>
            </a:r>
            <a:r>
              <a:rPr lang="en-US" altLang="zh-CN" dirty="0">
                <a:cs typeface="微软雅黑" panose="020B0503020204020204" pitchFamily="34" charset="-122"/>
              </a:rPr>
              <a:t> correction</a:t>
            </a:r>
            <a:r>
              <a:rPr lang="en-US" altLang="zh-CN" dirty="0"/>
              <a:t>)</a:t>
            </a:r>
            <a:endParaRPr lang="zh-CN" altLang="en-US" dirty="0">
              <a:latin typeface="+mj-ea"/>
              <a:ea typeface="+mj-ea"/>
            </a:endParaRPr>
          </a:p>
        </p:txBody>
      </p:sp>
      <mc:AlternateContent xmlns:mc="http://schemas.openxmlformats.org/markup-compatibility/2006" xmlns:a14="http://schemas.microsoft.com/office/drawing/2010/main">
        <mc:Choice Requires="a14">
          <p:sp>
            <p:nvSpPr>
              <p:cNvPr id="6" name="内容占位符 1">
                <a:extLst>
                  <a:ext uri="{FF2B5EF4-FFF2-40B4-BE49-F238E27FC236}">
                    <a16:creationId xmlns:a16="http://schemas.microsoft.com/office/drawing/2014/main" id="{1D107647-4ED7-48F3-88B6-F635C1A7E051}"/>
                  </a:ext>
                </a:extLst>
              </p:cNvPr>
              <p:cNvSpPr>
                <a:spLocks noGrp="1"/>
              </p:cNvSpPr>
              <p:nvPr>
                <p:ph sz="quarter" idx="14"/>
              </p:nvPr>
            </p:nvSpPr>
            <p:spPr>
              <a:xfrm>
                <a:off x="685800" y="1040891"/>
                <a:ext cx="10591800" cy="5664709"/>
              </a:xfrm>
            </p:spPr>
            <p:txBody>
              <a:bodyPr>
                <a:normAutofit fontScale="77500" lnSpcReduction="20000"/>
              </a:bodyPr>
              <a:lstStyle/>
              <a:p>
                <a:pPr>
                  <a:lnSpc>
                    <a:spcPct val="140000"/>
                  </a:lnSpc>
                </a:pPr>
                <a:r>
                  <a:rPr lang="en-US" altLang="zh-CN" b="1" dirty="0">
                    <a:solidFill>
                      <a:srgbClr val="0000FF"/>
                    </a:solidFill>
                    <a:latin typeface="微软雅黑" panose="020B0503020204020204" pitchFamily="34" charset="-122"/>
                    <a:ea typeface="微软雅黑" panose="020B0503020204020204" pitchFamily="34" charset="-122"/>
                  </a:rPr>
                  <a:t>Q: </a:t>
                </a:r>
                <a:r>
                  <a:rPr lang="zh-CN" altLang="en-US" dirty="0">
                    <a:solidFill>
                      <a:schemeClr val="tx1"/>
                    </a:solidFill>
                    <a:latin typeface="微软雅黑" panose="020B0503020204020204" pitchFamily="34" charset="-122"/>
                    <a:ea typeface="微软雅黑" panose="020B0503020204020204" pitchFamily="34" charset="-122"/>
                  </a:rPr>
                  <a:t>当某个属性值在训练集中没有与某个类同时出现过，则直接计算会出现问题，怎么办？</a:t>
                </a:r>
              </a:p>
              <a:p>
                <a:pPr>
                  <a:lnSpc>
                    <a:spcPct val="140000"/>
                  </a:lnSpc>
                </a:pP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拉普拉斯修正：</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为避免其他属性携带的信息被训练集中未出现的属性值“抹去”</a:t>
                </a:r>
                <a:endPar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40000"/>
                  </a:lnSpc>
                </a:pPr>
                <a:r>
                  <a:rPr lang="zh-CN" altLang="en-US"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做法：</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令</a:t>
                </a:r>
                <a14:m>
                  <m:oMath xmlns:m="http://schemas.openxmlformats.org/officeDocument/2006/math">
                    <m:r>
                      <a:rPr lang="en-US" altLang="zh-CN" i="1" dirty="0">
                        <a:solidFill>
                          <a:schemeClr val="tx1"/>
                        </a:solidFill>
                        <a:latin typeface="Cambria Math"/>
                        <a:ea typeface="微软雅黑" panose="020B0503020204020204" pitchFamily="34" charset="-122"/>
                      </a:rPr>
                      <m:t>𝑁</m:t>
                    </m:r>
                  </m:oMath>
                </a14:m>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表示训练集</a:t>
                </a:r>
                <a14:m>
                  <m:oMath xmlns:m="http://schemas.openxmlformats.org/officeDocument/2006/math">
                    <m:r>
                      <a:rPr lang="en-US" altLang="zh-CN" i="1">
                        <a:solidFill>
                          <a:schemeClr val="tx1"/>
                        </a:solidFill>
                        <a:latin typeface="Cambria Math"/>
                        <a:ea typeface="微软雅黑" panose="020B0503020204020204" pitchFamily="34" charset="-122"/>
                        <a:cs typeface="微软雅黑" panose="020B0503020204020204" pitchFamily="34" charset="-122"/>
                      </a:rPr>
                      <m:t>𝐷</m:t>
                    </m:r>
                  </m:oMath>
                </a14:m>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中可能的类别数，</a:t>
                </a:r>
                <a14:m>
                  <m:oMath xmlns:m="http://schemas.openxmlformats.org/officeDocument/2006/math">
                    <m:sSub>
                      <m:sSubPr>
                        <m:ctrlPr>
                          <a:rPr lang="en-US" altLang="zh-CN" i="1" dirty="0">
                            <a:solidFill>
                              <a:schemeClr val="tx1"/>
                            </a:solidFill>
                            <a:latin typeface="Cambria Math" panose="02040503050406030204" pitchFamily="18" charset="0"/>
                            <a:ea typeface="微软雅黑" panose="020B0503020204020204" pitchFamily="34" charset="-122"/>
                          </a:rPr>
                        </m:ctrlPr>
                      </m:sSubPr>
                      <m:e>
                        <m:r>
                          <a:rPr lang="en-US" altLang="zh-CN" b="0" i="1" dirty="0" smtClean="0">
                            <a:solidFill>
                              <a:schemeClr val="tx1"/>
                            </a:solidFill>
                            <a:latin typeface="Cambria Math"/>
                            <a:ea typeface="微软雅黑" panose="020B0503020204020204" pitchFamily="34" charset="-122"/>
                          </a:rPr>
                          <m:t>𝑁</m:t>
                        </m:r>
                      </m:e>
                      <m:sub>
                        <m:r>
                          <a:rPr lang="en-US" altLang="zh-CN" b="0" i="1" dirty="0" smtClean="0">
                            <a:solidFill>
                              <a:schemeClr val="tx1"/>
                            </a:solidFill>
                            <a:latin typeface="Cambria Math"/>
                            <a:ea typeface="微软雅黑" panose="020B0503020204020204" pitchFamily="34" charset="-122"/>
                          </a:rPr>
                          <m:t>𝑖</m:t>
                        </m:r>
                      </m:sub>
                    </m:sSub>
                  </m:oMath>
                </a14:m>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表示第</a:t>
                </a:r>
                <a14:m>
                  <m:oMath xmlns:m="http://schemas.openxmlformats.org/officeDocument/2006/math">
                    <m:r>
                      <a:rPr lang="en-US" altLang="zh-CN" i="1" dirty="0">
                        <a:solidFill>
                          <a:schemeClr val="tx1"/>
                        </a:solidFill>
                        <a:latin typeface="Cambria Math"/>
                        <a:ea typeface="微软雅黑" panose="020B0503020204020204" pitchFamily="34" charset="-122"/>
                      </a:rPr>
                      <m:t>𝑖</m:t>
                    </m:r>
                  </m:oMath>
                </a14:m>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个属性可能的取值数，则式</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(7.16)</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(7.17)</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分别修正为</a:t>
                </a:r>
              </a:p>
              <a:p>
                <a:pPr lvl="1">
                  <a:lnSpc>
                    <a:spcPct val="140000"/>
                  </a:lnSpc>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40000"/>
                  </a:lnSpc>
                </a:pP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40000"/>
                  </a:lnSpc>
                </a:pP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40000"/>
                  </a:lnSpc>
                </a:pP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40000"/>
                  </a:lnSpc>
                </a:pPr>
                <a:endParaRPr lang="en-US" altLang="zh-CN"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40000"/>
                  </a:lnSpc>
                </a:pPr>
                <a:r>
                  <a:rPr lang="zh-CN" altLang="en-US"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优势：</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避免了因训练集样本不充分而导致概率估值为零的问题，并且在训练集变大时，修正过程所引入的先验的影响也会逐渐可忽略。</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6" name="内容占位符 1">
                <a:extLst>
                  <a:ext uri="{FF2B5EF4-FFF2-40B4-BE49-F238E27FC236}">
                    <a16:creationId xmlns:a16="http://schemas.microsoft.com/office/drawing/2014/main" id="{1D107647-4ED7-48F3-88B6-F635C1A7E051}"/>
                  </a:ext>
                </a:extLst>
              </p:cNvPr>
              <p:cNvSpPr>
                <a:spLocks noGrp="1" noRot="1" noChangeAspect="1" noMove="1" noResize="1" noEditPoints="1" noAdjustHandles="1" noChangeArrowheads="1" noChangeShapeType="1" noTextEdit="1"/>
              </p:cNvSpPr>
              <p:nvPr>
                <p:ph sz="quarter" idx="14"/>
              </p:nvPr>
            </p:nvSpPr>
            <p:spPr>
              <a:xfrm>
                <a:off x="685800" y="1040891"/>
                <a:ext cx="10591800" cy="5664709"/>
              </a:xfrm>
              <a:blipFill>
                <a:blip r:embed="rId4"/>
                <a:stretch>
                  <a:fillRect l="-691" t="-108" r="-691"/>
                </a:stretch>
              </a:blipFill>
            </p:spPr>
            <p:txBody>
              <a:bodyPr/>
              <a:lstStyle/>
              <a:p>
                <a:r>
                  <a:rPr lang="zh-CN" altLang="en-US">
                    <a:noFill/>
                  </a:rPr>
                  <a:t> </a:t>
                </a:r>
              </a:p>
            </p:txBody>
          </p:sp>
        </mc:Fallback>
      </mc:AlternateContent>
      <p:graphicFrame>
        <p:nvGraphicFramePr>
          <p:cNvPr id="8" name="对象 7">
            <a:extLst>
              <a:ext uri="{FF2B5EF4-FFF2-40B4-BE49-F238E27FC236}">
                <a16:creationId xmlns:a16="http://schemas.microsoft.com/office/drawing/2014/main" id="{18065800-27F9-418B-8223-9D3805D02FDE}"/>
              </a:ext>
            </a:extLst>
          </p:cNvPr>
          <p:cNvGraphicFramePr>
            <a:graphicFrameLocks noChangeAspect="1"/>
          </p:cNvGraphicFramePr>
          <p:nvPr>
            <p:extLst>
              <p:ext uri="{D42A27DB-BD31-4B8C-83A1-F6EECF244321}">
                <p14:modId xmlns:p14="http://schemas.microsoft.com/office/powerpoint/2010/main" val="2406563386"/>
              </p:ext>
            </p:extLst>
          </p:nvPr>
        </p:nvGraphicFramePr>
        <p:xfrm>
          <a:off x="6508751" y="3545542"/>
          <a:ext cx="1889125" cy="682625"/>
        </p:xfrm>
        <a:graphic>
          <a:graphicData uri="http://schemas.openxmlformats.org/presentationml/2006/ole">
            <mc:AlternateContent xmlns:mc="http://schemas.openxmlformats.org/markup-compatibility/2006">
              <mc:Choice xmlns:v="urn:schemas-microsoft-com:vml" Requires="v">
                <p:oleObj spid="_x0000_s61478" name="Formula" r:id="rId5" imgW="7867650" imgH="2867025" progId="Equation.Ribbit">
                  <p:embed/>
                </p:oleObj>
              </mc:Choice>
              <mc:Fallback>
                <p:oleObj name="Formula" r:id="rId5" imgW="7867650" imgH="2867025" progId="Equation.Ribbit">
                  <p:embed/>
                  <p:pic>
                    <p:nvPicPr>
                      <p:cNvPr id="15" name="对象 14"/>
                      <p:cNvPicPr/>
                      <p:nvPr/>
                    </p:nvPicPr>
                    <p:blipFill>
                      <a:blip r:embed="rId6"/>
                      <a:stretch>
                        <a:fillRect/>
                      </a:stretch>
                    </p:blipFill>
                    <p:spPr>
                      <a:xfrm>
                        <a:off x="6508751" y="3545542"/>
                        <a:ext cx="1889125" cy="68262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1F56F92C-B786-4E2E-8F7B-ABC42A236369}"/>
              </a:ext>
            </a:extLst>
          </p:cNvPr>
          <p:cNvGraphicFramePr>
            <a:graphicFrameLocks noChangeAspect="1"/>
          </p:cNvGraphicFramePr>
          <p:nvPr>
            <p:extLst>
              <p:ext uri="{D42A27DB-BD31-4B8C-83A1-F6EECF244321}">
                <p14:modId xmlns:p14="http://schemas.microsoft.com/office/powerpoint/2010/main" val="3985374201"/>
              </p:ext>
            </p:extLst>
          </p:nvPr>
        </p:nvGraphicFramePr>
        <p:xfrm>
          <a:off x="6508750" y="4422776"/>
          <a:ext cx="2559050" cy="682625"/>
        </p:xfrm>
        <a:graphic>
          <a:graphicData uri="http://schemas.openxmlformats.org/presentationml/2006/ole">
            <mc:AlternateContent xmlns:mc="http://schemas.openxmlformats.org/markup-compatibility/2006">
              <mc:Choice xmlns:v="urn:schemas-microsoft-com:vml" Requires="v">
                <p:oleObj spid="_x0000_s61479" name="Formula" r:id="rId7" imgW="10648950" imgH="2867025" progId="Equation.Ribbit">
                  <p:embed/>
                </p:oleObj>
              </mc:Choice>
              <mc:Fallback>
                <p:oleObj name="Formula" r:id="rId7" imgW="10648950" imgH="2867025" progId="Equation.Ribbit">
                  <p:embed/>
                  <p:pic>
                    <p:nvPicPr>
                      <p:cNvPr id="16" name="对象 15"/>
                      <p:cNvPicPr/>
                      <p:nvPr/>
                    </p:nvPicPr>
                    <p:blipFill>
                      <a:blip r:embed="rId8"/>
                      <a:stretch>
                        <a:fillRect/>
                      </a:stretch>
                    </p:blipFill>
                    <p:spPr>
                      <a:xfrm>
                        <a:off x="6508750" y="4422776"/>
                        <a:ext cx="2559050" cy="6826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03DDF867-9AD7-4F56-9A04-1B1332840C84}"/>
              </a:ext>
            </a:extLst>
          </p:cNvPr>
          <p:cNvGraphicFramePr>
            <a:graphicFrameLocks noChangeAspect="1"/>
          </p:cNvGraphicFramePr>
          <p:nvPr>
            <p:extLst>
              <p:ext uri="{D42A27DB-BD31-4B8C-83A1-F6EECF244321}">
                <p14:modId xmlns:p14="http://schemas.microsoft.com/office/powerpoint/2010/main" val="3285323995"/>
              </p:ext>
            </p:extLst>
          </p:nvPr>
        </p:nvGraphicFramePr>
        <p:xfrm>
          <a:off x="3215037" y="3545542"/>
          <a:ext cx="1499654" cy="653393"/>
        </p:xfrm>
        <a:graphic>
          <a:graphicData uri="http://schemas.openxmlformats.org/presentationml/2006/ole">
            <mc:AlternateContent xmlns:mc="http://schemas.openxmlformats.org/markup-compatibility/2006">
              <mc:Choice xmlns:v="urn:schemas-microsoft-com:vml" Requires="v">
                <p:oleObj spid="_x0000_s61480" name="Formula" r:id="rId9" imgW="5848350" imgH="2581275" progId="Equation.Ribbit">
                  <p:embed/>
                </p:oleObj>
              </mc:Choice>
              <mc:Fallback>
                <p:oleObj name="Formula" r:id="rId9" imgW="5848350" imgH="2581275" progId="Equation.Ribbit">
                  <p:embed/>
                  <p:pic>
                    <p:nvPicPr>
                      <p:cNvPr id="6" name="对象 5">
                        <a:extLst>
                          <a:ext uri="{FF2B5EF4-FFF2-40B4-BE49-F238E27FC236}">
                            <a16:creationId xmlns:a16="http://schemas.microsoft.com/office/drawing/2014/main" id="{0C4DBE70-BB42-4AA5-8382-A954CF2275A4}"/>
                          </a:ext>
                        </a:extLst>
                      </p:cNvPr>
                      <p:cNvPicPr/>
                      <p:nvPr/>
                    </p:nvPicPr>
                    <p:blipFill>
                      <a:blip r:embed="rId10"/>
                      <a:stretch>
                        <a:fillRect/>
                      </a:stretch>
                    </p:blipFill>
                    <p:spPr>
                      <a:xfrm>
                        <a:off x="3215037" y="3545542"/>
                        <a:ext cx="1499654" cy="65339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4E9D6699-7A2C-4C36-A64F-EFF64B210029}"/>
              </a:ext>
            </a:extLst>
          </p:cNvPr>
          <p:cNvGraphicFramePr>
            <a:graphicFrameLocks noChangeAspect="1"/>
          </p:cNvGraphicFramePr>
          <p:nvPr>
            <p:extLst>
              <p:ext uri="{D42A27DB-BD31-4B8C-83A1-F6EECF244321}">
                <p14:modId xmlns:p14="http://schemas.microsoft.com/office/powerpoint/2010/main" val="3903335605"/>
              </p:ext>
            </p:extLst>
          </p:nvPr>
        </p:nvGraphicFramePr>
        <p:xfrm>
          <a:off x="3200400" y="4422776"/>
          <a:ext cx="2241550" cy="652463"/>
        </p:xfrm>
        <a:graphic>
          <a:graphicData uri="http://schemas.openxmlformats.org/presentationml/2006/ole">
            <mc:AlternateContent xmlns:mc="http://schemas.openxmlformats.org/markup-compatibility/2006">
              <mc:Choice xmlns:v="urn:schemas-microsoft-com:vml" Requires="v">
                <p:oleObj spid="_x0000_s61481" name="Formula" r:id="rId11" imgW="8734425" imgH="2581275" progId="Equation.Ribbit">
                  <p:embed/>
                </p:oleObj>
              </mc:Choice>
              <mc:Fallback>
                <p:oleObj name="Formula" r:id="rId11" imgW="8734425" imgH="2581275" progId="Equation.Ribbit">
                  <p:embed/>
                  <p:pic>
                    <p:nvPicPr>
                      <p:cNvPr id="9" name="对象 8">
                        <a:extLst>
                          <a:ext uri="{FF2B5EF4-FFF2-40B4-BE49-F238E27FC236}">
                            <a16:creationId xmlns:a16="http://schemas.microsoft.com/office/drawing/2014/main" id="{F423AA78-1AEB-46CA-A162-5252E8A56DF9}"/>
                          </a:ext>
                        </a:extLst>
                      </p:cNvPr>
                      <p:cNvPicPr/>
                      <p:nvPr/>
                    </p:nvPicPr>
                    <p:blipFill>
                      <a:blip r:embed="rId12"/>
                      <a:stretch>
                        <a:fillRect/>
                      </a:stretch>
                    </p:blipFill>
                    <p:spPr>
                      <a:xfrm>
                        <a:off x="3200400" y="4422776"/>
                        <a:ext cx="2241550" cy="652463"/>
                      </a:xfrm>
                      <a:prstGeom prst="rect">
                        <a:avLst/>
                      </a:prstGeom>
                    </p:spPr>
                  </p:pic>
                </p:oleObj>
              </mc:Fallback>
            </mc:AlternateContent>
          </a:graphicData>
        </a:graphic>
      </p:graphicFrame>
      <p:sp>
        <p:nvSpPr>
          <p:cNvPr id="17" name="箭头: 右 16">
            <a:extLst>
              <a:ext uri="{FF2B5EF4-FFF2-40B4-BE49-F238E27FC236}">
                <a16:creationId xmlns:a16="http://schemas.microsoft.com/office/drawing/2014/main" id="{4082ED49-6BF8-4F5A-B243-71CF54533905}"/>
              </a:ext>
            </a:extLst>
          </p:cNvPr>
          <p:cNvSpPr/>
          <p:nvPr/>
        </p:nvSpPr>
        <p:spPr bwMode="auto">
          <a:xfrm>
            <a:off x="5686426" y="3727786"/>
            <a:ext cx="409575" cy="318135"/>
          </a:xfrm>
          <a:prstGeom prst="rightArrow">
            <a:avLst/>
          </a:prstGeom>
          <a:noFill/>
          <a:ln w="28575" cap="flat" cmpd="sng" algn="ctr">
            <a:solidFill>
              <a:srgbClr val="00B0F0"/>
            </a:solidFill>
            <a:prstDash val="solid"/>
            <a:round/>
            <a:headEnd type="none" w="med" len="med"/>
            <a:tailEnd type="none" w="med" len="med"/>
          </a:ln>
        </p:spPr>
        <p:txBody>
          <a:bodyPr vert="horz" wrap="square" lIns="91440" tIns="45720" rIns="91440" bIns="45720" numCol="1" rtlCol="0" anchor="t" anchorCtr="0" compatLnSpc="1"/>
          <a:lstStyle/>
          <a:p>
            <a:pPr marL="290830" indent="-290830"/>
            <a:endParaRPr lang="zh-CN" altLang="en-US">
              <a:solidFill>
                <a:srgbClr val="0070C0"/>
              </a:solidFill>
            </a:endParaRPr>
          </a:p>
        </p:txBody>
      </p:sp>
      <p:sp>
        <p:nvSpPr>
          <p:cNvPr id="18" name="箭头: 右 17">
            <a:extLst>
              <a:ext uri="{FF2B5EF4-FFF2-40B4-BE49-F238E27FC236}">
                <a16:creationId xmlns:a16="http://schemas.microsoft.com/office/drawing/2014/main" id="{4FE5419D-D507-4A1F-B6E1-B67DAD98656F}"/>
              </a:ext>
            </a:extLst>
          </p:cNvPr>
          <p:cNvSpPr/>
          <p:nvPr/>
        </p:nvSpPr>
        <p:spPr bwMode="auto">
          <a:xfrm>
            <a:off x="5697151" y="4605020"/>
            <a:ext cx="409575" cy="318135"/>
          </a:xfrm>
          <a:prstGeom prst="rightArrow">
            <a:avLst/>
          </a:prstGeom>
          <a:noFill/>
          <a:ln w="28575" cap="flat" cmpd="sng" algn="ctr">
            <a:solidFill>
              <a:srgbClr val="00B0F0"/>
            </a:solidFill>
            <a:prstDash val="solid"/>
            <a:round/>
            <a:headEnd type="none" w="med" len="med"/>
            <a:tailEnd type="none" w="med" len="med"/>
          </a:ln>
        </p:spPr>
        <p:txBody>
          <a:bodyPr vert="horz" wrap="square" lIns="91440" tIns="45720" rIns="91440" bIns="45720" numCol="1" rtlCol="0" anchor="t" anchorCtr="0" compatLnSpc="1"/>
          <a:lstStyle/>
          <a:p>
            <a:pPr marL="290830" indent="-290830"/>
            <a:endParaRPr lang="zh-CN" altLang="en-US">
              <a:solidFill>
                <a:srgbClr val="0070C0"/>
              </a:solidFill>
            </a:endParaRPr>
          </a:p>
        </p:txBody>
      </p:sp>
    </p:spTree>
    <p:extLst>
      <p:ext uri="{BB962C8B-B14F-4D97-AF65-F5344CB8AC3E}">
        <p14:creationId xmlns:p14="http://schemas.microsoft.com/office/powerpoint/2010/main" val="350195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470898"/>
          </a:xfrm>
        </p:spPr>
        <p:txBody>
          <a:bodyPr>
            <a:noAutofit/>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883920"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sym typeface="+mn-ea"/>
              </a:rPr>
              <a:t>贝叶斯决策论</a:t>
            </a:r>
            <a:endParaRPr lang="zh-CN" altLang="en-US" sz="2400" b="1" dirty="0">
              <a:solidFill>
                <a:schemeClr val="bg2"/>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sym typeface="+mn-ea"/>
              </a:rPr>
              <a:t>极大似然估计</a:t>
            </a:r>
            <a:endParaRPr lang="zh-CN" altLang="en-US" sz="2400" b="1" dirty="0">
              <a:solidFill>
                <a:schemeClr val="bg2"/>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rPr>
              <a:t>半朴素贝叶斯分类器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贝叶斯网</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EM算法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04800" y="152400"/>
            <a:ext cx="7194550" cy="470535"/>
          </a:xfrm>
        </p:spPr>
        <p:txBody>
          <a:bodyPr>
            <a:noAutofit/>
          </a:bodyPr>
          <a:lstStyle/>
          <a:p>
            <a:r>
              <a:rPr lang="en-US" altLang="zh-CN" dirty="0">
                <a:latin typeface="Verdana" panose="020B0604030504040204" pitchFamily="34" charset="0"/>
                <a:ea typeface="Verdana" panose="020B0604030504040204" pitchFamily="34" charset="0"/>
                <a:cs typeface="Verdana" panose="020B0604030504040204" pitchFamily="34" charset="0"/>
              </a:rPr>
              <a:t>    </a:t>
            </a:r>
            <a:r>
              <a:rPr lang="zh-CN" altLang="en-US" dirty="0">
                <a:cs typeface="Verdana" panose="020B0604030504040204" pitchFamily="34" charset="0"/>
              </a:rPr>
              <a:t>半朴素贝叶斯分类器</a:t>
            </a:r>
            <a:endParaRPr lang="zh-CN" altLang="en-US" dirty="0"/>
          </a:p>
        </p:txBody>
      </p:sp>
      <mc:AlternateContent xmlns:mc="http://schemas.openxmlformats.org/markup-compatibility/2006" xmlns:a14="http://schemas.microsoft.com/office/drawing/2010/main">
        <mc:Choice Requires="a14">
          <p:sp>
            <p:nvSpPr>
              <p:cNvPr id="2" name="内容占位符 1"/>
              <p:cNvSpPr>
                <a:spLocks noGrp="1"/>
              </p:cNvSpPr>
              <p:nvPr>
                <p:ph sz="quarter" idx="14"/>
              </p:nvPr>
            </p:nvSpPr>
            <p:spPr>
              <a:xfrm>
                <a:off x="685800" y="1066800"/>
                <a:ext cx="10515600" cy="5029200"/>
              </a:xfrm>
            </p:spPr>
            <p:txBody>
              <a:bodyPr>
                <a:noAutofit/>
              </a:bodyPr>
              <a:lstStyle/>
              <a:p>
                <a:pPr>
                  <a:spcBef>
                    <a:spcPts val="600"/>
                  </a:spcBef>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提出原因</a:t>
                </a:r>
                <a:endPar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为了降低贝叶斯公式中估计后验概率的困难，朴素贝叶斯分类器采用的属性条件独立性假设；</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对属性条件独立性假设进行一定程度的放松，由此产生“半朴素贝叶斯分类器”</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(semi-naïve Bayes classifiers)</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ts val="600"/>
                  </a:spcBef>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基本思想：</a:t>
                </a:r>
                <a:endPar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适当考虑一部分属性间的相互依赖信息，从而既不需要进行完全联合概率计算，又不至于彻底忽略比较强的属性依赖关系。</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r>
                  <a:rPr lang="zh-CN" altLang="en-US" sz="200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常用策略：</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“独依赖估计”</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(One-Dependent Estimator,</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简称</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ODE)</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，假设每个属性在类别之外最多仅依赖一个其他属性，即</a:t>
                </a:r>
              </a:p>
              <a:p>
                <a:pPr>
                  <a:spcBef>
                    <a:spcPts val="600"/>
                  </a:spcBef>
                </a:pP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a:spcBef>
                    <a:spcPts val="600"/>
                  </a:spcBef>
                </a:pPr>
                <a:r>
                  <a:rPr lang="zh-CN" altLang="en-US" sz="1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其中</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a:rPr>
                          <m:t>𝑝𝑎</m:t>
                        </m:r>
                      </m:e>
                      <m:sub>
                        <m:r>
                          <a:rPr lang="en-US" altLang="zh-CN" sz="1800" i="1">
                            <a:solidFill>
                              <a:schemeClr val="tx1"/>
                            </a:solidFill>
                            <a:latin typeface="Cambria Math"/>
                          </a:rPr>
                          <m:t>𝑖</m:t>
                        </m:r>
                      </m:sub>
                    </m:sSub>
                  </m:oMath>
                </a14:m>
                <a:r>
                  <a:rPr lang="zh-CN" altLang="en-US" sz="1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为属性</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a:rPr>
                          <m:t>𝑥</m:t>
                        </m:r>
                      </m:e>
                      <m:sub>
                        <m:r>
                          <a:rPr lang="en-US" altLang="zh-CN" sz="1800" i="1">
                            <a:solidFill>
                              <a:schemeClr val="tx1"/>
                            </a:solidFill>
                            <a:latin typeface="Cambria Math"/>
                          </a:rPr>
                          <m:t>𝑖</m:t>
                        </m:r>
                      </m:sub>
                    </m:sSub>
                  </m:oMath>
                </a14:m>
                <a:r>
                  <a:rPr lang="zh-CN" altLang="en-US" sz="1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所依赖的属性，称为</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a:rPr>
                          <m:t>𝑥</m:t>
                        </m:r>
                      </m:e>
                      <m:sub>
                        <m:r>
                          <a:rPr lang="en-US" altLang="zh-CN" sz="1800" i="1">
                            <a:solidFill>
                              <a:schemeClr val="tx1"/>
                            </a:solidFill>
                            <a:latin typeface="Cambria Math"/>
                          </a:rPr>
                          <m:t>𝑖</m:t>
                        </m:r>
                      </m:sub>
                    </m:sSub>
                  </m:oMath>
                </a14:m>
                <a:r>
                  <a:rPr lang="zh-CN" altLang="en-US" sz="1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的父属性；</a:t>
                </a:r>
                <a:endParaRPr lang="en-US" altLang="zh-CN" sz="1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a:spcBef>
                    <a:spcPts val="600"/>
                  </a:spcBef>
                </a:pPr>
                <a:r>
                  <a:rPr lang="zh-CN" altLang="en-US" sz="1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对每个属性</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a:rPr>
                          <m:t>𝑥</m:t>
                        </m:r>
                      </m:e>
                      <m:sub>
                        <m:r>
                          <a:rPr lang="en-US" altLang="zh-CN" sz="1800" i="1">
                            <a:solidFill>
                              <a:schemeClr val="tx1"/>
                            </a:solidFill>
                            <a:latin typeface="Cambria Math"/>
                          </a:rPr>
                          <m:t>𝑖</m:t>
                        </m:r>
                      </m:sub>
                    </m:sSub>
                  </m:oMath>
                </a14:m>
                <a:r>
                  <a:rPr lang="zh-CN" altLang="en-US" sz="1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，若其父属性</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a:rPr>
                          <m:t>𝑝𝑎</m:t>
                        </m:r>
                      </m:e>
                      <m:sub>
                        <m:r>
                          <a:rPr lang="en-US" altLang="zh-CN" sz="1800" i="1">
                            <a:solidFill>
                              <a:schemeClr val="tx1"/>
                            </a:solidFill>
                            <a:latin typeface="Cambria Math"/>
                          </a:rPr>
                          <m:t>𝑖</m:t>
                        </m:r>
                      </m:sub>
                    </m:sSub>
                  </m:oMath>
                </a14:m>
                <a:r>
                  <a:rPr lang="zh-CN" altLang="en-US" sz="1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已知，则可估计概率值</a:t>
                </a:r>
                <a14:m>
                  <m:oMath xmlns:m="http://schemas.openxmlformats.org/officeDocument/2006/math">
                    <m:r>
                      <a:rPr lang="en-US" altLang="zh-CN" sz="1800" i="1">
                        <a:solidFill>
                          <a:schemeClr val="tx1"/>
                        </a:solidFill>
                        <a:latin typeface="Cambria Math"/>
                      </a:rPr>
                      <m:t>𝑃</m:t>
                    </m:r>
                    <m:r>
                      <a:rPr lang="en-US" altLang="zh-CN" sz="1800" i="1">
                        <a:solidFill>
                          <a:schemeClr val="tx1"/>
                        </a:solidFill>
                        <a:latin typeface="Cambria Math"/>
                      </a:rPr>
                      <m:t>(</m:t>
                    </m:r>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a:rPr>
                          <m:t>𝑥</m:t>
                        </m:r>
                      </m:e>
                      <m:sub>
                        <m:r>
                          <a:rPr lang="en-US" altLang="zh-CN" sz="1800" i="1">
                            <a:solidFill>
                              <a:schemeClr val="tx1"/>
                            </a:solidFill>
                            <a:latin typeface="Cambria Math"/>
                          </a:rPr>
                          <m:t>𝑖</m:t>
                        </m:r>
                      </m:sub>
                    </m:sSub>
                    <m:r>
                      <a:rPr lang="en-US" altLang="zh-CN" sz="1800" i="1">
                        <a:solidFill>
                          <a:schemeClr val="tx1"/>
                        </a:solidFill>
                        <a:latin typeface="Cambria Math"/>
                      </a:rPr>
                      <m:t>|</m:t>
                    </m:r>
                    <m:r>
                      <a:rPr lang="en-US" altLang="zh-CN" sz="1800" i="1">
                        <a:solidFill>
                          <a:schemeClr val="tx1"/>
                        </a:solidFill>
                        <a:latin typeface="Cambria Math"/>
                      </a:rPr>
                      <m:t>𝑐</m:t>
                    </m:r>
                    <m:r>
                      <a:rPr lang="en-US" altLang="zh-CN" sz="1800" i="1">
                        <a:solidFill>
                          <a:schemeClr val="tx1"/>
                        </a:solidFill>
                        <a:latin typeface="Cambria Math"/>
                      </a:rPr>
                      <m:t>,</m:t>
                    </m:r>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a:rPr>
                          <m:t>𝑝𝑎</m:t>
                        </m:r>
                      </m:e>
                      <m:sub>
                        <m:r>
                          <a:rPr lang="en-US" altLang="zh-CN" sz="1800" i="1">
                            <a:solidFill>
                              <a:schemeClr val="tx1"/>
                            </a:solidFill>
                            <a:latin typeface="Cambria Math"/>
                          </a:rPr>
                          <m:t>𝑖</m:t>
                        </m:r>
                      </m:sub>
                    </m:sSub>
                    <m:r>
                      <a:rPr lang="en-US" altLang="zh-CN" sz="1800" i="1">
                        <a:solidFill>
                          <a:schemeClr val="tx1"/>
                        </a:solidFill>
                        <a:latin typeface="Cambria Math"/>
                      </a:rPr>
                      <m:t>)</m:t>
                    </m:r>
                  </m:oMath>
                </a14:m>
                <a:r>
                  <a:rPr lang="zh-CN" altLang="en-US" sz="1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，于是问题的关键转化为</a:t>
                </a:r>
                <a:r>
                  <a:rPr lang="zh-CN" altLang="en-US" sz="18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如何确定每个属性的父属性</a:t>
                </a:r>
                <a:endParaRPr lang="en-US" altLang="zh-CN" sz="18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p>
                <a:pPr lvl="1"/>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4"/>
              </p:nvPr>
            </p:nvSpPr>
            <p:spPr>
              <a:xfrm>
                <a:off x="685800" y="1066800"/>
                <a:ext cx="10515600" cy="5029200"/>
              </a:xfrm>
              <a:blipFill>
                <a:blip r:embed="rId3"/>
                <a:stretch>
                  <a:fillRect l="-812" t="-1697" b="-8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038600" y="4191000"/>
                <a:ext cx="3551742" cy="964046"/>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altLang="zh-CN" sz="2000" i="1">
                          <a:latin typeface="Cambria Math"/>
                        </a:rPr>
                        <m:t>𝑃</m:t>
                      </m:r>
                      <m:d>
                        <m:dPr>
                          <m:ctrlPr>
                            <a:rPr lang="en-US" altLang="zh-CN" sz="2000" i="1">
                              <a:latin typeface="Cambria Math" panose="02040503050406030204" pitchFamily="18" charset="0"/>
                            </a:rPr>
                          </m:ctrlPr>
                        </m:dPr>
                        <m:e>
                          <m:r>
                            <a:rPr lang="en-US" altLang="zh-CN" sz="2000" i="1">
                              <a:latin typeface="Cambria Math"/>
                            </a:rPr>
                            <m:t>𝑐</m:t>
                          </m:r>
                        </m:e>
                        <m:e>
                          <m:r>
                            <a:rPr lang="en-US" altLang="zh-CN" sz="2000" b="1" i="1">
                              <a:latin typeface="Cambria Math"/>
                            </a:rPr>
                            <m:t>𝒙</m:t>
                          </m:r>
                        </m:e>
                      </m:d>
                      <m:r>
                        <a:rPr lang="en-US" altLang="zh-CN" sz="2000" i="1">
                          <a:latin typeface="Cambria Math"/>
                          <a:ea typeface="Cambria Math"/>
                        </a:rPr>
                        <m:t>∝</m:t>
                      </m:r>
                      <m:r>
                        <a:rPr lang="en-US" altLang="zh-CN" sz="2000" i="1">
                          <a:latin typeface="Cambria Math"/>
                        </a:rPr>
                        <m:t>𝑃</m:t>
                      </m:r>
                      <m:r>
                        <a:rPr lang="en-US" altLang="zh-CN" sz="2000" i="1">
                          <a:latin typeface="Cambria Math"/>
                        </a:rPr>
                        <m:t>(</m:t>
                      </m:r>
                      <m:r>
                        <a:rPr lang="en-US" altLang="zh-CN" sz="2000" i="1">
                          <a:latin typeface="Cambria Math"/>
                        </a:rPr>
                        <m:t>𝑐</m:t>
                      </m:r>
                      <m:r>
                        <a:rPr lang="en-US" altLang="zh-CN" sz="2000" i="1">
                          <a:latin typeface="Cambria Math"/>
                        </a:rPr>
                        <m:t>)</m:t>
                      </m:r>
                      <m:nary>
                        <m:naryPr>
                          <m:chr m:val="∏"/>
                          <m:ctrlPr>
                            <a:rPr lang="en-US" altLang="zh-CN" sz="2000" i="1">
                              <a:latin typeface="Cambria Math" panose="02040503050406030204" pitchFamily="18" charset="0"/>
                            </a:rPr>
                          </m:ctrlPr>
                        </m:naryPr>
                        <m:sub>
                          <m:r>
                            <m:rPr>
                              <m:brk m:alnAt="23"/>
                            </m:rPr>
                            <a:rPr lang="en-US" altLang="zh-CN" sz="2000" i="1">
                              <a:latin typeface="Cambria Math"/>
                            </a:rPr>
                            <m:t>𝑖</m:t>
                          </m:r>
                          <m:r>
                            <a:rPr lang="en-US" altLang="zh-CN" sz="2000" i="1">
                              <a:latin typeface="Cambria Math"/>
                            </a:rPr>
                            <m:t>=1</m:t>
                          </m:r>
                        </m:sub>
                        <m:sup>
                          <m:r>
                            <a:rPr lang="en-US" altLang="zh-CN" sz="2000" i="1">
                              <a:latin typeface="Cambria Math"/>
                            </a:rPr>
                            <m:t>𝑑</m:t>
                          </m:r>
                        </m:sup>
                        <m:e>
                          <m:r>
                            <a:rPr lang="en-US" altLang="zh-CN" sz="2000" i="1">
                              <a:latin typeface="Cambria Math"/>
                            </a:rPr>
                            <m:t>𝑃</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𝑖</m:t>
                              </m:r>
                            </m:sub>
                          </m:sSub>
                          <m:r>
                            <a:rPr lang="en-US" altLang="zh-CN" sz="2000" i="1">
                              <a:latin typeface="Cambria Math"/>
                            </a:rPr>
                            <m:t>|</m:t>
                          </m:r>
                          <m:r>
                            <a:rPr lang="en-US" altLang="zh-CN" sz="2000" i="1">
                              <a:latin typeface="Cambria Math"/>
                            </a:rPr>
                            <m:t>𝑐</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𝑝𝑎</m:t>
                              </m:r>
                            </m:e>
                            <m:sub>
                              <m:r>
                                <a:rPr lang="en-US" altLang="zh-CN" sz="2000" i="1">
                                  <a:latin typeface="Cambria Math"/>
                                </a:rPr>
                                <m:t>𝑖</m:t>
                              </m:r>
                            </m:sub>
                          </m:sSub>
                          <m:r>
                            <a:rPr lang="en-US" altLang="zh-CN" sz="2000" i="1">
                              <a:latin typeface="Cambria Math"/>
                            </a:rPr>
                            <m:t>)</m:t>
                          </m:r>
                        </m:e>
                      </m:nary>
                    </m:oMath>
                  </m:oMathPara>
                </a14:m>
                <a:endParaRPr lang="zh-CN" alt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4038600" y="4191000"/>
                <a:ext cx="3551742" cy="964046"/>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组合 130"/>
          <p:cNvGrpSpPr/>
          <p:nvPr/>
        </p:nvGrpSpPr>
        <p:grpSpPr>
          <a:xfrm>
            <a:off x="1676400" y="1270217"/>
            <a:ext cx="2249925" cy="1587089"/>
            <a:chOff x="894353" y="1440402"/>
            <a:chExt cx="2999900" cy="2116118"/>
          </a:xfrm>
        </p:grpSpPr>
        <mc:AlternateContent xmlns:mc="http://schemas.openxmlformats.org/markup-compatibility/2006" xmlns:a14="http://schemas.microsoft.com/office/drawing/2010/main">
          <mc:Choice Requires="a14">
            <p:sp>
              <p:nvSpPr>
                <p:cNvPr id="10" name="流程图: 接点 9"/>
                <p:cNvSpPr/>
                <p:nvPr/>
              </p:nvSpPr>
              <p:spPr bwMode="auto">
                <a:xfrm>
                  <a:off x="2155881" y="1440402"/>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14:m>
                    <m:oMathPara xmlns:m="http://schemas.openxmlformats.org/officeDocument/2006/math">
                      <m:oMathParaPr>
                        <m:jc m:val="centerGroup"/>
                      </m:oMathParaPr>
                      <m:oMath xmlns:m="http://schemas.openxmlformats.org/officeDocument/2006/math">
                        <m:sSub>
                          <m:sSubPr>
                            <m:ctrlPr>
                              <a:rPr lang="en-US" altLang="zh-CN" sz="1800" i="1" dirty="0">
                                <a:solidFill>
                                  <a:srgbClr val="333333"/>
                                </a:solidFill>
                                <a:latin typeface="Cambria Math" panose="02040503050406030204" pitchFamily="18" charset="0"/>
                                <a:ea typeface="微软雅黑" panose="020B0503020204020204" pitchFamily="34" charset="-122"/>
                              </a:rPr>
                            </m:ctrlPr>
                          </m:sSubPr>
                          <m:e>
                            <m:r>
                              <a:rPr lang="en-US" altLang="zh-CN" sz="1800" i="1" dirty="0">
                                <a:solidFill>
                                  <a:srgbClr val="333333"/>
                                </a:solidFill>
                                <a:latin typeface="Cambria Math" panose="02040503050406030204" pitchFamily="18" charset="0"/>
                                <a:ea typeface="微软雅黑" panose="020B0503020204020204" pitchFamily="34" charset="-122"/>
                              </a:rPr>
                              <m:t>𝑌</m:t>
                            </m:r>
                          </m:e>
                          <m:sub>
                            <m:r>
                              <a:rPr lang="en-US" altLang="zh-CN" sz="1800" i="1" dirty="0">
                                <a:solidFill>
                                  <a:srgbClr val="333333"/>
                                </a:solidFill>
                                <a:latin typeface="Cambria Math" panose="02040503050406030204" pitchFamily="18" charset="0"/>
                                <a:ea typeface="微软雅黑" panose="020B0503020204020204" pitchFamily="34" charset="-122"/>
                              </a:rPr>
                              <m:t>𝑖</m:t>
                            </m:r>
                          </m:sub>
                        </m:sSub>
                      </m:oMath>
                    </m:oMathPara>
                  </a14:m>
                  <a:endParaRPr lang="zh-CN" altLang="en-US" sz="1800" dirty="0">
                    <a:solidFill>
                      <a:srgbClr val="333333"/>
                    </a:solidFill>
                    <a:latin typeface="微软雅黑" panose="020B0503020204020204" pitchFamily="34" charset="-122"/>
                    <a:ea typeface="微软雅黑" panose="020B0503020204020204" pitchFamily="34" charset="-122"/>
                  </a:endParaRPr>
                </a:p>
              </p:txBody>
            </p:sp>
          </mc:Choice>
          <mc:Fallback xmlns="">
            <p:sp>
              <p:nvSpPr>
                <p:cNvPr id="10" name="流程图: 接点 9"/>
                <p:cNvSpPr>
                  <a:spLocks noRot="1" noChangeAspect="1" noMove="1" noResize="1" noEditPoints="1" noAdjustHandles="1" noChangeArrowheads="1" noChangeShapeType="1" noTextEdit="1"/>
                </p:cNvSpPr>
                <p:nvPr/>
              </p:nvSpPr>
              <p:spPr bwMode="auto">
                <a:xfrm>
                  <a:off x="2155881" y="1440402"/>
                  <a:ext cx="550656" cy="576636"/>
                </a:xfrm>
                <a:prstGeom prst="flowChartConnector">
                  <a:avLst/>
                </a:prstGeom>
                <a:blipFill rotWithShape="0">
                  <a:blip r:embed="rId3"/>
                  <a:stretch>
                    <a:fillRect/>
                  </a:stretch>
                </a:blipFill>
                <a:ln w="12700">
                  <a:solidFill>
                    <a:schemeClr val="tx1">
                      <a:lumMod val="50000"/>
                    </a:schemeClr>
                  </a:solidFill>
                </a:ln>
                <a:effectLst/>
                <a:extLst/>
              </p:spPr>
              <p:txBody>
                <a:bodyPr/>
                <a:lstStyle/>
                <a:p>
                  <a:r>
                    <a:rPr lang="zh-CN" altLang="en-US">
                      <a:noFill/>
                    </a:rPr>
                    <a:t> </a:t>
                  </a:r>
                </a:p>
              </p:txBody>
            </p:sp>
          </mc:Fallback>
        </mc:AlternateContent>
        <p:sp>
          <p:nvSpPr>
            <p:cNvPr id="31" name="流程图: 接点 30"/>
            <p:cNvSpPr/>
            <p:nvPr/>
          </p:nvSpPr>
          <p:spPr bwMode="auto">
            <a:xfrm>
              <a:off x="1703102" y="2979884"/>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2</a:t>
              </a:r>
            </a:p>
          </p:txBody>
        </p:sp>
        <p:sp>
          <p:nvSpPr>
            <p:cNvPr id="32" name="流程图: 接点 31"/>
            <p:cNvSpPr/>
            <p:nvPr/>
          </p:nvSpPr>
          <p:spPr bwMode="auto">
            <a:xfrm>
              <a:off x="3320600" y="2962504"/>
              <a:ext cx="573653"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err="1">
                  <a:solidFill>
                    <a:srgbClr val="333333"/>
                  </a:solidFill>
                </a:rPr>
                <a:t>x</a:t>
              </a:r>
              <a:r>
                <a:rPr lang="en-US" altLang="zh-CN" sz="1350" i="1" baseline="-25000" dirty="0" err="1">
                  <a:solidFill>
                    <a:srgbClr val="333333"/>
                  </a:solidFill>
                </a:rPr>
                <a:t>p</a:t>
              </a:r>
              <a:endParaRPr lang="en-US" altLang="zh-CN" sz="1350" i="1" baseline="-25000" dirty="0">
                <a:solidFill>
                  <a:srgbClr val="333333"/>
                </a:solidFill>
              </a:endParaRPr>
            </a:p>
          </p:txBody>
        </p:sp>
        <p:sp>
          <p:nvSpPr>
            <p:cNvPr id="33" name="流程图: 接点 32"/>
            <p:cNvSpPr/>
            <p:nvPr/>
          </p:nvSpPr>
          <p:spPr bwMode="auto">
            <a:xfrm>
              <a:off x="2458296" y="2979884"/>
              <a:ext cx="554248"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3</a:t>
              </a:r>
            </a:p>
          </p:txBody>
        </p:sp>
        <p:sp>
          <p:nvSpPr>
            <p:cNvPr id="34" name="流程图: 接点 33"/>
            <p:cNvSpPr/>
            <p:nvPr/>
          </p:nvSpPr>
          <p:spPr bwMode="auto">
            <a:xfrm>
              <a:off x="894353" y="2962504"/>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1</a:t>
              </a:r>
            </a:p>
          </p:txBody>
        </p:sp>
        <p:cxnSp>
          <p:nvCxnSpPr>
            <p:cNvPr id="36" name="直接箭头连接符 35"/>
            <p:cNvCxnSpPr>
              <a:stCxn id="10" idx="2"/>
              <a:endCxn id="34" idx="7"/>
            </p:cNvCxnSpPr>
            <p:nvPr/>
          </p:nvCxnSpPr>
          <p:spPr>
            <a:xfrm flipH="1">
              <a:off x="1364367" y="1728720"/>
              <a:ext cx="791514" cy="131823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8" name="直接箭头连接符 37"/>
            <p:cNvCxnSpPr>
              <a:stCxn id="10" idx="6"/>
              <a:endCxn id="32" idx="1"/>
            </p:cNvCxnSpPr>
            <p:nvPr/>
          </p:nvCxnSpPr>
          <p:spPr>
            <a:xfrm>
              <a:off x="2706537" y="1728720"/>
              <a:ext cx="698073" cy="131823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40" name="直接箭头连接符 39"/>
            <p:cNvCxnSpPr>
              <a:stCxn id="10" idx="3"/>
              <a:endCxn id="31" idx="0"/>
            </p:cNvCxnSpPr>
            <p:nvPr/>
          </p:nvCxnSpPr>
          <p:spPr>
            <a:xfrm flipH="1">
              <a:off x="1978430" y="1932592"/>
              <a:ext cx="258093" cy="1047292"/>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42" name="直接箭头连接符 41"/>
            <p:cNvCxnSpPr>
              <a:stCxn id="10" idx="5"/>
              <a:endCxn id="33" idx="0"/>
            </p:cNvCxnSpPr>
            <p:nvPr/>
          </p:nvCxnSpPr>
          <p:spPr>
            <a:xfrm>
              <a:off x="2625895" y="1932592"/>
              <a:ext cx="109525" cy="1047292"/>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26" name="文本框 125"/>
            <p:cNvSpPr txBox="1"/>
            <p:nvPr/>
          </p:nvSpPr>
          <p:spPr>
            <a:xfrm>
              <a:off x="2973248" y="3054145"/>
              <a:ext cx="415499" cy="400109"/>
            </a:xfrm>
            <a:prstGeom prst="rect">
              <a:avLst/>
            </a:prstGeom>
            <a:noFill/>
          </p:spPr>
          <p:txBody>
            <a:bodyPr wrap="square" rtlCol="0">
              <a:spAutoFit/>
            </a:bodyPr>
            <a:lstStyle/>
            <a:p>
              <a:pPr fontAlgn="auto">
                <a:spcBef>
                  <a:spcPts val="0"/>
                </a:spcBef>
                <a:spcAft>
                  <a:spcPts val="0"/>
                </a:spcAft>
                <a:buClrTx/>
                <a:buSzTx/>
                <a:buNone/>
              </a:pPr>
              <a:r>
                <a:rPr lang="en-US" altLang="zh-CN" sz="1350" b="1" dirty="0">
                  <a:solidFill>
                    <a:srgbClr val="333333"/>
                  </a:solidFill>
                  <a:latin typeface="Arial"/>
                </a:rPr>
                <a:t>…</a:t>
              </a:r>
              <a:endParaRPr lang="zh-CN" altLang="en-US" sz="1350" b="1" dirty="0">
                <a:solidFill>
                  <a:srgbClr val="333333"/>
                </a:solidFill>
                <a:latin typeface="Arial"/>
              </a:endParaRPr>
            </a:p>
          </p:txBody>
        </p:sp>
      </p:grpSp>
      <p:grpSp>
        <p:nvGrpSpPr>
          <p:cNvPr id="134" name="组合 133"/>
          <p:cNvGrpSpPr/>
          <p:nvPr/>
        </p:nvGrpSpPr>
        <p:grpSpPr>
          <a:xfrm>
            <a:off x="4953000" y="1270217"/>
            <a:ext cx="2249925" cy="1587089"/>
            <a:chOff x="4028899" y="2968854"/>
            <a:chExt cx="2999900" cy="2116118"/>
          </a:xfrm>
        </p:grpSpPr>
        <mc:AlternateContent xmlns:mc="http://schemas.openxmlformats.org/markup-compatibility/2006" xmlns:a14="http://schemas.microsoft.com/office/drawing/2010/main">
          <mc:Choice Requires="a14">
            <p:sp>
              <p:nvSpPr>
                <p:cNvPr id="113" name="流程图: 接点 112"/>
                <p:cNvSpPr/>
                <p:nvPr/>
              </p:nvSpPr>
              <p:spPr bwMode="auto">
                <a:xfrm>
                  <a:off x="5290427" y="2968854"/>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14:m>
                    <m:oMathPara xmlns:m="http://schemas.openxmlformats.org/officeDocument/2006/math">
                      <m:oMathParaPr>
                        <m:jc m:val="centerGroup"/>
                      </m:oMathParaPr>
                      <m:oMath xmlns:m="http://schemas.openxmlformats.org/officeDocument/2006/math">
                        <m:sSub>
                          <m:sSubPr>
                            <m:ctrlPr>
                              <a:rPr lang="en-US" altLang="zh-CN" sz="1800" i="1" dirty="0">
                                <a:solidFill>
                                  <a:srgbClr val="333333"/>
                                </a:solidFill>
                                <a:latin typeface="Cambria Math" panose="02040503050406030204" pitchFamily="18" charset="0"/>
                                <a:ea typeface="微软雅黑" panose="020B0503020204020204" pitchFamily="34" charset="-122"/>
                              </a:rPr>
                            </m:ctrlPr>
                          </m:sSubPr>
                          <m:e>
                            <m:r>
                              <a:rPr lang="en-US" altLang="zh-CN" sz="1800" i="1" dirty="0">
                                <a:solidFill>
                                  <a:srgbClr val="333333"/>
                                </a:solidFill>
                                <a:latin typeface="Cambria Math" panose="02040503050406030204" pitchFamily="18" charset="0"/>
                                <a:ea typeface="微软雅黑" panose="020B0503020204020204" pitchFamily="34" charset="-122"/>
                              </a:rPr>
                              <m:t>𝑌</m:t>
                            </m:r>
                          </m:e>
                          <m:sub>
                            <m:r>
                              <a:rPr lang="en-US" altLang="zh-CN" sz="1800" i="1" dirty="0">
                                <a:solidFill>
                                  <a:srgbClr val="333333"/>
                                </a:solidFill>
                                <a:latin typeface="Cambria Math" panose="02040503050406030204" pitchFamily="18" charset="0"/>
                                <a:ea typeface="微软雅黑" panose="020B0503020204020204" pitchFamily="34" charset="-122"/>
                              </a:rPr>
                              <m:t>𝑖</m:t>
                            </m:r>
                          </m:sub>
                        </m:sSub>
                      </m:oMath>
                    </m:oMathPara>
                  </a14:m>
                  <a:endParaRPr lang="zh-CN" altLang="en-US" sz="1800" dirty="0">
                    <a:solidFill>
                      <a:srgbClr val="333333"/>
                    </a:solidFill>
                    <a:latin typeface="微软雅黑" panose="020B0503020204020204" pitchFamily="34" charset="-122"/>
                    <a:ea typeface="微软雅黑" panose="020B0503020204020204" pitchFamily="34" charset="-122"/>
                  </a:endParaRPr>
                </a:p>
              </p:txBody>
            </p:sp>
          </mc:Choice>
          <mc:Fallback xmlns="">
            <p:sp>
              <p:nvSpPr>
                <p:cNvPr id="113" name="流程图: 接点 112"/>
                <p:cNvSpPr>
                  <a:spLocks noRot="1" noChangeAspect="1" noMove="1" noResize="1" noEditPoints="1" noAdjustHandles="1" noChangeArrowheads="1" noChangeShapeType="1" noTextEdit="1"/>
                </p:cNvSpPr>
                <p:nvPr/>
              </p:nvSpPr>
              <p:spPr bwMode="auto">
                <a:xfrm>
                  <a:off x="5290427" y="2968854"/>
                  <a:ext cx="550656" cy="576636"/>
                </a:xfrm>
                <a:prstGeom prst="flowChartConnector">
                  <a:avLst/>
                </a:prstGeom>
                <a:blipFill rotWithShape="0">
                  <a:blip r:embed="rId4"/>
                  <a:stretch>
                    <a:fillRect/>
                  </a:stretch>
                </a:blipFill>
                <a:ln w="12700">
                  <a:solidFill>
                    <a:schemeClr val="tx1">
                      <a:lumMod val="50000"/>
                    </a:schemeClr>
                  </a:solidFill>
                </a:ln>
                <a:effectLst/>
                <a:extLst/>
              </p:spPr>
              <p:txBody>
                <a:bodyPr/>
                <a:lstStyle/>
                <a:p>
                  <a:r>
                    <a:rPr lang="zh-CN" altLang="en-US">
                      <a:noFill/>
                    </a:rPr>
                    <a:t> </a:t>
                  </a:r>
                </a:p>
              </p:txBody>
            </p:sp>
          </mc:Fallback>
        </mc:AlternateContent>
        <p:sp>
          <p:nvSpPr>
            <p:cNvPr id="114" name="流程图: 接点 113"/>
            <p:cNvSpPr/>
            <p:nvPr/>
          </p:nvSpPr>
          <p:spPr bwMode="auto">
            <a:xfrm>
              <a:off x="4837648" y="4508336"/>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2</a:t>
              </a:r>
            </a:p>
          </p:txBody>
        </p:sp>
        <p:sp>
          <p:nvSpPr>
            <p:cNvPr id="115" name="流程图: 接点 114"/>
            <p:cNvSpPr/>
            <p:nvPr/>
          </p:nvSpPr>
          <p:spPr bwMode="auto">
            <a:xfrm>
              <a:off x="6455146" y="4490956"/>
              <a:ext cx="573653"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err="1">
                  <a:solidFill>
                    <a:srgbClr val="333333"/>
                  </a:solidFill>
                </a:rPr>
                <a:t>x</a:t>
              </a:r>
              <a:r>
                <a:rPr lang="en-US" altLang="zh-CN" sz="1350" i="1" baseline="-25000" dirty="0" err="1">
                  <a:solidFill>
                    <a:srgbClr val="333333"/>
                  </a:solidFill>
                </a:rPr>
                <a:t>p</a:t>
              </a:r>
              <a:endParaRPr lang="en-US" altLang="zh-CN" sz="1350" i="1" baseline="-25000" dirty="0">
                <a:solidFill>
                  <a:srgbClr val="333333"/>
                </a:solidFill>
              </a:endParaRPr>
            </a:p>
          </p:txBody>
        </p:sp>
        <p:sp>
          <p:nvSpPr>
            <p:cNvPr id="116" name="流程图: 接点 115"/>
            <p:cNvSpPr/>
            <p:nvPr/>
          </p:nvSpPr>
          <p:spPr bwMode="auto">
            <a:xfrm>
              <a:off x="5575589" y="4508336"/>
              <a:ext cx="554248"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3</a:t>
              </a:r>
            </a:p>
          </p:txBody>
        </p:sp>
        <p:sp>
          <p:nvSpPr>
            <p:cNvPr id="117" name="流程图: 接点 116"/>
            <p:cNvSpPr/>
            <p:nvPr/>
          </p:nvSpPr>
          <p:spPr bwMode="auto">
            <a:xfrm>
              <a:off x="4028899" y="4490956"/>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1</a:t>
              </a:r>
            </a:p>
          </p:txBody>
        </p:sp>
        <p:cxnSp>
          <p:nvCxnSpPr>
            <p:cNvPr id="118" name="直接箭头连接符 117"/>
            <p:cNvCxnSpPr>
              <a:stCxn id="113" idx="2"/>
              <a:endCxn id="117" idx="7"/>
            </p:cNvCxnSpPr>
            <p:nvPr/>
          </p:nvCxnSpPr>
          <p:spPr>
            <a:xfrm flipH="1">
              <a:off x="4498913" y="3257172"/>
              <a:ext cx="791514" cy="131823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19" name="直接箭头连接符 118"/>
            <p:cNvCxnSpPr>
              <a:stCxn id="113" idx="6"/>
              <a:endCxn id="115" idx="1"/>
            </p:cNvCxnSpPr>
            <p:nvPr/>
          </p:nvCxnSpPr>
          <p:spPr>
            <a:xfrm>
              <a:off x="5841083" y="3257172"/>
              <a:ext cx="698073" cy="131823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20" name="直接箭头连接符 119"/>
            <p:cNvCxnSpPr>
              <a:stCxn id="113" idx="3"/>
              <a:endCxn id="114" idx="0"/>
            </p:cNvCxnSpPr>
            <p:nvPr/>
          </p:nvCxnSpPr>
          <p:spPr>
            <a:xfrm flipH="1">
              <a:off x="5112976" y="3461044"/>
              <a:ext cx="258093" cy="1047292"/>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21" name="直接箭头连接符 120"/>
            <p:cNvCxnSpPr>
              <a:stCxn id="113" idx="5"/>
              <a:endCxn id="116" idx="0"/>
            </p:cNvCxnSpPr>
            <p:nvPr/>
          </p:nvCxnSpPr>
          <p:spPr>
            <a:xfrm>
              <a:off x="5760441" y="3461044"/>
              <a:ext cx="92272" cy="1047292"/>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22" name="直接箭头连接符 121"/>
            <p:cNvCxnSpPr>
              <a:stCxn id="117" idx="6"/>
              <a:endCxn id="114" idx="2"/>
            </p:cNvCxnSpPr>
            <p:nvPr/>
          </p:nvCxnSpPr>
          <p:spPr>
            <a:xfrm>
              <a:off x="4579555" y="4779274"/>
              <a:ext cx="258093" cy="1738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24" name="曲线连接符 123"/>
            <p:cNvCxnSpPr>
              <a:stCxn id="117" idx="4"/>
              <a:endCxn id="116" idx="4"/>
            </p:cNvCxnSpPr>
            <p:nvPr/>
          </p:nvCxnSpPr>
          <p:spPr>
            <a:xfrm rot="16200000" flipH="1">
              <a:off x="5069780" y="4302039"/>
              <a:ext cx="17380" cy="1548486"/>
            </a:xfrm>
            <a:prstGeom prst="curvedConnector3">
              <a:avLst>
                <a:gd name="adj1" fmla="val 1415305"/>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25" name="曲线连接符 124"/>
            <p:cNvCxnSpPr>
              <a:stCxn id="117" idx="4"/>
              <a:endCxn id="115" idx="4"/>
            </p:cNvCxnSpPr>
            <p:nvPr/>
          </p:nvCxnSpPr>
          <p:spPr>
            <a:xfrm rot="16200000" flipH="1">
              <a:off x="5523100" y="3848719"/>
              <a:ext cx="12700" cy="2437746"/>
            </a:xfrm>
            <a:prstGeom prst="curvedConnector3">
              <a:avLst>
                <a:gd name="adj1" fmla="val 1800000"/>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27" name="文本框 126"/>
            <p:cNvSpPr txBox="1"/>
            <p:nvPr/>
          </p:nvSpPr>
          <p:spPr>
            <a:xfrm>
              <a:off x="6101996" y="4574685"/>
              <a:ext cx="415499" cy="400109"/>
            </a:xfrm>
            <a:prstGeom prst="rect">
              <a:avLst/>
            </a:prstGeom>
            <a:noFill/>
          </p:spPr>
          <p:txBody>
            <a:bodyPr wrap="square" rtlCol="0">
              <a:spAutoFit/>
            </a:bodyPr>
            <a:lstStyle/>
            <a:p>
              <a:pPr fontAlgn="auto">
                <a:spcBef>
                  <a:spcPts val="0"/>
                </a:spcBef>
                <a:spcAft>
                  <a:spcPts val="0"/>
                </a:spcAft>
                <a:buClrTx/>
                <a:buSzTx/>
                <a:buNone/>
              </a:pPr>
              <a:r>
                <a:rPr lang="en-US" altLang="zh-CN" sz="1350" b="1" dirty="0">
                  <a:solidFill>
                    <a:srgbClr val="333333"/>
                  </a:solidFill>
                  <a:latin typeface="Arial"/>
                </a:rPr>
                <a:t>…</a:t>
              </a:r>
              <a:endParaRPr lang="zh-CN" altLang="en-US" sz="1350" b="1" dirty="0">
                <a:solidFill>
                  <a:srgbClr val="333333"/>
                </a:solidFill>
                <a:latin typeface="Arial"/>
              </a:endParaRPr>
            </a:p>
          </p:txBody>
        </p:sp>
      </p:grpSp>
      <p:grpSp>
        <p:nvGrpSpPr>
          <p:cNvPr id="133" name="组合 132"/>
          <p:cNvGrpSpPr/>
          <p:nvPr/>
        </p:nvGrpSpPr>
        <p:grpSpPr>
          <a:xfrm>
            <a:off x="8113275" y="1270217"/>
            <a:ext cx="2249925" cy="1587089"/>
            <a:chOff x="7050737" y="1644274"/>
            <a:chExt cx="2999900" cy="2116118"/>
          </a:xfrm>
        </p:grpSpPr>
        <mc:AlternateContent xmlns:mc="http://schemas.openxmlformats.org/markup-compatibility/2006" xmlns:a14="http://schemas.microsoft.com/office/drawing/2010/main">
          <mc:Choice Requires="a14">
            <p:sp>
              <p:nvSpPr>
                <p:cNvPr id="74" name="流程图: 接点 73"/>
                <p:cNvSpPr/>
                <p:nvPr/>
              </p:nvSpPr>
              <p:spPr bwMode="auto">
                <a:xfrm>
                  <a:off x="8312265" y="1644274"/>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14:m>
                    <m:oMathPara xmlns:m="http://schemas.openxmlformats.org/officeDocument/2006/math">
                      <m:oMathParaPr>
                        <m:jc m:val="centerGroup"/>
                      </m:oMathParaPr>
                      <m:oMath xmlns:m="http://schemas.openxmlformats.org/officeDocument/2006/math">
                        <m:sSub>
                          <m:sSubPr>
                            <m:ctrlPr>
                              <a:rPr lang="en-US" altLang="zh-CN" sz="1800" i="1" dirty="0">
                                <a:solidFill>
                                  <a:srgbClr val="333333"/>
                                </a:solidFill>
                                <a:latin typeface="Cambria Math" panose="02040503050406030204" pitchFamily="18" charset="0"/>
                                <a:ea typeface="微软雅黑" panose="020B0503020204020204" pitchFamily="34" charset="-122"/>
                              </a:rPr>
                            </m:ctrlPr>
                          </m:sSubPr>
                          <m:e>
                            <m:r>
                              <a:rPr lang="en-US" altLang="zh-CN" sz="1800" i="1" dirty="0">
                                <a:solidFill>
                                  <a:srgbClr val="333333"/>
                                </a:solidFill>
                                <a:latin typeface="Cambria Math" panose="02040503050406030204" pitchFamily="18" charset="0"/>
                                <a:ea typeface="微软雅黑" panose="020B0503020204020204" pitchFamily="34" charset="-122"/>
                              </a:rPr>
                              <m:t>𝑌</m:t>
                            </m:r>
                          </m:e>
                          <m:sub>
                            <m:r>
                              <a:rPr lang="en-US" altLang="zh-CN" sz="1800" i="1" dirty="0">
                                <a:solidFill>
                                  <a:srgbClr val="333333"/>
                                </a:solidFill>
                                <a:latin typeface="Cambria Math" panose="02040503050406030204" pitchFamily="18" charset="0"/>
                                <a:ea typeface="微软雅黑" panose="020B0503020204020204" pitchFamily="34" charset="-122"/>
                              </a:rPr>
                              <m:t>𝑖</m:t>
                            </m:r>
                          </m:sub>
                        </m:sSub>
                      </m:oMath>
                    </m:oMathPara>
                  </a14:m>
                  <a:endParaRPr lang="zh-CN" altLang="en-US" sz="1800" dirty="0">
                    <a:solidFill>
                      <a:srgbClr val="333333"/>
                    </a:solidFill>
                    <a:latin typeface="微软雅黑" panose="020B0503020204020204" pitchFamily="34" charset="-122"/>
                    <a:ea typeface="微软雅黑" panose="020B0503020204020204" pitchFamily="34" charset="-122"/>
                  </a:endParaRPr>
                </a:p>
              </p:txBody>
            </p:sp>
          </mc:Choice>
          <mc:Fallback xmlns="">
            <p:sp>
              <p:nvSpPr>
                <p:cNvPr id="74" name="流程图: 接点 73"/>
                <p:cNvSpPr>
                  <a:spLocks noRot="1" noChangeAspect="1" noMove="1" noResize="1" noEditPoints="1" noAdjustHandles="1" noChangeArrowheads="1" noChangeShapeType="1" noTextEdit="1"/>
                </p:cNvSpPr>
                <p:nvPr/>
              </p:nvSpPr>
              <p:spPr bwMode="auto">
                <a:xfrm>
                  <a:off x="8312265" y="1644274"/>
                  <a:ext cx="550656" cy="576636"/>
                </a:xfrm>
                <a:prstGeom prst="flowChartConnector">
                  <a:avLst/>
                </a:prstGeom>
                <a:blipFill rotWithShape="0">
                  <a:blip r:embed="rId5"/>
                  <a:stretch>
                    <a:fillRect/>
                  </a:stretch>
                </a:blipFill>
                <a:ln w="12700">
                  <a:solidFill>
                    <a:schemeClr val="tx1">
                      <a:lumMod val="50000"/>
                    </a:schemeClr>
                  </a:solidFill>
                </a:ln>
                <a:effectLst/>
                <a:extLst/>
              </p:spPr>
              <p:txBody>
                <a:bodyPr/>
                <a:lstStyle/>
                <a:p>
                  <a:r>
                    <a:rPr lang="zh-CN" altLang="en-US">
                      <a:noFill/>
                    </a:rPr>
                    <a:t> </a:t>
                  </a:r>
                </a:p>
              </p:txBody>
            </p:sp>
          </mc:Fallback>
        </mc:AlternateContent>
        <p:sp>
          <p:nvSpPr>
            <p:cNvPr id="75" name="流程图: 接点 74"/>
            <p:cNvSpPr/>
            <p:nvPr/>
          </p:nvSpPr>
          <p:spPr bwMode="auto">
            <a:xfrm>
              <a:off x="7859486" y="3183756"/>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2</a:t>
              </a:r>
            </a:p>
          </p:txBody>
        </p:sp>
        <p:sp>
          <p:nvSpPr>
            <p:cNvPr id="76" name="流程图: 接点 75"/>
            <p:cNvSpPr/>
            <p:nvPr/>
          </p:nvSpPr>
          <p:spPr bwMode="auto">
            <a:xfrm>
              <a:off x="9476984" y="3166376"/>
              <a:ext cx="573653"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err="1">
                  <a:solidFill>
                    <a:srgbClr val="333333"/>
                  </a:solidFill>
                </a:rPr>
                <a:t>x</a:t>
              </a:r>
              <a:r>
                <a:rPr lang="en-US" altLang="zh-CN" sz="1350" i="1" baseline="-25000" dirty="0" err="1">
                  <a:solidFill>
                    <a:srgbClr val="333333"/>
                  </a:solidFill>
                </a:rPr>
                <a:t>p</a:t>
              </a:r>
              <a:endParaRPr lang="en-US" altLang="zh-CN" sz="1350" i="1" baseline="-25000" dirty="0">
                <a:solidFill>
                  <a:srgbClr val="333333"/>
                </a:solidFill>
              </a:endParaRPr>
            </a:p>
          </p:txBody>
        </p:sp>
        <p:sp>
          <p:nvSpPr>
            <p:cNvPr id="77" name="流程图: 接点 76"/>
            <p:cNvSpPr/>
            <p:nvPr/>
          </p:nvSpPr>
          <p:spPr bwMode="auto">
            <a:xfrm>
              <a:off x="8597427" y="3183756"/>
              <a:ext cx="554248"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3</a:t>
              </a:r>
            </a:p>
          </p:txBody>
        </p:sp>
        <p:sp>
          <p:nvSpPr>
            <p:cNvPr id="78" name="流程图: 接点 77"/>
            <p:cNvSpPr/>
            <p:nvPr/>
          </p:nvSpPr>
          <p:spPr bwMode="auto">
            <a:xfrm>
              <a:off x="7050737" y="3166376"/>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1</a:t>
              </a:r>
            </a:p>
          </p:txBody>
        </p:sp>
        <p:cxnSp>
          <p:nvCxnSpPr>
            <p:cNvPr id="79" name="直接箭头连接符 78"/>
            <p:cNvCxnSpPr>
              <a:stCxn id="74" idx="2"/>
              <a:endCxn id="78" idx="7"/>
            </p:cNvCxnSpPr>
            <p:nvPr/>
          </p:nvCxnSpPr>
          <p:spPr>
            <a:xfrm flipH="1">
              <a:off x="7520751" y="1932592"/>
              <a:ext cx="791514" cy="131823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80" name="直接箭头连接符 79"/>
            <p:cNvCxnSpPr>
              <a:stCxn id="74" idx="6"/>
              <a:endCxn id="76" idx="1"/>
            </p:cNvCxnSpPr>
            <p:nvPr/>
          </p:nvCxnSpPr>
          <p:spPr>
            <a:xfrm>
              <a:off x="8862921" y="1932592"/>
              <a:ext cx="698073" cy="131823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81" name="直接箭头连接符 80"/>
            <p:cNvCxnSpPr>
              <a:stCxn id="74" idx="3"/>
              <a:endCxn id="75" idx="0"/>
            </p:cNvCxnSpPr>
            <p:nvPr/>
          </p:nvCxnSpPr>
          <p:spPr>
            <a:xfrm flipH="1">
              <a:off x="8134814" y="2136464"/>
              <a:ext cx="258093" cy="1047292"/>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p:cNvCxnSpPr>
              <a:stCxn id="74" idx="5"/>
              <a:endCxn id="77" idx="0"/>
            </p:cNvCxnSpPr>
            <p:nvPr/>
          </p:nvCxnSpPr>
          <p:spPr>
            <a:xfrm>
              <a:off x="8782279" y="2136464"/>
              <a:ext cx="92272" cy="1047292"/>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83" name="直接箭头连接符 82"/>
            <p:cNvCxnSpPr>
              <a:stCxn id="78" idx="6"/>
              <a:endCxn id="75" idx="2"/>
            </p:cNvCxnSpPr>
            <p:nvPr/>
          </p:nvCxnSpPr>
          <p:spPr>
            <a:xfrm>
              <a:off x="7601393" y="3454694"/>
              <a:ext cx="258093" cy="1738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84" name="直接箭头连接符 83"/>
            <p:cNvCxnSpPr>
              <a:stCxn id="75" idx="6"/>
              <a:endCxn id="77" idx="2"/>
            </p:cNvCxnSpPr>
            <p:nvPr/>
          </p:nvCxnSpPr>
          <p:spPr>
            <a:xfrm>
              <a:off x="8410142" y="3472074"/>
              <a:ext cx="187285" cy="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28" name="文本框 127"/>
            <p:cNvSpPr txBox="1"/>
            <p:nvPr/>
          </p:nvSpPr>
          <p:spPr>
            <a:xfrm>
              <a:off x="9106581" y="3257172"/>
              <a:ext cx="415499" cy="400109"/>
            </a:xfrm>
            <a:prstGeom prst="rect">
              <a:avLst/>
            </a:prstGeom>
            <a:noFill/>
          </p:spPr>
          <p:txBody>
            <a:bodyPr wrap="square" rtlCol="0">
              <a:spAutoFit/>
            </a:bodyPr>
            <a:lstStyle/>
            <a:p>
              <a:pPr fontAlgn="auto">
                <a:spcBef>
                  <a:spcPts val="0"/>
                </a:spcBef>
                <a:spcAft>
                  <a:spcPts val="0"/>
                </a:spcAft>
                <a:buClrTx/>
                <a:buSzTx/>
                <a:buNone/>
              </a:pPr>
              <a:r>
                <a:rPr lang="en-US" altLang="zh-CN" sz="1350" b="1" dirty="0">
                  <a:solidFill>
                    <a:srgbClr val="333333"/>
                  </a:solidFill>
                  <a:latin typeface="Arial"/>
                </a:rPr>
                <a:t>…</a:t>
              </a:r>
              <a:endParaRPr lang="zh-CN" altLang="en-US" sz="1350" b="1" dirty="0">
                <a:solidFill>
                  <a:srgbClr val="333333"/>
                </a:solidFill>
                <a:latin typeface="Arial"/>
              </a:endParaRPr>
            </a:p>
          </p:txBody>
        </p:sp>
      </p:grpSp>
      <p:cxnSp>
        <p:nvCxnSpPr>
          <p:cNvPr id="130" name="曲线连接符 129"/>
          <p:cNvCxnSpPr>
            <a:stCxn id="75" idx="4"/>
            <a:endCxn id="76" idx="4"/>
          </p:cNvCxnSpPr>
          <p:nvPr/>
        </p:nvCxnSpPr>
        <p:spPr>
          <a:xfrm rot="5400000" flipH="1" flipV="1">
            <a:off x="9530689" y="2239913"/>
            <a:ext cx="13035" cy="1221748"/>
          </a:xfrm>
          <a:prstGeom prst="curvedConnector3">
            <a:avLst>
              <a:gd name="adj1" fmla="val -1315305"/>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36" name="矩形 135"/>
          <p:cNvSpPr/>
          <p:nvPr/>
        </p:nvSpPr>
        <p:spPr>
          <a:xfrm>
            <a:off x="8719837" y="3135868"/>
            <a:ext cx="1334533" cy="369332"/>
          </a:xfrm>
          <a:prstGeom prst="rect">
            <a:avLst/>
          </a:prstGeom>
        </p:spPr>
        <p:txBody>
          <a:bodyPr wrap="none">
            <a:spAutoFit/>
          </a:bodyPr>
          <a:lstStyle/>
          <a:p>
            <a:pPr fontAlgn="auto">
              <a:spcBef>
                <a:spcPts val="0"/>
              </a:spcBef>
              <a:spcAft>
                <a:spcPts val="0"/>
              </a:spcAft>
              <a:buClrTx/>
              <a:buSzTx/>
              <a:buNone/>
            </a:pPr>
            <a:r>
              <a:rPr lang="en-US" altLang="zh-CN" sz="1800" b="1" dirty="0">
                <a:solidFill>
                  <a:srgbClr val="333333"/>
                </a:solidFill>
                <a:latin typeface="Arial"/>
              </a:rPr>
              <a:t>TAN</a:t>
            </a:r>
            <a:r>
              <a:rPr lang="zh-CN" altLang="en-US" sz="1800" b="1" dirty="0">
                <a:solidFill>
                  <a:srgbClr val="333333"/>
                </a:solidFill>
                <a:latin typeface="Arial"/>
              </a:rPr>
              <a:t>分类器</a:t>
            </a:r>
          </a:p>
        </p:txBody>
      </p:sp>
      <p:sp>
        <p:nvSpPr>
          <p:cNvPr id="137" name="矩形 136"/>
          <p:cNvSpPr/>
          <p:nvPr/>
        </p:nvSpPr>
        <p:spPr>
          <a:xfrm>
            <a:off x="1701204" y="3135867"/>
            <a:ext cx="2236510" cy="369332"/>
          </a:xfrm>
          <a:prstGeom prst="rect">
            <a:avLst/>
          </a:prstGeom>
        </p:spPr>
        <p:txBody>
          <a:bodyPr wrap="none">
            <a:spAutoFit/>
          </a:bodyPr>
          <a:lstStyle/>
          <a:p>
            <a:pPr fontAlgn="auto">
              <a:spcBef>
                <a:spcPts val="0"/>
              </a:spcBef>
              <a:spcAft>
                <a:spcPts val="0"/>
              </a:spcAft>
              <a:buClrTx/>
              <a:buSzTx/>
              <a:buNone/>
            </a:pPr>
            <a:r>
              <a:rPr lang="en-US" altLang="zh-CN" sz="1800" b="1" dirty="0">
                <a:solidFill>
                  <a:srgbClr val="333333"/>
                </a:solidFill>
                <a:latin typeface="Arial"/>
              </a:rPr>
              <a:t>Naïve Bayes</a:t>
            </a:r>
            <a:r>
              <a:rPr lang="zh-CN" altLang="en-US" sz="1800" b="1" dirty="0">
                <a:solidFill>
                  <a:srgbClr val="333333"/>
                </a:solidFill>
                <a:latin typeface="Arial"/>
              </a:rPr>
              <a:t>分类器</a:t>
            </a:r>
          </a:p>
        </p:txBody>
      </p:sp>
      <p:sp>
        <p:nvSpPr>
          <p:cNvPr id="138" name="矩形 137"/>
          <p:cNvSpPr/>
          <p:nvPr/>
        </p:nvSpPr>
        <p:spPr>
          <a:xfrm>
            <a:off x="5267464" y="3135867"/>
            <a:ext cx="1685077" cy="369332"/>
          </a:xfrm>
          <a:prstGeom prst="rect">
            <a:avLst/>
          </a:prstGeom>
        </p:spPr>
        <p:txBody>
          <a:bodyPr wrap="none">
            <a:spAutoFit/>
          </a:bodyPr>
          <a:lstStyle/>
          <a:p>
            <a:pPr fontAlgn="auto">
              <a:spcBef>
                <a:spcPts val="0"/>
              </a:spcBef>
              <a:spcAft>
                <a:spcPts val="0"/>
              </a:spcAft>
              <a:buClrTx/>
              <a:buSzTx/>
              <a:buNone/>
            </a:pPr>
            <a:r>
              <a:rPr lang="en-US" altLang="zh-CN" sz="1800" b="1" dirty="0">
                <a:solidFill>
                  <a:srgbClr val="333333"/>
                </a:solidFill>
                <a:latin typeface="Arial"/>
              </a:rPr>
              <a:t>SPODE</a:t>
            </a:r>
            <a:r>
              <a:rPr lang="zh-CN" altLang="en-US" sz="1800" b="1" dirty="0">
                <a:solidFill>
                  <a:srgbClr val="333333"/>
                </a:solidFill>
                <a:latin typeface="Arial"/>
              </a:rPr>
              <a:t>分类器</a:t>
            </a:r>
          </a:p>
        </p:txBody>
      </p:sp>
      <mc:AlternateContent xmlns:mc="http://schemas.openxmlformats.org/markup-compatibility/2006" xmlns:a14="http://schemas.microsoft.com/office/drawing/2010/main">
        <mc:Choice Requires="a14">
          <p:sp>
            <p:nvSpPr>
              <p:cNvPr id="139" name="矩形 138"/>
              <p:cNvSpPr/>
              <p:nvPr/>
            </p:nvSpPr>
            <p:spPr>
              <a:xfrm>
                <a:off x="1385080" y="3772367"/>
                <a:ext cx="9435320" cy="2174595"/>
              </a:xfrm>
              <a:prstGeom prst="rect">
                <a:avLst/>
              </a:prstGeom>
            </p:spPr>
            <p:txBody>
              <a:bodyPr wrap="square">
                <a:spAutoFit/>
              </a:bodyPr>
              <a:lstStyle/>
              <a:p>
                <a:pPr marL="285750" indent="-285750" fontAlgn="auto">
                  <a:lnSpc>
                    <a:spcPct val="150000"/>
                  </a:lnSpc>
                  <a:spcBef>
                    <a:spcPts val="0"/>
                  </a:spcBef>
                  <a:spcAft>
                    <a:spcPts val="0"/>
                  </a:spcAft>
                  <a:buClr>
                    <a:srgbClr val="7030A0"/>
                  </a:buClr>
                  <a:buSzTx/>
                  <a:buFont typeface="Wingdings" panose="05000000000000000000" pitchFamily="2" charset="2"/>
                  <a:buChar char="u"/>
                </a:pPr>
                <a:r>
                  <a:rPr lang="zh-CN" altLang="en-US" sz="1800" b="1" dirty="0">
                    <a:solidFill>
                      <a:srgbClr val="333333"/>
                    </a:solidFill>
                    <a:latin typeface="Arial"/>
                  </a:rPr>
                  <a:t>朴素贝叶斯分期器</a:t>
                </a:r>
                <a:r>
                  <a:rPr lang="zh-CN" altLang="en-US" sz="1800" dirty="0">
                    <a:solidFill>
                      <a:srgbClr val="333333"/>
                    </a:solidFill>
                    <a:latin typeface="Arial"/>
                  </a:rPr>
                  <a:t>：所有特征变量以类标号变量为唯一父节点。</a:t>
                </a:r>
                <a:endParaRPr lang="en-US" altLang="zh-CN" sz="1800" dirty="0">
                  <a:solidFill>
                    <a:srgbClr val="333333"/>
                  </a:solidFill>
                  <a:latin typeface="Arial"/>
                </a:endParaRPr>
              </a:p>
              <a:p>
                <a:pPr marL="285750" indent="-285750" fontAlgn="auto">
                  <a:lnSpc>
                    <a:spcPct val="150000"/>
                  </a:lnSpc>
                  <a:spcBef>
                    <a:spcPts val="0"/>
                  </a:spcBef>
                  <a:spcAft>
                    <a:spcPts val="0"/>
                  </a:spcAft>
                  <a:buClr>
                    <a:srgbClr val="7030A0"/>
                  </a:buClr>
                  <a:buSzTx/>
                  <a:buFont typeface="Wingdings" panose="05000000000000000000" pitchFamily="2" charset="2"/>
                  <a:buChar char="u"/>
                </a:pPr>
                <a:r>
                  <a:rPr lang="en-US" altLang="zh-CN" sz="1800" b="1" dirty="0">
                    <a:solidFill>
                      <a:srgbClr val="333333"/>
                    </a:solidFill>
                    <a:latin typeface="Arial"/>
                  </a:rPr>
                  <a:t>SPODE(Super-Parent ODE)</a:t>
                </a:r>
                <a:r>
                  <a:rPr lang="zh-CN" altLang="en-US" sz="1800" b="1" dirty="0">
                    <a:solidFill>
                      <a:srgbClr val="333333"/>
                    </a:solidFill>
                    <a:latin typeface="Arial"/>
                  </a:rPr>
                  <a:t>分类器</a:t>
                </a:r>
                <a:r>
                  <a:rPr lang="zh-CN" altLang="en-US" sz="1800" dirty="0">
                    <a:solidFill>
                      <a:srgbClr val="333333"/>
                    </a:solidFill>
                    <a:latin typeface="Arial"/>
                  </a:rPr>
                  <a:t>：假设所有特征变量都依赖于同一个特征变量</a:t>
                </a:r>
                <a14:m>
                  <m:oMath xmlns:m="http://schemas.openxmlformats.org/officeDocument/2006/math">
                    <m:sSub>
                      <m:sSubPr>
                        <m:ctrlPr>
                          <a:rPr lang="en-US" altLang="zh-CN" sz="1800" i="1">
                            <a:solidFill>
                              <a:srgbClr val="333333"/>
                            </a:solidFill>
                            <a:latin typeface="Cambria Math" panose="02040503050406030204" pitchFamily="18" charset="0"/>
                          </a:rPr>
                        </m:ctrlPr>
                      </m:sSubPr>
                      <m:e>
                        <m:r>
                          <a:rPr lang="en-US" altLang="zh-CN" sz="1800" i="1">
                            <a:solidFill>
                              <a:srgbClr val="333333"/>
                            </a:solidFill>
                            <a:latin typeface="Cambria Math" panose="02040503050406030204" pitchFamily="18" charset="0"/>
                          </a:rPr>
                          <m:t>𝑥</m:t>
                        </m:r>
                      </m:e>
                      <m:sub>
                        <m:r>
                          <a:rPr lang="en-US" altLang="zh-CN" sz="1800" i="1">
                            <a:solidFill>
                              <a:srgbClr val="333333"/>
                            </a:solidFill>
                            <a:latin typeface="Cambria Math" panose="02040503050406030204" pitchFamily="18" charset="0"/>
                          </a:rPr>
                          <m:t>1</m:t>
                        </m:r>
                      </m:sub>
                    </m:sSub>
                  </m:oMath>
                </a14:m>
                <a:r>
                  <a:rPr lang="zh-CN" altLang="en-US" sz="1800" dirty="0">
                    <a:solidFill>
                      <a:srgbClr val="333333"/>
                    </a:solidFill>
                    <a:latin typeface="Arial"/>
                  </a:rPr>
                  <a:t>（</a:t>
                </a:r>
                <a:r>
                  <a:rPr lang="en-US" altLang="zh-CN" sz="1800" dirty="0">
                    <a:solidFill>
                      <a:srgbClr val="333333"/>
                    </a:solidFill>
                    <a:latin typeface="Arial"/>
                  </a:rPr>
                  <a:t> “</a:t>
                </a:r>
                <a:r>
                  <a:rPr lang="zh-CN" altLang="en-US" sz="1800" dirty="0">
                    <a:solidFill>
                      <a:srgbClr val="333333"/>
                    </a:solidFill>
                    <a:latin typeface="Arial"/>
                  </a:rPr>
                  <a:t>超父”特征变量），可通过交叉验证等模型选择方法来确定超父特征变量。</a:t>
                </a:r>
                <a:endParaRPr lang="en-US" altLang="zh-CN" sz="1800" dirty="0">
                  <a:solidFill>
                    <a:srgbClr val="333333"/>
                  </a:solidFill>
                  <a:latin typeface="Arial"/>
                </a:endParaRPr>
              </a:p>
              <a:p>
                <a:pPr marL="285750" indent="-285750" fontAlgn="auto">
                  <a:lnSpc>
                    <a:spcPct val="150000"/>
                  </a:lnSpc>
                  <a:spcBef>
                    <a:spcPts val="0"/>
                  </a:spcBef>
                  <a:spcAft>
                    <a:spcPts val="0"/>
                  </a:spcAft>
                  <a:buClr>
                    <a:srgbClr val="7030A0"/>
                  </a:buClr>
                  <a:buSzTx/>
                  <a:buFont typeface="Wingdings" panose="05000000000000000000" pitchFamily="2" charset="2"/>
                  <a:buChar char="u"/>
                </a:pPr>
                <a:r>
                  <a:rPr lang="en-US" altLang="zh-CN" sz="1800" b="1" dirty="0"/>
                  <a:t>TAN</a:t>
                </a:r>
                <a:r>
                  <a:rPr lang="zh-CN" altLang="en-US" sz="1800" b="1" dirty="0"/>
                  <a:t>分类器</a:t>
                </a:r>
                <a:r>
                  <a:rPr lang="zh-CN" altLang="en-US" sz="1800" dirty="0"/>
                  <a:t>：其中部分特征变量之间具有强相关性，使用条件互信息刻画两个特征变量之间的相关性。</a:t>
                </a:r>
              </a:p>
            </p:txBody>
          </p:sp>
        </mc:Choice>
        <mc:Fallback xmlns="">
          <p:sp>
            <p:nvSpPr>
              <p:cNvPr id="139" name="矩形 138"/>
              <p:cNvSpPr>
                <a:spLocks noRot="1" noChangeAspect="1" noMove="1" noResize="1" noEditPoints="1" noAdjustHandles="1" noChangeArrowheads="1" noChangeShapeType="1" noTextEdit="1"/>
              </p:cNvSpPr>
              <p:nvPr/>
            </p:nvSpPr>
            <p:spPr>
              <a:xfrm>
                <a:off x="1385080" y="3772367"/>
                <a:ext cx="9435320" cy="2174595"/>
              </a:xfrm>
              <a:prstGeom prst="rect">
                <a:avLst/>
              </a:prstGeom>
              <a:blipFill>
                <a:blip r:embed="rId6"/>
                <a:stretch>
                  <a:fillRect l="-388" b="-1401"/>
                </a:stretch>
              </a:blipFill>
            </p:spPr>
            <p:txBody>
              <a:bodyPr/>
              <a:lstStyle/>
              <a:p>
                <a:r>
                  <a:rPr lang="zh-CN" altLang="en-US">
                    <a:noFill/>
                  </a:rPr>
                  <a:t> </a:t>
                </a:r>
              </a:p>
            </p:txBody>
          </p:sp>
        </mc:Fallback>
      </mc:AlternateContent>
      <p:sp>
        <p:nvSpPr>
          <p:cNvPr id="47" name="矩形 13"/>
          <p:cNvSpPr>
            <a:spLocks noChangeArrowheads="1"/>
          </p:cNvSpPr>
          <p:nvPr/>
        </p:nvSpPr>
        <p:spPr bwMode="auto">
          <a:xfrm>
            <a:off x="848468" y="47773"/>
            <a:ext cx="64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000">
                <a:solidFill>
                  <a:schemeClr val="tx1"/>
                </a:solidFill>
                <a:latin typeface="Arial" charset="0"/>
                <a:ea typeface="宋体" charset="0"/>
              </a:defRPr>
            </a:lvl1pPr>
            <a:lvl2pPr marL="742950" indent="-285750">
              <a:defRPr kumimoji="1" sz="4000">
                <a:solidFill>
                  <a:schemeClr val="tx1"/>
                </a:solidFill>
                <a:latin typeface="Arial" charset="0"/>
                <a:ea typeface="宋体" charset="0"/>
              </a:defRPr>
            </a:lvl2pPr>
            <a:lvl3pPr marL="1143000" indent="-228600">
              <a:defRPr kumimoji="1" sz="4000">
                <a:solidFill>
                  <a:schemeClr val="tx1"/>
                </a:solidFill>
                <a:latin typeface="Arial" charset="0"/>
                <a:ea typeface="宋体" charset="0"/>
              </a:defRPr>
            </a:lvl3pPr>
            <a:lvl4pPr marL="1600200" indent="-228600">
              <a:defRPr kumimoji="1" sz="4000">
                <a:solidFill>
                  <a:schemeClr val="tx1"/>
                </a:solidFill>
                <a:latin typeface="Arial" charset="0"/>
                <a:ea typeface="宋体" charset="0"/>
              </a:defRPr>
            </a:lvl4pPr>
            <a:lvl5pPr marL="2057400" indent="-228600">
              <a:defRPr kumimoji="1" sz="4000">
                <a:solidFill>
                  <a:schemeClr val="tx1"/>
                </a:solidFill>
                <a:latin typeface="Arial" charset="0"/>
                <a:ea typeface="宋体" charset="0"/>
              </a:defRPr>
            </a:lvl5pPr>
            <a:lvl6pPr marL="2514600" indent="-228600" eaLnBrk="0" fontAlgn="base" hangingPunct="0">
              <a:spcBef>
                <a:spcPct val="0"/>
              </a:spcBef>
              <a:spcAft>
                <a:spcPct val="0"/>
              </a:spcAft>
              <a:defRPr kumimoji="1" sz="4000">
                <a:solidFill>
                  <a:schemeClr val="tx1"/>
                </a:solidFill>
                <a:latin typeface="Arial" charset="0"/>
                <a:ea typeface="宋体" charset="0"/>
              </a:defRPr>
            </a:lvl6pPr>
            <a:lvl7pPr marL="2971800" indent="-228600" eaLnBrk="0" fontAlgn="base" hangingPunct="0">
              <a:spcBef>
                <a:spcPct val="0"/>
              </a:spcBef>
              <a:spcAft>
                <a:spcPct val="0"/>
              </a:spcAft>
              <a:defRPr kumimoji="1" sz="4000">
                <a:solidFill>
                  <a:schemeClr val="tx1"/>
                </a:solidFill>
                <a:latin typeface="Arial" charset="0"/>
                <a:ea typeface="宋体" charset="0"/>
              </a:defRPr>
            </a:lvl7pPr>
            <a:lvl8pPr marL="3429000" indent="-228600" eaLnBrk="0" fontAlgn="base" hangingPunct="0">
              <a:spcBef>
                <a:spcPct val="0"/>
              </a:spcBef>
              <a:spcAft>
                <a:spcPct val="0"/>
              </a:spcAft>
              <a:defRPr kumimoji="1" sz="4000">
                <a:solidFill>
                  <a:schemeClr val="tx1"/>
                </a:solidFill>
                <a:latin typeface="Arial" charset="0"/>
                <a:ea typeface="宋体" charset="0"/>
              </a:defRPr>
            </a:lvl8pPr>
            <a:lvl9pPr marL="3886200" indent="-228600" eaLnBrk="0" fontAlgn="base" hangingPunct="0">
              <a:spcBef>
                <a:spcPct val="0"/>
              </a:spcBef>
              <a:spcAft>
                <a:spcPct val="0"/>
              </a:spcAft>
              <a:defRPr kumimoji="1" sz="4000">
                <a:solidFill>
                  <a:schemeClr val="tx1"/>
                </a:solidFill>
                <a:latin typeface="Arial" charset="0"/>
                <a:ea typeface="宋体" charset="0"/>
              </a:defRPr>
            </a:lvl9pPr>
          </a:lstStyle>
          <a:p>
            <a:pPr>
              <a:buNone/>
            </a:pPr>
            <a:r>
              <a:rPr lang="zh-CN" altLang="en-US" sz="3600" dirty="0">
                <a:latin typeface="Microsoft YaHei" charset="0"/>
                <a:ea typeface="Microsoft YaHei" charset="0"/>
                <a:cs typeface="Microsoft YaHei" charset="0"/>
              </a:rPr>
              <a:t>半朴素贝叶斯分类器</a:t>
            </a:r>
          </a:p>
        </p:txBody>
      </p:sp>
    </p:spTree>
    <p:extLst>
      <p:ext uri="{BB962C8B-B14F-4D97-AF65-F5344CB8AC3E}">
        <p14:creationId xmlns:p14="http://schemas.microsoft.com/office/powerpoint/2010/main" val="2753348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2696521" y="1139809"/>
            <a:ext cx="2249925" cy="1587089"/>
            <a:chOff x="5411719" y="1644274"/>
            <a:chExt cx="2999900" cy="2116118"/>
          </a:xfrm>
        </p:grpSpPr>
        <mc:AlternateContent xmlns:mc="http://schemas.openxmlformats.org/markup-compatibility/2006" xmlns:a14="http://schemas.microsoft.com/office/drawing/2010/main">
          <mc:Choice Requires="a14">
            <p:sp>
              <p:nvSpPr>
                <p:cNvPr id="19" name="流程图: 接点 18"/>
                <p:cNvSpPr/>
                <p:nvPr/>
              </p:nvSpPr>
              <p:spPr bwMode="auto">
                <a:xfrm>
                  <a:off x="6673247" y="1644274"/>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14:m>
                    <m:oMathPara xmlns:m="http://schemas.openxmlformats.org/officeDocument/2006/math">
                      <m:oMathParaPr>
                        <m:jc m:val="centerGroup"/>
                      </m:oMathParaPr>
                      <m:oMath xmlns:m="http://schemas.openxmlformats.org/officeDocument/2006/math">
                        <m:sSub>
                          <m:sSubPr>
                            <m:ctrlPr>
                              <a:rPr lang="en-US" altLang="zh-CN" sz="1800" i="1" dirty="0">
                                <a:solidFill>
                                  <a:srgbClr val="333333"/>
                                </a:solidFill>
                                <a:latin typeface="Cambria Math" panose="02040503050406030204" pitchFamily="18" charset="0"/>
                                <a:ea typeface="微软雅黑" panose="020B0503020204020204" pitchFamily="34" charset="-122"/>
                              </a:rPr>
                            </m:ctrlPr>
                          </m:sSubPr>
                          <m:e>
                            <m:r>
                              <a:rPr lang="en-US" altLang="zh-CN" sz="1800" i="1" dirty="0">
                                <a:solidFill>
                                  <a:srgbClr val="333333"/>
                                </a:solidFill>
                                <a:latin typeface="Cambria Math" panose="02040503050406030204" pitchFamily="18" charset="0"/>
                                <a:ea typeface="微软雅黑" panose="020B0503020204020204" pitchFamily="34" charset="-122"/>
                              </a:rPr>
                              <m:t>𝑌</m:t>
                            </m:r>
                          </m:e>
                          <m:sub>
                            <m:r>
                              <a:rPr lang="en-US" altLang="zh-CN" sz="1800" i="1" dirty="0">
                                <a:solidFill>
                                  <a:srgbClr val="333333"/>
                                </a:solidFill>
                                <a:latin typeface="Cambria Math" panose="02040503050406030204" pitchFamily="18" charset="0"/>
                                <a:ea typeface="微软雅黑" panose="020B0503020204020204" pitchFamily="34" charset="-122"/>
                              </a:rPr>
                              <m:t>𝑖</m:t>
                            </m:r>
                          </m:sub>
                        </m:sSub>
                      </m:oMath>
                    </m:oMathPara>
                  </a14:m>
                  <a:endParaRPr lang="zh-CN" altLang="en-US" sz="1800" dirty="0">
                    <a:solidFill>
                      <a:srgbClr val="333333"/>
                    </a:solidFill>
                    <a:latin typeface="微软雅黑" panose="020B0503020204020204" pitchFamily="34" charset="-122"/>
                    <a:ea typeface="微软雅黑" panose="020B0503020204020204" pitchFamily="34" charset="-122"/>
                  </a:endParaRPr>
                </a:p>
              </p:txBody>
            </p:sp>
          </mc:Choice>
          <mc:Fallback xmlns="">
            <p:sp>
              <p:nvSpPr>
                <p:cNvPr id="19" name="流程图: 接点 18"/>
                <p:cNvSpPr>
                  <a:spLocks noRot="1" noChangeAspect="1" noMove="1" noResize="1" noEditPoints="1" noAdjustHandles="1" noChangeArrowheads="1" noChangeShapeType="1" noTextEdit="1"/>
                </p:cNvSpPr>
                <p:nvPr/>
              </p:nvSpPr>
              <p:spPr bwMode="auto">
                <a:xfrm>
                  <a:off x="6673247" y="1644274"/>
                  <a:ext cx="550656" cy="576636"/>
                </a:xfrm>
                <a:prstGeom prst="flowChartConnector">
                  <a:avLst/>
                </a:prstGeom>
                <a:blipFill rotWithShape="0">
                  <a:blip r:embed="rId3"/>
                  <a:stretch>
                    <a:fillRect/>
                  </a:stretch>
                </a:blipFill>
                <a:ln w="12700">
                  <a:solidFill>
                    <a:schemeClr val="tx1">
                      <a:lumMod val="50000"/>
                    </a:schemeClr>
                  </a:solidFill>
                </a:ln>
                <a:effectLst/>
                <a:extLst/>
              </p:spPr>
              <p:txBody>
                <a:bodyPr/>
                <a:lstStyle/>
                <a:p>
                  <a:r>
                    <a:rPr lang="zh-CN" altLang="en-US">
                      <a:noFill/>
                    </a:rPr>
                    <a:t> </a:t>
                  </a:r>
                </a:p>
              </p:txBody>
            </p:sp>
          </mc:Fallback>
        </mc:AlternateContent>
        <p:sp>
          <p:nvSpPr>
            <p:cNvPr id="20" name="流程图: 接点 19"/>
            <p:cNvSpPr/>
            <p:nvPr/>
          </p:nvSpPr>
          <p:spPr bwMode="auto">
            <a:xfrm>
              <a:off x="6220468" y="3183756"/>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2</a:t>
              </a:r>
            </a:p>
          </p:txBody>
        </p:sp>
        <p:sp>
          <p:nvSpPr>
            <p:cNvPr id="21" name="流程图: 接点 20"/>
            <p:cNvSpPr/>
            <p:nvPr/>
          </p:nvSpPr>
          <p:spPr bwMode="auto">
            <a:xfrm>
              <a:off x="7837966" y="3166376"/>
              <a:ext cx="573653"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err="1">
                  <a:solidFill>
                    <a:srgbClr val="333333"/>
                  </a:solidFill>
                </a:rPr>
                <a:t>x</a:t>
              </a:r>
              <a:r>
                <a:rPr lang="en-US" altLang="zh-CN" sz="1350" i="1" baseline="-25000" dirty="0" err="1">
                  <a:solidFill>
                    <a:srgbClr val="333333"/>
                  </a:solidFill>
                </a:rPr>
                <a:t>p</a:t>
              </a:r>
              <a:endParaRPr lang="en-US" altLang="zh-CN" sz="1350" i="1" baseline="-25000" dirty="0">
                <a:solidFill>
                  <a:srgbClr val="333333"/>
                </a:solidFill>
              </a:endParaRPr>
            </a:p>
          </p:txBody>
        </p:sp>
        <p:sp>
          <p:nvSpPr>
            <p:cNvPr id="22" name="流程图: 接点 21"/>
            <p:cNvSpPr/>
            <p:nvPr/>
          </p:nvSpPr>
          <p:spPr bwMode="auto">
            <a:xfrm>
              <a:off x="7027421" y="3183756"/>
              <a:ext cx="554248"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3</a:t>
              </a:r>
            </a:p>
          </p:txBody>
        </p:sp>
        <p:sp>
          <p:nvSpPr>
            <p:cNvPr id="23" name="流程图: 接点 22"/>
            <p:cNvSpPr/>
            <p:nvPr/>
          </p:nvSpPr>
          <p:spPr bwMode="auto">
            <a:xfrm>
              <a:off x="5411719" y="3166376"/>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1</a:t>
              </a:r>
            </a:p>
          </p:txBody>
        </p:sp>
        <p:cxnSp>
          <p:nvCxnSpPr>
            <p:cNvPr id="24" name="直接箭头连接符 23"/>
            <p:cNvCxnSpPr>
              <a:stCxn id="19" idx="2"/>
              <a:endCxn id="23" idx="7"/>
            </p:cNvCxnSpPr>
            <p:nvPr/>
          </p:nvCxnSpPr>
          <p:spPr>
            <a:xfrm flipH="1">
              <a:off x="5881733" y="1932592"/>
              <a:ext cx="791514" cy="131823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5" name="直接箭头连接符 24"/>
            <p:cNvCxnSpPr>
              <a:stCxn id="19" idx="6"/>
              <a:endCxn id="21" idx="1"/>
            </p:cNvCxnSpPr>
            <p:nvPr/>
          </p:nvCxnSpPr>
          <p:spPr>
            <a:xfrm>
              <a:off x="7223903" y="1932592"/>
              <a:ext cx="698073" cy="131823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6" name="直接箭头连接符 25"/>
            <p:cNvCxnSpPr>
              <a:stCxn id="19" idx="3"/>
              <a:endCxn id="20" idx="0"/>
            </p:cNvCxnSpPr>
            <p:nvPr/>
          </p:nvCxnSpPr>
          <p:spPr>
            <a:xfrm flipH="1">
              <a:off x="6495796" y="2136464"/>
              <a:ext cx="258093" cy="1047292"/>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7" name="直接箭头连接符 26"/>
            <p:cNvCxnSpPr>
              <a:stCxn id="19" idx="5"/>
              <a:endCxn id="22" idx="0"/>
            </p:cNvCxnSpPr>
            <p:nvPr/>
          </p:nvCxnSpPr>
          <p:spPr>
            <a:xfrm>
              <a:off x="7143261" y="2136464"/>
              <a:ext cx="161284" cy="1047292"/>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8" name="直接箭头连接符 27"/>
            <p:cNvCxnSpPr>
              <a:stCxn id="23" idx="6"/>
              <a:endCxn id="20" idx="2"/>
            </p:cNvCxnSpPr>
            <p:nvPr/>
          </p:nvCxnSpPr>
          <p:spPr>
            <a:xfrm>
              <a:off x="5962375" y="3454694"/>
              <a:ext cx="258093" cy="1738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p:cNvCxnSpPr>
              <a:stCxn id="20" idx="6"/>
              <a:endCxn id="22" idx="2"/>
            </p:cNvCxnSpPr>
            <p:nvPr/>
          </p:nvCxnSpPr>
          <p:spPr>
            <a:xfrm>
              <a:off x="6771124" y="3472074"/>
              <a:ext cx="256297" cy="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0" name="曲线连接符 29"/>
            <p:cNvCxnSpPr>
              <a:stCxn id="23" idx="4"/>
              <a:endCxn id="22" idx="4"/>
            </p:cNvCxnSpPr>
            <p:nvPr/>
          </p:nvCxnSpPr>
          <p:spPr>
            <a:xfrm rot="16200000" flipH="1">
              <a:off x="6487106" y="2942953"/>
              <a:ext cx="17380" cy="1617498"/>
            </a:xfrm>
            <a:prstGeom prst="curvedConnector3">
              <a:avLst>
                <a:gd name="adj1" fmla="val 1415305"/>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6" name="组合 45"/>
          <p:cNvGrpSpPr/>
          <p:nvPr/>
        </p:nvGrpSpPr>
        <p:grpSpPr>
          <a:xfrm>
            <a:off x="6853159" y="1126773"/>
            <a:ext cx="2249925" cy="1587089"/>
            <a:chOff x="8955684" y="1768481"/>
            <a:chExt cx="2999900" cy="2116118"/>
          </a:xfrm>
        </p:grpSpPr>
        <mc:AlternateContent xmlns:mc="http://schemas.openxmlformats.org/markup-compatibility/2006" xmlns:a14="http://schemas.microsoft.com/office/drawing/2010/main">
          <mc:Choice Requires="a14">
            <p:sp>
              <p:nvSpPr>
                <p:cNvPr id="32" name="流程图: 接点 31"/>
                <p:cNvSpPr/>
                <p:nvPr/>
              </p:nvSpPr>
              <p:spPr bwMode="auto">
                <a:xfrm>
                  <a:off x="10217212" y="1768481"/>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14:m>
                    <m:oMathPara xmlns:m="http://schemas.openxmlformats.org/officeDocument/2006/math">
                      <m:oMathParaPr>
                        <m:jc m:val="centerGroup"/>
                      </m:oMathParaPr>
                      <m:oMath xmlns:m="http://schemas.openxmlformats.org/officeDocument/2006/math">
                        <m:sSub>
                          <m:sSubPr>
                            <m:ctrlPr>
                              <a:rPr lang="en-US" altLang="zh-CN" sz="1800" i="1" dirty="0">
                                <a:solidFill>
                                  <a:srgbClr val="333333"/>
                                </a:solidFill>
                                <a:latin typeface="Cambria Math" panose="02040503050406030204" pitchFamily="18" charset="0"/>
                                <a:ea typeface="微软雅黑" panose="020B0503020204020204" pitchFamily="34" charset="-122"/>
                              </a:rPr>
                            </m:ctrlPr>
                          </m:sSubPr>
                          <m:e>
                            <m:r>
                              <a:rPr lang="en-US" altLang="zh-CN" sz="1800" i="1" dirty="0">
                                <a:solidFill>
                                  <a:srgbClr val="333333"/>
                                </a:solidFill>
                                <a:latin typeface="Cambria Math" panose="02040503050406030204" pitchFamily="18" charset="0"/>
                                <a:ea typeface="微软雅黑" panose="020B0503020204020204" pitchFamily="34" charset="-122"/>
                              </a:rPr>
                              <m:t>𝑌</m:t>
                            </m:r>
                          </m:e>
                          <m:sub>
                            <m:r>
                              <a:rPr lang="en-US" altLang="zh-CN" sz="1800" i="1" dirty="0">
                                <a:solidFill>
                                  <a:srgbClr val="333333"/>
                                </a:solidFill>
                                <a:latin typeface="Cambria Math" panose="02040503050406030204" pitchFamily="18" charset="0"/>
                                <a:ea typeface="微软雅黑" panose="020B0503020204020204" pitchFamily="34" charset="-122"/>
                              </a:rPr>
                              <m:t>𝑖</m:t>
                            </m:r>
                          </m:sub>
                        </m:sSub>
                      </m:oMath>
                    </m:oMathPara>
                  </a14:m>
                  <a:endParaRPr lang="zh-CN" altLang="en-US" sz="1800" dirty="0">
                    <a:solidFill>
                      <a:srgbClr val="333333"/>
                    </a:solidFill>
                    <a:latin typeface="微软雅黑" panose="020B0503020204020204" pitchFamily="34" charset="-122"/>
                    <a:ea typeface="微软雅黑" panose="020B0503020204020204" pitchFamily="34" charset="-122"/>
                  </a:endParaRPr>
                </a:p>
              </p:txBody>
            </p:sp>
          </mc:Choice>
          <mc:Fallback xmlns="">
            <p:sp>
              <p:nvSpPr>
                <p:cNvPr id="32" name="流程图: 接点 31"/>
                <p:cNvSpPr>
                  <a:spLocks noRot="1" noChangeAspect="1" noMove="1" noResize="1" noEditPoints="1" noAdjustHandles="1" noChangeArrowheads="1" noChangeShapeType="1" noTextEdit="1"/>
                </p:cNvSpPr>
                <p:nvPr/>
              </p:nvSpPr>
              <p:spPr bwMode="auto">
                <a:xfrm>
                  <a:off x="10217212" y="1768481"/>
                  <a:ext cx="550656" cy="576636"/>
                </a:xfrm>
                <a:prstGeom prst="flowChartConnector">
                  <a:avLst/>
                </a:prstGeom>
                <a:blipFill rotWithShape="0">
                  <a:blip r:embed="rId4"/>
                  <a:stretch>
                    <a:fillRect/>
                  </a:stretch>
                </a:blipFill>
                <a:ln w="12700">
                  <a:solidFill>
                    <a:schemeClr val="tx1">
                      <a:lumMod val="50000"/>
                    </a:schemeClr>
                  </a:solidFill>
                </a:ln>
                <a:effectLst/>
                <a:extLst/>
              </p:spPr>
              <p:txBody>
                <a:bodyPr/>
                <a:lstStyle/>
                <a:p>
                  <a:r>
                    <a:rPr lang="zh-CN" altLang="en-US">
                      <a:noFill/>
                    </a:rPr>
                    <a:t> </a:t>
                  </a:r>
                </a:p>
              </p:txBody>
            </p:sp>
          </mc:Fallback>
        </mc:AlternateContent>
        <p:sp>
          <p:nvSpPr>
            <p:cNvPr id="33" name="流程图: 接点 32"/>
            <p:cNvSpPr/>
            <p:nvPr/>
          </p:nvSpPr>
          <p:spPr bwMode="auto">
            <a:xfrm>
              <a:off x="9764433" y="3307963"/>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2</a:t>
              </a:r>
            </a:p>
          </p:txBody>
        </p:sp>
        <p:sp>
          <p:nvSpPr>
            <p:cNvPr id="34" name="流程图: 接点 33"/>
            <p:cNvSpPr/>
            <p:nvPr/>
          </p:nvSpPr>
          <p:spPr bwMode="auto">
            <a:xfrm>
              <a:off x="11381931" y="3290583"/>
              <a:ext cx="573653"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err="1">
                  <a:solidFill>
                    <a:srgbClr val="333333"/>
                  </a:solidFill>
                </a:rPr>
                <a:t>x</a:t>
              </a:r>
              <a:r>
                <a:rPr lang="en-US" altLang="zh-CN" sz="1350" i="1" baseline="-25000" dirty="0" err="1">
                  <a:solidFill>
                    <a:srgbClr val="333333"/>
                  </a:solidFill>
                </a:rPr>
                <a:t>p</a:t>
              </a:r>
              <a:endParaRPr lang="en-US" altLang="zh-CN" sz="1350" i="1" baseline="-25000" dirty="0">
                <a:solidFill>
                  <a:srgbClr val="333333"/>
                </a:solidFill>
              </a:endParaRPr>
            </a:p>
          </p:txBody>
        </p:sp>
        <p:sp>
          <p:nvSpPr>
            <p:cNvPr id="35" name="流程图: 接点 34"/>
            <p:cNvSpPr/>
            <p:nvPr/>
          </p:nvSpPr>
          <p:spPr bwMode="auto">
            <a:xfrm>
              <a:off x="10571386" y="3307963"/>
              <a:ext cx="554248"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3</a:t>
              </a:r>
            </a:p>
          </p:txBody>
        </p:sp>
        <p:sp>
          <p:nvSpPr>
            <p:cNvPr id="36" name="流程图: 接点 35"/>
            <p:cNvSpPr/>
            <p:nvPr/>
          </p:nvSpPr>
          <p:spPr bwMode="auto">
            <a:xfrm>
              <a:off x="8955684" y="3290583"/>
              <a:ext cx="550656" cy="576636"/>
            </a:xfrm>
            <a:prstGeom prst="flowChartConnector">
              <a:avLst/>
            </a:prstGeom>
            <a:noFill/>
            <a:ln w="12700">
              <a:solidFill>
                <a:schemeClr val="tx1">
                  <a:lumMod val="50000"/>
                </a:schemeClr>
              </a:solidFill>
            </a:ln>
            <a:effectLst/>
          </p:spPr>
          <p:txBody>
            <a:bodyPr vert="horz" wrap="square" lIns="68580" tIns="34290" rIns="68580" bIns="34290" numCol="1" rtlCol="0" anchor="t" anchorCtr="0" compatLnSpc="1">
              <a:prstTxWarp prst="textNoShape">
                <a:avLst/>
              </a:prstTxWarp>
            </a:bodyPr>
            <a:lstStyle/>
            <a:p>
              <a:pPr>
                <a:buFontTx/>
                <a:buNone/>
              </a:pPr>
              <a:r>
                <a:rPr lang="en-US" altLang="zh-CN" sz="1350" i="1" dirty="0">
                  <a:solidFill>
                    <a:srgbClr val="333333"/>
                  </a:solidFill>
                </a:rPr>
                <a:t>x</a:t>
              </a:r>
              <a:r>
                <a:rPr lang="en-US" altLang="zh-CN" sz="1350" i="1" baseline="-25000" dirty="0">
                  <a:solidFill>
                    <a:srgbClr val="333333"/>
                  </a:solidFill>
                </a:rPr>
                <a:t>1</a:t>
              </a:r>
            </a:p>
          </p:txBody>
        </p:sp>
        <p:cxnSp>
          <p:nvCxnSpPr>
            <p:cNvPr id="37" name="直接箭头连接符 36"/>
            <p:cNvCxnSpPr>
              <a:stCxn id="32" idx="2"/>
              <a:endCxn id="36" idx="7"/>
            </p:cNvCxnSpPr>
            <p:nvPr/>
          </p:nvCxnSpPr>
          <p:spPr>
            <a:xfrm flipH="1">
              <a:off x="9425698" y="2056799"/>
              <a:ext cx="791514" cy="131823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8" name="直接箭头连接符 37"/>
            <p:cNvCxnSpPr>
              <a:stCxn id="32" idx="6"/>
              <a:endCxn id="34" idx="1"/>
            </p:cNvCxnSpPr>
            <p:nvPr/>
          </p:nvCxnSpPr>
          <p:spPr>
            <a:xfrm>
              <a:off x="10767868" y="2056799"/>
              <a:ext cx="698073" cy="131823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9" name="直接箭头连接符 38"/>
            <p:cNvCxnSpPr>
              <a:stCxn id="32" idx="3"/>
              <a:endCxn id="33" idx="0"/>
            </p:cNvCxnSpPr>
            <p:nvPr/>
          </p:nvCxnSpPr>
          <p:spPr>
            <a:xfrm flipH="1">
              <a:off x="10039761" y="2260671"/>
              <a:ext cx="258093" cy="1047292"/>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41" name="直接箭头连接符 40"/>
            <p:cNvCxnSpPr>
              <a:stCxn id="36" idx="6"/>
              <a:endCxn id="33" idx="2"/>
            </p:cNvCxnSpPr>
            <p:nvPr/>
          </p:nvCxnSpPr>
          <p:spPr>
            <a:xfrm>
              <a:off x="9506340" y="3578901"/>
              <a:ext cx="258093" cy="17380"/>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grpSp>
      <p:cxnSp>
        <p:nvCxnSpPr>
          <p:cNvPr id="48" name="直接箭头连接符 47"/>
          <p:cNvCxnSpPr>
            <a:stCxn id="35" idx="6"/>
            <a:endCxn id="34" idx="2"/>
          </p:cNvCxnSpPr>
          <p:nvPr/>
        </p:nvCxnSpPr>
        <p:spPr>
          <a:xfrm flipV="1">
            <a:off x="8480622" y="2484589"/>
            <a:ext cx="192223" cy="13035"/>
          </a:xfrm>
          <a:prstGeom prst="straightConnector1">
            <a:avLst/>
          </a:prstGeom>
          <a:ln w="31750">
            <a:solidFill>
              <a:schemeClr val="tx1">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49" name="矩形 48"/>
          <p:cNvSpPr/>
          <p:nvPr/>
        </p:nvSpPr>
        <p:spPr>
          <a:xfrm>
            <a:off x="3109512" y="3059668"/>
            <a:ext cx="1377300" cy="369332"/>
          </a:xfrm>
          <a:prstGeom prst="rect">
            <a:avLst/>
          </a:prstGeom>
        </p:spPr>
        <p:txBody>
          <a:bodyPr wrap="none">
            <a:spAutoFit/>
          </a:bodyPr>
          <a:lstStyle/>
          <a:p>
            <a:pPr fontAlgn="auto">
              <a:spcBef>
                <a:spcPts val="0"/>
              </a:spcBef>
              <a:spcAft>
                <a:spcPts val="0"/>
              </a:spcAft>
              <a:buClrTx/>
              <a:buSzTx/>
              <a:buNone/>
            </a:pPr>
            <a:r>
              <a:rPr lang="en-US" altLang="zh-CN" sz="1800" b="1" dirty="0">
                <a:solidFill>
                  <a:srgbClr val="333333"/>
                </a:solidFill>
                <a:latin typeface="Arial"/>
              </a:rPr>
              <a:t>BAN</a:t>
            </a:r>
            <a:r>
              <a:rPr lang="zh-CN" altLang="en-US" sz="1800" b="1" dirty="0">
                <a:solidFill>
                  <a:srgbClr val="333333"/>
                </a:solidFill>
                <a:latin typeface="Arial"/>
              </a:rPr>
              <a:t>分类器</a:t>
            </a:r>
          </a:p>
        </p:txBody>
      </p:sp>
      <p:sp>
        <p:nvSpPr>
          <p:cNvPr id="50" name="矩形 49"/>
          <p:cNvSpPr/>
          <p:nvPr/>
        </p:nvSpPr>
        <p:spPr>
          <a:xfrm>
            <a:off x="7392755" y="3048000"/>
            <a:ext cx="1390124" cy="369332"/>
          </a:xfrm>
          <a:prstGeom prst="rect">
            <a:avLst/>
          </a:prstGeom>
        </p:spPr>
        <p:txBody>
          <a:bodyPr wrap="none">
            <a:spAutoFit/>
          </a:bodyPr>
          <a:lstStyle/>
          <a:p>
            <a:pPr fontAlgn="auto">
              <a:spcBef>
                <a:spcPts val="0"/>
              </a:spcBef>
              <a:spcAft>
                <a:spcPts val="0"/>
              </a:spcAft>
              <a:buClrTx/>
              <a:buSzTx/>
              <a:buNone/>
            </a:pPr>
            <a:r>
              <a:rPr lang="en-US" altLang="zh-CN" sz="1800" b="1" dirty="0">
                <a:solidFill>
                  <a:srgbClr val="333333"/>
                </a:solidFill>
                <a:latin typeface="Arial"/>
              </a:rPr>
              <a:t>GBN</a:t>
            </a:r>
            <a:r>
              <a:rPr lang="zh-CN" altLang="en-US" sz="1800" b="1" dirty="0">
                <a:solidFill>
                  <a:srgbClr val="333333"/>
                </a:solidFill>
                <a:latin typeface="Arial"/>
              </a:rPr>
              <a:t>分类器</a:t>
            </a:r>
          </a:p>
        </p:txBody>
      </p:sp>
      <p:sp>
        <p:nvSpPr>
          <p:cNvPr id="51" name="矩形 50"/>
          <p:cNvSpPr/>
          <p:nvPr/>
        </p:nvSpPr>
        <p:spPr>
          <a:xfrm>
            <a:off x="1600200" y="3783171"/>
            <a:ext cx="9220200" cy="1812740"/>
          </a:xfrm>
          <a:prstGeom prst="rect">
            <a:avLst/>
          </a:prstGeom>
        </p:spPr>
        <p:txBody>
          <a:bodyPr wrap="square">
            <a:spAutoFit/>
          </a:bodyPr>
          <a:lstStyle/>
          <a:p>
            <a:pPr marL="285750" indent="-285750" fontAlgn="auto">
              <a:lnSpc>
                <a:spcPts val="2600"/>
              </a:lnSpc>
              <a:spcBef>
                <a:spcPts val="600"/>
              </a:spcBef>
              <a:spcAft>
                <a:spcPts val="0"/>
              </a:spcAft>
              <a:buClr>
                <a:srgbClr val="7030A0"/>
              </a:buClr>
              <a:buSzTx/>
              <a:buFont typeface="Wingdings" panose="05000000000000000000" pitchFamily="2" charset="2"/>
              <a:buChar char="u"/>
            </a:pPr>
            <a:r>
              <a:rPr lang="en-US" altLang="zh-CN" sz="1800" b="1" dirty="0">
                <a:solidFill>
                  <a:srgbClr val="333333"/>
                </a:solidFill>
                <a:latin typeface="Arial"/>
              </a:rPr>
              <a:t>BAN(BN Augmented Naive Bayes)</a:t>
            </a:r>
            <a:r>
              <a:rPr lang="zh-CN" altLang="en-US" sz="1800" b="1" dirty="0">
                <a:solidFill>
                  <a:srgbClr val="333333"/>
                </a:solidFill>
                <a:latin typeface="Arial"/>
              </a:rPr>
              <a:t>分类器</a:t>
            </a:r>
            <a:r>
              <a:rPr lang="zh-CN" altLang="en-US" sz="1800" dirty="0">
                <a:solidFill>
                  <a:srgbClr val="333333"/>
                </a:solidFill>
                <a:latin typeface="Arial"/>
              </a:rPr>
              <a:t>：进一步扩展</a:t>
            </a:r>
            <a:r>
              <a:rPr lang="en-US" altLang="zh-CN" sz="1800" dirty="0">
                <a:solidFill>
                  <a:srgbClr val="333333"/>
                </a:solidFill>
                <a:latin typeface="Arial"/>
              </a:rPr>
              <a:t>TAN</a:t>
            </a:r>
            <a:r>
              <a:rPr lang="zh-CN" altLang="en-US" sz="1800" dirty="0">
                <a:solidFill>
                  <a:srgbClr val="333333"/>
                </a:solidFill>
                <a:latin typeface="Arial"/>
              </a:rPr>
              <a:t>分类器，允许各特征变量所对应的结点之间的关系构成一个图，而不只是树。</a:t>
            </a:r>
            <a:endParaRPr lang="en-US" altLang="zh-CN" sz="1800" dirty="0">
              <a:solidFill>
                <a:srgbClr val="333333"/>
              </a:solidFill>
              <a:latin typeface="Arial"/>
            </a:endParaRPr>
          </a:p>
          <a:p>
            <a:pPr marL="285750" indent="-285750" fontAlgn="auto">
              <a:lnSpc>
                <a:spcPts val="2600"/>
              </a:lnSpc>
              <a:spcBef>
                <a:spcPts val="600"/>
              </a:spcBef>
              <a:spcAft>
                <a:spcPts val="0"/>
              </a:spcAft>
              <a:buClr>
                <a:srgbClr val="7030A0"/>
              </a:buClr>
              <a:buSzTx/>
              <a:buFont typeface="Wingdings" panose="05000000000000000000" pitchFamily="2" charset="2"/>
              <a:buChar char="u"/>
            </a:pPr>
            <a:r>
              <a:rPr lang="en-US" altLang="zh-CN" sz="1800" b="1" dirty="0">
                <a:solidFill>
                  <a:srgbClr val="333333"/>
                </a:solidFill>
                <a:latin typeface="Arial"/>
              </a:rPr>
              <a:t>GBN(General Bayesian Network)</a:t>
            </a:r>
            <a:r>
              <a:rPr lang="zh-CN" altLang="en-US" sz="1800" b="1" dirty="0">
                <a:solidFill>
                  <a:srgbClr val="333333"/>
                </a:solidFill>
                <a:latin typeface="Arial"/>
              </a:rPr>
              <a:t>分类器：</a:t>
            </a:r>
            <a:r>
              <a:rPr lang="zh-CN" altLang="en-US" sz="1800" dirty="0">
                <a:solidFill>
                  <a:srgbClr val="333333"/>
                </a:solidFill>
                <a:latin typeface="Arial"/>
              </a:rPr>
              <a:t>是一种无约束的贝叶斯网络分类器。和其他贝叶斯分类器的区别是：在其他分类器中均将类标号变量所对应的结点作为一个特殊的结点（即是各特征变量的父结点），而</a:t>
            </a:r>
            <a:r>
              <a:rPr lang="en-US" altLang="zh-CN" sz="1800" dirty="0">
                <a:solidFill>
                  <a:srgbClr val="333333"/>
                </a:solidFill>
                <a:latin typeface="Arial"/>
              </a:rPr>
              <a:t>GBN</a:t>
            </a:r>
            <a:r>
              <a:rPr lang="zh-CN" altLang="en-US" sz="1800" dirty="0">
                <a:solidFill>
                  <a:srgbClr val="333333"/>
                </a:solidFill>
                <a:latin typeface="Arial"/>
              </a:rPr>
              <a:t>中将类标号变量作为一普通结点。</a:t>
            </a:r>
          </a:p>
        </p:txBody>
      </p:sp>
      <p:sp>
        <p:nvSpPr>
          <p:cNvPr id="40" name="矩形 13"/>
          <p:cNvSpPr>
            <a:spLocks noChangeArrowheads="1"/>
          </p:cNvSpPr>
          <p:nvPr/>
        </p:nvSpPr>
        <p:spPr bwMode="auto">
          <a:xfrm>
            <a:off x="855259" y="21867"/>
            <a:ext cx="64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000">
                <a:solidFill>
                  <a:schemeClr val="tx1"/>
                </a:solidFill>
                <a:latin typeface="Arial" charset="0"/>
                <a:ea typeface="宋体" charset="0"/>
              </a:defRPr>
            </a:lvl1pPr>
            <a:lvl2pPr marL="742950" indent="-285750">
              <a:defRPr kumimoji="1" sz="4000">
                <a:solidFill>
                  <a:schemeClr val="tx1"/>
                </a:solidFill>
                <a:latin typeface="Arial" charset="0"/>
                <a:ea typeface="宋体" charset="0"/>
              </a:defRPr>
            </a:lvl2pPr>
            <a:lvl3pPr marL="1143000" indent="-228600">
              <a:defRPr kumimoji="1" sz="4000">
                <a:solidFill>
                  <a:schemeClr val="tx1"/>
                </a:solidFill>
                <a:latin typeface="Arial" charset="0"/>
                <a:ea typeface="宋体" charset="0"/>
              </a:defRPr>
            </a:lvl3pPr>
            <a:lvl4pPr marL="1600200" indent="-228600">
              <a:defRPr kumimoji="1" sz="4000">
                <a:solidFill>
                  <a:schemeClr val="tx1"/>
                </a:solidFill>
                <a:latin typeface="Arial" charset="0"/>
                <a:ea typeface="宋体" charset="0"/>
              </a:defRPr>
            </a:lvl4pPr>
            <a:lvl5pPr marL="2057400" indent="-228600">
              <a:defRPr kumimoji="1" sz="4000">
                <a:solidFill>
                  <a:schemeClr val="tx1"/>
                </a:solidFill>
                <a:latin typeface="Arial" charset="0"/>
                <a:ea typeface="宋体" charset="0"/>
              </a:defRPr>
            </a:lvl5pPr>
            <a:lvl6pPr marL="2514600" indent="-228600" eaLnBrk="0" fontAlgn="base" hangingPunct="0">
              <a:spcBef>
                <a:spcPct val="0"/>
              </a:spcBef>
              <a:spcAft>
                <a:spcPct val="0"/>
              </a:spcAft>
              <a:defRPr kumimoji="1" sz="4000">
                <a:solidFill>
                  <a:schemeClr val="tx1"/>
                </a:solidFill>
                <a:latin typeface="Arial" charset="0"/>
                <a:ea typeface="宋体" charset="0"/>
              </a:defRPr>
            </a:lvl6pPr>
            <a:lvl7pPr marL="2971800" indent="-228600" eaLnBrk="0" fontAlgn="base" hangingPunct="0">
              <a:spcBef>
                <a:spcPct val="0"/>
              </a:spcBef>
              <a:spcAft>
                <a:spcPct val="0"/>
              </a:spcAft>
              <a:defRPr kumimoji="1" sz="4000">
                <a:solidFill>
                  <a:schemeClr val="tx1"/>
                </a:solidFill>
                <a:latin typeface="Arial" charset="0"/>
                <a:ea typeface="宋体" charset="0"/>
              </a:defRPr>
            </a:lvl7pPr>
            <a:lvl8pPr marL="3429000" indent="-228600" eaLnBrk="0" fontAlgn="base" hangingPunct="0">
              <a:spcBef>
                <a:spcPct val="0"/>
              </a:spcBef>
              <a:spcAft>
                <a:spcPct val="0"/>
              </a:spcAft>
              <a:defRPr kumimoji="1" sz="4000">
                <a:solidFill>
                  <a:schemeClr val="tx1"/>
                </a:solidFill>
                <a:latin typeface="Arial" charset="0"/>
                <a:ea typeface="宋体" charset="0"/>
              </a:defRPr>
            </a:lvl8pPr>
            <a:lvl9pPr marL="3886200" indent="-228600" eaLnBrk="0" fontAlgn="base" hangingPunct="0">
              <a:spcBef>
                <a:spcPct val="0"/>
              </a:spcBef>
              <a:spcAft>
                <a:spcPct val="0"/>
              </a:spcAft>
              <a:defRPr kumimoji="1" sz="4000">
                <a:solidFill>
                  <a:schemeClr val="tx1"/>
                </a:solidFill>
                <a:latin typeface="Arial" charset="0"/>
                <a:ea typeface="宋体" charset="0"/>
              </a:defRPr>
            </a:lvl9pPr>
          </a:lstStyle>
          <a:p>
            <a:pPr>
              <a:buNone/>
            </a:pPr>
            <a:r>
              <a:rPr lang="zh-CN" altLang="en-US" sz="3600" dirty="0">
                <a:latin typeface="Microsoft YaHei" charset="0"/>
                <a:ea typeface="Microsoft YaHei" charset="0"/>
                <a:cs typeface="Microsoft YaHei" charset="0"/>
              </a:rPr>
              <a:t>半朴素贝叶斯分类器</a:t>
            </a:r>
          </a:p>
        </p:txBody>
      </p:sp>
    </p:spTree>
    <p:extLst>
      <p:ext uri="{BB962C8B-B14F-4D97-AF65-F5344CB8AC3E}">
        <p14:creationId xmlns:p14="http://schemas.microsoft.com/office/powerpoint/2010/main" val="4168894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04800" y="172016"/>
            <a:ext cx="8502650" cy="470535"/>
          </a:xfrm>
        </p:spPr>
        <p:txBody>
          <a:bodyPr>
            <a:noAutofit/>
          </a:bodyPr>
          <a:lstStyle/>
          <a:p>
            <a:r>
              <a:rPr lang="en-US" altLang="zh-CN" dirty="0">
                <a:latin typeface="Verdana" panose="020B0604030504040204" pitchFamily="34" charset="0"/>
                <a:ea typeface="Verdana" panose="020B0604030504040204" pitchFamily="34" charset="0"/>
                <a:cs typeface="Verdana" panose="020B0604030504040204" pitchFamily="34" charset="0"/>
              </a:rPr>
              <a:t>    SPODE</a:t>
            </a:r>
            <a:r>
              <a:rPr lang="en-US" altLang="zh-CN" dirty="0">
                <a:cs typeface="微软雅黑" panose="020B0503020204020204" pitchFamily="34" charset="-122"/>
              </a:rPr>
              <a:t> (Super-Parent ODE)</a:t>
            </a:r>
            <a:endParaRPr lang="zh-CN" altLang="en-US" dirty="0">
              <a:latin typeface="Verdana" panose="020B0604030504040204" pitchFamily="34" charset="0"/>
              <a:ea typeface="Verdana" panose="020B0604030504040204" pitchFamily="34" charset="0"/>
              <a:cs typeface="Verdana" panose="020B0604030504040204" pitchFamily="34" charset="0"/>
            </a:endParaRPr>
          </a:p>
        </p:txBody>
      </p:sp>
      <p:sp>
        <p:nvSpPr>
          <p:cNvPr id="2" name="内容占位符 1"/>
          <p:cNvSpPr>
            <a:spLocks noGrp="1"/>
          </p:cNvSpPr>
          <p:nvPr>
            <p:ph sz="quarter" idx="14"/>
          </p:nvPr>
        </p:nvSpPr>
        <p:spPr>
          <a:xfrm>
            <a:off x="926556" y="1066801"/>
            <a:ext cx="10122444" cy="4876800"/>
          </a:xfrm>
        </p:spPr>
        <p:txBody>
          <a:bodyPr>
            <a:normAutofit/>
          </a:bodyPr>
          <a:lstStyle/>
          <a:p>
            <a:pPr marL="228600" lvl="1">
              <a:spcBef>
                <a:spcPts val="1000"/>
              </a:spcBef>
              <a:buSzPct val="120000"/>
              <a:buFont typeface="Wingdings" panose="05000000000000000000" pitchFamily="2" charset="2"/>
              <a:buChar char="p"/>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最直接的做法是假设所有属性都依赖于同一属性，称为“超父”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(super-</a:t>
            </a:r>
            <a:r>
              <a:rPr lang="en-US" altLang="zh-CN" sz="22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parenet</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，然后通过交叉验证等模型选择方法来确定超父属性，由此形成了</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SPODE</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方法。</a:t>
            </a:r>
          </a:p>
          <a:p>
            <a:pPr marL="685800" lvl="2">
              <a:spcBef>
                <a:spcPts val="1000"/>
              </a:spcBef>
              <a:buSzPct val="120000"/>
              <a:buFont typeface="Wingdings" panose="05000000000000000000" pitchFamily="2" charset="2"/>
              <a:buChar char="p"/>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2">
              <a:spcBef>
                <a:spcPts val="1000"/>
              </a:spcBef>
              <a:buSzPct val="120000"/>
              <a:buFont typeface="Wingdings" panose="05000000000000000000" pitchFamily="2" charset="2"/>
              <a:buChar char="p"/>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2">
              <a:spcBef>
                <a:spcPts val="1000"/>
              </a:spcBef>
              <a:buSzPct val="120000"/>
              <a:buFont typeface="Wingdings" panose="05000000000000000000" pitchFamily="2" charset="2"/>
              <a:buChar char="p"/>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2">
              <a:spcBef>
                <a:spcPts val="1000"/>
              </a:spcBef>
              <a:buSzPct val="120000"/>
              <a:buFont typeface="Wingdings" panose="05000000000000000000" pitchFamily="2" charset="2"/>
              <a:buChar char="p"/>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2">
              <a:spcBef>
                <a:spcPts val="1000"/>
              </a:spcBef>
              <a:buSzPct val="120000"/>
              <a:buFont typeface="Wingdings" panose="05000000000000000000" pitchFamily="2" charset="2"/>
              <a:buChar char="p"/>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2">
              <a:spcBef>
                <a:spcPts val="1000"/>
              </a:spcBef>
              <a:buSzPct val="120000"/>
              <a:buFont typeface="Wingdings" panose="05000000000000000000" pitchFamily="2" charset="2"/>
              <a:buChar char="p"/>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5755" lvl="2" indent="0" algn="ctr">
              <a:spcBef>
                <a:spcPts val="1000"/>
              </a:spcBef>
              <a:buSzPct val="120000"/>
              <a:buNone/>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7.1 </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朴素贝叶斯分类器与两种半朴素分类器所考虑的属性依赖关系</a:t>
            </a:r>
          </a:p>
          <a:p>
            <a:pPr marL="325755" lvl="2" indent="0" algn="ctr">
              <a:spcBef>
                <a:spcPts val="1000"/>
              </a:spcBef>
              <a:buSzPct val="120000"/>
              <a:buNone/>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2">
              <a:spcBef>
                <a:spcPts val="1000"/>
              </a:spcBef>
              <a:buSzPct val="120000"/>
              <a:buFont typeface="Wingdings" panose="05000000000000000000" pitchFamily="2" charset="2"/>
              <a:buChar char="p"/>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在图</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7.1 (b)</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是超父属性。</a:t>
            </a:r>
          </a:p>
          <a:p>
            <a:pPr marL="228600" lvl="1">
              <a:spcBef>
                <a:spcPts val="1000"/>
              </a:spcBef>
              <a:buSzPct val="120000"/>
              <a:buFont typeface="Wingdings" panose="05000000000000000000" pitchFamily="2" charset="2"/>
              <a:buChar char="p"/>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2">
              <a:spcBef>
                <a:spcPts val="1000"/>
              </a:spcBef>
              <a:buSzPct val="120000"/>
              <a:buFont typeface="Wingdings" panose="05000000000000000000" pitchFamily="2" charset="2"/>
              <a:buChar char="p"/>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5755" lvl="2" indent="0">
              <a:spcBef>
                <a:spcPts val="1000"/>
              </a:spcBef>
              <a:buSzPct val="120000"/>
              <a:buNone/>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kumimoji="1"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2133600" y="2412518"/>
            <a:ext cx="7698849" cy="1853206"/>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2674180945"/>
              </p:ext>
            </p:extLst>
          </p:nvPr>
        </p:nvGraphicFramePr>
        <p:xfrm>
          <a:off x="3429000" y="5418138"/>
          <a:ext cx="260350" cy="220662"/>
        </p:xfrm>
        <a:graphic>
          <a:graphicData uri="http://schemas.openxmlformats.org/presentationml/2006/ole">
            <mc:AlternateContent xmlns:mc="http://schemas.openxmlformats.org/markup-compatibility/2006">
              <mc:Choice xmlns:v="urn:schemas-microsoft-com:vml" Requires="v">
                <p:oleObj spid="_x0000_s19591" name="Formula" r:id="rId5" imgW="1047750" imgH="895350" progId="Equation.Ribbit">
                  <p:embed/>
                </p:oleObj>
              </mc:Choice>
              <mc:Fallback>
                <p:oleObj name="Formula" r:id="rId5" imgW="1047750" imgH="895350" progId="Equation.Ribbit">
                  <p:embed/>
                  <p:pic>
                    <p:nvPicPr>
                      <p:cNvPr id="0" name="图片 19539"/>
                      <p:cNvPicPr/>
                      <p:nvPr/>
                    </p:nvPicPr>
                    <p:blipFill>
                      <a:blip r:embed="rId6"/>
                      <a:stretch>
                        <a:fillRect/>
                      </a:stretch>
                    </p:blipFill>
                    <p:spPr>
                      <a:xfrm>
                        <a:off x="3429000" y="5418138"/>
                        <a:ext cx="260350" cy="220662"/>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1030"/>
            <a:ext cx="10515600" cy="1325563"/>
          </a:xfrm>
        </p:spPr>
        <p:txBody>
          <a:bodyPr/>
          <a:lstStyle/>
          <a:p>
            <a:r>
              <a:rPr lang="en-US" altLang="zh-CN" dirty="0"/>
              <a:t>Example</a:t>
            </a:r>
            <a:endParaRPr lang="zh-CN" altLang="en-US" dirty="0"/>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739" y="838200"/>
            <a:ext cx="7207250" cy="4876800"/>
          </a:xfrm>
          <a:prstGeom prst="rect">
            <a:avLst/>
          </a:prstGeom>
          <a:noFill/>
          <a:ln w="38100">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95400" y="2438400"/>
            <a:ext cx="553998" cy="1219200"/>
          </a:xfrm>
          <a:prstGeom prst="rect">
            <a:avLst/>
          </a:prstGeom>
          <a:noFill/>
        </p:spPr>
        <p:txBody>
          <a:bodyPr vert="eaVert" wrap="square" rtlCol="0">
            <a:spAutoFit/>
          </a:bodyPr>
          <a:lstStyle/>
          <a:p>
            <a:pPr>
              <a:buNone/>
            </a:pPr>
            <a:r>
              <a:rPr lang="zh-CN" altLang="en-US" sz="2400" b="1" dirty="0">
                <a:solidFill>
                  <a:srgbClr val="00B0F0"/>
                </a:solidFill>
                <a:latin typeface="微软雅黑" pitchFamily="34" charset="-122"/>
                <a:ea typeface="微软雅黑" pitchFamily="34" charset="-122"/>
              </a:rPr>
              <a:t>训练集</a:t>
            </a:r>
          </a:p>
        </p:txBody>
      </p:sp>
      <p:grpSp>
        <p:nvGrpSpPr>
          <p:cNvPr id="6" name="组合 5"/>
          <p:cNvGrpSpPr/>
          <p:nvPr/>
        </p:nvGrpSpPr>
        <p:grpSpPr>
          <a:xfrm>
            <a:off x="1371600" y="5486400"/>
            <a:ext cx="8153400" cy="1219200"/>
            <a:chOff x="-152401" y="5486400"/>
            <a:chExt cx="8153400" cy="1219200"/>
          </a:xfrm>
        </p:grpSpPr>
        <p:pic>
          <p:nvPicPr>
            <p:cNvPr id="4" name="图片 3"/>
            <p:cNvPicPr>
              <a:picLocks noChangeAspect="1"/>
            </p:cNvPicPr>
            <p:nvPr/>
          </p:nvPicPr>
          <p:blipFill>
            <a:blip r:embed="rId4"/>
            <a:stretch>
              <a:fillRect/>
            </a:stretch>
          </p:blipFill>
          <p:spPr>
            <a:xfrm>
              <a:off x="933738" y="5758834"/>
              <a:ext cx="7067261" cy="718166"/>
            </a:xfrm>
            <a:prstGeom prst="rect">
              <a:avLst/>
            </a:prstGeom>
            <a:ln w="28575">
              <a:solidFill>
                <a:srgbClr val="FF0000"/>
              </a:solidFill>
            </a:ln>
          </p:spPr>
        </p:pic>
        <p:sp>
          <p:nvSpPr>
            <p:cNvPr id="7" name="TextBox 6"/>
            <p:cNvSpPr txBox="1"/>
            <p:nvPr/>
          </p:nvSpPr>
          <p:spPr>
            <a:xfrm>
              <a:off x="-152401" y="5486400"/>
              <a:ext cx="553998" cy="1219200"/>
            </a:xfrm>
            <a:prstGeom prst="rect">
              <a:avLst/>
            </a:prstGeom>
            <a:noFill/>
          </p:spPr>
          <p:txBody>
            <a:bodyPr vert="eaVert" wrap="square" rtlCol="0">
              <a:spAutoFit/>
            </a:bodyPr>
            <a:lstStyle/>
            <a:p>
              <a:pPr>
                <a:buNone/>
              </a:pPr>
              <a:r>
                <a:rPr lang="zh-CN" altLang="en-US" sz="2400" b="1" dirty="0">
                  <a:solidFill>
                    <a:srgbClr val="FF0000"/>
                  </a:solidFill>
                  <a:latin typeface="微软雅黑" pitchFamily="34" charset="-122"/>
                  <a:ea typeface="微软雅黑" pitchFamily="34" charset="-122"/>
                </a:rPr>
                <a:t>新样本</a:t>
              </a:r>
            </a:p>
          </p:txBody>
        </p:sp>
      </p:grpSp>
    </p:spTree>
    <p:extLst>
      <p:ext uri="{BB962C8B-B14F-4D97-AF65-F5344CB8AC3E}">
        <p14:creationId xmlns:p14="http://schemas.microsoft.com/office/powerpoint/2010/main" val="337626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28600" y="139065"/>
            <a:ext cx="7194550" cy="470535"/>
          </a:xfrm>
        </p:spPr>
        <p:txBody>
          <a:bodyPr>
            <a:noAutofit/>
          </a:bodyPr>
          <a:lstStyle/>
          <a:p>
            <a:r>
              <a:rPr lang="en-US" altLang="zh-CN" dirty="0">
                <a:latin typeface="Verdana" panose="020B0604030504040204" pitchFamily="34" charset="0"/>
                <a:ea typeface="Verdana" panose="020B0604030504040204" pitchFamily="34" charset="0"/>
                <a:cs typeface="Verdana" panose="020B0604030504040204" pitchFamily="34" charset="0"/>
              </a:rPr>
              <a:t>    TAN</a:t>
            </a:r>
            <a:endParaRPr lang="zh-CN" altLang="en-US" dirty="0">
              <a:latin typeface="+mj-ea"/>
              <a:ea typeface="+mj-ea"/>
            </a:endParaRPr>
          </a:p>
        </p:txBody>
      </p:sp>
      <p:sp>
        <p:nvSpPr>
          <p:cNvPr id="5" name="内容占位符 1"/>
          <p:cNvSpPr txBox="1"/>
          <p:nvPr/>
        </p:nvSpPr>
        <p:spPr>
          <a:xfrm>
            <a:off x="762000" y="841721"/>
            <a:ext cx="10287000" cy="4949479"/>
          </a:xfrm>
          <a:prstGeom prst="rect">
            <a:avLst/>
          </a:prstGeom>
        </p:spPr>
        <p:txBody>
          <a:bodyPr vert="horz" lIns="91440" tIns="45720" rIns="91440" bIns="45720" rtlCol="0">
            <a:normAutofit/>
          </a:bodyPr>
          <a:lstStyle>
            <a:lvl1pPr marL="228600" indent="-360045" algn="l" defTabSz="914400" rtl="0" eaLnBrk="1" latinLnBrk="0" hangingPunct="1">
              <a:lnSpc>
                <a:spcPct val="90000"/>
              </a:lnSpc>
              <a:spcBef>
                <a:spcPts val="1000"/>
              </a:spcBef>
              <a:buClr>
                <a:schemeClr val="accent1"/>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TAN (Tree augmented Naïve Bayes) [Friedman et al., 1997]</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 则在最大带权生成树 </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(Maximum</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weighted</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spanning tree)</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 算法 </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[Chow and  Liu, 1968]</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 的基础上，通过以下步骤将属性间依赖关系简约为图</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7.1 (c)</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计算任意两个属性之间的条件互信息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(conditional mutual information)</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以属性为结点构建完全图，任意两个结点之间边的权重设为</a:t>
            </a: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构建此完全图的最大带权生成树，挑选根变量，将边设为有向；</a:t>
            </a: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加入类别节点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，增加从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到每个属性的有向边。</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584465898"/>
              </p:ext>
            </p:extLst>
          </p:nvPr>
        </p:nvGraphicFramePr>
        <p:xfrm>
          <a:off x="2362200" y="3338516"/>
          <a:ext cx="6608763" cy="830263"/>
        </p:xfrm>
        <a:graphic>
          <a:graphicData uri="http://schemas.openxmlformats.org/presentationml/2006/ole">
            <mc:AlternateContent xmlns:mc="http://schemas.openxmlformats.org/markup-compatibility/2006">
              <mc:Choice xmlns:v="urn:schemas-microsoft-com:vml" Requires="v">
                <p:oleObj spid="_x0000_s20738" name="Formula" r:id="rId3" imgW="26546175" imgH="3343275" progId="Equation.Ribbit">
                  <p:embed/>
                </p:oleObj>
              </mc:Choice>
              <mc:Fallback>
                <p:oleObj name="Formula" r:id="rId3" imgW="26546175" imgH="3343275" progId="Equation.Ribbit">
                  <p:embed/>
                  <p:pic>
                    <p:nvPicPr>
                      <p:cNvPr id="0" name="图片 20643"/>
                      <p:cNvPicPr/>
                      <p:nvPr/>
                    </p:nvPicPr>
                    <p:blipFill>
                      <a:blip r:embed="rId4"/>
                      <a:stretch>
                        <a:fillRect/>
                      </a:stretch>
                    </p:blipFill>
                    <p:spPr>
                      <a:xfrm>
                        <a:off x="2362200" y="3338516"/>
                        <a:ext cx="6608763" cy="8302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998957829"/>
              </p:ext>
            </p:extLst>
          </p:nvPr>
        </p:nvGraphicFramePr>
        <p:xfrm>
          <a:off x="8229600" y="4400900"/>
          <a:ext cx="989861" cy="246014"/>
        </p:xfrm>
        <a:graphic>
          <a:graphicData uri="http://schemas.openxmlformats.org/presentationml/2006/ole">
            <mc:AlternateContent xmlns:mc="http://schemas.openxmlformats.org/markup-compatibility/2006">
              <mc:Choice xmlns:v="urn:schemas-microsoft-com:vml" Requires="v">
                <p:oleObj spid="_x0000_s20739" name="Formula" r:id="rId5" imgW="5438775" imgH="1352550" progId="Equation.Ribbit">
                  <p:embed/>
                </p:oleObj>
              </mc:Choice>
              <mc:Fallback>
                <p:oleObj name="Formula" r:id="rId5" imgW="5438775" imgH="1352550" progId="Equation.Ribbit">
                  <p:embed/>
                  <p:pic>
                    <p:nvPicPr>
                      <p:cNvPr id="0" name="图片 20644"/>
                      <p:cNvPicPr/>
                      <p:nvPr/>
                    </p:nvPicPr>
                    <p:blipFill>
                      <a:blip r:embed="rId6"/>
                      <a:stretch>
                        <a:fillRect/>
                      </a:stretch>
                    </p:blipFill>
                    <p:spPr>
                      <a:xfrm>
                        <a:off x="8229600" y="4400900"/>
                        <a:ext cx="989861" cy="246014"/>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04800" y="184977"/>
            <a:ext cx="7194550" cy="470535"/>
          </a:xfrm>
        </p:spPr>
        <p:txBody>
          <a:bodyPr>
            <a:noAutofit/>
          </a:bodyPr>
          <a:lstStyle/>
          <a:p>
            <a:r>
              <a:rPr lang="en-US" altLang="zh-CN" dirty="0">
                <a:latin typeface="+mn-lt"/>
                <a:ea typeface="+mj-ea"/>
              </a:rPr>
              <a:t>     AODE</a:t>
            </a:r>
            <a:endParaRPr lang="zh-CN" altLang="en-US" dirty="0">
              <a:latin typeface="+mn-lt"/>
              <a:ea typeface="+mj-ea"/>
            </a:endParaRPr>
          </a:p>
        </p:txBody>
      </p:sp>
      <p:sp>
        <p:nvSpPr>
          <p:cNvPr id="5" name="内容占位符 2"/>
          <p:cNvSpPr txBox="1"/>
          <p:nvPr/>
        </p:nvSpPr>
        <p:spPr>
          <a:xfrm>
            <a:off x="762968" y="1066801"/>
            <a:ext cx="10209832" cy="4953000"/>
          </a:xfrm>
          <a:prstGeom prst="rect">
            <a:avLst/>
          </a:prstGeom>
        </p:spPr>
        <p:txBody>
          <a:bodyPr vert="horz" lIns="91440" tIns="45720" rIns="91440" bIns="45720" rtlCol="0">
            <a:normAutofit/>
          </a:bodyPr>
          <a:lstStyle>
            <a:lvl1pPr marL="228600" indent="-360045" algn="l" defTabSz="914400" rtl="0" eaLnBrk="1" latinLnBrk="0" hangingPunct="1">
              <a:lnSpc>
                <a:spcPct val="90000"/>
              </a:lnSpc>
              <a:spcBef>
                <a:spcPts val="1000"/>
              </a:spcBef>
              <a:buClr>
                <a:schemeClr val="accent1"/>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SzPct val="120000"/>
              <a:buFont typeface="Wingdings" panose="05000000000000000000" pitchFamily="2" charset="2"/>
              <a:buChar char="p"/>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AODE (Averaged One-Dependent Estimator) [Webb et al. 2005]</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 是一种基于集成学习机制、更为强大的分类器。</a:t>
            </a:r>
            <a:endParaRPr kumimoji="1" lang="zh-CN" altLang="en-US" sz="22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尝试将每个属性作为超父构建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SPODE</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将具有足够训练数据支撑的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SPODE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集群起来作为最终结果</a:t>
            </a:r>
          </a:p>
          <a:p>
            <a:pPr lvl="1"/>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25755" lvl="1"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25755" lvl="1"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25755" lvl="1"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其中，    是在第   个属性上取值     的样本的集合，    为阈值常数</a:t>
            </a:r>
          </a:p>
          <a:p>
            <a:pPr marL="325755" lvl="1"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25755" lvl="1"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25755" lvl="1"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25755" lvl="1"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其中，    是在第   个属性上取值数，      是类别为   且在第   个属性上取值为     的样本集合，</a:t>
            </a:r>
          </a:p>
          <a:p>
            <a:pPr marL="325755" lvl="1" indent="0">
              <a:buNone/>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9" name="对象 18"/>
          <p:cNvGraphicFramePr>
            <a:graphicFrameLocks noChangeAspect="1"/>
          </p:cNvGraphicFramePr>
          <p:nvPr/>
        </p:nvGraphicFramePr>
        <p:xfrm>
          <a:off x="3218979" y="2489713"/>
          <a:ext cx="5389563" cy="928687"/>
        </p:xfrm>
        <a:graphic>
          <a:graphicData uri="http://schemas.openxmlformats.org/presentationml/2006/ole">
            <mc:AlternateContent xmlns:mc="http://schemas.openxmlformats.org/markup-compatibility/2006">
              <mc:Choice xmlns:v="urn:schemas-microsoft-com:vml" Requires="v">
                <p:oleObj spid="_x0000_s58942" name="Formula" r:id="rId4" imgW="21659850" imgH="3762375" progId="Equation.Ribbit">
                  <p:embed/>
                </p:oleObj>
              </mc:Choice>
              <mc:Fallback>
                <p:oleObj name="Formula" r:id="rId4" imgW="21659850" imgH="3762375" progId="Equation.Ribbit">
                  <p:embed/>
                  <p:pic>
                    <p:nvPicPr>
                      <p:cNvPr id="0" name="图片 22486"/>
                      <p:cNvPicPr/>
                      <p:nvPr/>
                    </p:nvPicPr>
                    <p:blipFill>
                      <a:blip r:embed="rId5"/>
                      <a:stretch>
                        <a:fillRect/>
                      </a:stretch>
                    </p:blipFill>
                    <p:spPr>
                      <a:xfrm>
                        <a:off x="3218979" y="2489713"/>
                        <a:ext cx="5389563" cy="928687"/>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981719154"/>
              </p:ext>
            </p:extLst>
          </p:nvPr>
        </p:nvGraphicFramePr>
        <p:xfrm>
          <a:off x="1865313" y="3792685"/>
          <a:ext cx="344487" cy="262340"/>
        </p:xfrm>
        <a:graphic>
          <a:graphicData uri="http://schemas.openxmlformats.org/presentationml/2006/ole">
            <mc:AlternateContent xmlns:mc="http://schemas.openxmlformats.org/markup-compatibility/2006">
              <mc:Choice xmlns:v="urn:schemas-microsoft-com:vml" Requires="v">
                <p:oleObj spid="_x0000_s58943" name="Formula" r:id="rId6" imgW="1647825" imgH="1266825" progId="Equation.Ribbit">
                  <p:embed/>
                </p:oleObj>
              </mc:Choice>
              <mc:Fallback>
                <p:oleObj name="Formula" r:id="rId6" imgW="1647825" imgH="1266825" progId="Equation.Ribbit">
                  <p:embed/>
                  <p:pic>
                    <p:nvPicPr>
                      <p:cNvPr id="0" name="图片 22487"/>
                      <p:cNvPicPr/>
                      <p:nvPr/>
                    </p:nvPicPr>
                    <p:blipFill>
                      <a:blip r:embed="rId7"/>
                      <a:stretch>
                        <a:fillRect/>
                      </a:stretch>
                    </p:blipFill>
                    <p:spPr>
                      <a:xfrm>
                        <a:off x="1865313" y="3792685"/>
                        <a:ext cx="344487" cy="26234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92677143"/>
              </p:ext>
            </p:extLst>
          </p:nvPr>
        </p:nvGraphicFramePr>
        <p:xfrm>
          <a:off x="3110358" y="3786170"/>
          <a:ext cx="90042" cy="256272"/>
        </p:xfrm>
        <a:graphic>
          <a:graphicData uri="http://schemas.openxmlformats.org/presentationml/2006/ole">
            <mc:AlternateContent xmlns:mc="http://schemas.openxmlformats.org/markup-compatibility/2006">
              <mc:Choice xmlns:v="urn:schemas-microsoft-com:vml" Requires="v">
                <p:oleObj spid="_x0000_s58944" name="Formula" r:id="rId8" imgW="390525" imgH="1143000" progId="Equation.Ribbit">
                  <p:embed/>
                </p:oleObj>
              </mc:Choice>
              <mc:Fallback>
                <p:oleObj name="Formula" r:id="rId8" imgW="390525" imgH="1143000" progId="Equation.Ribbit">
                  <p:embed/>
                  <p:pic>
                    <p:nvPicPr>
                      <p:cNvPr id="0" name="图片 22488"/>
                      <p:cNvPicPr/>
                      <p:nvPr/>
                    </p:nvPicPr>
                    <p:blipFill>
                      <a:blip r:embed="rId9"/>
                      <a:stretch>
                        <a:fillRect/>
                      </a:stretch>
                    </p:blipFill>
                    <p:spPr>
                      <a:xfrm>
                        <a:off x="3110358" y="3786170"/>
                        <a:ext cx="90042" cy="256272"/>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40368037"/>
              </p:ext>
            </p:extLst>
          </p:nvPr>
        </p:nvGraphicFramePr>
        <p:xfrm>
          <a:off x="4800600" y="3786171"/>
          <a:ext cx="292539" cy="267101"/>
        </p:xfrm>
        <a:graphic>
          <a:graphicData uri="http://schemas.openxmlformats.org/presentationml/2006/ole">
            <mc:AlternateContent xmlns:mc="http://schemas.openxmlformats.org/markup-compatibility/2006">
              <mc:Choice xmlns:v="urn:schemas-microsoft-com:vml" Requires="v">
                <p:oleObj spid="_x0000_s58945" name="Formula" r:id="rId10" imgW="952500" imgH="895350" progId="Equation.Ribbit">
                  <p:embed/>
                </p:oleObj>
              </mc:Choice>
              <mc:Fallback>
                <p:oleObj name="Formula" r:id="rId10" imgW="952500" imgH="895350" progId="Equation.Ribbit">
                  <p:embed/>
                  <p:pic>
                    <p:nvPicPr>
                      <p:cNvPr id="0" name="图片 22489"/>
                      <p:cNvPicPr/>
                      <p:nvPr/>
                    </p:nvPicPr>
                    <p:blipFill>
                      <a:blip r:embed="rId11"/>
                      <a:stretch>
                        <a:fillRect/>
                      </a:stretch>
                    </p:blipFill>
                    <p:spPr>
                      <a:xfrm>
                        <a:off x="4800600" y="3786171"/>
                        <a:ext cx="292539" cy="267101"/>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983579408"/>
              </p:ext>
            </p:extLst>
          </p:nvPr>
        </p:nvGraphicFramePr>
        <p:xfrm>
          <a:off x="6858000" y="3755106"/>
          <a:ext cx="287337" cy="287337"/>
        </p:xfrm>
        <a:graphic>
          <a:graphicData uri="http://schemas.openxmlformats.org/presentationml/2006/ole">
            <mc:AlternateContent xmlns:mc="http://schemas.openxmlformats.org/markup-compatibility/2006">
              <mc:Choice xmlns:v="urn:schemas-microsoft-com:vml" Requires="v">
                <p:oleObj spid="_x0000_s58946" name="Formula" r:id="rId12" imgW="1247775" imgH="1285875" progId="Equation.Ribbit">
                  <p:embed/>
                </p:oleObj>
              </mc:Choice>
              <mc:Fallback>
                <p:oleObj name="Formula" r:id="rId12" imgW="1247775" imgH="1285875" progId="Equation.Ribbit">
                  <p:embed/>
                  <p:pic>
                    <p:nvPicPr>
                      <p:cNvPr id="0" name="图片 22490"/>
                      <p:cNvPicPr/>
                      <p:nvPr/>
                    </p:nvPicPr>
                    <p:blipFill>
                      <a:blip r:embed="rId13"/>
                      <a:stretch>
                        <a:fillRect/>
                      </a:stretch>
                    </p:blipFill>
                    <p:spPr>
                      <a:xfrm>
                        <a:off x="6858000" y="3755106"/>
                        <a:ext cx="287337" cy="287337"/>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2865439" y="4268539"/>
          <a:ext cx="2452687" cy="682625"/>
        </p:xfrm>
        <a:graphic>
          <a:graphicData uri="http://schemas.openxmlformats.org/presentationml/2006/ole">
            <mc:AlternateContent xmlns:mc="http://schemas.openxmlformats.org/markup-compatibility/2006">
              <mc:Choice xmlns:v="urn:schemas-microsoft-com:vml" Requires="v">
                <p:oleObj spid="_x0000_s58947" name="Formula" r:id="rId14" imgW="10210800" imgH="2867025" progId="Equation.Ribbit">
                  <p:embed/>
                </p:oleObj>
              </mc:Choice>
              <mc:Fallback>
                <p:oleObj name="Formula" r:id="rId14" imgW="10210800" imgH="2867025" progId="Equation.Ribbit">
                  <p:embed/>
                  <p:pic>
                    <p:nvPicPr>
                      <p:cNvPr id="0" name="图片 22491"/>
                      <p:cNvPicPr/>
                      <p:nvPr/>
                    </p:nvPicPr>
                    <p:blipFill>
                      <a:blip r:embed="rId15"/>
                      <a:stretch>
                        <a:fillRect/>
                      </a:stretch>
                    </p:blipFill>
                    <p:spPr>
                      <a:xfrm>
                        <a:off x="2865439" y="4268539"/>
                        <a:ext cx="2452687" cy="682625"/>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6570822" y="4266202"/>
          <a:ext cx="3184525" cy="704850"/>
        </p:xfrm>
        <a:graphic>
          <a:graphicData uri="http://schemas.openxmlformats.org/presentationml/2006/ole">
            <mc:AlternateContent xmlns:mc="http://schemas.openxmlformats.org/markup-compatibility/2006">
              <mc:Choice xmlns:v="urn:schemas-microsoft-com:vml" Requires="v">
                <p:oleObj spid="_x0000_s58948" name="Formula" r:id="rId16" imgW="13258800" imgH="2962275" progId="Equation.Ribbit">
                  <p:embed/>
                </p:oleObj>
              </mc:Choice>
              <mc:Fallback>
                <p:oleObj name="Formula" r:id="rId16" imgW="13258800" imgH="2962275" progId="Equation.Ribbit">
                  <p:embed/>
                  <p:pic>
                    <p:nvPicPr>
                      <p:cNvPr id="0" name="图片 22492"/>
                      <p:cNvPicPr/>
                      <p:nvPr/>
                    </p:nvPicPr>
                    <p:blipFill>
                      <a:blip r:embed="rId17"/>
                      <a:stretch>
                        <a:fillRect/>
                      </a:stretch>
                    </p:blipFill>
                    <p:spPr>
                      <a:xfrm>
                        <a:off x="6570822" y="4266202"/>
                        <a:ext cx="3184525" cy="70485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436367556"/>
              </p:ext>
            </p:extLst>
          </p:nvPr>
        </p:nvGraphicFramePr>
        <p:xfrm>
          <a:off x="1981200" y="5139140"/>
          <a:ext cx="285750" cy="277812"/>
        </p:xfrm>
        <a:graphic>
          <a:graphicData uri="http://schemas.openxmlformats.org/presentationml/2006/ole">
            <mc:AlternateContent xmlns:mc="http://schemas.openxmlformats.org/markup-compatibility/2006">
              <mc:Choice xmlns:v="urn:schemas-microsoft-com:vml" Requires="v">
                <p:oleObj spid="_x0000_s58949" name="Formula" r:id="rId18" imgW="1190625" imgH="1171575" progId="Equation.Ribbit">
                  <p:embed/>
                </p:oleObj>
              </mc:Choice>
              <mc:Fallback>
                <p:oleObj name="Formula" r:id="rId18" imgW="1190625" imgH="1171575" progId="Equation.Ribbit">
                  <p:embed/>
                  <p:pic>
                    <p:nvPicPr>
                      <p:cNvPr id="0" name="图片 22493"/>
                      <p:cNvPicPr/>
                      <p:nvPr/>
                    </p:nvPicPr>
                    <p:blipFill>
                      <a:blip r:embed="rId19"/>
                      <a:stretch>
                        <a:fillRect/>
                      </a:stretch>
                    </p:blipFill>
                    <p:spPr>
                      <a:xfrm>
                        <a:off x="1981200" y="5139140"/>
                        <a:ext cx="285750" cy="277812"/>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977950323"/>
              </p:ext>
            </p:extLst>
          </p:nvPr>
        </p:nvGraphicFramePr>
        <p:xfrm>
          <a:off x="3200400" y="5141913"/>
          <a:ext cx="93663" cy="271462"/>
        </p:xfrm>
        <a:graphic>
          <a:graphicData uri="http://schemas.openxmlformats.org/presentationml/2006/ole">
            <mc:AlternateContent xmlns:mc="http://schemas.openxmlformats.org/markup-compatibility/2006">
              <mc:Choice xmlns:v="urn:schemas-microsoft-com:vml" Requires="v">
                <p:oleObj spid="_x0000_s58950" name="Formula" r:id="rId20" imgW="390525" imgH="1143000" progId="Equation.Ribbit">
                  <p:embed/>
                </p:oleObj>
              </mc:Choice>
              <mc:Fallback>
                <p:oleObj name="Formula" r:id="rId20" imgW="390525" imgH="1143000" progId="Equation.Ribbit">
                  <p:embed/>
                  <p:pic>
                    <p:nvPicPr>
                      <p:cNvPr id="0" name="图片 22494"/>
                      <p:cNvPicPr/>
                      <p:nvPr/>
                    </p:nvPicPr>
                    <p:blipFill>
                      <a:blip r:embed="rId9"/>
                      <a:stretch>
                        <a:fillRect/>
                      </a:stretch>
                    </p:blipFill>
                    <p:spPr>
                      <a:xfrm>
                        <a:off x="3200400" y="5141913"/>
                        <a:ext cx="93663" cy="271462"/>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848623147"/>
              </p:ext>
            </p:extLst>
          </p:nvPr>
        </p:nvGraphicFramePr>
        <p:xfrm>
          <a:off x="5177325" y="5139140"/>
          <a:ext cx="461475" cy="262918"/>
        </p:xfrm>
        <a:graphic>
          <a:graphicData uri="http://schemas.openxmlformats.org/presentationml/2006/ole">
            <mc:AlternateContent xmlns:mc="http://schemas.openxmlformats.org/markup-compatibility/2006">
              <mc:Choice xmlns:v="urn:schemas-microsoft-com:vml" Requires="v">
                <p:oleObj spid="_x0000_s58951" name="Formula" r:id="rId21" imgW="2228850" imgH="1266825" progId="Equation.Ribbit">
                  <p:embed/>
                </p:oleObj>
              </mc:Choice>
              <mc:Fallback>
                <p:oleObj name="Formula" r:id="rId21" imgW="2228850" imgH="1266825" progId="Equation.Ribbit">
                  <p:embed/>
                  <p:pic>
                    <p:nvPicPr>
                      <p:cNvPr id="0" name="图片 22495"/>
                      <p:cNvPicPr/>
                      <p:nvPr/>
                    </p:nvPicPr>
                    <p:blipFill>
                      <a:blip r:embed="rId22"/>
                      <a:stretch>
                        <a:fillRect/>
                      </a:stretch>
                    </p:blipFill>
                    <p:spPr>
                      <a:xfrm>
                        <a:off x="5177325" y="5139140"/>
                        <a:ext cx="461475" cy="262918"/>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2787065606"/>
              </p:ext>
            </p:extLst>
          </p:nvPr>
        </p:nvGraphicFramePr>
        <p:xfrm>
          <a:off x="6865096" y="5172995"/>
          <a:ext cx="145304" cy="240380"/>
        </p:xfrm>
        <a:graphic>
          <a:graphicData uri="http://schemas.openxmlformats.org/presentationml/2006/ole">
            <mc:AlternateContent xmlns:mc="http://schemas.openxmlformats.org/markup-compatibility/2006">
              <mc:Choice xmlns:v="urn:schemas-microsoft-com:vml" Requires="v">
                <p:oleObj spid="_x0000_s58952" name="Formula" r:id="rId23" imgW="533400" imgH="895350" progId="Equation.Ribbit">
                  <p:embed/>
                </p:oleObj>
              </mc:Choice>
              <mc:Fallback>
                <p:oleObj name="Formula" r:id="rId23" imgW="533400" imgH="895350" progId="Equation.Ribbit">
                  <p:embed/>
                  <p:pic>
                    <p:nvPicPr>
                      <p:cNvPr id="0" name="图片 22496"/>
                      <p:cNvPicPr/>
                      <p:nvPr/>
                    </p:nvPicPr>
                    <p:blipFill>
                      <a:blip r:embed="rId24"/>
                      <a:stretch>
                        <a:fillRect/>
                      </a:stretch>
                    </p:blipFill>
                    <p:spPr>
                      <a:xfrm>
                        <a:off x="6865096" y="5172995"/>
                        <a:ext cx="145304" cy="240380"/>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642251288"/>
              </p:ext>
            </p:extLst>
          </p:nvPr>
        </p:nvGraphicFramePr>
        <p:xfrm>
          <a:off x="7848600" y="5130596"/>
          <a:ext cx="95250" cy="271462"/>
        </p:xfrm>
        <a:graphic>
          <a:graphicData uri="http://schemas.openxmlformats.org/presentationml/2006/ole">
            <mc:AlternateContent xmlns:mc="http://schemas.openxmlformats.org/markup-compatibility/2006">
              <mc:Choice xmlns:v="urn:schemas-microsoft-com:vml" Requires="v">
                <p:oleObj spid="_x0000_s58953" name="Formula" r:id="rId25" imgW="390525" imgH="1143000" progId="Equation.Ribbit">
                  <p:embed/>
                </p:oleObj>
              </mc:Choice>
              <mc:Fallback>
                <p:oleObj name="Formula" r:id="rId25" imgW="390525" imgH="1143000" progId="Equation.Ribbit">
                  <p:embed/>
                  <p:pic>
                    <p:nvPicPr>
                      <p:cNvPr id="0" name="图片 22497"/>
                      <p:cNvPicPr/>
                      <p:nvPr/>
                    </p:nvPicPr>
                    <p:blipFill>
                      <a:blip r:embed="rId9"/>
                      <a:stretch>
                        <a:fillRect/>
                      </a:stretch>
                    </p:blipFill>
                    <p:spPr>
                      <a:xfrm>
                        <a:off x="7848600" y="5130596"/>
                        <a:ext cx="95250" cy="271462"/>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591158136"/>
              </p:ext>
            </p:extLst>
          </p:nvPr>
        </p:nvGraphicFramePr>
        <p:xfrm>
          <a:off x="9816784" y="5218721"/>
          <a:ext cx="287655" cy="267679"/>
        </p:xfrm>
        <a:graphic>
          <a:graphicData uri="http://schemas.openxmlformats.org/presentationml/2006/ole">
            <mc:AlternateContent xmlns:mc="http://schemas.openxmlformats.org/markup-compatibility/2006">
              <mc:Choice xmlns:v="urn:schemas-microsoft-com:vml" Requires="v">
                <p:oleObj spid="_x0000_s58954" name="Formula" r:id="rId26" imgW="952500" imgH="895350" progId="Equation.Ribbit">
                  <p:embed/>
                </p:oleObj>
              </mc:Choice>
              <mc:Fallback>
                <p:oleObj name="Formula" r:id="rId26" imgW="952500" imgH="895350" progId="Equation.Ribbit">
                  <p:embed/>
                  <p:pic>
                    <p:nvPicPr>
                      <p:cNvPr id="0" name="图片 22498"/>
                      <p:cNvPicPr/>
                      <p:nvPr/>
                    </p:nvPicPr>
                    <p:blipFill>
                      <a:blip r:embed="rId11"/>
                      <a:stretch>
                        <a:fillRect/>
                      </a:stretch>
                    </p:blipFill>
                    <p:spPr>
                      <a:xfrm>
                        <a:off x="9816784" y="5218721"/>
                        <a:ext cx="287655" cy="267679"/>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470898"/>
          </a:xfrm>
        </p:spPr>
        <p:txBody>
          <a:bodyPr>
            <a:noAutofit/>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899160"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sym typeface="+mn-ea"/>
              </a:rPr>
              <a:t>贝叶斯决策论</a:t>
            </a:r>
            <a:endParaRPr lang="zh-CN" altLang="en-US" sz="2400" b="1" dirty="0">
              <a:solidFill>
                <a:schemeClr val="bg2"/>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sym typeface="+mn-ea"/>
              </a:rPr>
              <a:t>极大似然估计</a:t>
            </a:r>
            <a:endParaRPr lang="zh-CN" altLang="en-US" sz="2400" b="1" dirty="0">
              <a:solidFill>
                <a:schemeClr val="bg2"/>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半朴素贝叶斯分类器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rPr>
              <a:t>贝叶斯网</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EM算法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04800" y="159874"/>
            <a:ext cx="7194550" cy="470535"/>
          </a:xfrm>
        </p:spPr>
        <p:txBody>
          <a:bodyPr>
            <a:noAutofit/>
          </a:bodyPr>
          <a:lstStyle/>
          <a:p>
            <a:r>
              <a:rPr lang="en-US" altLang="zh-CN" dirty="0"/>
              <a:t>     </a:t>
            </a:r>
            <a:r>
              <a:rPr lang="zh-CN" altLang="en-US" dirty="0"/>
              <a:t>贝叶斯网</a:t>
            </a:r>
            <a:endParaRPr lang="zh-CN" altLang="en-US" dirty="0">
              <a:latin typeface="+mj-ea"/>
              <a:ea typeface="+mj-ea"/>
            </a:endParaRPr>
          </a:p>
        </p:txBody>
      </p:sp>
      <p:sp>
        <p:nvSpPr>
          <p:cNvPr id="2" name="内容占位符 1"/>
          <p:cNvSpPr>
            <a:spLocks noGrp="1"/>
          </p:cNvSpPr>
          <p:nvPr>
            <p:ph sz="quarter" idx="14"/>
          </p:nvPr>
        </p:nvSpPr>
        <p:spPr>
          <a:xfrm>
            <a:off x="558049" y="1066800"/>
            <a:ext cx="10719551" cy="5257800"/>
          </a:xfrm>
        </p:spPr>
        <p:txBody>
          <a:bodyPr>
            <a:normAutofit fontScale="97500"/>
          </a:bodyPr>
          <a:lstStyle/>
          <a:p>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贝叶斯网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(Bayesian network)</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亦称“信念网”</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(brief network)</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，它借助有向无环图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(Directed Acyclic Graph, DAG)</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来刻画属性间的依赖关系，并使用条件概率表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(Conditional Probability Table, CPT)</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来表述属性的联合概率分布。</a:t>
            </a:r>
          </a:p>
          <a:p>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a:p>
            <a:pPr marL="0" indent="0" algn="ctr">
              <a:buNone/>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7.2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西瓜问题的一种贝叶斯网结构以及属性“根蒂”的条件概率表</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从网络图结构可以看出</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-&gt;</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“色泽”直接依赖于“好瓜”和“甜度”</a:t>
            </a:r>
          </a:p>
          <a:p>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从条件概率表可以得到</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-&gt;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“根蒂”对“甜度”的量化依赖关系</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根蒂＝硬挺</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甜度＝高</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0.1</a:t>
            </a:r>
          </a:p>
          <a:p>
            <a:pPr marL="0" indent="0">
              <a:buNone/>
            </a:pP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kumimoji="1"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Picture 3"/>
          <p:cNvPicPr>
            <a:picLocks noChangeAspect="1"/>
          </p:cNvPicPr>
          <p:nvPr/>
        </p:nvPicPr>
        <p:blipFill>
          <a:blip r:embed="rId3"/>
          <a:stretch>
            <a:fillRect/>
          </a:stretch>
        </p:blipFill>
        <p:spPr>
          <a:xfrm>
            <a:off x="2415203" y="2514935"/>
            <a:ext cx="7361594" cy="182812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0650" y="139065"/>
            <a:ext cx="7194550" cy="470535"/>
          </a:xfrm>
        </p:spPr>
        <p:txBody>
          <a:bodyPr>
            <a:noAutofit/>
          </a:bodyPr>
          <a:lstStyle/>
          <a:p>
            <a:r>
              <a:rPr lang="en-US" altLang="zh-CN" dirty="0"/>
              <a:t>     </a:t>
            </a:r>
            <a:r>
              <a:rPr lang="zh-CN" altLang="en-US" dirty="0"/>
              <a:t>贝叶斯网：结构</a:t>
            </a:r>
            <a:endParaRPr lang="zh-CN" altLang="en-US" dirty="0">
              <a:latin typeface="+mj-ea"/>
              <a:ea typeface="+mj-ea"/>
            </a:endParaRPr>
          </a:p>
        </p:txBody>
      </p:sp>
      <p:sp>
        <p:nvSpPr>
          <p:cNvPr id="2" name="内容占位符 1"/>
          <p:cNvSpPr>
            <a:spLocks noGrp="1"/>
          </p:cNvSpPr>
          <p:nvPr>
            <p:ph sz="quarter" idx="14"/>
          </p:nvPr>
        </p:nvSpPr>
        <p:spPr>
          <a:xfrm>
            <a:off x="689809" y="1143000"/>
            <a:ext cx="10282991" cy="5181600"/>
          </a:xfrm>
        </p:spPr>
        <p:txBody>
          <a:bodyPr>
            <a:normAutofit/>
          </a:bodyPr>
          <a:lstStyle/>
          <a:p>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贝叶斯网有效地表达了属性间的条件独立性。给定父结集，贝叶斯网假设每个属性与他的非后裔属性独立。</a:t>
            </a:r>
          </a:p>
          <a:p>
            <a:pPr marL="0" indent="0">
              <a:buNone/>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将属性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的联合概率分布定义为</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kumimoji="1"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7.2</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的联合概率分布定义为：</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显然，</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在给定</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的取值时独立，</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在给定</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的取值时独立，记为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                  。</a:t>
            </a:r>
            <a:endParaRPr kumimoji="1"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Picture 8"/>
          <p:cNvPicPr>
            <a:picLocks noChangeAspect="1"/>
          </p:cNvPicPr>
          <p:nvPr/>
        </p:nvPicPr>
        <p:blipFill>
          <a:blip r:embed="rId4"/>
          <a:stretch>
            <a:fillRect/>
          </a:stretch>
        </p:blipFill>
        <p:spPr>
          <a:xfrm>
            <a:off x="8923547" y="2822553"/>
            <a:ext cx="629795" cy="284991"/>
          </a:xfrm>
          <a:prstGeom prst="rect">
            <a:avLst/>
          </a:prstGeom>
        </p:spPr>
      </p:pic>
      <p:graphicFrame>
        <p:nvGraphicFramePr>
          <p:cNvPr id="18" name="对象 17"/>
          <p:cNvGraphicFramePr>
            <a:graphicFrameLocks noChangeAspect="1"/>
          </p:cNvGraphicFramePr>
          <p:nvPr>
            <p:extLst>
              <p:ext uri="{D42A27DB-BD31-4B8C-83A1-F6EECF244321}">
                <p14:modId xmlns:p14="http://schemas.microsoft.com/office/powerpoint/2010/main" val="727336930"/>
              </p:ext>
            </p:extLst>
          </p:nvPr>
        </p:nvGraphicFramePr>
        <p:xfrm>
          <a:off x="990600" y="1976768"/>
          <a:ext cx="1311275" cy="317500"/>
        </p:xfrm>
        <a:graphic>
          <a:graphicData uri="http://schemas.openxmlformats.org/presentationml/2006/ole">
            <mc:AlternateContent xmlns:mc="http://schemas.openxmlformats.org/markup-compatibility/2006">
              <mc:Choice xmlns:v="urn:schemas-microsoft-com:vml" Requires="v">
                <p:oleObj spid="_x0000_s60761" name="Formula" r:id="rId5" imgW="5457825" imgH="1333500" progId="Equation.Ribbit">
                  <p:embed/>
                </p:oleObj>
              </mc:Choice>
              <mc:Fallback>
                <p:oleObj name="Formula" r:id="rId5" imgW="5457825" imgH="1333500" progId="Equation.Ribbit">
                  <p:embed/>
                  <p:pic>
                    <p:nvPicPr>
                      <p:cNvPr id="0" name="图片 23352"/>
                      <p:cNvPicPr/>
                      <p:nvPr/>
                    </p:nvPicPr>
                    <p:blipFill>
                      <a:blip r:embed="rId6"/>
                      <a:stretch>
                        <a:fillRect/>
                      </a:stretch>
                    </p:blipFill>
                    <p:spPr>
                      <a:xfrm>
                        <a:off x="990600" y="1976768"/>
                        <a:ext cx="1311275" cy="3175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690806360"/>
              </p:ext>
            </p:extLst>
          </p:nvPr>
        </p:nvGraphicFramePr>
        <p:xfrm>
          <a:off x="3456856" y="2021532"/>
          <a:ext cx="1655762" cy="225709"/>
        </p:xfrm>
        <a:graphic>
          <a:graphicData uri="http://schemas.openxmlformats.org/presentationml/2006/ole">
            <mc:AlternateContent xmlns:mc="http://schemas.openxmlformats.org/markup-compatibility/2006">
              <mc:Choice xmlns:v="urn:schemas-microsoft-com:vml" Requires="v">
                <p:oleObj spid="_x0000_s60762" name="Formula" r:id="rId7" imgW="6496050" imgH="885825" progId="Equation.Ribbit">
                  <p:embed/>
                </p:oleObj>
              </mc:Choice>
              <mc:Fallback>
                <p:oleObj name="Formula" r:id="rId7" imgW="6496050" imgH="885825" progId="Equation.Ribbit">
                  <p:embed/>
                  <p:pic>
                    <p:nvPicPr>
                      <p:cNvPr id="0" name="图片 23353"/>
                      <p:cNvPicPr/>
                      <p:nvPr/>
                    </p:nvPicPr>
                    <p:blipFill>
                      <a:blip r:embed="rId8"/>
                      <a:stretch>
                        <a:fillRect/>
                      </a:stretch>
                    </p:blipFill>
                    <p:spPr>
                      <a:xfrm>
                        <a:off x="3456856" y="2021532"/>
                        <a:ext cx="1655762" cy="225709"/>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652207846"/>
              </p:ext>
            </p:extLst>
          </p:nvPr>
        </p:nvGraphicFramePr>
        <p:xfrm>
          <a:off x="2773457" y="2213109"/>
          <a:ext cx="5373688" cy="830263"/>
        </p:xfrm>
        <a:graphic>
          <a:graphicData uri="http://schemas.openxmlformats.org/presentationml/2006/ole">
            <mc:AlternateContent xmlns:mc="http://schemas.openxmlformats.org/markup-compatibility/2006">
              <mc:Choice xmlns:v="urn:schemas-microsoft-com:vml" Requires="v">
                <p:oleObj spid="_x0000_s60763" name="Formula" r:id="rId9" imgW="22412325" imgH="3476625" progId="Equation.Ribbit">
                  <p:embed/>
                </p:oleObj>
              </mc:Choice>
              <mc:Fallback>
                <p:oleObj name="Formula" r:id="rId9" imgW="22412325" imgH="3476625" progId="Equation.Ribbit">
                  <p:embed/>
                  <p:pic>
                    <p:nvPicPr>
                      <p:cNvPr id="0" name="图片 23354"/>
                      <p:cNvPicPr/>
                      <p:nvPr/>
                    </p:nvPicPr>
                    <p:blipFill>
                      <a:blip r:embed="rId10"/>
                      <a:stretch>
                        <a:fillRect/>
                      </a:stretch>
                    </p:blipFill>
                    <p:spPr>
                      <a:xfrm>
                        <a:off x="2773457" y="2213109"/>
                        <a:ext cx="5373688" cy="83026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160078269"/>
              </p:ext>
            </p:extLst>
          </p:nvPr>
        </p:nvGraphicFramePr>
        <p:xfrm>
          <a:off x="2057400" y="3811337"/>
          <a:ext cx="7777163" cy="317500"/>
        </p:xfrm>
        <a:graphic>
          <a:graphicData uri="http://schemas.openxmlformats.org/presentationml/2006/ole">
            <mc:AlternateContent xmlns:mc="http://schemas.openxmlformats.org/markup-compatibility/2006">
              <mc:Choice xmlns:v="urn:schemas-microsoft-com:vml" Requires="v">
                <p:oleObj spid="_x0000_s60764" name="Formula" r:id="rId11" imgW="32404050" imgH="1333500" progId="Equation.Ribbit">
                  <p:embed/>
                </p:oleObj>
              </mc:Choice>
              <mc:Fallback>
                <p:oleObj name="Formula" r:id="rId11" imgW="32404050" imgH="1333500" progId="Equation.Ribbit">
                  <p:embed/>
                  <p:pic>
                    <p:nvPicPr>
                      <p:cNvPr id="0" name="图片 23355"/>
                      <p:cNvPicPr/>
                      <p:nvPr/>
                    </p:nvPicPr>
                    <p:blipFill>
                      <a:blip r:embed="rId12"/>
                      <a:stretch>
                        <a:fillRect/>
                      </a:stretch>
                    </p:blipFill>
                    <p:spPr>
                      <a:xfrm>
                        <a:off x="2057400" y="3811337"/>
                        <a:ext cx="7777163" cy="317500"/>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452127116"/>
              </p:ext>
            </p:extLst>
          </p:nvPr>
        </p:nvGraphicFramePr>
        <p:xfrm>
          <a:off x="1646237" y="4806984"/>
          <a:ext cx="266658" cy="222216"/>
        </p:xfrm>
        <a:graphic>
          <a:graphicData uri="http://schemas.openxmlformats.org/presentationml/2006/ole">
            <mc:AlternateContent xmlns:mc="http://schemas.openxmlformats.org/markup-compatibility/2006">
              <mc:Choice xmlns:v="urn:schemas-microsoft-com:vml" Requires="v">
                <p:oleObj spid="_x0000_s60765" name="Formula" r:id="rId13" imgW="1076325" imgH="904875" progId="Equation.Ribbit">
                  <p:embed/>
                </p:oleObj>
              </mc:Choice>
              <mc:Fallback>
                <p:oleObj name="Formula" r:id="rId13" imgW="1076325" imgH="904875" progId="Equation.Ribbit">
                  <p:embed/>
                  <p:pic>
                    <p:nvPicPr>
                      <p:cNvPr id="0" name="图片 23356"/>
                      <p:cNvPicPr/>
                      <p:nvPr/>
                    </p:nvPicPr>
                    <p:blipFill>
                      <a:blip r:embed="rId14"/>
                      <a:stretch>
                        <a:fillRect/>
                      </a:stretch>
                    </p:blipFill>
                    <p:spPr>
                      <a:xfrm>
                        <a:off x="1646237" y="4806984"/>
                        <a:ext cx="266658" cy="222216"/>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064729211"/>
              </p:ext>
            </p:extLst>
          </p:nvPr>
        </p:nvGraphicFramePr>
        <p:xfrm>
          <a:off x="2317932" y="4808538"/>
          <a:ext cx="269875" cy="220662"/>
        </p:xfrm>
        <a:graphic>
          <a:graphicData uri="http://schemas.openxmlformats.org/presentationml/2006/ole">
            <mc:AlternateContent xmlns:mc="http://schemas.openxmlformats.org/markup-compatibility/2006">
              <mc:Choice xmlns:v="urn:schemas-microsoft-com:vml" Requires="v">
                <p:oleObj spid="_x0000_s60766" name="Formula" r:id="rId15" imgW="1085850" imgH="885825" progId="Equation.Ribbit">
                  <p:embed/>
                </p:oleObj>
              </mc:Choice>
              <mc:Fallback>
                <p:oleObj name="Formula" r:id="rId15" imgW="1085850" imgH="885825" progId="Equation.Ribbit">
                  <p:embed/>
                  <p:pic>
                    <p:nvPicPr>
                      <p:cNvPr id="0" name="图片 23357"/>
                      <p:cNvPicPr/>
                      <p:nvPr/>
                    </p:nvPicPr>
                    <p:blipFill>
                      <a:blip r:embed="rId16"/>
                      <a:stretch>
                        <a:fillRect/>
                      </a:stretch>
                    </p:blipFill>
                    <p:spPr>
                      <a:xfrm>
                        <a:off x="2317932" y="4808538"/>
                        <a:ext cx="269875" cy="220662"/>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578339311"/>
              </p:ext>
            </p:extLst>
          </p:nvPr>
        </p:nvGraphicFramePr>
        <p:xfrm>
          <a:off x="3625850" y="4808538"/>
          <a:ext cx="260350" cy="220662"/>
        </p:xfrm>
        <a:graphic>
          <a:graphicData uri="http://schemas.openxmlformats.org/presentationml/2006/ole">
            <mc:AlternateContent xmlns:mc="http://schemas.openxmlformats.org/markup-compatibility/2006">
              <mc:Choice xmlns:v="urn:schemas-microsoft-com:vml" Requires="v">
                <p:oleObj spid="_x0000_s60767" name="Formula" r:id="rId17" imgW="1047750" imgH="895350" progId="Equation.Ribbit">
                  <p:embed/>
                </p:oleObj>
              </mc:Choice>
              <mc:Fallback>
                <p:oleObj name="Formula" r:id="rId17" imgW="1047750" imgH="895350" progId="Equation.Ribbit">
                  <p:embed/>
                  <p:pic>
                    <p:nvPicPr>
                      <p:cNvPr id="0" name="图片 23358"/>
                      <p:cNvPicPr/>
                      <p:nvPr/>
                    </p:nvPicPr>
                    <p:blipFill>
                      <a:blip r:embed="rId18"/>
                      <a:stretch>
                        <a:fillRect/>
                      </a:stretch>
                    </p:blipFill>
                    <p:spPr>
                      <a:xfrm>
                        <a:off x="3625850" y="4808538"/>
                        <a:ext cx="260350" cy="220662"/>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411981989"/>
              </p:ext>
            </p:extLst>
          </p:nvPr>
        </p:nvGraphicFramePr>
        <p:xfrm>
          <a:off x="6019800" y="4808538"/>
          <a:ext cx="269875" cy="220662"/>
        </p:xfrm>
        <a:graphic>
          <a:graphicData uri="http://schemas.openxmlformats.org/presentationml/2006/ole">
            <mc:AlternateContent xmlns:mc="http://schemas.openxmlformats.org/markup-compatibility/2006">
              <mc:Choice xmlns:v="urn:schemas-microsoft-com:vml" Requires="v">
                <p:oleObj spid="_x0000_s60768" name="Formula" r:id="rId19" imgW="1085850" imgH="885825" progId="Equation.Ribbit">
                  <p:embed/>
                </p:oleObj>
              </mc:Choice>
              <mc:Fallback>
                <p:oleObj name="Formula" r:id="rId19" imgW="1085850" imgH="885825" progId="Equation.Ribbit">
                  <p:embed/>
                  <p:pic>
                    <p:nvPicPr>
                      <p:cNvPr id="0" name="图片 23359"/>
                      <p:cNvPicPr/>
                      <p:nvPr/>
                    </p:nvPicPr>
                    <p:blipFill>
                      <a:blip r:embed="rId16"/>
                      <a:stretch>
                        <a:fillRect/>
                      </a:stretch>
                    </p:blipFill>
                    <p:spPr>
                      <a:xfrm>
                        <a:off x="6019800" y="4808538"/>
                        <a:ext cx="269875" cy="220662"/>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212198056"/>
              </p:ext>
            </p:extLst>
          </p:nvPr>
        </p:nvGraphicFramePr>
        <p:xfrm>
          <a:off x="6705600" y="4800600"/>
          <a:ext cx="266700" cy="223838"/>
        </p:xfrm>
        <a:graphic>
          <a:graphicData uri="http://schemas.openxmlformats.org/presentationml/2006/ole">
            <mc:AlternateContent xmlns:mc="http://schemas.openxmlformats.org/markup-compatibility/2006">
              <mc:Choice xmlns:v="urn:schemas-microsoft-com:vml" Requires="v">
                <p:oleObj spid="_x0000_s60769" name="Formula" r:id="rId20" imgW="1076325" imgH="904875" progId="Equation.Ribbit">
                  <p:embed/>
                </p:oleObj>
              </mc:Choice>
              <mc:Fallback>
                <p:oleObj name="Formula" r:id="rId20" imgW="1076325" imgH="904875" progId="Equation.Ribbit">
                  <p:embed/>
                  <p:pic>
                    <p:nvPicPr>
                      <p:cNvPr id="0" name="图片 23360"/>
                      <p:cNvPicPr/>
                      <p:nvPr/>
                    </p:nvPicPr>
                    <p:blipFill>
                      <a:blip r:embed="rId21"/>
                      <a:stretch>
                        <a:fillRect/>
                      </a:stretch>
                    </p:blipFill>
                    <p:spPr>
                      <a:xfrm>
                        <a:off x="6705600" y="4800600"/>
                        <a:ext cx="266700" cy="223838"/>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43801726"/>
              </p:ext>
            </p:extLst>
          </p:nvPr>
        </p:nvGraphicFramePr>
        <p:xfrm>
          <a:off x="7924800" y="4800600"/>
          <a:ext cx="266700" cy="220662"/>
        </p:xfrm>
        <a:graphic>
          <a:graphicData uri="http://schemas.openxmlformats.org/presentationml/2006/ole">
            <mc:AlternateContent xmlns:mc="http://schemas.openxmlformats.org/markup-compatibility/2006">
              <mc:Choice xmlns:v="urn:schemas-microsoft-com:vml" Requires="v">
                <p:oleObj spid="_x0000_s60770" name="Formula" r:id="rId22" imgW="1076325" imgH="885825" progId="Equation.Ribbit">
                  <p:embed/>
                </p:oleObj>
              </mc:Choice>
              <mc:Fallback>
                <p:oleObj name="Formula" r:id="rId22" imgW="1076325" imgH="885825" progId="Equation.Ribbit">
                  <p:embed/>
                  <p:pic>
                    <p:nvPicPr>
                      <p:cNvPr id="0" name="图片 23361"/>
                      <p:cNvPicPr/>
                      <p:nvPr/>
                    </p:nvPicPr>
                    <p:blipFill>
                      <a:blip r:embed="rId23"/>
                      <a:stretch>
                        <a:fillRect/>
                      </a:stretch>
                    </p:blipFill>
                    <p:spPr>
                      <a:xfrm>
                        <a:off x="7924800" y="4800600"/>
                        <a:ext cx="266700" cy="220662"/>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568258979"/>
              </p:ext>
            </p:extLst>
          </p:nvPr>
        </p:nvGraphicFramePr>
        <p:xfrm>
          <a:off x="1173662" y="5039677"/>
          <a:ext cx="1414145" cy="330200"/>
        </p:xfrm>
        <a:graphic>
          <a:graphicData uri="http://schemas.openxmlformats.org/presentationml/2006/ole">
            <mc:AlternateContent xmlns:mc="http://schemas.openxmlformats.org/markup-compatibility/2006">
              <mc:Choice xmlns:v="urn:schemas-microsoft-com:vml" Requires="v">
                <p:oleObj spid="_x0000_s60771" name="Formula" r:id="rId24" imgW="5686425" imgH="1333500" progId="Equation.Ribbit">
                  <p:embed/>
                </p:oleObj>
              </mc:Choice>
              <mc:Fallback>
                <p:oleObj name="Formula" r:id="rId24" imgW="5686425" imgH="1333500" progId="Equation.Ribbit">
                  <p:embed/>
                  <p:pic>
                    <p:nvPicPr>
                      <p:cNvPr id="0" name="图片 23362"/>
                      <p:cNvPicPr/>
                      <p:nvPr/>
                    </p:nvPicPr>
                    <p:blipFill>
                      <a:blip r:embed="rId25"/>
                      <a:stretch>
                        <a:fillRect/>
                      </a:stretch>
                    </p:blipFill>
                    <p:spPr>
                      <a:xfrm>
                        <a:off x="1173662" y="5039677"/>
                        <a:ext cx="1414145" cy="330200"/>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613786944"/>
              </p:ext>
            </p:extLst>
          </p:nvPr>
        </p:nvGraphicFramePr>
        <p:xfrm>
          <a:off x="3007677" y="5080317"/>
          <a:ext cx="1420495" cy="330200"/>
        </p:xfrm>
        <a:graphic>
          <a:graphicData uri="http://schemas.openxmlformats.org/presentationml/2006/ole">
            <mc:AlternateContent xmlns:mc="http://schemas.openxmlformats.org/markup-compatibility/2006">
              <mc:Choice xmlns:v="urn:schemas-microsoft-com:vml" Requires="v">
                <p:oleObj spid="_x0000_s60772" name="Formula" r:id="rId26" imgW="5715000" imgH="1333500" progId="Equation.Ribbit">
                  <p:embed/>
                </p:oleObj>
              </mc:Choice>
              <mc:Fallback>
                <p:oleObj name="Formula" r:id="rId26" imgW="5715000" imgH="1333500" progId="Equation.Ribbit">
                  <p:embed/>
                  <p:pic>
                    <p:nvPicPr>
                      <p:cNvPr id="0" name="图片 23363"/>
                      <p:cNvPicPr/>
                      <p:nvPr/>
                    </p:nvPicPr>
                    <p:blipFill>
                      <a:blip r:embed="rId27"/>
                      <a:stretch>
                        <a:fillRect/>
                      </a:stretch>
                    </p:blipFill>
                    <p:spPr>
                      <a:xfrm>
                        <a:off x="3007677" y="5080317"/>
                        <a:ext cx="1420495" cy="330200"/>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8400" y="125468"/>
            <a:ext cx="7194550" cy="470535"/>
          </a:xfrm>
        </p:spPr>
        <p:txBody>
          <a:bodyPr>
            <a:noAutofit/>
          </a:bodyPr>
          <a:lstStyle/>
          <a:p>
            <a:r>
              <a:rPr lang="en-US" altLang="zh-CN" dirty="0"/>
              <a:t>     </a:t>
            </a:r>
            <a:r>
              <a:rPr lang="zh-CN" altLang="en-US" dirty="0"/>
              <a:t>贝叶斯网：结构</a:t>
            </a:r>
            <a:endParaRPr lang="zh-CN" altLang="en-US" dirty="0">
              <a:latin typeface="+mj-ea"/>
              <a:ea typeface="+mj-ea"/>
            </a:endParaRPr>
          </a:p>
        </p:txBody>
      </p:sp>
      <p:sp>
        <p:nvSpPr>
          <p:cNvPr id="2" name="内容占位符 1"/>
          <p:cNvSpPr>
            <a:spLocks noGrp="1"/>
          </p:cNvSpPr>
          <p:nvPr>
            <p:ph sz="quarter" idx="14"/>
          </p:nvPr>
        </p:nvSpPr>
        <p:spPr>
          <a:xfrm>
            <a:off x="811245" y="1143000"/>
            <a:ext cx="8723013" cy="5174557"/>
          </a:xfrm>
        </p:spPr>
        <p:txBody>
          <a:bodyPr>
            <a:normAutofit/>
          </a:bodyPr>
          <a:lstStyle/>
          <a:p>
            <a:r>
              <a:rPr lang="zh-CN" altLang="en-US"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贝叶斯网中三个变量之间的典型依赖关系：</a:t>
            </a:r>
          </a:p>
          <a:p>
            <a:endParaRPr lang="zh-CN" altLang="en-US"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endParaRPr>
          </a:p>
          <a:p>
            <a:endParaRPr lang="zh-CN" altLang="en-US"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endParaRPr>
          </a:p>
          <a:p>
            <a:endParaRPr lang="zh-CN" altLang="en-US"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endParaRPr>
          </a:p>
          <a:p>
            <a:endParaRPr lang="zh-CN" altLang="en-US"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endParaRPr>
          </a:p>
          <a:p>
            <a:endParaRPr lang="zh-CN" altLang="en-US"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5" name="组合 36"/>
          <p:cNvGrpSpPr/>
          <p:nvPr/>
        </p:nvGrpSpPr>
        <p:grpSpPr>
          <a:xfrm>
            <a:off x="2895600" y="2151154"/>
            <a:ext cx="1336350" cy="1573674"/>
            <a:chOff x="1003637" y="765522"/>
            <a:chExt cx="1547165" cy="1821928"/>
          </a:xfrm>
        </p:grpSpPr>
        <p:cxnSp>
          <p:nvCxnSpPr>
            <p:cNvPr id="6" name="直接箭头连接符 37"/>
            <p:cNvCxnSpPr/>
            <p:nvPr/>
          </p:nvCxnSpPr>
          <p:spPr>
            <a:xfrm flipH="1">
              <a:off x="1246009" y="1179276"/>
              <a:ext cx="306302" cy="46110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7" name="椭圆 6"/>
            <p:cNvSpPr/>
            <p:nvPr/>
          </p:nvSpPr>
          <p:spPr>
            <a:xfrm>
              <a:off x="1481322" y="76552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8" name="直接箭头连接符 39"/>
            <p:cNvCxnSpPr/>
            <p:nvPr/>
          </p:nvCxnSpPr>
          <p:spPr>
            <a:xfrm>
              <a:off x="1895076" y="1179276"/>
              <a:ext cx="275128" cy="4649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9" name="组合 40"/>
            <p:cNvGrpSpPr/>
            <p:nvPr/>
          </p:nvGrpSpPr>
          <p:grpSpPr>
            <a:xfrm>
              <a:off x="1003637" y="1640380"/>
              <a:ext cx="1408938" cy="488569"/>
              <a:chOff x="1003637" y="1754680"/>
              <a:chExt cx="1408938" cy="488569"/>
            </a:xfrm>
          </p:grpSpPr>
          <p:sp>
            <p:nvSpPr>
              <p:cNvPr id="12" name="椭圆 11"/>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13" name="椭圆 12"/>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14" name="对象 13"/>
              <p:cNvGraphicFramePr>
                <a:graphicFrameLocks noChangeAspect="1"/>
              </p:cNvGraphicFramePr>
              <p:nvPr/>
            </p:nvGraphicFramePr>
            <p:xfrm>
              <a:off x="1105819" y="1881461"/>
              <a:ext cx="317500" cy="288925"/>
            </p:xfrm>
            <a:graphic>
              <a:graphicData uri="http://schemas.openxmlformats.org/presentationml/2006/ole">
                <mc:AlternateContent xmlns:mc="http://schemas.openxmlformats.org/markup-compatibility/2006">
                  <mc:Choice xmlns:v="urn:schemas-microsoft-com:vml" Requires="v">
                    <p:oleObj spid="_x0000_s62532" name="Formula" r:id="rId4" imgW="1066800" imgH="981075" progId="Equation.Ribbit">
                      <p:embed/>
                    </p:oleObj>
                  </mc:Choice>
                  <mc:Fallback>
                    <p:oleObj name="Formula" r:id="rId4" imgW="1066800" imgH="981075" progId="Equation.Ribbit">
                      <p:embed/>
                      <p:pic>
                        <p:nvPicPr>
                          <p:cNvPr id="0" name="图片 28312"/>
                          <p:cNvPicPr/>
                          <p:nvPr/>
                        </p:nvPicPr>
                        <p:blipFill>
                          <a:blip r:embed="rId5"/>
                          <a:stretch>
                            <a:fillRect/>
                          </a:stretch>
                        </p:blipFill>
                        <p:spPr>
                          <a:xfrm>
                            <a:off x="1105819" y="1881461"/>
                            <a:ext cx="317500" cy="288925"/>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2036763" y="1876425"/>
              <a:ext cx="315912" cy="288925"/>
            </p:xfrm>
            <a:graphic>
              <a:graphicData uri="http://schemas.openxmlformats.org/presentationml/2006/ole">
                <mc:AlternateContent xmlns:mc="http://schemas.openxmlformats.org/markup-compatibility/2006">
                  <mc:Choice xmlns:v="urn:schemas-microsoft-com:vml" Requires="v">
                    <p:oleObj spid="_x0000_s62533" name="Formula" r:id="rId6" imgW="1076325" imgH="981075" progId="Equation.Ribbit">
                      <p:embed/>
                    </p:oleObj>
                  </mc:Choice>
                  <mc:Fallback>
                    <p:oleObj name="Formula" r:id="rId6" imgW="1076325" imgH="981075" progId="Equation.Ribbit">
                      <p:embed/>
                      <p:pic>
                        <p:nvPicPr>
                          <p:cNvPr id="0" name="图片 28313"/>
                          <p:cNvPicPr/>
                          <p:nvPr/>
                        </p:nvPicPr>
                        <p:blipFill>
                          <a:blip r:embed="rId7"/>
                          <a:stretch>
                            <a:fillRect/>
                          </a:stretch>
                        </p:blipFill>
                        <p:spPr>
                          <a:xfrm>
                            <a:off x="2036763" y="1876425"/>
                            <a:ext cx="315912" cy="288925"/>
                          </a:xfrm>
                          <a:prstGeom prst="rect">
                            <a:avLst/>
                          </a:prstGeom>
                        </p:spPr>
                      </p:pic>
                    </p:oleObj>
                  </mc:Fallback>
                </mc:AlternateContent>
              </a:graphicData>
            </a:graphic>
          </p:graphicFrame>
        </p:grpSp>
        <p:sp>
          <p:nvSpPr>
            <p:cNvPr id="10" name="文本框 9"/>
            <p:cNvSpPr txBox="1"/>
            <p:nvPr/>
          </p:nvSpPr>
          <p:spPr>
            <a:xfrm>
              <a:off x="1162794" y="2125761"/>
              <a:ext cx="1388008" cy="461689"/>
            </a:xfrm>
            <a:prstGeom prst="rect">
              <a:avLst/>
            </a:prstGeom>
            <a:noFill/>
          </p:spPr>
          <p:txBody>
            <a:bodyPr wrap="none" rtlCol="0">
              <a:spAutoFit/>
            </a:bodyPr>
            <a:lstStyle/>
            <a:p>
              <a:pPr>
                <a:buNone/>
              </a:pPr>
              <a:r>
                <a:rPr lang="zh-CN" altLang="en-US" sz="2000" dirty="0">
                  <a:latin typeface="微软雅黑" panose="020B0503020204020204" pitchFamily="34" charset="-122"/>
                  <a:ea typeface="微软雅黑" panose="020B0503020204020204" pitchFamily="34" charset="-122"/>
                </a:rPr>
                <a:t>同父结构</a:t>
              </a:r>
            </a:p>
          </p:txBody>
        </p:sp>
        <p:graphicFrame>
          <p:nvGraphicFramePr>
            <p:cNvPr id="11" name="对象 10"/>
            <p:cNvGraphicFramePr>
              <a:graphicFrameLocks noChangeAspect="1"/>
            </p:cNvGraphicFramePr>
            <p:nvPr/>
          </p:nvGraphicFramePr>
          <p:xfrm>
            <a:off x="1601972" y="893111"/>
            <a:ext cx="301752" cy="288288"/>
          </p:xfrm>
          <a:graphic>
            <a:graphicData uri="http://schemas.openxmlformats.org/presentationml/2006/ole">
              <mc:AlternateContent xmlns:mc="http://schemas.openxmlformats.org/markup-compatibility/2006">
                <mc:Choice xmlns:v="urn:schemas-microsoft-com:vml" Requires="v">
                  <p:oleObj spid="_x0000_s62534" name="Formula" r:id="rId8" imgW="1028700" imgH="981075" progId="Equation.Ribbit">
                    <p:embed/>
                  </p:oleObj>
                </mc:Choice>
                <mc:Fallback>
                  <p:oleObj name="Formula" r:id="rId8" imgW="1028700" imgH="981075" progId="Equation.Ribbit">
                    <p:embed/>
                    <p:pic>
                      <p:nvPicPr>
                        <p:cNvPr id="0" name="图片 28314"/>
                        <p:cNvPicPr/>
                        <p:nvPr/>
                      </p:nvPicPr>
                      <p:blipFill>
                        <a:blip r:embed="rId9"/>
                        <a:stretch>
                          <a:fillRect/>
                        </a:stretch>
                      </p:blipFill>
                      <p:spPr>
                        <a:xfrm>
                          <a:off x="1601972" y="893111"/>
                          <a:ext cx="301752" cy="288288"/>
                        </a:xfrm>
                        <a:prstGeom prst="rect">
                          <a:avLst/>
                        </a:prstGeom>
                      </p:spPr>
                    </p:pic>
                  </p:oleObj>
                </mc:Fallback>
              </mc:AlternateContent>
            </a:graphicData>
          </a:graphic>
        </p:graphicFrame>
      </p:grpSp>
      <p:grpSp>
        <p:nvGrpSpPr>
          <p:cNvPr id="16" name="组合 47"/>
          <p:cNvGrpSpPr/>
          <p:nvPr/>
        </p:nvGrpSpPr>
        <p:grpSpPr>
          <a:xfrm>
            <a:off x="5199989" y="2195198"/>
            <a:ext cx="1252723" cy="1538602"/>
            <a:chOff x="1942480" y="84630"/>
            <a:chExt cx="1468641" cy="1803794"/>
          </a:xfrm>
        </p:grpSpPr>
        <p:cxnSp>
          <p:nvCxnSpPr>
            <p:cNvPr id="17" name="直接箭头连接符 48"/>
            <p:cNvCxnSpPr/>
            <p:nvPr/>
          </p:nvCxnSpPr>
          <p:spPr>
            <a:xfrm flipH="1" flipV="1">
              <a:off x="2184852" y="569373"/>
              <a:ext cx="306302" cy="425888"/>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sp>
          <p:nvSpPr>
            <p:cNvPr id="18" name="椭圆 17"/>
            <p:cNvSpPr/>
            <p:nvPr/>
          </p:nvSpPr>
          <p:spPr>
            <a:xfrm>
              <a:off x="2420165" y="92427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19" name="直接箭头连接符 50"/>
            <p:cNvCxnSpPr/>
            <p:nvPr/>
          </p:nvCxnSpPr>
          <p:spPr>
            <a:xfrm flipV="1">
              <a:off x="2833919" y="573199"/>
              <a:ext cx="275128" cy="422062"/>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grpSp>
          <p:nvGrpSpPr>
            <p:cNvPr id="20" name="组合 51"/>
            <p:cNvGrpSpPr/>
            <p:nvPr/>
          </p:nvGrpSpPr>
          <p:grpSpPr>
            <a:xfrm>
              <a:off x="1942480" y="84630"/>
              <a:ext cx="1408938" cy="488569"/>
              <a:chOff x="1003637" y="1754680"/>
              <a:chExt cx="1408938" cy="488569"/>
            </a:xfrm>
          </p:grpSpPr>
          <p:sp>
            <p:nvSpPr>
              <p:cNvPr id="23" name="椭圆 22"/>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24" name="椭圆 23"/>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25" name="对象 24"/>
              <p:cNvGraphicFramePr>
                <a:graphicFrameLocks noChangeAspect="1"/>
              </p:cNvGraphicFramePr>
              <p:nvPr/>
            </p:nvGraphicFramePr>
            <p:xfrm>
              <a:off x="1102682" y="1876425"/>
              <a:ext cx="303213" cy="288925"/>
            </p:xfrm>
            <a:graphic>
              <a:graphicData uri="http://schemas.openxmlformats.org/presentationml/2006/ole">
                <mc:AlternateContent xmlns:mc="http://schemas.openxmlformats.org/markup-compatibility/2006">
                  <mc:Choice xmlns:v="urn:schemas-microsoft-com:vml" Requires="v">
                    <p:oleObj spid="_x0000_s62535" name="Formula" r:id="rId10" imgW="1028700" imgH="981075" progId="Equation.Ribbit">
                      <p:embed/>
                    </p:oleObj>
                  </mc:Choice>
                  <mc:Fallback>
                    <p:oleObj name="Formula" r:id="rId10" imgW="1028700" imgH="981075" progId="Equation.Ribbit">
                      <p:embed/>
                      <p:pic>
                        <p:nvPicPr>
                          <p:cNvPr id="0" name="图片 28315"/>
                          <p:cNvPicPr/>
                          <p:nvPr/>
                        </p:nvPicPr>
                        <p:blipFill>
                          <a:blip r:embed="rId9"/>
                          <a:stretch>
                            <a:fillRect/>
                          </a:stretch>
                        </p:blipFill>
                        <p:spPr>
                          <a:xfrm>
                            <a:off x="1102682" y="1876425"/>
                            <a:ext cx="303213" cy="288925"/>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2037720" y="1876425"/>
              <a:ext cx="312737" cy="288925"/>
            </p:xfrm>
            <a:graphic>
              <a:graphicData uri="http://schemas.openxmlformats.org/presentationml/2006/ole">
                <mc:AlternateContent xmlns:mc="http://schemas.openxmlformats.org/markup-compatibility/2006">
                  <mc:Choice xmlns:v="urn:schemas-microsoft-com:vml" Requires="v">
                    <p:oleObj spid="_x0000_s62536" name="Formula" r:id="rId11" imgW="1057275" imgH="981075" progId="Equation.Ribbit">
                      <p:embed/>
                    </p:oleObj>
                  </mc:Choice>
                  <mc:Fallback>
                    <p:oleObj name="Formula" r:id="rId11" imgW="1057275" imgH="981075" progId="Equation.Ribbit">
                      <p:embed/>
                      <p:pic>
                        <p:nvPicPr>
                          <p:cNvPr id="0" name="图片 28316"/>
                          <p:cNvPicPr/>
                          <p:nvPr/>
                        </p:nvPicPr>
                        <p:blipFill>
                          <a:blip r:embed="rId12"/>
                          <a:stretch>
                            <a:fillRect/>
                          </a:stretch>
                        </p:blipFill>
                        <p:spPr>
                          <a:xfrm>
                            <a:off x="2037720" y="1876425"/>
                            <a:ext cx="312737" cy="288925"/>
                          </a:xfrm>
                          <a:prstGeom prst="rect">
                            <a:avLst/>
                          </a:prstGeom>
                        </p:spPr>
                      </p:pic>
                    </p:oleObj>
                  </mc:Fallback>
                </mc:AlternateContent>
              </a:graphicData>
            </a:graphic>
          </p:graphicFrame>
        </p:grpSp>
        <p:sp>
          <p:nvSpPr>
            <p:cNvPr id="21" name="文本框 20"/>
            <p:cNvSpPr txBox="1"/>
            <p:nvPr/>
          </p:nvSpPr>
          <p:spPr>
            <a:xfrm>
              <a:off x="2101637" y="1420911"/>
              <a:ext cx="1309484" cy="467513"/>
            </a:xfrm>
            <a:prstGeom prst="rect">
              <a:avLst/>
            </a:prstGeom>
            <a:noFill/>
          </p:spPr>
          <p:txBody>
            <a:bodyPr wrap="none" rtlCol="0">
              <a:spAutoFit/>
            </a:bodyPr>
            <a:lstStyle/>
            <a:p>
              <a:pPr>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型结构</a:t>
              </a:r>
            </a:p>
          </p:txBody>
        </p:sp>
        <p:graphicFrame>
          <p:nvGraphicFramePr>
            <p:cNvPr id="22" name="对象 21"/>
            <p:cNvGraphicFramePr>
              <a:graphicFrameLocks noChangeAspect="1"/>
            </p:cNvGraphicFramePr>
            <p:nvPr/>
          </p:nvGraphicFramePr>
          <p:xfrm>
            <a:off x="2524125" y="1046163"/>
            <a:ext cx="315913" cy="288925"/>
          </p:xfrm>
          <a:graphic>
            <a:graphicData uri="http://schemas.openxmlformats.org/presentationml/2006/ole">
              <mc:AlternateContent xmlns:mc="http://schemas.openxmlformats.org/markup-compatibility/2006">
                <mc:Choice xmlns:v="urn:schemas-microsoft-com:vml" Requires="v">
                  <p:oleObj spid="_x0000_s62537" name="Formula" r:id="rId13" imgW="1076325" imgH="981075" progId="Equation.Ribbit">
                    <p:embed/>
                  </p:oleObj>
                </mc:Choice>
                <mc:Fallback>
                  <p:oleObj name="Formula" r:id="rId13" imgW="1076325" imgH="981075" progId="Equation.Ribbit">
                    <p:embed/>
                    <p:pic>
                      <p:nvPicPr>
                        <p:cNvPr id="0" name="图片 28317"/>
                        <p:cNvPicPr/>
                        <p:nvPr/>
                      </p:nvPicPr>
                      <p:blipFill>
                        <a:blip r:embed="rId7"/>
                        <a:stretch>
                          <a:fillRect/>
                        </a:stretch>
                      </p:blipFill>
                      <p:spPr>
                        <a:xfrm>
                          <a:off x="2524125" y="1046163"/>
                          <a:ext cx="315913" cy="288925"/>
                        </a:xfrm>
                        <a:prstGeom prst="rect">
                          <a:avLst/>
                        </a:prstGeom>
                      </p:spPr>
                    </p:pic>
                  </p:oleObj>
                </mc:Fallback>
              </mc:AlternateContent>
            </a:graphicData>
          </a:graphic>
        </p:graphicFrame>
      </p:grpSp>
      <p:grpSp>
        <p:nvGrpSpPr>
          <p:cNvPr id="27" name="组合 58"/>
          <p:cNvGrpSpPr/>
          <p:nvPr/>
        </p:nvGrpSpPr>
        <p:grpSpPr>
          <a:xfrm>
            <a:off x="7355071" y="2166734"/>
            <a:ext cx="1331729" cy="1534176"/>
            <a:chOff x="1003637" y="765522"/>
            <a:chExt cx="1595451" cy="1837989"/>
          </a:xfrm>
        </p:grpSpPr>
        <p:cxnSp>
          <p:nvCxnSpPr>
            <p:cNvPr id="28" name="直接箭头连接符 59"/>
            <p:cNvCxnSpPr/>
            <p:nvPr/>
          </p:nvCxnSpPr>
          <p:spPr>
            <a:xfrm flipH="1">
              <a:off x="1246009" y="1179276"/>
              <a:ext cx="306302" cy="46110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29" name="椭圆 28"/>
            <p:cNvSpPr/>
            <p:nvPr/>
          </p:nvSpPr>
          <p:spPr>
            <a:xfrm>
              <a:off x="1481322" y="76552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30" name="直接箭头连接符 61"/>
            <p:cNvCxnSpPr/>
            <p:nvPr/>
          </p:nvCxnSpPr>
          <p:spPr>
            <a:xfrm flipH="1" flipV="1">
              <a:off x="1895076" y="1179276"/>
              <a:ext cx="275128" cy="4649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31" name="组合 62"/>
            <p:cNvGrpSpPr/>
            <p:nvPr/>
          </p:nvGrpSpPr>
          <p:grpSpPr>
            <a:xfrm>
              <a:off x="1003637" y="1640380"/>
              <a:ext cx="1408938" cy="488569"/>
              <a:chOff x="1003637" y="1754680"/>
              <a:chExt cx="1408938" cy="488569"/>
            </a:xfrm>
          </p:grpSpPr>
          <p:sp>
            <p:nvSpPr>
              <p:cNvPr id="34" name="椭圆 33"/>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35" name="椭圆 34"/>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36" name="对象 35"/>
              <p:cNvGraphicFramePr>
                <a:graphicFrameLocks noChangeAspect="1"/>
              </p:cNvGraphicFramePr>
              <p:nvPr/>
            </p:nvGraphicFramePr>
            <p:xfrm>
              <a:off x="1149934" y="1851025"/>
              <a:ext cx="180975" cy="288925"/>
            </p:xfrm>
            <a:graphic>
              <a:graphicData uri="http://schemas.openxmlformats.org/presentationml/2006/ole">
                <mc:AlternateContent xmlns:mc="http://schemas.openxmlformats.org/markup-compatibility/2006">
                  <mc:Choice xmlns:v="urn:schemas-microsoft-com:vml" Requires="v">
                    <p:oleObj spid="_x0000_s62538" name="Formula" r:id="rId14" imgW="609600" imgH="981075" progId="Equation.Ribbit">
                      <p:embed/>
                    </p:oleObj>
                  </mc:Choice>
                  <mc:Fallback>
                    <p:oleObj name="Formula" r:id="rId14" imgW="609600" imgH="981075" progId="Equation.Ribbit">
                      <p:embed/>
                      <p:pic>
                        <p:nvPicPr>
                          <p:cNvPr id="0" name="图片 28318"/>
                          <p:cNvPicPr/>
                          <p:nvPr/>
                        </p:nvPicPr>
                        <p:blipFill>
                          <a:blip r:embed="rId15"/>
                          <a:stretch>
                            <a:fillRect/>
                          </a:stretch>
                        </p:blipFill>
                        <p:spPr>
                          <a:xfrm>
                            <a:off x="1149934" y="1851025"/>
                            <a:ext cx="180975" cy="288925"/>
                          </a:xfrm>
                          <a:prstGeom prst="rect">
                            <a:avLst/>
                          </a:prstGeom>
                        </p:spPr>
                      </p:pic>
                    </p:oleObj>
                  </mc:Fallback>
                </mc:AlternateContent>
              </a:graphicData>
            </a:graphic>
          </p:graphicFrame>
          <p:graphicFrame>
            <p:nvGraphicFramePr>
              <p:cNvPr id="37" name="对象 36"/>
              <p:cNvGraphicFramePr>
                <a:graphicFrameLocks noChangeAspect="1"/>
              </p:cNvGraphicFramePr>
              <p:nvPr/>
            </p:nvGraphicFramePr>
            <p:xfrm>
              <a:off x="2076399" y="1879918"/>
              <a:ext cx="168275" cy="284162"/>
            </p:xfrm>
            <a:graphic>
              <a:graphicData uri="http://schemas.openxmlformats.org/presentationml/2006/ole">
                <mc:AlternateContent xmlns:mc="http://schemas.openxmlformats.org/markup-compatibility/2006">
                  <mc:Choice xmlns:v="urn:schemas-microsoft-com:vml" Requires="v">
                    <p:oleObj spid="_x0000_s62539" name="Formula" r:id="rId16" imgW="571500" imgH="971550" progId="Equation.Ribbit">
                      <p:embed/>
                    </p:oleObj>
                  </mc:Choice>
                  <mc:Fallback>
                    <p:oleObj name="Formula" r:id="rId16" imgW="571500" imgH="971550" progId="Equation.Ribbit">
                      <p:embed/>
                      <p:pic>
                        <p:nvPicPr>
                          <p:cNvPr id="0" name="图片 28319"/>
                          <p:cNvPicPr/>
                          <p:nvPr/>
                        </p:nvPicPr>
                        <p:blipFill>
                          <a:blip r:embed="rId17"/>
                          <a:stretch>
                            <a:fillRect/>
                          </a:stretch>
                        </p:blipFill>
                        <p:spPr>
                          <a:xfrm>
                            <a:off x="2076399" y="1879918"/>
                            <a:ext cx="168275" cy="284162"/>
                          </a:xfrm>
                          <a:prstGeom prst="rect">
                            <a:avLst/>
                          </a:prstGeom>
                        </p:spPr>
                      </p:pic>
                    </p:oleObj>
                  </mc:Fallback>
                </mc:AlternateContent>
              </a:graphicData>
            </a:graphic>
          </p:graphicFrame>
        </p:grpSp>
        <p:sp>
          <p:nvSpPr>
            <p:cNvPr id="32" name="文本框 31"/>
            <p:cNvSpPr txBox="1"/>
            <p:nvPr/>
          </p:nvSpPr>
          <p:spPr>
            <a:xfrm>
              <a:off x="1162794" y="2125761"/>
              <a:ext cx="1436294" cy="477750"/>
            </a:xfrm>
            <a:prstGeom prst="rect">
              <a:avLst/>
            </a:prstGeom>
            <a:noFill/>
          </p:spPr>
          <p:txBody>
            <a:bodyPr wrap="none" rtlCol="0">
              <a:spAutoFit/>
            </a:bodyPr>
            <a:lstStyle/>
            <a:p>
              <a:pPr>
                <a:buNone/>
              </a:pPr>
              <a:r>
                <a:rPr lang="zh-CN" altLang="en-US" sz="2000" dirty="0">
                  <a:latin typeface="微软雅黑" panose="020B0503020204020204" pitchFamily="34" charset="-122"/>
                  <a:ea typeface="微软雅黑" panose="020B0503020204020204" pitchFamily="34" charset="-122"/>
                </a:rPr>
                <a:t>顺序结构</a:t>
              </a:r>
            </a:p>
          </p:txBody>
        </p:sp>
        <p:graphicFrame>
          <p:nvGraphicFramePr>
            <p:cNvPr id="33" name="对象 32"/>
            <p:cNvGraphicFramePr>
              <a:graphicFrameLocks noChangeAspect="1"/>
            </p:cNvGraphicFramePr>
            <p:nvPr/>
          </p:nvGraphicFramePr>
          <p:xfrm>
            <a:off x="1626819" y="897890"/>
            <a:ext cx="188913" cy="285750"/>
          </p:xfrm>
          <a:graphic>
            <a:graphicData uri="http://schemas.openxmlformats.org/presentationml/2006/ole">
              <mc:AlternateContent xmlns:mc="http://schemas.openxmlformats.org/markup-compatibility/2006">
                <mc:Choice xmlns:v="urn:schemas-microsoft-com:vml" Requires="v">
                  <p:oleObj spid="_x0000_s62540" name="Formula" r:id="rId18" imgW="647700" imgH="971550" progId="Equation.Ribbit">
                    <p:embed/>
                  </p:oleObj>
                </mc:Choice>
                <mc:Fallback>
                  <p:oleObj name="Formula" r:id="rId18" imgW="647700" imgH="971550" progId="Equation.Ribbit">
                    <p:embed/>
                    <p:pic>
                      <p:nvPicPr>
                        <p:cNvPr id="0" name="图片 28320"/>
                        <p:cNvPicPr/>
                        <p:nvPr/>
                      </p:nvPicPr>
                      <p:blipFill>
                        <a:blip r:embed="rId19"/>
                        <a:stretch>
                          <a:fillRect/>
                        </a:stretch>
                      </p:blipFill>
                      <p:spPr>
                        <a:xfrm>
                          <a:off x="1626819" y="897890"/>
                          <a:ext cx="188913" cy="285750"/>
                        </a:xfrm>
                        <a:prstGeom prst="rect">
                          <a:avLst/>
                        </a:prstGeom>
                      </p:spPr>
                    </p:pic>
                  </p:oleObj>
                </mc:Fallback>
              </mc:AlternateContent>
            </a:graphicData>
          </a:graphic>
        </p:graphicFrame>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28600" y="138827"/>
            <a:ext cx="7194550" cy="470535"/>
          </a:xfrm>
        </p:spPr>
        <p:txBody>
          <a:bodyPr>
            <a:noAutofit/>
          </a:bodyPr>
          <a:lstStyle/>
          <a:p>
            <a:r>
              <a:rPr lang="en-US" altLang="zh-CN" dirty="0"/>
              <a:t>     </a:t>
            </a:r>
            <a:r>
              <a:rPr lang="zh-CN" altLang="en-US" dirty="0"/>
              <a:t>贝叶斯网：结构</a:t>
            </a:r>
            <a:endParaRPr lang="zh-CN" altLang="en-US" dirty="0">
              <a:latin typeface="+mj-ea"/>
              <a:ea typeface="+mj-ea"/>
            </a:endParaRPr>
          </a:p>
        </p:txBody>
      </p:sp>
      <p:sp>
        <p:nvSpPr>
          <p:cNvPr id="2" name="内容占位符 1"/>
          <p:cNvSpPr>
            <a:spLocks noGrp="1"/>
          </p:cNvSpPr>
          <p:nvPr>
            <p:ph sz="quarter" idx="14"/>
          </p:nvPr>
        </p:nvSpPr>
        <p:spPr>
          <a:xfrm>
            <a:off x="687671" y="1066800"/>
            <a:ext cx="10589929" cy="5334000"/>
          </a:xfrm>
        </p:spPr>
        <p:txBody>
          <a:bodyPr>
            <a:normAutofit/>
          </a:bodyPr>
          <a:lstStyle/>
          <a:p>
            <a:pPr>
              <a:lnSpc>
                <a:spcPct val="11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贝叶斯网中三个变量之间的典型依赖关系：</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1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分析有向图中变量间的条件独立性，可使用“有向分离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(D-separation)</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10000"/>
              </a:lnSpc>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V</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型结构父结点相连</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1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有向边变成无向边</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5755" lvl="1" indent="0">
              <a:lnSpc>
                <a:spcPct val="110000"/>
              </a:lnSpc>
              <a:buNone/>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由此产生的图称为道德图</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25755" lvl="1" indent="0">
              <a:lnSpc>
                <a:spcPct val="110000"/>
              </a:lnSpc>
              <a:buNone/>
            </a:pPr>
            <a:r>
              <a:rPr lang="fr-FR"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(moral graph)</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36"/>
          <p:cNvGrpSpPr/>
          <p:nvPr/>
        </p:nvGrpSpPr>
        <p:grpSpPr>
          <a:xfrm>
            <a:off x="2895600" y="1536148"/>
            <a:ext cx="1336350" cy="1573674"/>
            <a:chOff x="1003637" y="765522"/>
            <a:chExt cx="1547165" cy="1821928"/>
          </a:xfrm>
        </p:grpSpPr>
        <p:cxnSp>
          <p:nvCxnSpPr>
            <p:cNvPr id="6" name="直接箭头连接符 37"/>
            <p:cNvCxnSpPr/>
            <p:nvPr/>
          </p:nvCxnSpPr>
          <p:spPr>
            <a:xfrm flipH="1">
              <a:off x="1246009" y="1179276"/>
              <a:ext cx="306302" cy="46110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7" name="椭圆 6"/>
            <p:cNvSpPr/>
            <p:nvPr/>
          </p:nvSpPr>
          <p:spPr>
            <a:xfrm>
              <a:off x="1481322" y="76552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8" name="直接箭头连接符 39"/>
            <p:cNvCxnSpPr/>
            <p:nvPr/>
          </p:nvCxnSpPr>
          <p:spPr>
            <a:xfrm>
              <a:off x="1895076" y="1179276"/>
              <a:ext cx="275128" cy="4649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9" name="组合 40"/>
            <p:cNvGrpSpPr/>
            <p:nvPr/>
          </p:nvGrpSpPr>
          <p:grpSpPr>
            <a:xfrm>
              <a:off x="1003637" y="1640380"/>
              <a:ext cx="1408938" cy="488569"/>
              <a:chOff x="1003637" y="1754680"/>
              <a:chExt cx="1408938" cy="488569"/>
            </a:xfrm>
          </p:grpSpPr>
          <p:sp>
            <p:nvSpPr>
              <p:cNvPr id="12" name="椭圆 11"/>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13" name="椭圆 12"/>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14" name="对象 13"/>
              <p:cNvGraphicFramePr>
                <a:graphicFrameLocks noChangeAspect="1"/>
              </p:cNvGraphicFramePr>
              <p:nvPr/>
            </p:nvGraphicFramePr>
            <p:xfrm>
              <a:off x="1105819" y="1881461"/>
              <a:ext cx="317500" cy="288925"/>
            </p:xfrm>
            <a:graphic>
              <a:graphicData uri="http://schemas.openxmlformats.org/presentationml/2006/ole">
                <mc:AlternateContent xmlns:mc="http://schemas.openxmlformats.org/markup-compatibility/2006">
                  <mc:Choice xmlns:v="urn:schemas-microsoft-com:vml" Requires="v">
                    <p:oleObj spid="_x0000_s35665" name="Formula" r:id="rId4" imgW="1066800" imgH="981075" progId="Equation.Ribbit">
                      <p:embed/>
                    </p:oleObj>
                  </mc:Choice>
                  <mc:Fallback>
                    <p:oleObj name="Formula" r:id="rId4" imgW="1066800" imgH="981075" progId="Equation.Ribbit">
                      <p:embed/>
                      <p:pic>
                        <p:nvPicPr>
                          <p:cNvPr id="0" name="图片 35237"/>
                          <p:cNvPicPr/>
                          <p:nvPr/>
                        </p:nvPicPr>
                        <p:blipFill>
                          <a:blip r:embed="rId5"/>
                          <a:stretch>
                            <a:fillRect/>
                          </a:stretch>
                        </p:blipFill>
                        <p:spPr>
                          <a:xfrm>
                            <a:off x="1105819" y="1881461"/>
                            <a:ext cx="317500" cy="288925"/>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2036763" y="1876425"/>
              <a:ext cx="315912" cy="288925"/>
            </p:xfrm>
            <a:graphic>
              <a:graphicData uri="http://schemas.openxmlformats.org/presentationml/2006/ole">
                <mc:AlternateContent xmlns:mc="http://schemas.openxmlformats.org/markup-compatibility/2006">
                  <mc:Choice xmlns:v="urn:schemas-microsoft-com:vml" Requires="v">
                    <p:oleObj spid="_x0000_s35666" name="Formula" r:id="rId6" imgW="1076325" imgH="981075" progId="Equation.Ribbit">
                      <p:embed/>
                    </p:oleObj>
                  </mc:Choice>
                  <mc:Fallback>
                    <p:oleObj name="Formula" r:id="rId6" imgW="1076325" imgH="981075" progId="Equation.Ribbit">
                      <p:embed/>
                      <p:pic>
                        <p:nvPicPr>
                          <p:cNvPr id="0" name="图片 35238"/>
                          <p:cNvPicPr/>
                          <p:nvPr/>
                        </p:nvPicPr>
                        <p:blipFill>
                          <a:blip r:embed="rId7"/>
                          <a:stretch>
                            <a:fillRect/>
                          </a:stretch>
                        </p:blipFill>
                        <p:spPr>
                          <a:xfrm>
                            <a:off x="2036763" y="1876425"/>
                            <a:ext cx="315912" cy="288925"/>
                          </a:xfrm>
                          <a:prstGeom prst="rect">
                            <a:avLst/>
                          </a:prstGeom>
                        </p:spPr>
                      </p:pic>
                    </p:oleObj>
                  </mc:Fallback>
                </mc:AlternateContent>
              </a:graphicData>
            </a:graphic>
          </p:graphicFrame>
        </p:grpSp>
        <p:sp>
          <p:nvSpPr>
            <p:cNvPr id="10" name="文本框 9"/>
            <p:cNvSpPr txBox="1"/>
            <p:nvPr/>
          </p:nvSpPr>
          <p:spPr>
            <a:xfrm>
              <a:off x="1162794" y="2125761"/>
              <a:ext cx="1388008" cy="461689"/>
            </a:xfrm>
            <a:prstGeom prst="rect">
              <a:avLst/>
            </a:prstGeom>
            <a:noFill/>
          </p:spPr>
          <p:txBody>
            <a:bodyPr wrap="none" rtlCol="0">
              <a:spAutoFit/>
            </a:bodyPr>
            <a:lstStyle/>
            <a:p>
              <a:pPr>
                <a:buNone/>
              </a:pPr>
              <a:r>
                <a:rPr lang="zh-CN" altLang="en-US" sz="2000" dirty="0">
                  <a:latin typeface="微软雅黑" panose="020B0503020204020204" pitchFamily="34" charset="-122"/>
                  <a:ea typeface="微软雅黑" panose="020B0503020204020204" pitchFamily="34" charset="-122"/>
                </a:rPr>
                <a:t>同父结构</a:t>
              </a:r>
            </a:p>
          </p:txBody>
        </p:sp>
        <p:graphicFrame>
          <p:nvGraphicFramePr>
            <p:cNvPr id="11" name="对象 10"/>
            <p:cNvGraphicFramePr>
              <a:graphicFrameLocks noChangeAspect="1"/>
            </p:cNvGraphicFramePr>
            <p:nvPr/>
          </p:nvGraphicFramePr>
          <p:xfrm>
            <a:off x="1601972" y="893111"/>
            <a:ext cx="301752" cy="288288"/>
          </p:xfrm>
          <a:graphic>
            <a:graphicData uri="http://schemas.openxmlformats.org/presentationml/2006/ole">
              <mc:AlternateContent xmlns:mc="http://schemas.openxmlformats.org/markup-compatibility/2006">
                <mc:Choice xmlns:v="urn:schemas-microsoft-com:vml" Requires="v">
                  <p:oleObj spid="_x0000_s35667" name="Formula" r:id="rId8" imgW="1028700" imgH="981075" progId="Equation.Ribbit">
                    <p:embed/>
                  </p:oleObj>
                </mc:Choice>
                <mc:Fallback>
                  <p:oleObj name="Formula" r:id="rId8" imgW="1028700" imgH="981075" progId="Equation.Ribbit">
                    <p:embed/>
                    <p:pic>
                      <p:nvPicPr>
                        <p:cNvPr id="0" name="图片 35239"/>
                        <p:cNvPicPr/>
                        <p:nvPr/>
                      </p:nvPicPr>
                      <p:blipFill>
                        <a:blip r:embed="rId9"/>
                        <a:stretch>
                          <a:fillRect/>
                        </a:stretch>
                      </p:blipFill>
                      <p:spPr>
                        <a:xfrm>
                          <a:off x="1601972" y="893111"/>
                          <a:ext cx="301752" cy="288288"/>
                        </a:xfrm>
                        <a:prstGeom prst="rect">
                          <a:avLst/>
                        </a:prstGeom>
                      </p:spPr>
                    </p:pic>
                  </p:oleObj>
                </mc:Fallback>
              </mc:AlternateContent>
            </a:graphicData>
          </a:graphic>
        </p:graphicFrame>
      </p:grpSp>
      <p:grpSp>
        <p:nvGrpSpPr>
          <p:cNvPr id="16" name="组合 47"/>
          <p:cNvGrpSpPr/>
          <p:nvPr/>
        </p:nvGrpSpPr>
        <p:grpSpPr>
          <a:xfrm>
            <a:off x="5257800" y="1580192"/>
            <a:ext cx="1252723" cy="1538602"/>
            <a:chOff x="1942480" y="84630"/>
            <a:chExt cx="1468641" cy="1803794"/>
          </a:xfrm>
        </p:grpSpPr>
        <p:cxnSp>
          <p:nvCxnSpPr>
            <p:cNvPr id="17" name="直接箭头连接符 48"/>
            <p:cNvCxnSpPr/>
            <p:nvPr/>
          </p:nvCxnSpPr>
          <p:spPr>
            <a:xfrm flipH="1" flipV="1">
              <a:off x="2184852" y="569373"/>
              <a:ext cx="306302" cy="425888"/>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sp>
          <p:nvSpPr>
            <p:cNvPr id="18" name="椭圆 17"/>
            <p:cNvSpPr/>
            <p:nvPr/>
          </p:nvSpPr>
          <p:spPr>
            <a:xfrm>
              <a:off x="2420165" y="92427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19" name="直接箭头连接符 50"/>
            <p:cNvCxnSpPr/>
            <p:nvPr/>
          </p:nvCxnSpPr>
          <p:spPr>
            <a:xfrm flipV="1">
              <a:off x="2833919" y="573199"/>
              <a:ext cx="275128" cy="422062"/>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grpSp>
          <p:nvGrpSpPr>
            <p:cNvPr id="20" name="组合 51"/>
            <p:cNvGrpSpPr/>
            <p:nvPr/>
          </p:nvGrpSpPr>
          <p:grpSpPr>
            <a:xfrm>
              <a:off x="1942480" y="84630"/>
              <a:ext cx="1408938" cy="488569"/>
              <a:chOff x="1003637" y="1754680"/>
              <a:chExt cx="1408938" cy="488569"/>
            </a:xfrm>
          </p:grpSpPr>
          <p:sp>
            <p:nvSpPr>
              <p:cNvPr id="23" name="椭圆 22"/>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24" name="椭圆 23"/>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25" name="对象 24"/>
              <p:cNvGraphicFramePr>
                <a:graphicFrameLocks noChangeAspect="1"/>
              </p:cNvGraphicFramePr>
              <p:nvPr/>
            </p:nvGraphicFramePr>
            <p:xfrm>
              <a:off x="1102682" y="1876425"/>
              <a:ext cx="303213" cy="288925"/>
            </p:xfrm>
            <a:graphic>
              <a:graphicData uri="http://schemas.openxmlformats.org/presentationml/2006/ole">
                <mc:AlternateContent xmlns:mc="http://schemas.openxmlformats.org/markup-compatibility/2006">
                  <mc:Choice xmlns:v="urn:schemas-microsoft-com:vml" Requires="v">
                    <p:oleObj spid="_x0000_s35668" name="Formula" r:id="rId10" imgW="1028700" imgH="981075" progId="Equation.Ribbit">
                      <p:embed/>
                    </p:oleObj>
                  </mc:Choice>
                  <mc:Fallback>
                    <p:oleObj name="Formula" r:id="rId10" imgW="1028700" imgH="981075" progId="Equation.Ribbit">
                      <p:embed/>
                      <p:pic>
                        <p:nvPicPr>
                          <p:cNvPr id="0" name="图片 35240"/>
                          <p:cNvPicPr/>
                          <p:nvPr/>
                        </p:nvPicPr>
                        <p:blipFill>
                          <a:blip r:embed="rId9"/>
                          <a:stretch>
                            <a:fillRect/>
                          </a:stretch>
                        </p:blipFill>
                        <p:spPr>
                          <a:xfrm>
                            <a:off x="1102682" y="1876425"/>
                            <a:ext cx="303213" cy="288925"/>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2037720" y="1876425"/>
              <a:ext cx="312737" cy="288925"/>
            </p:xfrm>
            <a:graphic>
              <a:graphicData uri="http://schemas.openxmlformats.org/presentationml/2006/ole">
                <mc:AlternateContent xmlns:mc="http://schemas.openxmlformats.org/markup-compatibility/2006">
                  <mc:Choice xmlns:v="urn:schemas-microsoft-com:vml" Requires="v">
                    <p:oleObj spid="_x0000_s35669" name="Formula" r:id="rId11" imgW="1057275" imgH="981075" progId="Equation.Ribbit">
                      <p:embed/>
                    </p:oleObj>
                  </mc:Choice>
                  <mc:Fallback>
                    <p:oleObj name="Formula" r:id="rId11" imgW="1057275" imgH="981075" progId="Equation.Ribbit">
                      <p:embed/>
                      <p:pic>
                        <p:nvPicPr>
                          <p:cNvPr id="0" name="图片 35241"/>
                          <p:cNvPicPr/>
                          <p:nvPr/>
                        </p:nvPicPr>
                        <p:blipFill>
                          <a:blip r:embed="rId12"/>
                          <a:stretch>
                            <a:fillRect/>
                          </a:stretch>
                        </p:blipFill>
                        <p:spPr>
                          <a:xfrm>
                            <a:off x="2037720" y="1876425"/>
                            <a:ext cx="312737" cy="288925"/>
                          </a:xfrm>
                          <a:prstGeom prst="rect">
                            <a:avLst/>
                          </a:prstGeom>
                        </p:spPr>
                      </p:pic>
                    </p:oleObj>
                  </mc:Fallback>
                </mc:AlternateContent>
              </a:graphicData>
            </a:graphic>
          </p:graphicFrame>
        </p:grpSp>
        <p:sp>
          <p:nvSpPr>
            <p:cNvPr id="21" name="文本框 20"/>
            <p:cNvSpPr txBox="1"/>
            <p:nvPr/>
          </p:nvSpPr>
          <p:spPr>
            <a:xfrm>
              <a:off x="2101637" y="1420911"/>
              <a:ext cx="1309484" cy="467513"/>
            </a:xfrm>
            <a:prstGeom prst="rect">
              <a:avLst/>
            </a:prstGeom>
            <a:noFill/>
          </p:spPr>
          <p:txBody>
            <a:bodyPr wrap="none" rtlCol="0">
              <a:spAutoFit/>
            </a:bodyPr>
            <a:lstStyle/>
            <a:p>
              <a:pPr>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型结构</a:t>
              </a:r>
            </a:p>
          </p:txBody>
        </p:sp>
        <p:graphicFrame>
          <p:nvGraphicFramePr>
            <p:cNvPr id="22" name="对象 21"/>
            <p:cNvGraphicFramePr>
              <a:graphicFrameLocks noChangeAspect="1"/>
            </p:cNvGraphicFramePr>
            <p:nvPr/>
          </p:nvGraphicFramePr>
          <p:xfrm>
            <a:off x="2524125" y="1046163"/>
            <a:ext cx="315913" cy="288925"/>
          </p:xfrm>
          <a:graphic>
            <a:graphicData uri="http://schemas.openxmlformats.org/presentationml/2006/ole">
              <mc:AlternateContent xmlns:mc="http://schemas.openxmlformats.org/markup-compatibility/2006">
                <mc:Choice xmlns:v="urn:schemas-microsoft-com:vml" Requires="v">
                  <p:oleObj spid="_x0000_s35670" name="Formula" r:id="rId13" imgW="1076325" imgH="981075" progId="Equation.Ribbit">
                    <p:embed/>
                  </p:oleObj>
                </mc:Choice>
                <mc:Fallback>
                  <p:oleObj name="Formula" r:id="rId13" imgW="1076325" imgH="981075" progId="Equation.Ribbit">
                    <p:embed/>
                    <p:pic>
                      <p:nvPicPr>
                        <p:cNvPr id="0" name="图片 35242"/>
                        <p:cNvPicPr/>
                        <p:nvPr/>
                      </p:nvPicPr>
                      <p:blipFill>
                        <a:blip r:embed="rId7"/>
                        <a:stretch>
                          <a:fillRect/>
                        </a:stretch>
                      </p:blipFill>
                      <p:spPr>
                        <a:xfrm>
                          <a:off x="2524125" y="1046163"/>
                          <a:ext cx="315913" cy="288925"/>
                        </a:xfrm>
                        <a:prstGeom prst="rect">
                          <a:avLst/>
                        </a:prstGeom>
                      </p:spPr>
                    </p:pic>
                  </p:oleObj>
                </mc:Fallback>
              </mc:AlternateContent>
            </a:graphicData>
          </a:graphic>
        </p:graphicFrame>
      </p:grpSp>
      <p:grpSp>
        <p:nvGrpSpPr>
          <p:cNvPr id="27" name="组合 58"/>
          <p:cNvGrpSpPr/>
          <p:nvPr/>
        </p:nvGrpSpPr>
        <p:grpSpPr>
          <a:xfrm>
            <a:off x="7659871" y="1551728"/>
            <a:ext cx="1331729" cy="1534176"/>
            <a:chOff x="1003637" y="765522"/>
            <a:chExt cx="1595451" cy="1837989"/>
          </a:xfrm>
        </p:grpSpPr>
        <p:cxnSp>
          <p:nvCxnSpPr>
            <p:cNvPr id="28" name="直接箭头连接符 59"/>
            <p:cNvCxnSpPr/>
            <p:nvPr/>
          </p:nvCxnSpPr>
          <p:spPr>
            <a:xfrm flipH="1">
              <a:off x="1246009" y="1179276"/>
              <a:ext cx="306302" cy="46110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29" name="椭圆 28"/>
            <p:cNvSpPr/>
            <p:nvPr/>
          </p:nvSpPr>
          <p:spPr>
            <a:xfrm>
              <a:off x="1481322" y="76552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30" name="直接箭头连接符 61"/>
            <p:cNvCxnSpPr/>
            <p:nvPr/>
          </p:nvCxnSpPr>
          <p:spPr>
            <a:xfrm flipH="1" flipV="1">
              <a:off x="1895076" y="1179276"/>
              <a:ext cx="275128" cy="4649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31" name="组合 62"/>
            <p:cNvGrpSpPr/>
            <p:nvPr/>
          </p:nvGrpSpPr>
          <p:grpSpPr>
            <a:xfrm>
              <a:off x="1003637" y="1640380"/>
              <a:ext cx="1408938" cy="488569"/>
              <a:chOff x="1003637" y="1754680"/>
              <a:chExt cx="1408938" cy="488569"/>
            </a:xfrm>
          </p:grpSpPr>
          <p:sp>
            <p:nvSpPr>
              <p:cNvPr id="34" name="椭圆 33"/>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35" name="椭圆 34"/>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36" name="对象 35"/>
              <p:cNvGraphicFramePr>
                <a:graphicFrameLocks noChangeAspect="1"/>
              </p:cNvGraphicFramePr>
              <p:nvPr/>
            </p:nvGraphicFramePr>
            <p:xfrm>
              <a:off x="1149934" y="1851025"/>
              <a:ext cx="180975" cy="288925"/>
            </p:xfrm>
            <a:graphic>
              <a:graphicData uri="http://schemas.openxmlformats.org/presentationml/2006/ole">
                <mc:AlternateContent xmlns:mc="http://schemas.openxmlformats.org/markup-compatibility/2006">
                  <mc:Choice xmlns:v="urn:schemas-microsoft-com:vml" Requires="v">
                    <p:oleObj spid="_x0000_s35671" name="Formula" r:id="rId14" imgW="609600" imgH="981075" progId="Equation.Ribbit">
                      <p:embed/>
                    </p:oleObj>
                  </mc:Choice>
                  <mc:Fallback>
                    <p:oleObj name="Formula" r:id="rId14" imgW="609600" imgH="981075" progId="Equation.Ribbit">
                      <p:embed/>
                      <p:pic>
                        <p:nvPicPr>
                          <p:cNvPr id="0" name="图片 35243"/>
                          <p:cNvPicPr/>
                          <p:nvPr/>
                        </p:nvPicPr>
                        <p:blipFill>
                          <a:blip r:embed="rId15"/>
                          <a:stretch>
                            <a:fillRect/>
                          </a:stretch>
                        </p:blipFill>
                        <p:spPr>
                          <a:xfrm>
                            <a:off x="1149934" y="1851025"/>
                            <a:ext cx="180975" cy="288925"/>
                          </a:xfrm>
                          <a:prstGeom prst="rect">
                            <a:avLst/>
                          </a:prstGeom>
                        </p:spPr>
                      </p:pic>
                    </p:oleObj>
                  </mc:Fallback>
                </mc:AlternateContent>
              </a:graphicData>
            </a:graphic>
          </p:graphicFrame>
          <p:graphicFrame>
            <p:nvGraphicFramePr>
              <p:cNvPr id="37" name="对象 36"/>
              <p:cNvGraphicFramePr>
                <a:graphicFrameLocks noChangeAspect="1"/>
              </p:cNvGraphicFramePr>
              <p:nvPr/>
            </p:nvGraphicFramePr>
            <p:xfrm>
              <a:off x="2076399" y="1879918"/>
              <a:ext cx="168275" cy="284162"/>
            </p:xfrm>
            <a:graphic>
              <a:graphicData uri="http://schemas.openxmlformats.org/presentationml/2006/ole">
                <mc:AlternateContent xmlns:mc="http://schemas.openxmlformats.org/markup-compatibility/2006">
                  <mc:Choice xmlns:v="urn:schemas-microsoft-com:vml" Requires="v">
                    <p:oleObj spid="_x0000_s35672" name="Formula" r:id="rId16" imgW="571500" imgH="971550" progId="Equation.Ribbit">
                      <p:embed/>
                    </p:oleObj>
                  </mc:Choice>
                  <mc:Fallback>
                    <p:oleObj name="Formula" r:id="rId16" imgW="571500" imgH="971550" progId="Equation.Ribbit">
                      <p:embed/>
                      <p:pic>
                        <p:nvPicPr>
                          <p:cNvPr id="0" name="图片 35244"/>
                          <p:cNvPicPr/>
                          <p:nvPr/>
                        </p:nvPicPr>
                        <p:blipFill>
                          <a:blip r:embed="rId17"/>
                          <a:stretch>
                            <a:fillRect/>
                          </a:stretch>
                        </p:blipFill>
                        <p:spPr>
                          <a:xfrm>
                            <a:off x="2076399" y="1879918"/>
                            <a:ext cx="168275" cy="284162"/>
                          </a:xfrm>
                          <a:prstGeom prst="rect">
                            <a:avLst/>
                          </a:prstGeom>
                        </p:spPr>
                      </p:pic>
                    </p:oleObj>
                  </mc:Fallback>
                </mc:AlternateContent>
              </a:graphicData>
            </a:graphic>
          </p:graphicFrame>
        </p:grpSp>
        <p:sp>
          <p:nvSpPr>
            <p:cNvPr id="32" name="文本框 31"/>
            <p:cNvSpPr txBox="1"/>
            <p:nvPr/>
          </p:nvSpPr>
          <p:spPr>
            <a:xfrm>
              <a:off x="1162794" y="2125761"/>
              <a:ext cx="1436294" cy="477750"/>
            </a:xfrm>
            <a:prstGeom prst="rect">
              <a:avLst/>
            </a:prstGeom>
            <a:noFill/>
          </p:spPr>
          <p:txBody>
            <a:bodyPr wrap="none" rtlCol="0">
              <a:spAutoFit/>
            </a:bodyPr>
            <a:lstStyle/>
            <a:p>
              <a:pPr>
                <a:buNone/>
              </a:pPr>
              <a:r>
                <a:rPr lang="zh-CN" altLang="en-US" sz="2000" dirty="0">
                  <a:latin typeface="微软雅黑" panose="020B0503020204020204" pitchFamily="34" charset="-122"/>
                  <a:ea typeface="微软雅黑" panose="020B0503020204020204" pitchFamily="34" charset="-122"/>
                </a:rPr>
                <a:t>顺序结构</a:t>
              </a:r>
            </a:p>
          </p:txBody>
        </p:sp>
        <p:graphicFrame>
          <p:nvGraphicFramePr>
            <p:cNvPr id="33" name="对象 32"/>
            <p:cNvGraphicFramePr>
              <a:graphicFrameLocks noChangeAspect="1"/>
            </p:cNvGraphicFramePr>
            <p:nvPr/>
          </p:nvGraphicFramePr>
          <p:xfrm>
            <a:off x="1626819" y="897890"/>
            <a:ext cx="188913" cy="285750"/>
          </p:xfrm>
          <a:graphic>
            <a:graphicData uri="http://schemas.openxmlformats.org/presentationml/2006/ole">
              <mc:AlternateContent xmlns:mc="http://schemas.openxmlformats.org/markup-compatibility/2006">
                <mc:Choice xmlns:v="urn:schemas-microsoft-com:vml" Requires="v">
                  <p:oleObj spid="_x0000_s35673" name="Formula" r:id="rId18" imgW="647700" imgH="971550" progId="Equation.Ribbit">
                    <p:embed/>
                  </p:oleObj>
                </mc:Choice>
                <mc:Fallback>
                  <p:oleObj name="Formula" r:id="rId18" imgW="647700" imgH="971550" progId="Equation.Ribbit">
                    <p:embed/>
                    <p:pic>
                      <p:nvPicPr>
                        <p:cNvPr id="0" name="图片 35245"/>
                        <p:cNvPicPr/>
                        <p:nvPr/>
                      </p:nvPicPr>
                      <p:blipFill>
                        <a:blip r:embed="rId19"/>
                        <a:stretch>
                          <a:fillRect/>
                        </a:stretch>
                      </p:blipFill>
                      <p:spPr>
                        <a:xfrm>
                          <a:off x="1626819" y="897890"/>
                          <a:ext cx="188913" cy="285750"/>
                        </a:xfrm>
                        <a:prstGeom prst="rect">
                          <a:avLst/>
                        </a:prstGeom>
                      </p:spPr>
                    </p:pic>
                  </p:oleObj>
                </mc:Fallback>
              </mc:AlternateContent>
            </a:graphicData>
          </a:graphic>
        </p:graphicFrame>
      </p:grpSp>
      <p:pic>
        <p:nvPicPr>
          <p:cNvPr id="3" name="图片 2"/>
          <p:cNvPicPr>
            <a:picLocks noChangeAspect="1"/>
          </p:cNvPicPr>
          <p:nvPr/>
        </p:nvPicPr>
        <p:blipFill>
          <a:blip r:embed="rId20"/>
          <a:stretch>
            <a:fillRect/>
          </a:stretch>
        </p:blipFill>
        <p:spPr>
          <a:xfrm>
            <a:off x="5948676" y="4306915"/>
            <a:ext cx="4553585" cy="198691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28600" y="139065"/>
            <a:ext cx="7194550" cy="470535"/>
          </a:xfrm>
        </p:spPr>
        <p:txBody>
          <a:bodyPr>
            <a:noAutofit/>
          </a:bodyPr>
          <a:lstStyle/>
          <a:p>
            <a:r>
              <a:rPr lang="en-US" altLang="zh-CN" dirty="0">
                <a:latin typeface="+mj-ea"/>
                <a:ea typeface="+mj-ea"/>
                <a:cs typeface="黑体" panose="02010609060101010101" charset="-122"/>
              </a:rPr>
              <a:t>     </a:t>
            </a:r>
            <a:r>
              <a:rPr lang="zh-CN" altLang="en-US" dirty="0">
                <a:cs typeface="黑体" panose="02010609060101010101" charset="-122"/>
              </a:rPr>
              <a:t>贝叶斯网：学习</a:t>
            </a:r>
            <a:endParaRPr lang="zh-CN" altLang="en-US" dirty="0"/>
          </a:p>
        </p:txBody>
      </p:sp>
      <p:sp>
        <p:nvSpPr>
          <p:cNvPr id="2" name="内容占位符 1"/>
          <p:cNvSpPr>
            <a:spLocks noGrp="1"/>
          </p:cNvSpPr>
          <p:nvPr>
            <p:ph sz="quarter" idx="14"/>
          </p:nvPr>
        </p:nvSpPr>
        <p:spPr>
          <a:xfrm>
            <a:off x="533400" y="1291970"/>
            <a:ext cx="10591800" cy="4346830"/>
          </a:xfrm>
        </p:spPr>
        <p:txBody>
          <a:bodyPr>
            <a:normAutofit/>
          </a:bodyPr>
          <a:lstStyle/>
          <a:p>
            <a:pPr indent="0">
              <a:lnSpc>
                <a:spcPct val="12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贝叶斯网络首要任务：根据训练集找出结构最“恰当”的贝叶斯网。</a:t>
            </a:r>
            <a:endParaRPr kumimoji="1"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2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我们用评分函数评估贝叶斯网与训练数据的契合程度。</a:t>
            </a:r>
          </a:p>
          <a:p>
            <a:pPr lvl="1" indent="0">
              <a:lnSpc>
                <a:spcPct val="12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“最小描述长度”（</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Minimal Description Length, MDL</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）综合编码长度（包括描述网路和编码数据）最短</a:t>
            </a:r>
          </a:p>
          <a:p>
            <a:pPr lvl="1" indent="0">
              <a:lnSpc>
                <a:spcPct val="70000"/>
              </a:lnSpc>
            </a:pP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70000"/>
              </a:lnSpc>
            </a:pPr>
            <a:endParaRPr kumimoji="1"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52400" y="96696"/>
            <a:ext cx="7194550" cy="470535"/>
          </a:xfrm>
        </p:spPr>
        <p:txBody>
          <a:bodyPr>
            <a:noAutofit/>
          </a:bodyPr>
          <a:lstStyle/>
          <a:p>
            <a:r>
              <a:rPr lang="en-US" altLang="zh-CN" dirty="0">
                <a:latin typeface="+mj-ea"/>
                <a:ea typeface="+mj-ea"/>
                <a:cs typeface="黑体" panose="02010609060101010101" charset="-122"/>
              </a:rPr>
              <a:t>     </a:t>
            </a:r>
            <a:r>
              <a:rPr lang="zh-CN" altLang="en-US" dirty="0">
                <a:cs typeface="黑体" panose="02010609060101010101" charset="-122"/>
              </a:rPr>
              <a:t>贝叶斯网：学习</a:t>
            </a:r>
            <a:endParaRPr lang="zh-CN" altLang="en-US" dirty="0"/>
          </a:p>
        </p:txBody>
      </p:sp>
      <p:sp>
        <p:nvSpPr>
          <p:cNvPr id="2" name="内容占位符 1"/>
          <p:cNvSpPr>
            <a:spLocks noGrp="1"/>
          </p:cNvSpPr>
          <p:nvPr>
            <p:ph sz="quarter" idx="14"/>
          </p:nvPr>
        </p:nvSpPr>
        <p:spPr>
          <a:xfrm>
            <a:off x="691670" y="1161509"/>
            <a:ext cx="10128730" cy="5086891"/>
          </a:xfrm>
        </p:spPr>
        <p:txBody>
          <a:bodyPr>
            <a:normAutofit lnSpcReduction="10000"/>
          </a:bodyPr>
          <a:lstStyle/>
          <a:p>
            <a:pPr indent="0">
              <a:lnSpc>
                <a:spcPct val="12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贝叶斯网络首要任务：根据训练集找出结构最“恰当”的贝叶斯网。</a:t>
            </a:r>
            <a:endParaRPr kumimoji="1"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2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我们用评分函数评估贝叶斯网与训练数据的契合程度。</a:t>
            </a:r>
          </a:p>
          <a:p>
            <a:pPr lvl="1" indent="0">
              <a:lnSpc>
                <a:spcPct val="12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“最小描述长度”（</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Minimal Description Length, MDL</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）综合编码长度（包括描述网路和编码数据）最短</a:t>
            </a:r>
          </a:p>
          <a:p>
            <a:pPr indent="0">
              <a:lnSpc>
                <a:spcPct val="12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给定训练集                           ，贝叶斯网</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在</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上的评价函数可以写为</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20000"/>
              </a:lnSpc>
            </a:pP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20000"/>
              </a:lnSpc>
            </a:pP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2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其中， </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是贝叶斯网的参数个数； </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表示描述每个参数</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是所需的字节数，而</a:t>
            </a:r>
          </a:p>
          <a:p>
            <a:pPr lvl="1" indent="0">
              <a:lnSpc>
                <a:spcPct val="120000"/>
              </a:lnSpc>
            </a:pP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20000"/>
              </a:lnSpc>
            </a:pP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1" indent="0">
              <a:lnSpc>
                <a:spcPct val="120000"/>
              </a:lnSpc>
              <a:buNone/>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是贝叶斯网的对数似然。</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20000"/>
              </a:lnSpc>
            </a:pP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20000"/>
              </a:lnSpc>
            </a:pP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20000"/>
              </a:lnSpc>
            </a:pPr>
            <a:endParaRPr kumimoji="1"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Picture 9"/>
          <p:cNvPicPr>
            <a:picLocks noChangeAspect="1"/>
          </p:cNvPicPr>
          <p:nvPr/>
        </p:nvPicPr>
        <p:blipFill>
          <a:blip r:embed="rId4"/>
          <a:stretch>
            <a:fillRect/>
          </a:stretch>
        </p:blipFill>
        <p:spPr>
          <a:xfrm>
            <a:off x="8423949" y="3854402"/>
            <a:ext cx="749300" cy="334941"/>
          </a:xfrm>
          <a:prstGeom prst="rect">
            <a:avLst/>
          </a:prstGeom>
        </p:spPr>
      </p:pic>
      <p:graphicFrame>
        <p:nvGraphicFramePr>
          <p:cNvPr id="17" name="对象 16"/>
          <p:cNvGraphicFramePr>
            <a:graphicFrameLocks noChangeAspect="1"/>
          </p:cNvGraphicFramePr>
          <p:nvPr>
            <p:extLst>
              <p:ext uri="{D42A27DB-BD31-4B8C-83A1-F6EECF244321}">
                <p14:modId xmlns:p14="http://schemas.microsoft.com/office/powerpoint/2010/main" val="3487446824"/>
              </p:ext>
            </p:extLst>
          </p:nvPr>
        </p:nvGraphicFramePr>
        <p:xfrm>
          <a:off x="2743200" y="3069286"/>
          <a:ext cx="2330450" cy="299588"/>
        </p:xfrm>
        <a:graphic>
          <a:graphicData uri="http://schemas.openxmlformats.org/presentationml/2006/ole">
            <mc:AlternateContent xmlns:mc="http://schemas.openxmlformats.org/markup-compatibility/2006">
              <mc:Choice xmlns:v="urn:schemas-microsoft-com:vml" Requires="v">
                <p:oleObj spid="_x0000_s36446" name="Formula" r:id="rId5" imgW="10334625" imgH="1333500" progId="Equation.Ribbit">
                  <p:embed/>
                </p:oleObj>
              </mc:Choice>
              <mc:Fallback>
                <p:oleObj name="Formula" r:id="rId5" imgW="10334625" imgH="1333500" progId="Equation.Ribbit">
                  <p:embed/>
                  <p:pic>
                    <p:nvPicPr>
                      <p:cNvPr id="0" name="图片 36073"/>
                      <p:cNvPicPr/>
                      <p:nvPr/>
                    </p:nvPicPr>
                    <p:blipFill>
                      <a:blip r:embed="rId6"/>
                      <a:stretch>
                        <a:fillRect/>
                      </a:stretch>
                    </p:blipFill>
                    <p:spPr>
                      <a:xfrm>
                        <a:off x="2743200" y="3069286"/>
                        <a:ext cx="2330450" cy="29958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904312531"/>
              </p:ext>
            </p:extLst>
          </p:nvPr>
        </p:nvGraphicFramePr>
        <p:xfrm>
          <a:off x="6746913" y="3015441"/>
          <a:ext cx="1311275" cy="317500"/>
        </p:xfrm>
        <a:graphic>
          <a:graphicData uri="http://schemas.openxmlformats.org/presentationml/2006/ole">
            <mc:AlternateContent xmlns:mc="http://schemas.openxmlformats.org/markup-compatibility/2006">
              <mc:Choice xmlns:v="urn:schemas-microsoft-com:vml" Requires="v">
                <p:oleObj spid="_x0000_s36447" name="Formula" r:id="rId7" imgW="5457825" imgH="1333500" progId="Equation.Ribbit">
                  <p:embed/>
                </p:oleObj>
              </mc:Choice>
              <mc:Fallback>
                <p:oleObj name="Formula" r:id="rId7" imgW="5457825" imgH="1333500" progId="Equation.Ribbit">
                  <p:embed/>
                  <p:pic>
                    <p:nvPicPr>
                      <p:cNvPr id="0" name="图片 36074"/>
                      <p:cNvPicPr/>
                      <p:nvPr/>
                    </p:nvPicPr>
                    <p:blipFill>
                      <a:blip r:embed="rId8"/>
                      <a:stretch>
                        <a:fillRect/>
                      </a:stretch>
                    </p:blipFill>
                    <p:spPr>
                      <a:xfrm>
                        <a:off x="6746913" y="3015441"/>
                        <a:ext cx="1311275" cy="3175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939474238"/>
              </p:ext>
            </p:extLst>
          </p:nvPr>
        </p:nvGraphicFramePr>
        <p:xfrm>
          <a:off x="8610600" y="3055128"/>
          <a:ext cx="228600" cy="277813"/>
        </p:xfrm>
        <a:graphic>
          <a:graphicData uri="http://schemas.openxmlformats.org/presentationml/2006/ole">
            <mc:AlternateContent xmlns:mc="http://schemas.openxmlformats.org/markup-compatibility/2006">
              <mc:Choice xmlns:v="urn:schemas-microsoft-com:vml" Requires="v">
                <p:oleObj spid="_x0000_s36448" name="Formula" r:id="rId9" imgW="952500" imgH="1162050" progId="Equation.Ribbit">
                  <p:embed/>
                </p:oleObj>
              </mc:Choice>
              <mc:Fallback>
                <p:oleObj name="Formula" r:id="rId9" imgW="952500" imgH="1162050" progId="Equation.Ribbit">
                  <p:embed/>
                  <p:pic>
                    <p:nvPicPr>
                      <p:cNvPr id="0" name="图片 36075"/>
                      <p:cNvPicPr/>
                      <p:nvPr/>
                    </p:nvPicPr>
                    <p:blipFill>
                      <a:blip r:embed="rId10"/>
                      <a:stretch>
                        <a:fillRect/>
                      </a:stretch>
                    </p:blipFill>
                    <p:spPr>
                      <a:xfrm>
                        <a:off x="8610600" y="3055128"/>
                        <a:ext cx="228600" cy="277813"/>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929929053"/>
              </p:ext>
            </p:extLst>
          </p:nvPr>
        </p:nvGraphicFramePr>
        <p:xfrm>
          <a:off x="3618101" y="3832751"/>
          <a:ext cx="4440087" cy="365439"/>
        </p:xfrm>
        <a:graphic>
          <a:graphicData uri="http://schemas.openxmlformats.org/presentationml/2006/ole">
            <mc:AlternateContent xmlns:mc="http://schemas.openxmlformats.org/markup-compatibility/2006">
              <mc:Choice xmlns:v="urn:schemas-microsoft-com:vml" Requires="v">
                <p:oleObj spid="_x0000_s36449" name="Formula" r:id="rId11" imgW="16068675" imgH="1333500" progId="Equation.Ribbit">
                  <p:embed/>
                </p:oleObj>
              </mc:Choice>
              <mc:Fallback>
                <p:oleObj name="Formula" r:id="rId11" imgW="16068675" imgH="1333500" progId="Equation.Ribbit">
                  <p:embed/>
                  <p:pic>
                    <p:nvPicPr>
                      <p:cNvPr id="0" name="图片 36076"/>
                      <p:cNvPicPr/>
                      <p:nvPr/>
                    </p:nvPicPr>
                    <p:blipFill>
                      <a:blip r:embed="rId12"/>
                      <a:stretch>
                        <a:fillRect/>
                      </a:stretch>
                    </p:blipFill>
                    <p:spPr>
                      <a:xfrm>
                        <a:off x="3618101" y="3832751"/>
                        <a:ext cx="4440087" cy="365439"/>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674541488"/>
              </p:ext>
            </p:extLst>
          </p:nvPr>
        </p:nvGraphicFramePr>
        <p:xfrm>
          <a:off x="2252027" y="4641454"/>
          <a:ext cx="328613" cy="317500"/>
        </p:xfrm>
        <a:graphic>
          <a:graphicData uri="http://schemas.openxmlformats.org/presentationml/2006/ole">
            <mc:AlternateContent xmlns:mc="http://schemas.openxmlformats.org/markup-compatibility/2006">
              <mc:Choice xmlns:v="urn:schemas-microsoft-com:vml" Requires="v">
                <p:oleObj spid="_x0000_s36450" name="Formula" r:id="rId13" imgW="1362075" imgH="1333500" progId="Equation.Ribbit">
                  <p:embed/>
                </p:oleObj>
              </mc:Choice>
              <mc:Fallback>
                <p:oleObj name="Formula" r:id="rId13" imgW="1362075" imgH="1333500" progId="Equation.Ribbit">
                  <p:embed/>
                  <p:pic>
                    <p:nvPicPr>
                      <p:cNvPr id="0" name="图片 36077"/>
                      <p:cNvPicPr/>
                      <p:nvPr/>
                    </p:nvPicPr>
                    <p:blipFill>
                      <a:blip r:embed="rId14"/>
                      <a:stretch>
                        <a:fillRect/>
                      </a:stretch>
                    </p:blipFill>
                    <p:spPr>
                      <a:xfrm>
                        <a:off x="2252027" y="4641454"/>
                        <a:ext cx="328613" cy="317500"/>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875265106"/>
              </p:ext>
            </p:extLst>
          </p:nvPr>
        </p:nvGraphicFramePr>
        <p:xfrm>
          <a:off x="5355544" y="4673474"/>
          <a:ext cx="482600" cy="314325"/>
        </p:xfrm>
        <a:graphic>
          <a:graphicData uri="http://schemas.openxmlformats.org/presentationml/2006/ole">
            <mc:AlternateContent xmlns:mc="http://schemas.openxmlformats.org/markup-compatibility/2006">
              <mc:Choice xmlns:v="urn:schemas-microsoft-com:vml" Requires="v">
                <p:oleObj spid="_x0000_s36451" name="Formula" r:id="rId15" imgW="2009775" imgH="1323975" progId="Equation.Ribbit">
                  <p:embed/>
                </p:oleObj>
              </mc:Choice>
              <mc:Fallback>
                <p:oleObj name="Formula" r:id="rId15" imgW="2009775" imgH="1323975" progId="Equation.Ribbit">
                  <p:embed/>
                  <p:pic>
                    <p:nvPicPr>
                      <p:cNvPr id="0" name="图片 36078"/>
                      <p:cNvPicPr/>
                      <p:nvPr/>
                    </p:nvPicPr>
                    <p:blipFill>
                      <a:blip r:embed="rId16"/>
                      <a:stretch>
                        <a:fillRect/>
                      </a:stretch>
                    </p:blipFill>
                    <p:spPr>
                      <a:xfrm>
                        <a:off x="5355544" y="4673474"/>
                        <a:ext cx="482600" cy="314325"/>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9202268" y="4800204"/>
          <a:ext cx="133350" cy="285750"/>
        </p:xfrm>
        <a:graphic>
          <a:graphicData uri="http://schemas.openxmlformats.org/presentationml/2006/ole">
            <mc:AlternateContent xmlns:mc="http://schemas.openxmlformats.org/markup-compatibility/2006">
              <mc:Choice xmlns:v="urn:schemas-microsoft-com:vml" Requires="v">
                <p:oleObj spid="_x0000_s36452" name="Formula" r:id="rId17" imgW="561975" imgH="1200150" progId="Equation.Ribbit">
                  <p:embed/>
                </p:oleObj>
              </mc:Choice>
              <mc:Fallback>
                <p:oleObj name="Formula" r:id="rId17" imgW="561975" imgH="1200150" progId="Equation.Ribbit">
                  <p:embed/>
                  <p:pic>
                    <p:nvPicPr>
                      <p:cNvPr id="0" name="图片 36079"/>
                      <p:cNvPicPr/>
                      <p:nvPr/>
                    </p:nvPicPr>
                    <p:blipFill>
                      <a:blip r:embed="rId18"/>
                      <a:stretch>
                        <a:fillRect/>
                      </a:stretch>
                    </p:blipFill>
                    <p:spPr>
                      <a:xfrm>
                        <a:off x="9202268" y="4800204"/>
                        <a:ext cx="133350" cy="285750"/>
                      </a:xfrm>
                      <a:prstGeom prst="rect">
                        <a:avLst/>
                      </a:prstGeom>
                    </p:spPr>
                  </p:pic>
                </p:oleObj>
              </mc:Fallback>
            </mc:AlternateContent>
          </a:graphicData>
        </a:graphic>
      </p:graphicFrame>
      <p:grpSp>
        <p:nvGrpSpPr>
          <p:cNvPr id="5" name="组合 4"/>
          <p:cNvGrpSpPr/>
          <p:nvPr/>
        </p:nvGrpSpPr>
        <p:grpSpPr>
          <a:xfrm>
            <a:off x="4085438" y="5099374"/>
            <a:ext cx="5053059" cy="878430"/>
            <a:chOff x="2253462" y="4867599"/>
            <a:chExt cx="5053059" cy="878430"/>
          </a:xfrm>
        </p:grpSpPr>
        <p:graphicFrame>
          <p:nvGraphicFramePr>
            <p:cNvPr id="24" name="对象 23"/>
            <p:cNvGraphicFramePr>
              <a:graphicFrameLocks noChangeAspect="1"/>
            </p:cNvGraphicFramePr>
            <p:nvPr/>
          </p:nvGraphicFramePr>
          <p:xfrm>
            <a:off x="2253462" y="4867599"/>
            <a:ext cx="3592117" cy="878430"/>
          </p:xfrm>
          <a:graphic>
            <a:graphicData uri="http://schemas.openxmlformats.org/presentationml/2006/ole">
              <mc:AlternateContent xmlns:mc="http://schemas.openxmlformats.org/markup-compatibility/2006">
                <mc:Choice xmlns:v="urn:schemas-microsoft-com:vml" Requires="v">
                  <p:oleObj spid="_x0000_s36453" name="Formula" r:id="rId19" imgW="13335000" imgH="3286125" progId="Equation.Ribbit">
                    <p:embed/>
                  </p:oleObj>
                </mc:Choice>
                <mc:Fallback>
                  <p:oleObj name="Formula" r:id="rId19" imgW="13335000" imgH="3286125" progId="Equation.Ribbit">
                    <p:embed/>
                    <p:pic>
                      <p:nvPicPr>
                        <p:cNvPr id="0" name="图片 36080"/>
                        <p:cNvPicPr/>
                        <p:nvPr/>
                      </p:nvPicPr>
                      <p:blipFill>
                        <a:blip r:embed="rId20"/>
                        <a:stretch>
                          <a:fillRect/>
                        </a:stretch>
                      </p:blipFill>
                      <p:spPr>
                        <a:xfrm>
                          <a:off x="2253462" y="4867599"/>
                          <a:ext cx="3592117" cy="878430"/>
                        </a:xfrm>
                        <a:prstGeom prst="rect">
                          <a:avLst/>
                        </a:prstGeom>
                      </p:spPr>
                    </p:pic>
                  </p:oleObj>
                </mc:Fallback>
              </mc:AlternateContent>
            </a:graphicData>
          </a:graphic>
        </p:graphicFrame>
        <p:pic>
          <p:nvPicPr>
            <p:cNvPr id="3" name="图片 2"/>
            <p:cNvPicPr>
              <a:picLocks noChangeAspect="1"/>
            </p:cNvPicPr>
            <p:nvPr/>
          </p:nvPicPr>
          <p:blipFill>
            <a:blip r:embed="rId21"/>
            <a:stretch>
              <a:fillRect/>
            </a:stretch>
          </p:blipFill>
          <p:spPr>
            <a:xfrm>
              <a:off x="6591973" y="5148911"/>
              <a:ext cx="714548" cy="315805"/>
            </a:xfrm>
            <a:prstGeom prst="rect">
              <a:avLst/>
            </a:prstGeom>
          </p:spPr>
        </p:pic>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04800" y="152400"/>
            <a:ext cx="7194550" cy="470535"/>
          </a:xfrm>
        </p:spPr>
        <p:txBody>
          <a:bodyPr>
            <a:noAutofit/>
          </a:bodyPr>
          <a:lstStyle/>
          <a:p>
            <a:r>
              <a:rPr lang="en-US" altLang="zh-CN" dirty="0">
                <a:latin typeface="+mj-ea"/>
                <a:ea typeface="+mj-ea"/>
                <a:cs typeface="黑体" panose="02010609060101010101" charset="-122"/>
              </a:rPr>
              <a:t>     </a:t>
            </a:r>
            <a:r>
              <a:rPr lang="zh-CN" altLang="en-US" dirty="0">
                <a:cs typeface="黑体" panose="02010609060101010101" charset="-122"/>
              </a:rPr>
              <a:t>贝叶斯网：推断</a:t>
            </a:r>
            <a:endParaRPr lang="zh-CN" altLang="en-US" dirty="0"/>
          </a:p>
        </p:txBody>
      </p:sp>
      <p:sp>
        <p:nvSpPr>
          <p:cNvPr id="2" name="内容占位符 1"/>
          <p:cNvSpPr>
            <a:spLocks noGrp="1"/>
          </p:cNvSpPr>
          <p:nvPr>
            <p:ph sz="quarter" idx="14"/>
          </p:nvPr>
        </p:nvSpPr>
        <p:spPr>
          <a:xfrm>
            <a:off x="990600" y="1040891"/>
            <a:ext cx="9906000" cy="4445509"/>
          </a:xfrm>
        </p:spPr>
        <p:txBody>
          <a:bodyPr>
            <a:normAutofit/>
          </a:bodyPr>
          <a:lstStyle/>
          <a:p>
            <a:pPr>
              <a:lnSpc>
                <a:spcPct val="11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通过已知变量观测值推测待推测查询变量的过程称为“推断”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inference</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），已知变量观测值称为“证据”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(evidence).</a:t>
            </a:r>
          </a:p>
          <a:p>
            <a:pPr>
              <a:lnSpc>
                <a:spcPct val="11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最理想的是根据贝叶斯网络定义的联合概率分布来精确计算后验概率，在现实应用中，贝叶斯网的近似推断常使用吉布斯采样</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(Gibbs sampling)</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来完成</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endParaRPr kumimoji="1" lang="en-US" altLang="zh-CN" sz="2400" baseline="30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470898"/>
          </a:xfrm>
        </p:spPr>
        <p:txBody>
          <a:bodyPr>
            <a:noAutofit/>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914400"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sym typeface="+mn-ea"/>
              </a:rPr>
              <a:t>贝叶斯决策论</a:t>
            </a:r>
            <a:endParaRPr lang="zh-CN" altLang="en-US" sz="2400" b="1" dirty="0">
              <a:solidFill>
                <a:schemeClr val="tx1"/>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sym typeface="+mn-ea"/>
              </a:rPr>
              <a:t>极大似然估计</a:t>
            </a:r>
            <a:endParaRPr lang="zh-CN" altLang="en-US" sz="2400" b="1" dirty="0">
              <a:solidFill>
                <a:schemeClr val="bg2"/>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半朴素贝叶斯分类器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贝叶斯网</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cs typeface="+mn-ea"/>
              </a:rPr>
              <a:t>EM算法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28600" y="110876"/>
            <a:ext cx="7194550" cy="495488"/>
          </a:xfrm>
        </p:spPr>
        <p:txBody>
          <a:bodyPr>
            <a:noAutofit/>
          </a:bodyPr>
          <a:lstStyle/>
          <a:p>
            <a:r>
              <a:rPr lang="en-US" altLang="zh-CN" dirty="0">
                <a:latin typeface="+mj-ea"/>
                <a:ea typeface="+mj-ea"/>
                <a:cs typeface="黑体" panose="02010609060101010101" charset="-122"/>
              </a:rPr>
              <a:t>     </a:t>
            </a:r>
            <a:r>
              <a:rPr lang="zh-CN" altLang="en-US" dirty="0">
                <a:cs typeface="黑体" panose="02010609060101010101" charset="-122"/>
              </a:rPr>
              <a:t>贝叶斯网：推断</a:t>
            </a:r>
            <a:endParaRPr lang="zh-CN" altLang="en-US" dirty="0"/>
          </a:p>
        </p:txBody>
      </p:sp>
      <p:sp>
        <p:nvSpPr>
          <p:cNvPr id="2" name="内容占位符 1"/>
          <p:cNvSpPr>
            <a:spLocks noGrp="1"/>
          </p:cNvSpPr>
          <p:nvPr>
            <p:ph sz="quarter" idx="14"/>
          </p:nvPr>
        </p:nvSpPr>
        <p:spPr>
          <a:xfrm>
            <a:off x="685800" y="1040891"/>
            <a:ext cx="10591800" cy="5207509"/>
          </a:xfrm>
        </p:spPr>
        <p:txBody>
          <a:bodyPr>
            <a:normAutofit/>
          </a:bodyPr>
          <a:lstStyle/>
          <a:p>
            <a:pPr>
              <a:lnSpc>
                <a:spcPct val="11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通过已知变量观测值推测待推测查询变量的过程称为“推断”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inference</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），已知变量观测值称为“证据”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(evidence).</a:t>
            </a:r>
          </a:p>
          <a:p>
            <a:pPr>
              <a:lnSpc>
                <a:spcPct val="11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最理想的是根据贝叶斯网络定义的联合概率分布来精确计算后验概率，在现实应用中，贝叶斯网的近似推断常使用吉布斯采样</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(Gibbs sampling)</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来完成</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a:lnSpc>
                <a:spcPct val="11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吉布斯采样随机产生一个与证据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一致的样本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作为初始点，然后每步从当前样本出发产生下一个样本。假定经过</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次采样的得到与</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一致的样本共有  </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个，则可近似估算出后验概率</a:t>
            </a:r>
            <a:endParaRPr lang="zh-CN" altLang="en-US" sz="2400" baseline="30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吉布斯采样可以看做，每一步仅依赖于前一步的状态，这是一个“马尔可夫链”</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(Markov Chain)</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。更多马尔可夫链和吉布斯采样内容参见</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14.5</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章节</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aseline="30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kumimoji="1" lang="en-US" altLang="zh-CN" sz="2400" baseline="30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415541128"/>
              </p:ext>
            </p:extLst>
          </p:nvPr>
        </p:nvGraphicFramePr>
        <p:xfrm>
          <a:off x="5394961" y="2999675"/>
          <a:ext cx="700087" cy="277813"/>
        </p:xfrm>
        <a:graphic>
          <a:graphicData uri="http://schemas.openxmlformats.org/presentationml/2006/ole">
            <mc:AlternateContent xmlns:mc="http://schemas.openxmlformats.org/markup-compatibility/2006">
              <mc:Choice xmlns:v="urn:schemas-microsoft-com:vml" Requires="v">
                <p:oleObj spid="_x0000_s37302" name="Formula" r:id="rId4" imgW="2914650" imgH="1171575" progId="Equation.Ribbit">
                  <p:embed/>
                </p:oleObj>
              </mc:Choice>
              <mc:Fallback>
                <p:oleObj name="Formula" r:id="rId4" imgW="2914650" imgH="1171575" progId="Equation.Ribbit">
                  <p:embed/>
                  <p:pic>
                    <p:nvPicPr>
                      <p:cNvPr id="0" name="图片 37027"/>
                      <p:cNvPicPr/>
                      <p:nvPr/>
                    </p:nvPicPr>
                    <p:blipFill>
                      <a:blip r:embed="rId5"/>
                      <a:stretch>
                        <a:fillRect/>
                      </a:stretch>
                    </p:blipFill>
                    <p:spPr>
                      <a:xfrm>
                        <a:off x="5394961" y="2999675"/>
                        <a:ext cx="700087" cy="27781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54157289"/>
              </p:ext>
            </p:extLst>
          </p:nvPr>
        </p:nvGraphicFramePr>
        <p:xfrm>
          <a:off x="7696200" y="2952050"/>
          <a:ext cx="231775" cy="325438"/>
        </p:xfrm>
        <a:graphic>
          <a:graphicData uri="http://schemas.openxmlformats.org/presentationml/2006/ole">
            <mc:AlternateContent xmlns:mc="http://schemas.openxmlformats.org/markup-compatibility/2006">
              <mc:Choice xmlns:v="urn:schemas-microsoft-com:vml" Requires="v">
                <p:oleObj spid="_x0000_s37303" name="Formula" r:id="rId6" imgW="962025" imgH="1371600" progId="Equation.Ribbit">
                  <p:embed/>
                </p:oleObj>
              </mc:Choice>
              <mc:Fallback>
                <p:oleObj name="Formula" r:id="rId6" imgW="962025" imgH="1371600" progId="Equation.Ribbit">
                  <p:embed/>
                  <p:pic>
                    <p:nvPicPr>
                      <p:cNvPr id="0" name="图片 37028"/>
                      <p:cNvPicPr/>
                      <p:nvPr/>
                    </p:nvPicPr>
                    <p:blipFill>
                      <a:blip r:embed="rId7"/>
                      <a:stretch>
                        <a:fillRect/>
                      </a:stretch>
                    </p:blipFill>
                    <p:spPr>
                      <a:xfrm>
                        <a:off x="7696200" y="2952050"/>
                        <a:ext cx="231775" cy="32543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343971073"/>
              </p:ext>
            </p:extLst>
          </p:nvPr>
        </p:nvGraphicFramePr>
        <p:xfrm>
          <a:off x="6781800" y="3429000"/>
          <a:ext cx="180380" cy="239141"/>
        </p:xfrm>
        <a:graphic>
          <a:graphicData uri="http://schemas.openxmlformats.org/presentationml/2006/ole">
            <mc:AlternateContent xmlns:mc="http://schemas.openxmlformats.org/markup-compatibility/2006">
              <mc:Choice xmlns:v="urn:schemas-microsoft-com:vml" Requires="v">
                <p:oleObj spid="_x0000_s37304" name="Formula" r:id="rId8" imgW="866775" imgH="1162050" progId="Equation.Ribbit">
                  <p:embed/>
                </p:oleObj>
              </mc:Choice>
              <mc:Fallback>
                <p:oleObj name="Formula" r:id="rId8" imgW="866775" imgH="1162050" progId="Equation.Ribbit">
                  <p:embed/>
                  <p:pic>
                    <p:nvPicPr>
                      <p:cNvPr id="0" name="图片 37029"/>
                      <p:cNvPicPr/>
                      <p:nvPr/>
                    </p:nvPicPr>
                    <p:blipFill>
                      <a:blip r:embed="rId9"/>
                      <a:stretch>
                        <a:fillRect/>
                      </a:stretch>
                    </p:blipFill>
                    <p:spPr>
                      <a:xfrm>
                        <a:off x="6781800" y="3429000"/>
                        <a:ext cx="180380" cy="239141"/>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90947693"/>
              </p:ext>
            </p:extLst>
          </p:nvPr>
        </p:nvGraphicFramePr>
        <p:xfrm>
          <a:off x="9163050" y="3413760"/>
          <a:ext cx="133350" cy="212725"/>
        </p:xfrm>
        <a:graphic>
          <a:graphicData uri="http://schemas.openxmlformats.org/presentationml/2006/ole">
            <mc:AlternateContent xmlns:mc="http://schemas.openxmlformats.org/markup-compatibility/2006">
              <mc:Choice xmlns:v="urn:schemas-microsoft-com:vml" Requires="v">
                <p:oleObj spid="_x0000_s37305" name="Formula" r:id="rId10" imgW="561975" imgH="885825" progId="Equation.Ribbit">
                  <p:embed/>
                </p:oleObj>
              </mc:Choice>
              <mc:Fallback>
                <p:oleObj name="Formula" r:id="rId10" imgW="561975" imgH="885825" progId="Equation.Ribbit">
                  <p:embed/>
                  <p:pic>
                    <p:nvPicPr>
                      <p:cNvPr id="0" name="图片 37030"/>
                      <p:cNvPicPr/>
                      <p:nvPr/>
                    </p:nvPicPr>
                    <p:blipFill>
                      <a:blip r:embed="rId11"/>
                      <a:stretch>
                        <a:fillRect/>
                      </a:stretch>
                    </p:blipFill>
                    <p:spPr>
                      <a:xfrm>
                        <a:off x="9163050" y="3413760"/>
                        <a:ext cx="133350" cy="21272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434095513"/>
              </p:ext>
            </p:extLst>
          </p:nvPr>
        </p:nvGraphicFramePr>
        <p:xfrm>
          <a:off x="1639887" y="3879850"/>
          <a:ext cx="265113" cy="234950"/>
        </p:xfrm>
        <a:graphic>
          <a:graphicData uri="http://schemas.openxmlformats.org/presentationml/2006/ole">
            <mc:AlternateContent xmlns:mc="http://schemas.openxmlformats.org/markup-compatibility/2006">
              <mc:Choice xmlns:v="urn:schemas-microsoft-com:vml" Requires="v">
                <p:oleObj spid="_x0000_s37306" name="Formula" r:id="rId12" imgW="1104900" imgH="990600" progId="Equation.Ribbit">
                  <p:embed/>
                </p:oleObj>
              </mc:Choice>
              <mc:Fallback>
                <p:oleObj name="Formula" r:id="rId12" imgW="1104900" imgH="990600" progId="Equation.Ribbit">
                  <p:embed/>
                  <p:pic>
                    <p:nvPicPr>
                      <p:cNvPr id="0" name="图片 37031"/>
                      <p:cNvPicPr/>
                      <p:nvPr/>
                    </p:nvPicPr>
                    <p:blipFill>
                      <a:blip r:embed="rId13"/>
                      <a:stretch>
                        <a:fillRect/>
                      </a:stretch>
                    </p:blipFill>
                    <p:spPr>
                      <a:xfrm>
                        <a:off x="1639887" y="3879850"/>
                        <a:ext cx="265113" cy="234950"/>
                      </a:xfrm>
                      <a:prstGeom prst="rect">
                        <a:avLst/>
                      </a:prstGeom>
                    </p:spPr>
                  </p:pic>
                </p:oleObj>
              </mc:Fallback>
            </mc:AlternateContent>
          </a:graphicData>
        </a:graphic>
      </p:graphicFrame>
      <p:grpSp>
        <p:nvGrpSpPr>
          <p:cNvPr id="5" name="组合 4"/>
          <p:cNvGrpSpPr/>
          <p:nvPr/>
        </p:nvGrpSpPr>
        <p:grpSpPr>
          <a:xfrm>
            <a:off x="4343400" y="4158170"/>
            <a:ext cx="4479925" cy="533400"/>
            <a:chOff x="3063875" y="4523929"/>
            <a:chExt cx="4479925" cy="533400"/>
          </a:xfrm>
        </p:grpSpPr>
        <p:graphicFrame>
          <p:nvGraphicFramePr>
            <p:cNvPr id="11" name="对象 10"/>
            <p:cNvGraphicFramePr>
              <a:graphicFrameLocks noChangeAspect="1"/>
            </p:cNvGraphicFramePr>
            <p:nvPr/>
          </p:nvGraphicFramePr>
          <p:xfrm>
            <a:off x="3063875" y="4523929"/>
            <a:ext cx="2711450" cy="533400"/>
          </p:xfrm>
          <a:graphic>
            <a:graphicData uri="http://schemas.openxmlformats.org/presentationml/2006/ole">
              <mc:AlternateContent xmlns:mc="http://schemas.openxmlformats.org/markup-compatibility/2006">
                <mc:Choice xmlns:v="urn:schemas-microsoft-com:vml" Requires="v">
                  <p:oleObj spid="_x0000_s37307" name="Formula" r:id="rId14" imgW="11296650" imgH="2238375" progId="Equation.Ribbit">
                    <p:embed/>
                  </p:oleObj>
                </mc:Choice>
                <mc:Fallback>
                  <p:oleObj name="Formula" r:id="rId14" imgW="11296650" imgH="2238375" progId="Equation.Ribbit">
                    <p:embed/>
                    <p:pic>
                      <p:nvPicPr>
                        <p:cNvPr id="0" name="图片 37032"/>
                        <p:cNvPicPr/>
                        <p:nvPr/>
                      </p:nvPicPr>
                      <p:blipFill>
                        <a:blip r:embed="rId15"/>
                        <a:stretch>
                          <a:fillRect/>
                        </a:stretch>
                      </p:blipFill>
                      <p:spPr>
                        <a:xfrm>
                          <a:off x="3063875" y="4523929"/>
                          <a:ext cx="2711450" cy="533400"/>
                        </a:xfrm>
                        <a:prstGeom prst="rect">
                          <a:avLst/>
                        </a:prstGeom>
                      </p:spPr>
                    </p:pic>
                  </p:oleObj>
                </mc:Fallback>
              </mc:AlternateContent>
            </a:graphicData>
          </a:graphic>
        </p:graphicFrame>
        <p:pic>
          <p:nvPicPr>
            <p:cNvPr id="3" name="图片 2"/>
            <p:cNvPicPr>
              <a:picLocks noChangeAspect="1"/>
            </p:cNvPicPr>
            <p:nvPr/>
          </p:nvPicPr>
          <p:blipFill>
            <a:blip r:embed="rId16"/>
            <a:stretch>
              <a:fillRect/>
            </a:stretch>
          </p:blipFill>
          <p:spPr>
            <a:xfrm>
              <a:off x="6863971" y="4634489"/>
              <a:ext cx="679829" cy="289997"/>
            </a:xfrm>
            <a:prstGeom prst="rect">
              <a:avLst/>
            </a:prstGeom>
          </p:spPr>
        </p:pic>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p:cNvPicPr>
          <p:nvPr/>
        </p:nvPicPr>
        <p:blipFill>
          <a:blip r:embed="rId3"/>
          <a:stretch>
            <a:fillRect/>
          </a:stretch>
        </p:blipFill>
        <p:spPr>
          <a:xfrm>
            <a:off x="1222558" y="1030565"/>
            <a:ext cx="6093912" cy="4037719"/>
          </a:xfrm>
          <a:prstGeom prst="rect">
            <a:avLst/>
          </a:prstGeom>
        </p:spPr>
      </p:pic>
      <p:pic>
        <p:nvPicPr>
          <p:cNvPr id="9" name="图片 8"/>
          <p:cNvPicPr>
            <a:picLocks noChangeAspect="1"/>
          </p:cNvPicPr>
          <p:nvPr/>
        </p:nvPicPr>
        <p:blipFill>
          <a:blip r:embed="rId4"/>
          <a:stretch>
            <a:fillRect/>
          </a:stretch>
        </p:blipFill>
        <p:spPr>
          <a:xfrm>
            <a:off x="6858000" y="2316360"/>
            <a:ext cx="3571125" cy="1466127"/>
          </a:xfrm>
          <a:prstGeom prst="rect">
            <a:avLst/>
          </a:prstGeom>
        </p:spPr>
      </p:pic>
      <p:sp>
        <p:nvSpPr>
          <p:cNvPr id="10" name="文本框 9"/>
          <p:cNvSpPr txBox="1"/>
          <p:nvPr/>
        </p:nvSpPr>
        <p:spPr>
          <a:xfrm>
            <a:off x="4020636" y="5214925"/>
            <a:ext cx="4150728" cy="521970"/>
          </a:xfrm>
          <a:prstGeom prst="rect">
            <a:avLst/>
          </a:prstGeom>
          <a:noFill/>
        </p:spPr>
        <p:txBody>
          <a:bodyPr wrap="square" rtlCol="0">
            <a:spAutoFit/>
          </a:bodyPr>
          <a:lstStyle/>
          <a:p>
            <a:pPr algn="ct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图</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7.5</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 吉布斯采样算法</a:t>
            </a:r>
          </a:p>
        </p:txBody>
      </p:sp>
      <p:sp>
        <p:nvSpPr>
          <p:cNvPr id="4" name="标题 3"/>
          <p:cNvSpPr>
            <a:spLocks noGrp="1"/>
          </p:cNvSpPr>
          <p:nvPr>
            <p:ph type="title"/>
          </p:nvPr>
        </p:nvSpPr>
        <p:spPr>
          <a:xfrm>
            <a:off x="152400" y="152402"/>
            <a:ext cx="7194550" cy="470535"/>
          </a:xfrm>
        </p:spPr>
        <p:txBody>
          <a:bodyPr>
            <a:noAutofit/>
          </a:bodyPr>
          <a:lstStyle/>
          <a:p>
            <a:r>
              <a:rPr lang="en-US" altLang="zh-CN" dirty="0">
                <a:latin typeface="+mj-ea"/>
                <a:ea typeface="+mj-ea"/>
                <a:cs typeface="黑体" panose="02010609060101010101" charset="-122"/>
              </a:rPr>
              <a:t>     </a:t>
            </a:r>
            <a:r>
              <a:rPr lang="zh-CN" altLang="en-US" dirty="0">
                <a:cs typeface="黑体" panose="02010609060101010101" charset="-122"/>
              </a:rPr>
              <a:t>贝叶斯网：推断</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470898"/>
          </a:xfrm>
        </p:spPr>
        <p:txBody>
          <a:bodyPr>
            <a:noAutofit/>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899160" y="104775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b="1" dirty="0">
                <a:solidFill>
                  <a:schemeClr val="bg2"/>
                </a:solidFill>
                <a:cs typeface="+mn-ea"/>
                <a:sym typeface="+mn-ea"/>
              </a:rPr>
              <a:t>贝叶斯决策论</a:t>
            </a:r>
            <a:endParaRPr lang="zh-CN" altLang="en-US" b="1" dirty="0">
              <a:solidFill>
                <a:schemeClr val="bg2"/>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b="1" dirty="0">
                <a:solidFill>
                  <a:schemeClr val="bg2"/>
                </a:solidFill>
                <a:cs typeface="+mn-ea"/>
                <a:sym typeface="+mn-ea"/>
              </a:rPr>
              <a:t>极大似然估计</a:t>
            </a:r>
            <a:endParaRPr lang="zh-CN" altLang="en-US" b="1" dirty="0">
              <a:solidFill>
                <a:schemeClr val="bg2"/>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b="1" dirty="0">
                <a:solidFill>
                  <a:schemeClr val="bg2"/>
                </a:solidFill>
                <a:cs typeface="+mn-ea"/>
              </a:rPr>
              <a:t>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b="1" dirty="0">
                <a:solidFill>
                  <a:schemeClr val="bg2"/>
                </a:solidFill>
                <a:cs typeface="+mn-ea"/>
              </a:rPr>
              <a:t>半朴素贝叶斯分类器</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b="1" dirty="0">
                <a:solidFill>
                  <a:schemeClr val="bg2"/>
                </a:solidFill>
                <a:cs typeface="+mn-ea"/>
              </a:rPr>
              <a:t>贝叶斯网</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b="1" dirty="0">
                <a:solidFill>
                  <a:schemeClr val="tx1"/>
                </a:solidFill>
                <a:cs typeface="+mn-ea"/>
              </a:rPr>
              <a:t>EM算法</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84981" y="151471"/>
            <a:ext cx="7194550" cy="470535"/>
          </a:xfrm>
        </p:spPr>
        <p:txBody>
          <a:bodyPr>
            <a:noAutofit/>
          </a:bodyPr>
          <a:lstStyle/>
          <a:p>
            <a:r>
              <a:rPr lang="en-US" altLang="zh-CN" dirty="0">
                <a:latin typeface="Verdana" panose="020B0604030504040204" pitchFamily="34" charset="0"/>
                <a:ea typeface="Verdana" panose="020B0604030504040204" pitchFamily="34" charset="0"/>
                <a:cs typeface="Verdana" panose="020B0604030504040204" pitchFamily="34" charset="0"/>
              </a:rPr>
              <a:t>    </a:t>
            </a:r>
            <a:r>
              <a:rPr lang="en-US" altLang="zh-CN" dirty="0">
                <a:cs typeface="微软雅黑" panose="020B0503020204020204" pitchFamily="34" charset="-122"/>
              </a:rPr>
              <a:t>EM</a:t>
            </a:r>
            <a:r>
              <a:rPr lang="zh-CN" altLang="en-US" dirty="0">
                <a:cs typeface="微软雅黑" panose="020B0503020204020204" pitchFamily="34" charset="-122"/>
              </a:rPr>
              <a:t>算法</a:t>
            </a:r>
          </a:p>
        </p:txBody>
      </p:sp>
      <p:sp>
        <p:nvSpPr>
          <p:cNvPr id="2" name="内容占位符 1"/>
          <p:cNvSpPr>
            <a:spLocks noGrp="1"/>
          </p:cNvSpPr>
          <p:nvPr>
            <p:ph sz="quarter" idx="14"/>
          </p:nvPr>
        </p:nvSpPr>
        <p:spPr>
          <a:xfrm>
            <a:off x="994844" y="1042559"/>
            <a:ext cx="9901756" cy="5129642"/>
          </a:xfrm>
        </p:spPr>
        <p:txBody>
          <a:bodyPr>
            <a:normAutofit/>
          </a:bodyPr>
          <a:lstStyle/>
          <a:p>
            <a:pPr marL="228600" lvl="1">
              <a:spcBef>
                <a:spcPts val="1000"/>
              </a:spcBef>
              <a:buSzPct val="120000"/>
              <a:buFont typeface="Wingdings" panose="05000000000000000000" pitchFamily="2" charset="2"/>
              <a:buChar char="p"/>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“不完整”的样本：西瓜已经脱落的根蒂，无法看出是“蜷缩”还是“坚挺”</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则训练样本的“根蒂”属性变量值未知，如何计算？</a:t>
            </a:r>
          </a:p>
          <a:p>
            <a:pPr marL="0" lvl="1" indent="0">
              <a:spcBef>
                <a:spcPts val="1000"/>
              </a:spcBef>
              <a:buSzPct val="120000"/>
              <a:buNone/>
            </a:pP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未观测的变量称为“隐变量”</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(latent variable)</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。令</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表示已观测变量集，</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表示隐变量集，若预对模型参数</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做极大似然估计，则应最大化对数似然函数</a:t>
            </a:r>
          </a:p>
          <a:p>
            <a:pPr marL="228600" lvl="1">
              <a:spcBef>
                <a:spcPts val="1000"/>
              </a:spcBef>
              <a:buSzPct val="120000"/>
              <a:buFont typeface="Wingdings" panose="05000000000000000000" pitchFamily="2" charset="2"/>
              <a:buChar char="p"/>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由于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是隐变量，上式无法直接求解。此时我们可以通过对</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计算期望，来最大化已观测数据的对数“边际似然”</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(marginal likelihood)</a:t>
            </a:r>
          </a:p>
          <a:p>
            <a:pPr marL="228600" lvl="1">
              <a:spcBef>
                <a:spcPts val="1000"/>
              </a:spcBef>
              <a:buSzPct val="120000"/>
              <a:buFont typeface="Wingdings" panose="05000000000000000000" pitchFamily="2" charset="2"/>
              <a:buChar char="p"/>
            </a:pP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kumimoji="1"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4"/>
          <p:cNvGrpSpPr/>
          <p:nvPr/>
        </p:nvGrpSpPr>
        <p:grpSpPr>
          <a:xfrm>
            <a:off x="2443663" y="5173870"/>
            <a:ext cx="7568535" cy="735483"/>
            <a:chOff x="919662" y="5173869"/>
            <a:chExt cx="7568535" cy="735483"/>
          </a:xfrm>
        </p:grpSpPr>
        <p:pic>
          <p:nvPicPr>
            <p:cNvPr id="11" name="Picture 8"/>
            <p:cNvPicPr>
              <a:picLocks noChangeAspect="1"/>
            </p:cNvPicPr>
            <p:nvPr/>
          </p:nvPicPr>
          <p:blipFill>
            <a:blip r:embed="rId4"/>
            <a:stretch>
              <a:fillRect/>
            </a:stretch>
          </p:blipFill>
          <p:spPr>
            <a:xfrm>
              <a:off x="7765224" y="5223215"/>
              <a:ext cx="722973" cy="318395"/>
            </a:xfrm>
            <a:prstGeom prst="rect">
              <a:avLst/>
            </a:prstGeom>
          </p:spPr>
        </p:pic>
        <p:graphicFrame>
          <p:nvGraphicFramePr>
            <p:cNvPr id="13" name="对象 12"/>
            <p:cNvGraphicFramePr>
              <a:graphicFrameLocks noChangeAspect="1"/>
            </p:cNvGraphicFramePr>
            <p:nvPr/>
          </p:nvGraphicFramePr>
          <p:xfrm>
            <a:off x="919662" y="5173869"/>
            <a:ext cx="6461238" cy="735483"/>
          </p:xfrm>
          <a:graphic>
            <a:graphicData uri="http://schemas.openxmlformats.org/presentationml/2006/ole">
              <mc:AlternateContent xmlns:mc="http://schemas.openxmlformats.org/markup-compatibility/2006">
                <mc:Choice xmlns:v="urn:schemas-microsoft-com:vml" Requires="v">
                  <p:oleObj spid="_x0000_s56622" name="Formula" r:id="rId5" imgW="22898100" imgH="2619375" progId="Equation.Ribbit">
                    <p:embed/>
                  </p:oleObj>
                </mc:Choice>
                <mc:Fallback>
                  <p:oleObj name="Formula" r:id="rId5" imgW="22898100" imgH="2619375" progId="Equation.Ribbit">
                    <p:embed/>
                    <p:pic>
                      <p:nvPicPr>
                        <p:cNvPr id="0" name="图片 31983"/>
                        <p:cNvPicPr/>
                        <p:nvPr/>
                      </p:nvPicPr>
                      <p:blipFill>
                        <a:blip r:embed="rId6"/>
                        <a:stretch>
                          <a:fillRect/>
                        </a:stretch>
                      </p:blipFill>
                      <p:spPr>
                        <a:xfrm>
                          <a:off x="919662" y="5173869"/>
                          <a:ext cx="6461238" cy="735483"/>
                        </a:xfrm>
                        <a:prstGeom prst="rect">
                          <a:avLst/>
                        </a:prstGeom>
                      </p:spPr>
                    </p:pic>
                  </p:oleObj>
                </mc:Fallback>
              </mc:AlternateContent>
            </a:graphicData>
          </a:graphic>
        </p:graphicFrame>
      </p:grpSp>
      <p:grpSp>
        <p:nvGrpSpPr>
          <p:cNvPr id="3" name="组合 2"/>
          <p:cNvGrpSpPr/>
          <p:nvPr/>
        </p:nvGrpSpPr>
        <p:grpSpPr>
          <a:xfrm>
            <a:off x="3451226" y="3461005"/>
            <a:ext cx="6204405" cy="404558"/>
            <a:chOff x="1927225" y="3461005"/>
            <a:chExt cx="6204405" cy="404558"/>
          </a:xfrm>
        </p:grpSpPr>
        <p:pic>
          <p:nvPicPr>
            <p:cNvPr id="8" name="Picture 2"/>
            <p:cNvPicPr>
              <a:picLocks noChangeAspect="1"/>
            </p:cNvPicPr>
            <p:nvPr/>
          </p:nvPicPr>
          <p:blipFill>
            <a:blip r:embed="rId7"/>
            <a:stretch>
              <a:fillRect/>
            </a:stretch>
          </p:blipFill>
          <p:spPr>
            <a:xfrm>
              <a:off x="7380900" y="3461005"/>
              <a:ext cx="750730" cy="337664"/>
            </a:xfrm>
            <a:prstGeom prst="rect">
              <a:avLst/>
            </a:prstGeom>
          </p:spPr>
        </p:pic>
        <p:graphicFrame>
          <p:nvGraphicFramePr>
            <p:cNvPr id="14" name="对象 13"/>
            <p:cNvGraphicFramePr>
              <a:graphicFrameLocks noChangeAspect="1"/>
            </p:cNvGraphicFramePr>
            <p:nvPr/>
          </p:nvGraphicFramePr>
          <p:xfrm>
            <a:off x="1927225" y="3476625"/>
            <a:ext cx="4416425" cy="388938"/>
          </p:xfrm>
          <a:graphic>
            <a:graphicData uri="http://schemas.openxmlformats.org/presentationml/2006/ole">
              <mc:AlternateContent xmlns:mc="http://schemas.openxmlformats.org/markup-compatibility/2006">
                <mc:Choice xmlns:v="urn:schemas-microsoft-com:vml" Requires="v">
                  <p:oleObj spid="_x0000_s56623" name="Formula" r:id="rId8" imgW="15078075" imgH="1333500" progId="Equation.Ribbit">
                    <p:embed/>
                  </p:oleObj>
                </mc:Choice>
                <mc:Fallback>
                  <p:oleObj name="Formula" r:id="rId8" imgW="15078075" imgH="1333500" progId="Equation.Ribbit">
                    <p:embed/>
                    <p:pic>
                      <p:nvPicPr>
                        <p:cNvPr id="0" name="图片 31984"/>
                        <p:cNvPicPr/>
                        <p:nvPr/>
                      </p:nvPicPr>
                      <p:blipFill>
                        <a:blip r:embed="rId9"/>
                        <a:stretch>
                          <a:fillRect/>
                        </a:stretch>
                      </p:blipFill>
                      <p:spPr>
                        <a:xfrm>
                          <a:off x="1927225" y="3476625"/>
                          <a:ext cx="4416425" cy="388938"/>
                        </a:xfrm>
                        <a:prstGeom prst="rect">
                          <a:avLst/>
                        </a:prstGeom>
                      </p:spPr>
                    </p:pic>
                  </p:oleObj>
                </mc:Fallback>
              </mc:AlternateContent>
            </a:graphicData>
          </a:graphic>
        </p:graphicFrame>
      </p:grpSp>
      <p:graphicFrame>
        <p:nvGraphicFramePr>
          <p:cNvPr id="16" name="对象 15"/>
          <p:cNvGraphicFramePr>
            <a:graphicFrameLocks noChangeAspect="1"/>
          </p:cNvGraphicFramePr>
          <p:nvPr>
            <p:extLst>
              <p:ext uri="{D42A27DB-BD31-4B8C-83A1-F6EECF244321}">
                <p14:modId xmlns:p14="http://schemas.microsoft.com/office/powerpoint/2010/main" val="686609135"/>
              </p:ext>
            </p:extLst>
          </p:nvPr>
        </p:nvGraphicFramePr>
        <p:xfrm>
          <a:off x="5257800" y="2519395"/>
          <a:ext cx="238125" cy="338138"/>
        </p:xfrm>
        <a:graphic>
          <a:graphicData uri="http://schemas.openxmlformats.org/presentationml/2006/ole">
            <mc:AlternateContent xmlns:mc="http://schemas.openxmlformats.org/markup-compatibility/2006">
              <mc:Choice xmlns:v="urn:schemas-microsoft-com:vml" Requires="v">
                <p:oleObj spid="_x0000_s56624" name="Formula" r:id="rId10" imgW="847725" imgH="1200150" progId="Equation.Ribbit">
                  <p:embed/>
                </p:oleObj>
              </mc:Choice>
              <mc:Fallback>
                <p:oleObj name="Formula" r:id="rId10" imgW="847725" imgH="1200150" progId="Equation.Ribbit">
                  <p:embed/>
                  <p:pic>
                    <p:nvPicPr>
                      <p:cNvPr id="0" name="图片 31985"/>
                      <p:cNvPicPr/>
                      <p:nvPr/>
                    </p:nvPicPr>
                    <p:blipFill>
                      <a:blip r:embed="rId11"/>
                      <a:stretch>
                        <a:fillRect/>
                      </a:stretch>
                    </p:blipFill>
                    <p:spPr>
                      <a:xfrm>
                        <a:off x="5257800" y="2519395"/>
                        <a:ext cx="238125" cy="33813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82686991"/>
              </p:ext>
            </p:extLst>
          </p:nvPr>
        </p:nvGraphicFramePr>
        <p:xfrm>
          <a:off x="10390729" y="2209800"/>
          <a:ext cx="201071" cy="312945"/>
        </p:xfrm>
        <a:graphic>
          <a:graphicData uri="http://schemas.openxmlformats.org/presentationml/2006/ole">
            <mc:AlternateContent xmlns:mc="http://schemas.openxmlformats.org/markup-compatibility/2006">
              <mc:Choice xmlns:v="urn:schemas-microsoft-com:vml" Requires="v">
                <p:oleObj spid="_x0000_s56625" name="Formula" r:id="rId12" imgW="752475" imgH="1162050" progId="Equation.Ribbit">
                  <p:embed/>
                </p:oleObj>
              </mc:Choice>
              <mc:Fallback>
                <p:oleObj name="Formula" r:id="rId12" imgW="752475" imgH="1162050" progId="Equation.Ribbit">
                  <p:embed/>
                  <p:pic>
                    <p:nvPicPr>
                      <p:cNvPr id="0" name="图片 31986"/>
                      <p:cNvPicPr/>
                      <p:nvPr/>
                    </p:nvPicPr>
                    <p:blipFill>
                      <a:blip r:embed="rId13"/>
                      <a:stretch>
                        <a:fillRect/>
                      </a:stretch>
                    </p:blipFill>
                    <p:spPr>
                      <a:xfrm>
                        <a:off x="10390729" y="2209800"/>
                        <a:ext cx="201071" cy="31294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238514523"/>
              </p:ext>
            </p:extLst>
          </p:nvPr>
        </p:nvGraphicFramePr>
        <p:xfrm>
          <a:off x="7656512" y="2263841"/>
          <a:ext cx="268288" cy="312738"/>
        </p:xfrm>
        <a:graphic>
          <a:graphicData uri="http://schemas.openxmlformats.org/presentationml/2006/ole">
            <mc:AlternateContent xmlns:mc="http://schemas.openxmlformats.org/markup-compatibility/2006">
              <mc:Choice xmlns:v="urn:schemas-microsoft-com:vml" Requires="v">
                <p:oleObj spid="_x0000_s56626" name="Formula" r:id="rId14" imgW="1000125" imgH="1171575" progId="Equation.Ribbit">
                  <p:embed/>
                </p:oleObj>
              </mc:Choice>
              <mc:Fallback>
                <p:oleObj name="Formula" r:id="rId14" imgW="1000125" imgH="1171575" progId="Equation.Ribbit">
                  <p:embed/>
                  <p:pic>
                    <p:nvPicPr>
                      <p:cNvPr id="0" name="图片 31987"/>
                      <p:cNvPicPr/>
                      <p:nvPr/>
                    </p:nvPicPr>
                    <p:blipFill>
                      <a:blip r:embed="rId15"/>
                      <a:stretch>
                        <a:fillRect/>
                      </a:stretch>
                    </p:blipFill>
                    <p:spPr>
                      <a:xfrm>
                        <a:off x="7656512" y="2263841"/>
                        <a:ext cx="268288" cy="31273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632320549"/>
              </p:ext>
            </p:extLst>
          </p:nvPr>
        </p:nvGraphicFramePr>
        <p:xfrm>
          <a:off x="1981200" y="4106655"/>
          <a:ext cx="201071" cy="312945"/>
        </p:xfrm>
        <a:graphic>
          <a:graphicData uri="http://schemas.openxmlformats.org/presentationml/2006/ole">
            <mc:AlternateContent xmlns:mc="http://schemas.openxmlformats.org/markup-compatibility/2006">
              <mc:Choice xmlns:v="urn:schemas-microsoft-com:vml" Requires="v">
                <p:oleObj spid="_x0000_s56627" name="Formula" r:id="rId16" imgW="752475" imgH="1162050" progId="Equation.Ribbit">
                  <p:embed/>
                </p:oleObj>
              </mc:Choice>
              <mc:Fallback>
                <p:oleObj name="Formula" r:id="rId16" imgW="752475" imgH="1162050" progId="Equation.Ribbit">
                  <p:embed/>
                  <p:pic>
                    <p:nvPicPr>
                      <p:cNvPr id="0" name="图片 31988"/>
                      <p:cNvPicPr/>
                      <p:nvPr/>
                    </p:nvPicPr>
                    <p:blipFill>
                      <a:blip r:embed="rId13"/>
                      <a:stretch>
                        <a:fillRect/>
                      </a:stretch>
                    </p:blipFill>
                    <p:spPr>
                      <a:xfrm>
                        <a:off x="1981200" y="4106655"/>
                        <a:ext cx="201071" cy="31294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14732600"/>
              </p:ext>
            </p:extLst>
          </p:nvPr>
        </p:nvGraphicFramePr>
        <p:xfrm>
          <a:off x="8703830" y="4182855"/>
          <a:ext cx="201071" cy="312945"/>
        </p:xfrm>
        <a:graphic>
          <a:graphicData uri="http://schemas.openxmlformats.org/presentationml/2006/ole">
            <mc:AlternateContent xmlns:mc="http://schemas.openxmlformats.org/markup-compatibility/2006">
              <mc:Choice xmlns:v="urn:schemas-microsoft-com:vml" Requires="v">
                <p:oleObj spid="_x0000_s56628" name="Formula" r:id="rId17" imgW="752475" imgH="1162050" progId="Equation.Ribbit">
                  <p:embed/>
                </p:oleObj>
              </mc:Choice>
              <mc:Fallback>
                <p:oleObj name="Formula" r:id="rId17" imgW="752475" imgH="1162050" progId="Equation.Ribbit">
                  <p:embed/>
                  <p:pic>
                    <p:nvPicPr>
                      <p:cNvPr id="0" name="图片 31989"/>
                      <p:cNvPicPr/>
                      <p:nvPr/>
                    </p:nvPicPr>
                    <p:blipFill>
                      <a:blip r:embed="rId13"/>
                      <a:stretch>
                        <a:fillRect/>
                      </a:stretch>
                    </p:blipFill>
                    <p:spPr>
                      <a:xfrm>
                        <a:off x="8703830" y="4182855"/>
                        <a:ext cx="201071" cy="312945"/>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 y="163408"/>
            <a:ext cx="7194550" cy="470535"/>
          </a:xfrm>
        </p:spPr>
        <p:txBody>
          <a:bodyPr>
            <a:noAutofit/>
          </a:bodyPr>
          <a:lstStyle/>
          <a:p>
            <a:r>
              <a:rPr lang="en-US" altLang="zh-CN" dirty="0">
                <a:latin typeface="Verdana" panose="020B0604030504040204" pitchFamily="34" charset="0"/>
                <a:ea typeface="Verdana" panose="020B0604030504040204" pitchFamily="34" charset="0"/>
                <a:cs typeface="Verdana" panose="020B0604030504040204" pitchFamily="34" charset="0"/>
              </a:rPr>
              <a:t>    EM</a:t>
            </a:r>
            <a:r>
              <a:rPr lang="zh-CN" altLang="en-US" dirty="0">
                <a:latin typeface="+mj-ea"/>
                <a:cs typeface="黑体" panose="02010609060101010101" charset="-122"/>
              </a:rPr>
              <a:t>算法</a:t>
            </a:r>
            <a:endParaRPr kumimoji="1" lang="zh-CN" altLang="en-US" dirty="0"/>
          </a:p>
        </p:txBody>
      </p:sp>
      <p:sp>
        <p:nvSpPr>
          <p:cNvPr id="4" name="内容占位符 3"/>
          <p:cNvSpPr>
            <a:spLocks noGrp="1"/>
          </p:cNvSpPr>
          <p:nvPr>
            <p:ph sz="quarter" idx="14"/>
          </p:nvPr>
        </p:nvSpPr>
        <p:spPr>
          <a:xfrm>
            <a:off x="859362" y="1162243"/>
            <a:ext cx="10113438" cy="5238558"/>
          </a:xfrm>
        </p:spPr>
        <p:txBody>
          <a:bodyPr>
            <a:normAutofit/>
          </a:bodyPr>
          <a:lstStyle/>
          <a:p>
            <a:pPr marL="0" lvl="1" indent="0">
              <a:spcBef>
                <a:spcPts val="1000"/>
              </a:spcBef>
              <a:buSzPct val="120000"/>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EM (Expectation-Maximization)</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算法 </a:t>
            </a:r>
            <a:r>
              <a:rPr lang="fr-FR"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[Dempster et al., 1977]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是常用的估计参数隐变量的利器。</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当参数    已知</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根据训练数据推断出最优隐变量</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的值</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步</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marL="228600" lvl="1">
              <a:spcBef>
                <a:spcPts val="1000"/>
              </a:spcBef>
              <a:buSzPct val="120000"/>
              <a:buFont typeface="Wingdings" panose="05000000000000000000" pitchFamily="2" charset="2"/>
              <a:buChar char="p"/>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已知</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做极大似然估计</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步</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indent="0">
              <a:spcBef>
                <a:spcPts val="1000"/>
              </a:spcBef>
              <a:buSzPct val="120000"/>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a:p>
            <a:pPr marL="0" lvl="1" indent="0">
              <a:spcBef>
                <a:spcPts val="1000"/>
              </a:spcBef>
              <a:buSzPct val="120000"/>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于是，以初始值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为起点，对式子</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(7.35),</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可迭代执行以下步骤直至收敛：</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基于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推断隐变量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的期望</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记为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marL="228600" lvl="1">
              <a:spcBef>
                <a:spcPts val="1000"/>
              </a:spcBef>
              <a:buSzPct val="120000"/>
              <a:buFont typeface="Wingdings" panose="05000000000000000000" pitchFamily="2" charset="2"/>
              <a:buChar char="p"/>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基于已观测到变量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对参数     做极大似然估计，记为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marL="228600" lvl="1">
              <a:spcBef>
                <a:spcPts val="1000"/>
              </a:spcBef>
              <a:buSzPct val="120000"/>
              <a:buFont typeface="Wingdings" panose="05000000000000000000" pitchFamily="2" charset="2"/>
              <a:buChar char="p"/>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这就是</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EM</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算法的原型。</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kumimoji="1"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619618446"/>
              </p:ext>
            </p:extLst>
          </p:nvPr>
        </p:nvGraphicFramePr>
        <p:xfrm>
          <a:off x="2133600" y="2362200"/>
          <a:ext cx="241300" cy="338137"/>
        </p:xfrm>
        <a:graphic>
          <a:graphicData uri="http://schemas.openxmlformats.org/presentationml/2006/ole">
            <mc:AlternateContent xmlns:mc="http://schemas.openxmlformats.org/markup-compatibility/2006">
              <mc:Choice xmlns:v="urn:schemas-microsoft-com:vml" Requires="v">
                <p:oleObj spid="_x0000_s57861" name="Formula" r:id="rId4" imgW="847725" imgH="1200150" progId="Equation.Ribbit">
                  <p:embed/>
                </p:oleObj>
              </mc:Choice>
              <mc:Fallback>
                <p:oleObj name="Formula" r:id="rId4" imgW="847725" imgH="1200150" progId="Equation.Ribbit">
                  <p:embed/>
                  <p:pic>
                    <p:nvPicPr>
                      <p:cNvPr id="0" name="图片 34177"/>
                      <p:cNvPicPr/>
                      <p:nvPr/>
                    </p:nvPicPr>
                    <p:blipFill>
                      <a:blip r:embed="rId5"/>
                      <a:stretch>
                        <a:fillRect/>
                      </a:stretch>
                    </p:blipFill>
                    <p:spPr>
                      <a:xfrm>
                        <a:off x="2133600" y="2362200"/>
                        <a:ext cx="241300" cy="338137"/>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307301083"/>
              </p:ext>
            </p:extLst>
          </p:nvPr>
        </p:nvGraphicFramePr>
        <p:xfrm>
          <a:off x="7620000" y="2362200"/>
          <a:ext cx="186146" cy="286803"/>
        </p:xfrm>
        <a:graphic>
          <a:graphicData uri="http://schemas.openxmlformats.org/presentationml/2006/ole">
            <mc:AlternateContent xmlns:mc="http://schemas.openxmlformats.org/markup-compatibility/2006">
              <mc:Choice xmlns:v="urn:schemas-microsoft-com:vml" Requires="v">
                <p:oleObj spid="_x0000_s57862" name="Formula" r:id="rId6" imgW="752475" imgH="1162050" progId="Equation.Ribbit">
                  <p:embed/>
                </p:oleObj>
              </mc:Choice>
              <mc:Fallback>
                <p:oleObj name="Formula" r:id="rId6" imgW="752475" imgH="1162050" progId="Equation.Ribbit">
                  <p:embed/>
                  <p:pic>
                    <p:nvPicPr>
                      <p:cNvPr id="0" name="图片 34178"/>
                      <p:cNvPicPr/>
                      <p:nvPr/>
                    </p:nvPicPr>
                    <p:blipFill>
                      <a:blip r:embed="rId7"/>
                      <a:stretch>
                        <a:fillRect/>
                      </a:stretch>
                    </p:blipFill>
                    <p:spPr>
                      <a:xfrm>
                        <a:off x="7620000" y="2362200"/>
                        <a:ext cx="186146" cy="28680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971913464"/>
              </p:ext>
            </p:extLst>
          </p:nvPr>
        </p:nvGraphicFramePr>
        <p:xfrm>
          <a:off x="1566545" y="2819400"/>
          <a:ext cx="186055" cy="287020"/>
        </p:xfrm>
        <a:graphic>
          <a:graphicData uri="http://schemas.openxmlformats.org/presentationml/2006/ole">
            <mc:AlternateContent xmlns:mc="http://schemas.openxmlformats.org/markup-compatibility/2006">
              <mc:Choice xmlns:v="urn:schemas-microsoft-com:vml" Requires="v">
                <p:oleObj spid="_x0000_s57863" name="Formula" r:id="rId8" imgW="752475" imgH="1162050" progId="Equation.Ribbit">
                  <p:embed/>
                </p:oleObj>
              </mc:Choice>
              <mc:Fallback>
                <p:oleObj name="Formula" r:id="rId8" imgW="752475" imgH="1162050" progId="Equation.Ribbit">
                  <p:embed/>
                  <p:pic>
                    <p:nvPicPr>
                      <p:cNvPr id="0" name="图片 34179"/>
                      <p:cNvPicPr/>
                      <p:nvPr/>
                    </p:nvPicPr>
                    <p:blipFill>
                      <a:blip r:embed="rId7"/>
                      <a:stretch>
                        <a:fillRect/>
                      </a:stretch>
                    </p:blipFill>
                    <p:spPr>
                      <a:xfrm>
                        <a:off x="1566545" y="2819400"/>
                        <a:ext cx="186055" cy="287020"/>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083079569"/>
              </p:ext>
            </p:extLst>
          </p:nvPr>
        </p:nvGraphicFramePr>
        <p:xfrm>
          <a:off x="3352800" y="2819400"/>
          <a:ext cx="211138" cy="296862"/>
        </p:xfrm>
        <a:graphic>
          <a:graphicData uri="http://schemas.openxmlformats.org/presentationml/2006/ole">
            <mc:AlternateContent xmlns:mc="http://schemas.openxmlformats.org/markup-compatibility/2006">
              <mc:Choice xmlns:v="urn:schemas-microsoft-com:vml" Requires="v">
                <p:oleObj spid="_x0000_s57864" name="Formula" r:id="rId9" imgW="847725" imgH="1200150" progId="Equation.Ribbit">
                  <p:embed/>
                </p:oleObj>
              </mc:Choice>
              <mc:Fallback>
                <p:oleObj name="Formula" r:id="rId9" imgW="847725" imgH="1200150" progId="Equation.Ribbit">
                  <p:embed/>
                  <p:pic>
                    <p:nvPicPr>
                      <p:cNvPr id="0" name="图片 34180"/>
                      <p:cNvPicPr/>
                      <p:nvPr/>
                    </p:nvPicPr>
                    <p:blipFill>
                      <a:blip r:embed="rId5"/>
                      <a:stretch>
                        <a:fillRect/>
                      </a:stretch>
                    </p:blipFill>
                    <p:spPr>
                      <a:xfrm>
                        <a:off x="3352800" y="2819400"/>
                        <a:ext cx="211138" cy="296862"/>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084892058"/>
              </p:ext>
            </p:extLst>
          </p:nvPr>
        </p:nvGraphicFramePr>
        <p:xfrm>
          <a:off x="3352800" y="3610865"/>
          <a:ext cx="319088" cy="341313"/>
        </p:xfrm>
        <a:graphic>
          <a:graphicData uri="http://schemas.openxmlformats.org/presentationml/2006/ole">
            <mc:AlternateContent xmlns:mc="http://schemas.openxmlformats.org/markup-compatibility/2006">
              <mc:Choice xmlns:v="urn:schemas-microsoft-com:vml" Requires="v">
                <p:oleObj spid="_x0000_s57865" name="Formula" r:id="rId10" imgW="1276350" imgH="1381125" progId="Equation.Ribbit">
                  <p:embed/>
                </p:oleObj>
              </mc:Choice>
              <mc:Fallback>
                <p:oleObj name="Formula" r:id="rId10" imgW="1276350" imgH="1381125" progId="Equation.Ribbit">
                  <p:embed/>
                  <p:pic>
                    <p:nvPicPr>
                      <p:cNvPr id="0" name="图片 34181"/>
                      <p:cNvPicPr/>
                      <p:nvPr/>
                    </p:nvPicPr>
                    <p:blipFill>
                      <a:blip r:embed="rId11"/>
                      <a:stretch>
                        <a:fillRect/>
                      </a:stretch>
                    </p:blipFill>
                    <p:spPr>
                      <a:xfrm>
                        <a:off x="3352800" y="3610865"/>
                        <a:ext cx="319088" cy="341313"/>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262769415"/>
              </p:ext>
            </p:extLst>
          </p:nvPr>
        </p:nvGraphicFramePr>
        <p:xfrm>
          <a:off x="1843088" y="4050506"/>
          <a:ext cx="290512" cy="333375"/>
        </p:xfrm>
        <a:graphic>
          <a:graphicData uri="http://schemas.openxmlformats.org/presentationml/2006/ole">
            <mc:AlternateContent xmlns:mc="http://schemas.openxmlformats.org/markup-compatibility/2006">
              <mc:Choice xmlns:v="urn:schemas-microsoft-com:vml" Requires="v">
                <p:oleObj spid="_x0000_s57866" name="Formula" r:id="rId12" imgW="1171575" imgH="1343025" progId="Equation.Ribbit">
                  <p:embed/>
                </p:oleObj>
              </mc:Choice>
              <mc:Fallback>
                <p:oleObj name="Formula" r:id="rId12" imgW="1171575" imgH="1343025" progId="Equation.Ribbit">
                  <p:embed/>
                  <p:pic>
                    <p:nvPicPr>
                      <p:cNvPr id="0" name="图片 34182"/>
                      <p:cNvPicPr/>
                      <p:nvPr/>
                    </p:nvPicPr>
                    <p:blipFill>
                      <a:blip r:embed="rId13"/>
                      <a:stretch>
                        <a:fillRect/>
                      </a:stretch>
                    </p:blipFill>
                    <p:spPr>
                      <a:xfrm>
                        <a:off x="1843088" y="4050506"/>
                        <a:ext cx="290512" cy="333375"/>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764772810"/>
              </p:ext>
            </p:extLst>
          </p:nvPr>
        </p:nvGraphicFramePr>
        <p:xfrm>
          <a:off x="3717925" y="4063579"/>
          <a:ext cx="186146" cy="286803"/>
        </p:xfrm>
        <a:graphic>
          <a:graphicData uri="http://schemas.openxmlformats.org/presentationml/2006/ole">
            <mc:AlternateContent xmlns:mc="http://schemas.openxmlformats.org/markup-compatibility/2006">
              <mc:Choice xmlns:v="urn:schemas-microsoft-com:vml" Requires="v">
                <p:oleObj spid="_x0000_s57867" name="Formula" r:id="rId14" imgW="752475" imgH="1162050" progId="Equation.Ribbit">
                  <p:embed/>
                </p:oleObj>
              </mc:Choice>
              <mc:Fallback>
                <p:oleObj name="Formula" r:id="rId14" imgW="752475" imgH="1162050" progId="Equation.Ribbit">
                  <p:embed/>
                  <p:pic>
                    <p:nvPicPr>
                      <p:cNvPr id="0" name="图片 34183"/>
                      <p:cNvPicPr/>
                      <p:nvPr/>
                    </p:nvPicPr>
                    <p:blipFill>
                      <a:blip r:embed="rId7"/>
                      <a:stretch>
                        <a:fillRect/>
                      </a:stretch>
                    </p:blipFill>
                    <p:spPr>
                      <a:xfrm>
                        <a:off x="3717925" y="4063579"/>
                        <a:ext cx="186146" cy="286803"/>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892413094"/>
              </p:ext>
            </p:extLst>
          </p:nvPr>
        </p:nvGraphicFramePr>
        <p:xfrm>
          <a:off x="4191000" y="4464021"/>
          <a:ext cx="271463" cy="328613"/>
        </p:xfrm>
        <a:graphic>
          <a:graphicData uri="http://schemas.openxmlformats.org/presentationml/2006/ole">
            <mc:AlternateContent xmlns:mc="http://schemas.openxmlformats.org/markup-compatibility/2006">
              <mc:Choice xmlns:v="urn:schemas-microsoft-com:vml" Requires="v">
                <p:oleObj spid="_x0000_s57868" name="Formula" r:id="rId15" imgW="1085850" imgH="1333500" progId="Equation.Ribbit">
                  <p:embed/>
                </p:oleObj>
              </mc:Choice>
              <mc:Fallback>
                <p:oleObj name="Formula" r:id="rId15" imgW="1085850" imgH="1333500" progId="Equation.Ribbit">
                  <p:embed/>
                  <p:pic>
                    <p:nvPicPr>
                      <p:cNvPr id="0" name="图片 34184"/>
                      <p:cNvPicPr/>
                      <p:nvPr/>
                    </p:nvPicPr>
                    <p:blipFill>
                      <a:blip r:embed="rId16"/>
                      <a:stretch>
                        <a:fillRect/>
                      </a:stretch>
                    </p:blipFill>
                    <p:spPr>
                      <a:xfrm>
                        <a:off x="4191000" y="4464021"/>
                        <a:ext cx="271463" cy="328613"/>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876302815"/>
              </p:ext>
            </p:extLst>
          </p:nvPr>
        </p:nvGraphicFramePr>
        <p:xfrm>
          <a:off x="3527584" y="4535489"/>
          <a:ext cx="221822" cy="257145"/>
        </p:xfrm>
        <a:graphic>
          <a:graphicData uri="http://schemas.openxmlformats.org/presentationml/2006/ole">
            <mc:AlternateContent xmlns:mc="http://schemas.openxmlformats.org/markup-compatibility/2006">
              <mc:Choice xmlns:v="urn:schemas-microsoft-com:vml" Requires="v">
                <p:oleObj spid="_x0000_s57869" name="Formula" r:id="rId17" imgW="1000125" imgH="1171575" progId="Equation.Ribbit">
                  <p:embed/>
                </p:oleObj>
              </mc:Choice>
              <mc:Fallback>
                <p:oleObj name="Formula" r:id="rId17" imgW="1000125" imgH="1171575" progId="Equation.Ribbit">
                  <p:embed/>
                  <p:pic>
                    <p:nvPicPr>
                      <p:cNvPr id="0" name="图片 34185"/>
                      <p:cNvPicPr/>
                      <p:nvPr/>
                    </p:nvPicPr>
                    <p:blipFill>
                      <a:blip r:embed="rId18"/>
                      <a:stretch>
                        <a:fillRect/>
                      </a:stretch>
                    </p:blipFill>
                    <p:spPr>
                      <a:xfrm>
                        <a:off x="3527584" y="4535489"/>
                        <a:ext cx="221822" cy="257145"/>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524878821"/>
              </p:ext>
            </p:extLst>
          </p:nvPr>
        </p:nvGraphicFramePr>
        <p:xfrm>
          <a:off x="5406504" y="4058941"/>
          <a:ext cx="261460" cy="316504"/>
        </p:xfrm>
        <a:graphic>
          <a:graphicData uri="http://schemas.openxmlformats.org/presentationml/2006/ole">
            <mc:AlternateContent xmlns:mc="http://schemas.openxmlformats.org/markup-compatibility/2006">
              <mc:Choice xmlns:v="urn:schemas-microsoft-com:vml" Requires="v">
                <p:oleObj spid="_x0000_s57870" name="Formula" r:id="rId19" imgW="1085850" imgH="1333500" progId="Equation.Ribbit">
                  <p:embed/>
                </p:oleObj>
              </mc:Choice>
              <mc:Fallback>
                <p:oleObj name="Formula" r:id="rId19" imgW="1085850" imgH="1333500" progId="Equation.Ribbit">
                  <p:embed/>
                  <p:pic>
                    <p:nvPicPr>
                      <p:cNvPr id="0" name="图片 34186"/>
                      <p:cNvPicPr/>
                      <p:nvPr/>
                    </p:nvPicPr>
                    <p:blipFill>
                      <a:blip r:embed="rId16"/>
                      <a:stretch>
                        <a:fillRect/>
                      </a:stretch>
                    </p:blipFill>
                    <p:spPr>
                      <a:xfrm>
                        <a:off x="5406504" y="4058941"/>
                        <a:ext cx="261460" cy="316504"/>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158191852"/>
              </p:ext>
            </p:extLst>
          </p:nvPr>
        </p:nvGraphicFramePr>
        <p:xfrm>
          <a:off x="5456827" y="4516423"/>
          <a:ext cx="211137" cy="295275"/>
        </p:xfrm>
        <a:graphic>
          <a:graphicData uri="http://schemas.openxmlformats.org/presentationml/2006/ole">
            <mc:AlternateContent xmlns:mc="http://schemas.openxmlformats.org/markup-compatibility/2006">
              <mc:Choice xmlns:v="urn:schemas-microsoft-com:vml" Requires="v">
                <p:oleObj spid="_x0000_s57871" name="Formula" r:id="rId20" imgW="847725" imgH="1200150" progId="Equation.Ribbit">
                  <p:embed/>
                </p:oleObj>
              </mc:Choice>
              <mc:Fallback>
                <p:oleObj name="Formula" r:id="rId20" imgW="847725" imgH="1200150" progId="Equation.Ribbit">
                  <p:embed/>
                  <p:pic>
                    <p:nvPicPr>
                      <p:cNvPr id="0" name="图片 34187"/>
                      <p:cNvPicPr/>
                      <p:nvPr/>
                    </p:nvPicPr>
                    <p:blipFill>
                      <a:blip r:embed="rId5"/>
                      <a:stretch>
                        <a:fillRect/>
                      </a:stretch>
                    </p:blipFill>
                    <p:spPr>
                      <a:xfrm>
                        <a:off x="5456827" y="4516423"/>
                        <a:ext cx="211137" cy="295275"/>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391674364"/>
              </p:ext>
            </p:extLst>
          </p:nvPr>
        </p:nvGraphicFramePr>
        <p:xfrm>
          <a:off x="8597900" y="4494197"/>
          <a:ext cx="546100" cy="339725"/>
        </p:xfrm>
        <a:graphic>
          <a:graphicData uri="http://schemas.openxmlformats.org/presentationml/2006/ole">
            <mc:AlternateContent xmlns:mc="http://schemas.openxmlformats.org/markup-compatibility/2006">
              <mc:Choice xmlns:v="urn:schemas-microsoft-com:vml" Requires="v">
                <p:oleObj spid="_x0000_s57872" name="Formula" r:id="rId21" imgW="2171700" imgH="1381125" progId="Equation.Ribbit">
                  <p:embed/>
                </p:oleObj>
              </mc:Choice>
              <mc:Fallback>
                <p:oleObj name="Formula" r:id="rId21" imgW="2171700" imgH="1381125" progId="Equation.Ribbit">
                  <p:embed/>
                  <p:pic>
                    <p:nvPicPr>
                      <p:cNvPr id="0" name="图片 34188"/>
                      <p:cNvPicPr/>
                      <p:nvPr/>
                    </p:nvPicPr>
                    <p:blipFill>
                      <a:blip r:embed="rId22"/>
                      <a:stretch>
                        <a:fillRect/>
                      </a:stretch>
                    </p:blipFill>
                    <p:spPr>
                      <a:xfrm>
                        <a:off x="8597900" y="4494197"/>
                        <a:ext cx="546100" cy="339725"/>
                      </a:xfrm>
                      <a:prstGeom prst="rect">
                        <a:avLst/>
                      </a:prstGeom>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903" y="185479"/>
            <a:ext cx="7194550" cy="470535"/>
          </a:xfrm>
        </p:spPr>
        <p:txBody>
          <a:bodyPr>
            <a:noAutofit/>
          </a:bodyPr>
          <a:lstStyle/>
          <a:p>
            <a:r>
              <a:rPr lang="en-US" altLang="zh-CN" dirty="0">
                <a:latin typeface="Verdana" panose="020B0604030504040204" pitchFamily="34" charset="0"/>
                <a:ea typeface="Verdana" panose="020B0604030504040204" pitchFamily="34" charset="0"/>
                <a:cs typeface="Verdana" panose="020B0604030504040204" pitchFamily="34" charset="0"/>
              </a:rPr>
              <a:t>    EM</a:t>
            </a:r>
            <a:r>
              <a:rPr lang="zh-CN" altLang="en-US" dirty="0">
                <a:latin typeface="+mj-ea"/>
                <a:cs typeface="黑体" panose="02010609060101010101" charset="-122"/>
              </a:rPr>
              <a:t>算法</a:t>
            </a:r>
            <a:endParaRPr kumimoji="1" lang="zh-CN" altLang="en-US" dirty="0"/>
          </a:p>
        </p:txBody>
      </p:sp>
      <p:sp>
        <p:nvSpPr>
          <p:cNvPr id="4" name="内容占位符 3"/>
          <p:cNvSpPr>
            <a:spLocks noGrp="1"/>
          </p:cNvSpPr>
          <p:nvPr>
            <p:ph sz="quarter" idx="14"/>
          </p:nvPr>
        </p:nvSpPr>
        <p:spPr>
          <a:xfrm>
            <a:off x="762000" y="1066800"/>
            <a:ext cx="10515600" cy="5105400"/>
          </a:xfrm>
        </p:spPr>
        <p:txBody>
          <a:bodyPr>
            <a:normAutofit/>
          </a:bodyPr>
          <a:lstStyle/>
          <a:p>
            <a:pPr marL="325755" lvl="1" indent="0">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进一步，若我们不是取</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Z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的期望，而是基于    计算隐变量</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的概率分布                  ，则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EM</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算法的两个步骤是：</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步</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(Expectation):</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以当前参数     推断隐变量分布               ，  并计算对数似然</a:t>
            </a:r>
          </a:p>
          <a:p>
            <a:pPr marL="0" lvl="1" indent="0">
              <a:spcBef>
                <a:spcPts val="1000"/>
              </a:spcBef>
              <a:buSzPct val="120000"/>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关于    的期望</a:t>
            </a:r>
          </a:p>
          <a:p>
            <a:pPr marL="228600" lvl="1">
              <a:spcBef>
                <a:spcPts val="1000"/>
              </a:spcBef>
              <a:buSzPct val="120000"/>
              <a:buFont typeface="Wingdings" panose="05000000000000000000" pitchFamily="2" charset="2"/>
              <a:buChar char="p"/>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步</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(Maximization):</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寻找参数最大化期望似然，即</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28600" lvl="1">
              <a:spcBef>
                <a:spcPts val="1000"/>
              </a:spcBef>
              <a:buSzPct val="120000"/>
              <a:buFont typeface="Wingdings" panose="05000000000000000000" pitchFamily="2" charset="2"/>
              <a:buChar char="p"/>
            </a:pP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EM</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算法使用两个步骤交替计算：第一步计算期望</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步</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，利用当前估计的参数值计算对数似然的参数值；第二步最大化</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步</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，寻找能使</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步产生的似然期望最大化的参数值</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直至收敛到全局最优解。</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kumimoji="1"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3512945232"/>
              </p:ext>
            </p:extLst>
          </p:nvPr>
        </p:nvGraphicFramePr>
        <p:xfrm>
          <a:off x="1524000" y="1371600"/>
          <a:ext cx="1417638" cy="329203"/>
        </p:xfrm>
        <a:graphic>
          <a:graphicData uri="http://schemas.openxmlformats.org/presentationml/2006/ole">
            <mc:AlternateContent xmlns:mc="http://schemas.openxmlformats.org/markup-compatibility/2006">
              <mc:Choice xmlns:v="urn:schemas-microsoft-com:vml" Requires="v">
                <p:oleObj spid="_x0000_s27572" name="Formula" r:id="rId4" imgW="6076950" imgH="1419225" progId="Equation.Ribbit">
                  <p:embed/>
                </p:oleObj>
              </mc:Choice>
              <mc:Fallback>
                <p:oleObj name="Formula" r:id="rId4" imgW="6076950" imgH="1419225" progId="Equation.Ribbit">
                  <p:embed/>
                  <p:pic>
                    <p:nvPicPr>
                      <p:cNvPr id="0" name="图片 27171"/>
                      <p:cNvPicPr/>
                      <p:nvPr/>
                    </p:nvPicPr>
                    <p:blipFill>
                      <a:blip r:embed="rId5"/>
                      <a:stretch>
                        <a:fillRect/>
                      </a:stretch>
                    </p:blipFill>
                    <p:spPr>
                      <a:xfrm>
                        <a:off x="1524000" y="1371600"/>
                        <a:ext cx="1417638" cy="329203"/>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039425332"/>
              </p:ext>
            </p:extLst>
          </p:nvPr>
        </p:nvGraphicFramePr>
        <p:xfrm>
          <a:off x="1107905" y="2665909"/>
          <a:ext cx="1417638" cy="329203"/>
        </p:xfrm>
        <a:graphic>
          <a:graphicData uri="http://schemas.openxmlformats.org/presentationml/2006/ole">
            <mc:AlternateContent xmlns:mc="http://schemas.openxmlformats.org/markup-compatibility/2006">
              <mc:Choice xmlns:v="urn:schemas-microsoft-com:vml" Requires="v">
                <p:oleObj spid="_x0000_s27573" name="Formula" r:id="rId6" imgW="6076950" imgH="1419225" progId="Equation.Ribbit">
                  <p:embed/>
                </p:oleObj>
              </mc:Choice>
              <mc:Fallback>
                <p:oleObj name="Formula" r:id="rId6" imgW="6076950" imgH="1419225" progId="Equation.Ribbit">
                  <p:embed/>
                  <p:pic>
                    <p:nvPicPr>
                      <p:cNvPr id="0" name="图片 27172"/>
                      <p:cNvPicPr/>
                      <p:nvPr/>
                    </p:nvPicPr>
                    <p:blipFill>
                      <a:blip r:embed="rId5"/>
                      <a:stretch>
                        <a:fillRect/>
                      </a:stretch>
                    </p:blipFill>
                    <p:spPr>
                      <a:xfrm>
                        <a:off x="1107905" y="2665909"/>
                        <a:ext cx="1417638" cy="329203"/>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3492175088"/>
              </p:ext>
            </p:extLst>
          </p:nvPr>
        </p:nvGraphicFramePr>
        <p:xfrm>
          <a:off x="7108682" y="1066800"/>
          <a:ext cx="271462" cy="312737"/>
        </p:xfrm>
        <a:graphic>
          <a:graphicData uri="http://schemas.openxmlformats.org/presentationml/2006/ole">
            <mc:AlternateContent xmlns:mc="http://schemas.openxmlformats.org/markup-compatibility/2006">
              <mc:Choice xmlns:v="urn:schemas-microsoft-com:vml" Requires="v">
                <p:oleObj spid="_x0000_s27574" name="Formula" r:id="rId7" imgW="1171575" imgH="1343025" progId="Equation.Ribbit">
                  <p:embed/>
                </p:oleObj>
              </mc:Choice>
              <mc:Fallback>
                <p:oleObj name="Formula" r:id="rId7" imgW="1171575" imgH="1343025" progId="Equation.Ribbit">
                  <p:embed/>
                  <p:pic>
                    <p:nvPicPr>
                      <p:cNvPr id="0" name="图片 27173"/>
                      <p:cNvPicPr/>
                      <p:nvPr/>
                    </p:nvPicPr>
                    <p:blipFill>
                      <a:blip r:embed="rId8"/>
                      <a:stretch>
                        <a:fillRect/>
                      </a:stretch>
                    </p:blipFill>
                    <p:spPr>
                      <a:xfrm>
                        <a:off x="7108682" y="1066800"/>
                        <a:ext cx="271462" cy="312737"/>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019450803"/>
              </p:ext>
            </p:extLst>
          </p:nvPr>
        </p:nvGraphicFramePr>
        <p:xfrm>
          <a:off x="8849202" y="1105217"/>
          <a:ext cx="174625" cy="271463"/>
        </p:xfrm>
        <a:graphic>
          <a:graphicData uri="http://schemas.openxmlformats.org/presentationml/2006/ole">
            <mc:AlternateContent xmlns:mc="http://schemas.openxmlformats.org/markup-compatibility/2006">
              <mc:Choice xmlns:v="urn:schemas-microsoft-com:vml" Requires="v">
                <p:oleObj spid="_x0000_s27575" name="Formula" r:id="rId9" imgW="752475" imgH="1162050" progId="Equation.Ribbit">
                  <p:embed/>
                </p:oleObj>
              </mc:Choice>
              <mc:Fallback>
                <p:oleObj name="Formula" r:id="rId9" imgW="752475" imgH="1162050" progId="Equation.Ribbit">
                  <p:embed/>
                  <p:pic>
                    <p:nvPicPr>
                      <p:cNvPr id="0" name="图片 27174"/>
                      <p:cNvPicPr/>
                      <p:nvPr/>
                    </p:nvPicPr>
                    <p:blipFill>
                      <a:blip r:embed="rId10"/>
                      <a:stretch>
                        <a:fillRect/>
                      </a:stretch>
                    </p:blipFill>
                    <p:spPr>
                      <a:xfrm>
                        <a:off x="8849202" y="1105217"/>
                        <a:ext cx="174625" cy="271463"/>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132028603"/>
              </p:ext>
            </p:extLst>
          </p:nvPr>
        </p:nvGraphicFramePr>
        <p:xfrm>
          <a:off x="3180382" y="2744109"/>
          <a:ext cx="174625" cy="271463"/>
        </p:xfrm>
        <a:graphic>
          <a:graphicData uri="http://schemas.openxmlformats.org/presentationml/2006/ole">
            <mc:AlternateContent xmlns:mc="http://schemas.openxmlformats.org/markup-compatibility/2006">
              <mc:Choice xmlns:v="urn:schemas-microsoft-com:vml" Requires="v">
                <p:oleObj spid="_x0000_s27576" name="Formula" r:id="rId11" imgW="752475" imgH="1162050" progId="Equation.Ribbit">
                  <p:embed/>
                </p:oleObj>
              </mc:Choice>
              <mc:Fallback>
                <p:oleObj name="Formula" r:id="rId11" imgW="752475" imgH="1162050" progId="Equation.Ribbit">
                  <p:embed/>
                  <p:pic>
                    <p:nvPicPr>
                      <p:cNvPr id="0" name="图片 27175"/>
                      <p:cNvPicPr/>
                      <p:nvPr/>
                    </p:nvPicPr>
                    <p:blipFill>
                      <a:blip r:embed="rId10"/>
                      <a:stretch>
                        <a:fillRect/>
                      </a:stretch>
                    </p:blipFill>
                    <p:spPr>
                      <a:xfrm>
                        <a:off x="3180382" y="2744109"/>
                        <a:ext cx="174625" cy="271463"/>
                      </a:xfrm>
                      <a:prstGeom prst="rect">
                        <a:avLst/>
                      </a:prstGeom>
                    </p:spPr>
                  </p:pic>
                </p:oleObj>
              </mc:Fallback>
            </mc:AlternateContent>
          </a:graphicData>
        </a:graphic>
      </p:graphicFrame>
      <p:grpSp>
        <p:nvGrpSpPr>
          <p:cNvPr id="5" name="组合 4"/>
          <p:cNvGrpSpPr/>
          <p:nvPr/>
        </p:nvGrpSpPr>
        <p:grpSpPr>
          <a:xfrm>
            <a:off x="3149902" y="3075738"/>
            <a:ext cx="5976080" cy="395028"/>
            <a:chOff x="1625902" y="3151938"/>
            <a:chExt cx="5976080" cy="395028"/>
          </a:xfrm>
        </p:grpSpPr>
        <p:pic>
          <p:nvPicPr>
            <p:cNvPr id="20" name="Picture 15"/>
            <p:cNvPicPr>
              <a:picLocks noChangeAspect="1"/>
            </p:cNvPicPr>
            <p:nvPr/>
          </p:nvPicPr>
          <p:blipFill>
            <a:blip r:embed="rId12"/>
            <a:stretch>
              <a:fillRect/>
            </a:stretch>
          </p:blipFill>
          <p:spPr>
            <a:xfrm>
              <a:off x="6756743" y="3195422"/>
              <a:ext cx="845239" cy="349707"/>
            </a:xfrm>
            <a:prstGeom prst="rect">
              <a:avLst/>
            </a:prstGeom>
          </p:spPr>
        </p:pic>
        <p:graphicFrame>
          <p:nvGraphicFramePr>
            <p:cNvPr id="30" name="对象 29"/>
            <p:cNvGraphicFramePr>
              <a:graphicFrameLocks noChangeAspect="1"/>
            </p:cNvGraphicFramePr>
            <p:nvPr/>
          </p:nvGraphicFramePr>
          <p:xfrm>
            <a:off x="1625902" y="3151938"/>
            <a:ext cx="4368551" cy="395028"/>
          </p:xfrm>
          <a:graphic>
            <a:graphicData uri="http://schemas.openxmlformats.org/presentationml/2006/ole">
              <mc:AlternateContent xmlns:mc="http://schemas.openxmlformats.org/markup-compatibility/2006">
                <mc:Choice xmlns:v="urn:schemas-microsoft-com:vml" Requires="v">
                  <p:oleObj spid="_x0000_s27577" name="Formula" r:id="rId13" imgW="16611600" imgH="1514475" progId="Equation.Ribbit">
                    <p:embed/>
                  </p:oleObj>
                </mc:Choice>
                <mc:Fallback>
                  <p:oleObj name="Formula" r:id="rId13" imgW="16611600" imgH="1514475" progId="Equation.Ribbit">
                    <p:embed/>
                    <p:pic>
                      <p:nvPicPr>
                        <p:cNvPr id="0" name="图片 27176"/>
                        <p:cNvPicPr/>
                        <p:nvPr/>
                      </p:nvPicPr>
                      <p:blipFill>
                        <a:blip r:embed="rId14"/>
                        <a:stretch>
                          <a:fillRect/>
                        </a:stretch>
                      </p:blipFill>
                      <p:spPr>
                        <a:xfrm>
                          <a:off x="1625902" y="3151938"/>
                          <a:ext cx="4368551" cy="395028"/>
                        </a:xfrm>
                        <a:prstGeom prst="rect">
                          <a:avLst/>
                        </a:prstGeom>
                      </p:spPr>
                    </p:pic>
                  </p:oleObj>
                </mc:Fallback>
              </mc:AlternateContent>
            </a:graphicData>
          </a:graphic>
        </p:graphicFrame>
      </p:grpSp>
      <p:grpSp>
        <p:nvGrpSpPr>
          <p:cNvPr id="6" name="组合 5"/>
          <p:cNvGrpSpPr/>
          <p:nvPr/>
        </p:nvGrpSpPr>
        <p:grpSpPr>
          <a:xfrm>
            <a:off x="3541307" y="4341932"/>
            <a:ext cx="5561240" cy="629361"/>
            <a:chOff x="1941107" y="4418131"/>
            <a:chExt cx="5561240" cy="629361"/>
          </a:xfrm>
        </p:grpSpPr>
        <p:pic>
          <p:nvPicPr>
            <p:cNvPr id="23" name="Picture 17"/>
            <p:cNvPicPr>
              <a:picLocks noChangeAspect="1"/>
            </p:cNvPicPr>
            <p:nvPr/>
          </p:nvPicPr>
          <p:blipFill>
            <a:blip r:embed="rId15"/>
            <a:stretch>
              <a:fillRect/>
            </a:stretch>
          </p:blipFill>
          <p:spPr>
            <a:xfrm>
              <a:off x="6654979" y="4511896"/>
              <a:ext cx="847368" cy="354444"/>
            </a:xfrm>
            <a:prstGeom prst="rect">
              <a:avLst/>
            </a:prstGeom>
          </p:spPr>
        </p:pic>
        <p:graphicFrame>
          <p:nvGraphicFramePr>
            <p:cNvPr id="31" name="对象 30"/>
            <p:cNvGraphicFramePr>
              <a:graphicFrameLocks noChangeAspect="1"/>
            </p:cNvGraphicFramePr>
            <p:nvPr/>
          </p:nvGraphicFramePr>
          <p:xfrm>
            <a:off x="1941107" y="4418131"/>
            <a:ext cx="3833036" cy="629361"/>
          </p:xfrm>
          <a:graphic>
            <a:graphicData uri="http://schemas.openxmlformats.org/presentationml/2006/ole">
              <mc:AlternateContent xmlns:mc="http://schemas.openxmlformats.org/markup-compatibility/2006">
                <mc:Choice xmlns:v="urn:schemas-microsoft-com:vml" Requires="v">
                  <p:oleObj spid="_x0000_s27578" name="Formula" r:id="rId16" imgW="12839700" imgH="2114550" progId="Equation.Ribbit">
                    <p:embed/>
                  </p:oleObj>
                </mc:Choice>
                <mc:Fallback>
                  <p:oleObj name="Formula" r:id="rId16" imgW="12839700" imgH="2114550" progId="Equation.Ribbit">
                    <p:embed/>
                    <p:pic>
                      <p:nvPicPr>
                        <p:cNvPr id="0" name="图片 27177"/>
                        <p:cNvPicPr/>
                        <p:nvPr/>
                      </p:nvPicPr>
                      <p:blipFill>
                        <a:blip r:embed="rId17"/>
                        <a:stretch>
                          <a:fillRect/>
                        </a:stretch>
                      </p:blipFill>
                      <p:spPr>
                        <a:xfrm>
                          <a:off x="1941107" y="4418131"/>
                          <a:ext cx="3833036" cy="629361"/>
                        </a:xfrm>
                        <a:prstGeom prst="rect">
                          <a:avLst/>
                        </a:prstGeom>
                      </p:spPr>
                    </p:pic>
                  </p:oleObj>
                </mc:Fallback>
              </mc:AlternateContent>
            </a:graphicData>
          </a:graphic>
        </p:graphicFrame>
      </p:grpSp>
      <p:graphicFrame>
        <p:nvGraphicFramePr>
          <p:cNvPr id="32" name="对象 31"/>
          <p:cNvGraphicFramePr>
            <a:graphicFrameLocks noChangeAspect="1"/>
          </p:cNvGraphicFramePr>
          <p:nvPr>
            <p:extLst>
              <p:ext uri="{D42A27DB-BD31-4B8C-83A1-F6EECF244321}">
                <p14:modId xmlns:p14="http://schemas.microsoft.com/office/powerpoint/2010/main" val="808178969"/>
              </p:ext>
            </p:extLst>
          </p:nvPr>
        </p:nvGraphicFramePr>
        <p:xfrm>
          <a:off x="4990318" y="2260263"/>
          <a:ext cx="174625" cy="379892"/>
        </p:xfrm>
        <a:graphic>
          <a:graphicData uri="http://schemas.openxmlformats.org/presentationml/2006/ole">
            <mc:AlternateContent xmlns:mc="http://schemas.openxmlformats.org/markup-compatibility/2006">
              <mc:Choice xmlns:v="urn:schemas-microsoft-com:vml" Requires="v">
                <p:oleObj spid="_x0000_s27579" name="Formula" r:id="rId18" imgW="1171575" imgH="1343025" progId="Equation.Ribbit">
                  <p:embed/>
                </p:oleObj>
              </mc:Choice>
              <mc:Fallback>
                <p:oleObj name="Formula" r:id="rId18" imgW="1171575" imgH="1343025" progId="Equation.Ribbit">
                  <p:embed/>
                  <p:pic>
                    <p:nvPicPr>
                      <p:cNvPr id="0" name="图片 27178"/>
                      <p:cNvPicPr/>
                      <p:nvPr/>
                    </p:nvPicPr>
                    <p:blipFill>
                      <a:blip r:embed="rId8"/>
                      <a:stretch>
                        <a:fillRect/>
                      </a:stretch>
                    </p:blipFill>
                    <p:spPr>
                      <a:xfrm>
                        <a:off x="4990318" y="2260263"/>
                        <a:ext cx="174625" cy="379892"/>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917319539"/>
              </p:ext>
            </p:extLst>
          </p:nvPr>
        </p:nvGraphicFramePr>
        <p:xfrm>
          <a:off x="7247415" y="2247846"/>
          <a:ext cx="1601787" cy="330394"/>
        </p:xfrm>
        <a:graphic>
          <a:graphicData uri="http://schemas.openxmlformats.org/presentationml/2006/ole">
            <mc:AlternateContent xmlns:mc="http://schemas.openxmlformats.org/markup-compatibility/2006">
              <mc:Choice xmlns:v="urn:schemas-microsoft-com:vml" Requires="v">
                <p:oleObj spid="_x0000_s27580" name="Formula" r:id="rId19" imgW="6381750" imgH="1333500" progId="Equation.Ribbit">
                  <p:embed/>
                </p:oleObj>
              </mc:Choice>
              <mc:Fallback>
                <p:oleObj name="Formula" r:id="rId19" imgW="6381750" imgH="1333500" progId="Equation.Ribbit">
                  <p:embed/>
                  <p:pic>
                    <p:nvPicPr>
                      <p:cNvPr id="0" name="图片 27179"/>
                      <p:cNvPicPr/>
                      <p:nvPr/>
                    </p:nvPicPr>
                    <p:blipFill>
                      <a:blip r:embed="rId20"/>
                      <a:stretch>
                        <a:fillRect/>
                      </a:stretch>
                    </p:blipFill>
                    <p:spPr>
                      <a:xfrm>
                        <a:off x="7247415" y="2247846"/>
                        <a:ext cx="1601787" cy="330394"/>
                      </a:xfrm>
                      <a:prstGeom prst="rect">
                        <a:avLst/>
                      </a:prstGeom>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14400" y="152400"/>
            <a:ext cx="7848600" cy="470898"/>
          </a:xfrm>
        </p:spPr>
        <p:txBody>
          <a:bodyPr>
            <a:noAutofit/>
          </a:bodyPr>
          <a:lstStyle/>
          <a:p>
            <a:r>
              <a:rPr lang="zh-CN" altLang="en-US" dirty="0"/>
              <a:t>小结</a:t>
            </a:r>
          </a:p>
        </p:txBody>
      </p:sp>
      <p:sp>
        <p:nvSpPr>
          <p:cNvPr id="5" name="内容占位符 2"/>
          <p:cNvSpPr txBox="1">
            <a:spLocks/>
          </p:cNvSpPr>
          <p:nvPr/>
        </p:nvSpPr>
        <p:spPr>
          <a:xfrm>
            <a:off x="685800" y="1047750"/>
            <a:ext cx="8686800" cy="4762500"/>
          </a:xfrm>
          <a:prstGeom prst="rect">
            <a:avLst/>
          </a:prstGeom>
        </p:spPr>
        <p:txBody>
          <a:bodyPr/>
          <a:lstStyle>
            <a:lvl1pPr marL="292100" indent="-292100" algn="l" rtl="0" eaLnBrk="0" fontAlgn="base" hangingPunct="0">
              <a:lnSpc>
                <a:spcPct val="95000"/>
              </a:lnSpc>
              <a:spcBef>
                <a:spcPct val="60000"/>
              </a:spcBef>
              <a:spcAft>
                <a:spcPct val="15000"/>
              </a:spcAft>
              <a:buClr>
                <a:srgbClr val="999999"/>
              </a:buClr>
              <a:buSzPct val="80000"/>
              <a:buFont typeface="Arial" panose="020B0604020202020204" pitchFamily="34" charset="0"/>
              <a:buChar char="►"/>
              <a:defRPr sz="240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rgbClr val="999999"/>
              </a:buClr>
              <a:buFont typeface="Arial" panose="020B0604020202020204" pitchFamily="34" charset="0"/>
              <a:buChar char="●"/>
              <a:defRPr sz="2000">
                <a:solidFill>
                  <a:schemeClr val="accent1"/>
                </a:solidFill>
                <a:latin typeface="+mn-lt"/>
              </a:defRPr>
            </a:lvl2pPr>
            <a:lvl3pPr marL="1024255" indent="-224155" algn="l" rtl="0" eaLnBrk="0" fontAlgn="base" hangingPunct="0">
              <a:lnSpc>
                <a:spcPct val="95000"/>
              </a:lnSpc>
              <a:spcBef>
                <a:spcPct val="40000"/>
              </a:spcBef>
              <a:spcAft>
                <a:spcPct val="0"/>
              </a:spcAft>
              <a:buClr>
                <a:srgbClr val="999999"/>
              </a:buClr>
              <a:buFont typeface="Arial" panose="020B0604020202020204" pitchFamily="34" charset="0"/>
              <a:buChar char="○"/>
              <a:defRPr>
                <a:solidFill>
                  <a:schemeClr val="accent1"/>
                </a:solidFill>
                <a:latin typeface="+mn-lt"/>
              </a:defRPr>
            </a:lvl3pPr>
            <a:lvl4pPr marL="1371600" indent="-233680" algn="l" rtl="0" eaLnBrk="0" fontAlgn="base" hangingPunct="0">
              <a:lnSpc>
                <a:spcPct val="95000"/>
              </a:lnSpc>
              <a:spcBef>
                <a:spcPct val="50000"/>
              </a:spcBef>
              <a:spcAft>
                <a:spcPct val="0"/>
              </a:spcAft>
              <a:buClr>
                <a:srgbClr val="999999"/>
              </a:buClr>
              <a:buSzPct val="120000"/>
              <a:buFont typeface="Arial" panose="020B0604020202020204" pitchFamily="34" charset="0"/>
              <a:buChar char="+"/>
              <a:defRPr sz="1600">
                <a:solidFill>
                  <a:schemeClr val="accent1"/>
                </a:solidFill>
                <a:latin typeface="+mn-lt"/>
              </a:defRPr>
            </a:lvl4pPr>
            <a:lvl5pPr marL="1710055" indent="-224155" algn="l" rtl="0" eaLnBrk="0" fontAlgn="base" hangingPunct="0">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5pPr>
            <a:lvl6pPr marL="2167255" indent="-224155" algn="l" rtl="0" fontAlgn="base">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6pPr>
            <a:lvl7pPr marL="2624455" indent="-224155" algn="l" rtl="0" fontAlgn="base">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7pPr>
            <a:lvl8pPr marL="3081655" indent="-224155" algn="l" rtl="0" fontAlgn="base">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8pPr>
            <a:lvl9pPr marL="3538855" indent="-224155" algn="l" rtl="0" fontAlgn="base">
              <a:lnSpc>
                <a:spcPct val="95000"/>
              </a:lnSpc>
              <a:spcBef>
                <a:spcPct val="50000"/>
              </a:spcBef>
              <a:spcAft>
                <a:spcPct val="0"/>
              </a:spcAft>
              <a:buClr>
                <a:srgbClr val="999999"/>
              </a:buClr>
              <a:buFont typeface="Arial" panose="020B0604020202020204" pitchFamily="34" charset="0"/>
              <a:buChar char="–"/>
              <a:defRPr sz="1600">
                <a:solidFill>
                  <a:schemeClr val="accent1"/>
                </a:solidFill>
                <a:latin typeface="+mn-lt"/>
              </a:defRPr>
            </a:lvl9p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sym typeface="+mn-ea"/>
              </a:rPr>
              <a:t>贝叶斯决策论（掌握）</a:t>
            </a:r>
            <a:endParaRPr lang="zh-CN" altLang="en-US" sz="2400" b="1" dirty="0">
              <a:solidFill>
                <a:schemeClr val="tx1"/>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sym typeface="+mn-ea"/>
              </a:rPr>
              <a:t>极大似然估计（掌握）</a:t>
            </a:r>
            <a:endParaRPr lang="zh-CN" altLang="en-US" sz="2400" b="1" dirty="0">
              <a:solidFill>
                <a:schemeClr val="tx1"/>
              </a:solidFill>
              <a:cs typeface="+mn-ea"/>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rPr>
              <a:t>朴素贝叶斯分类器（掌握）</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rPr>
              <a:t>半朴素贝叶斯分类器（了解）</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rPr>
              <a:t>贝叶斯网（了解）</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cs typeface="+mn-ea"/>
              </a:rPr>
              <a:t>EM算法（了解）</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7400" y="467380"/>
            <a:ext cx="8077200" cy="523220"/>
          </a:xfrm>
          <a:prstGeom prst="rect">
            <a:avLst/>
          </a:prstGeom>
        </p:spPr>
        <p:txBody>
          <a:bodyPr wrap="square" anchor="ctr">
            <a:spAutoFit/>
          </a:bodyPr>
          <a:lstStyle/>
          <a:p>
            <a:pPr marL="0" marR="0" lvl="0" indent="0" algn="ctr" defTabSz="914400" rtl="0" eaLnBrk="1" fontAlgn="base" latinLnBrk="0" hangingPunct="1">
              <a:lnSpc>
                <a:spcPct val="100000"/>
              </a:lnSpc>
              <a:spcBef>
                <a:spcPct val="20000"/>
              </a:spcBef>
              <a:spcAft>
                <a:spcPct val="0"/>
              </a:spcAft>
              <a:buClr>
                <a:srgbClr val="D51203"/>
              </a:buClr>
              <a:buSzPct val="80000"/>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北京交通大学本科</a:t>
            </a:r>
            <a:r>
              <a:rPr kumimoji="0"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机器学习</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课程组成员</a:t>
            </a:r>
          </a:p>
        </p:txBody>
      </p:sp>
      <p:sp>
        <p:nvSpPr>
          <p:cNvPr id="6" name="矩形 5">
            <a:extLst>
              <a:ext uri="{FF2B5EF4-FFF2-40B4-BE49-F238E27FC236}">
                <a16:creationId xmlns:a16="http://schemas.microsoft.com/office/drawing/2014/main" id="{5ED7D0B5-32A2-49D8-A6C2-A17DCB2CD645}"/>
              </a:ext>
            </a:extLst>
          </p:cNvPr>
          <p:cNvSpPr/>
          <p:nvPr/>
        </p:nvSpPr>
        <p:spPr>
          <a:xfrm>
            <a:off x="1828800" y="1828800"/>
            <a:ext cx="11760200" cy="2351991"/>
          </a:xfrm>
          <a:prstGeom prst="rect">
            <a:avLst/>
          </a:prstGeom>
        </p:spPr>
        <p:txBody>
          <a:bodyPr wrap="square">
            <a:spAutoFit/>
          </a:bodyPr>
          <a:lstStyle/>
          <a:p>
            <a:pPr marL="0" marR="0" lvl="2" indent="0" algn="l" defTabSz="914400" rtl="0" eaLnBrk="0" fontAlgn="base" latinLnBrk="0" hangingPunct="0">
              <a:lnSpc>
                <a:spcPct val="125000"/>
              </a:lnSpc>
              <a:spcBef>
                <a:spcPts val="0"/>
              </a:spcBef>
              <a:spcAft>
                <a:spcPts val="0"/>
              </a:spcAft>
              <a:buClr>
                <a:srgbClr val="7030A0"/>
              </a:buClr>
              <a:buSzTx/>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a:ea typeface="楷体" panose="02010609060101010101" pitchFamily="49" charset="-122"/>
                <a:cs typeface="Times New Roman" panose="02020603050405020304" pitchFamily="18" charset="0"/>
              </a:rPr>
              <a:t>景丽萍</a:t>
            </a:r>
            <a:r>
              <a:rPr kumimoji="0" lang="zh-CN" altLang="en-US" sz="2400" b="0" i="0" u="none" strike="noStrike" kern="0" cap="none" spc="0" normalizeH="0" baseline="0" noProof="0" dirty="0">
                <a:ln>
                  <a:noFill/>
                </a:ln>
                <a:solidFill>
                  <a:prstClr val="black"/>
                </a:solidFill>
                <a:effectLst/>
                <a:uLnTx/>
                <a:uFillTx/>
                <a:latin typeface="Times New Roman"/>
                <a:ea typeface="楷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hlinkClick r:id="rId3"/>
              </a:rPr>
              <a:t>lpjing@bjtu.edu.cn</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     </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hlinkClick r:id="rId4"/>
              </a:rPr>
              <a:t>http://faculty.bjtu.edu.cn/8249/</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endParaRPr>
          </a:p>
          <a:p>
            <a:pPr marL="0" marR="0" lvl="2" indent="0" algn="l" defTabSz="914400" rtl="0" eaLnBrk="0" fontAlgn="auto" latinLnBrk="0" hangingPunct="0">
              <a:lnSpc>
                <a:spcPct val="125000"/>
              </a:lnSpc>
              <a:spcBef>
                <a:spcPts val="0"/>
              </a:spcBef>
              <a:spcAft>
                <a:spcPts val="0"/>
              </a:spcAft>
              <a:buClr>
                <a:srgbClr val="7030A0"/>
              </a:buClr>
              <a:buSzTx/>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Times New Roman" panose="02020603050405020304" pitchFamily="18" charset="0"/>
              </a:rPr>
              <a:t>万怀宇</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Times New Roman" panose="02020603050405020304" pitchFamily="18" charset="0"/>
                <a:hlinkClick r:id="rId5"/>
              </a:rPr>
              <a:t>hywan@bjtu.edu.cn</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Times New Roman" panose="02020603050405020304" pitchFamily="18" charset="0"/>
              </a:rPr>
              <a:t>，   </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Times New Roman" panose="02020603050405020304" pitchFamily="18" charset="0"/>
                <a:hlinkClick r:id="rId6"/>
              </a:rPr>
              <a:t>http://faculty.bjtu.edu.cn/8793/</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Times New Roman" panose="02020603050405020304" pitchFamily="18" charset="0"/>
            </a:endParaRPr>
          </a:p>
          <a:p>
            <a:pPr marL="0" marR="0" lvl="2" indent="0" algn="l" defTabSz="914400" rtl="0" eaLnBrk="0" fontAlgn="auto" latinLnBrk="0" hangingPunct="0">
              <a:lnSpc>
                <a:spcPct val="125000"/>
              </a:lnSpc>
              <a:spcBef>
                <a:spcPts val="0"/>
              </a:spcBef>
              <a:spcAft>
                <a:spcPts val="0"/>
              </a:spcAft>
              <a:buClr>
                <a:srgbClr val="7030A0"/>
              </a:buClr>
              <a:buSzTx/>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a:ea typeface="楷体" panose="02010609060101010101" pitchFamily="49" charset="-122"/>
                <a:cs typeface="Times New Roman" panose="02020603050405020304" pitchFamily="18" charset="0"/>
              </a:rPr>
              <a:t>桑基韬</a:t>
            </a:r>
            <a:r>
              <a:rPr kumimoji="0" lang="zh-CN" altLang="en-US" sz="2400" b="1"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hlinkClick r:id="rId7"/>
              </a:rPr>
              <a:t>jtsang@bjtu.edu.cn</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    </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hlinkClick r:id="rId8"/>
              </a:rPr>
              <a:t>http://faculty.bjtu.edu.cn/9129/</a:t>
            </a:r>
            <a:endParaRPr kumimoji="0" lang="en-US" altLang="zh-CN" sz="2400" b="1"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endParaRPr>
          </a:p>
          <a:p>
            <a:pPr marL="0" marR="0" lvl="2" indent="0" algn="l" defTabSz="914400" rtl="0" eaLnBrk="0" fontAlgn="base" latinLnBrk="0" hangingPunct="0">
              <a:lnSpc>
                <a:spcPct val="125000"/>
              </a:lnSpc>
              <a:spcBef>
                <a:spcPts val="0"/>
              </a:spcBef>
              <a:spcAft>
                <a:spcPts val="0"/>
              </a:spcAft>
              <a:buClr>
                <a:srgbClr val="7030A0"/>
              </a:buClr>
              <a:buSzTx/>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王    晶</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hlinkClick r:id="rId9"/>
              </a:rPr>
              <a:t>wj@bjtu.edu.cn</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          </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hlinkClick r:id="rId10"/>
              </a:rPr>
              <a:t>http://faculty.bjtu.edu.cn/9167/</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endParaRPr>
          </a:p>
          <a:p>
            <a:pPr marL="0" marR="0" lvl="2" indent="0" algn="l" defTabSz="914400" rtl="0" eaLnBrk="0" fontAlgn="base" latinLnBrk="0" hangingPunct="0">
              <a:lnSpc>
                <a:spcPct val="125000"/>
              </a:lnSpc>
              <a:spcBef>
                <a:spcPts val="0"/>
              </a:spcBef>
              <a:spcAft>
                <a:spcPts val="0"/>
              </a:spcAft>
              <a:buClr>
                <a:srgbClr val="7030A0"/>
              </a:buClr>
              <a:buSzTx/>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a:ea typeface="楷体" panose="02010609060101010101" pitchFamily="49" charset="-122"/>
                <a:cs typeface="Times New Roman" panose="02020603050405020304" pitchFamily="18" charset="0"/>
              </a:rPr>
              <a:t>李晓龙</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hlinkClick r:id="rId9"/>
              </a:rPr>
              <a:t>lixl@bjtu.edu.cn</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rPr>
              <a:t>，          </a:t>
            </a: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hlinkClick r:id="rId11"/>
              </a:rPr>
              <a:t>http://faculty.bjtu.edu.cn/9089/</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51188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04800" y="139065"/>
            <a:ext cx="7194550" cy="470535"/>
          </a:xfrm>
        </p:spPr>
        <p:txBody>
          <a:bodyPr>
            <a:normAutofit fontScale="90000"/>
          </a:bodyPr>
          <a:lstStyle/>
          <a:p>
            <a:r>
              <a:rPr lang="en-US" altLang="zh-CN" dirty="0"/>
              <a:t>     </a:t>
            </a:r>
            <a:r>
              <a:rPr lang="zh-CN" altLang="en-US" dirty="0"/>
              <a:t>贝叶斯决策论</a:t>
            </a:r>
            <a:endParaRPr lang="zh-CN" altLang="en-US" dirty="0">
              <a:latin typeface="+mj-ea"/>
              <a:ea typeface="+mj-ea"/>
            </a:endParaRPr>
          </a:p>
        </p:txBody>
      </p:sp>
      <mc:AlternateContent xmlns:mc="http://schemas.openxmlformats.org/markup-compatibility/2006" xmlns:a14="http://schemas.microsoft.com/office/drawing/2010/main">
        <mc:Choice Requires="a14">
          <p:sp>
            <p:nvSpPr>
              <p:cNvPr id="2" name="内容占位符 1"/>
              <p:cNvSpPr>
                <a:spLocks noGrp="1"/>
              </p:cNvSpPr>
              <p:nvPr>
                <p:ph sz="quarter" idx="14"/>
              </p:nvPr>
            </p:nvSpPr>
            <p:spPr>
              <a:xfrm>
                <a:off x="762000" y="990600"/>
                <a:ext cx="10515600" cy="5257800"/>
              </a:xfrm>
            </p:spPr>
            <p:txBody>
              <a:bodyPr>
                <a:noAutofit/>
              </a:bodyPr>
              <a:lstStyle/>
              <a:p>
                <a:pPr marL="635000" indent="-342900">
                  <a:lnSpc>
                    <a:spcPct val="100000"/>
                  </a:lnSpc>
                  <a:spcBef>
                    <a:spcPts val="600"/>
                  </a:spcBef>
                  <a:spcAft>
                    <a:spcPts val="0"/>
                  </a:spcAft>
                  <a:buClr>
                    <a:srgbClr val="0000FF"/>
                  </a:buClr>
                  <a:buFont typeface="Wingdings" pitchFamily="2" charset="2"/>
                  <a:buChar char="n"/>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贝叶斯决策论（</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Bayesian decision theory</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1028700" lvl="1" indent="-342900">
                  <a:lnSpc>
                    <a:spcPct val="100000"/>
                  </a:lnSpc>
                  <a:spcBef>
                    <a:spcPts val="600"/>
                  </a:spcBef>
                  <a:spcAft>
                    <a:spcPts val="0"/>
                  </a:spcAft>
                  <a:buFont typeface="Wingdings" pitchFamily="2" charset="2"/>
                  <a:buChar char="Ø"/>
                </a:pPr>
                <a:r>
                  <a:rPr lang="zh-CN" altLang="en-US"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是在概率框架下实施决策的基本方法。</a:t>
                </a:r>
                <a:endParaRPr lang="en-US" altLang="zh-CN"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1028700" lvl="1" indent="-342900">
                  <a:lnSpc>
                    <a:spcPct val="100000"/>
                  </a:lnSpc>
                  <a:spcBef>
                    <a:spcPts val="600"/>
                  </a:spcBef>
                  <a:spcAft>
                    <a:spcPts val="0"/>
                  </a:spcAft>
                  <a:buFont typeface="Wingdings" pitchFamily="2" charset="2"/>
                  <a:buChar char="Ø"/>
                </a:pPr>
                <a:r>
                  <a:rPr lang="zh-CN" altLang="en-US"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对于分类任务，在所有相关概率都已知的理想情形下，贝叶斯决策考虑如何基于这些概率和误判损失来选择最优的类别标记。</a:t>
                </a:r>
                <a:endParaRPr lang="en-US" altLang="zh-CN" sz="2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00000"/>
                  </a:lnSpc>
                  <a:spcBef>
                    <a:spcPts val="600"/>
                  </a:spcBef>
                  <a:spcAft>
                    <a:spcPts val="0"/>
                  </a:spcAft>
                  <a:buNone/>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假设有</a:t>
                </a:r>
                <a14:m>
                  <m:oMath xmlns:m="http://schemas.openxmlformats.org/officeDocument/2006/math">
                    <m:r>
                      <a:rPr lang="en-US" altLang="zh-CN" sz="2200" i="1" dirty="0">
                        <a:solidFill>
                          <a:schemeClr val="tx1"/>
                        </a:solidFill>
                        <a:latin typeface="Cambria Math"/>
                        <a:ea typeface="微软雅黑" panose="020B0503020204020204" pitchFamily="34" charset="-122"/>
                        <a:cs typeface="微软雅黑" panose="020B0503020204020204" pitchFamily="34" charset="-122"/>
                      </a:rPr>
                      <m:t>𝑁</m:t>
                    </m:r>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种可能的类别标记，即</a:t>
                </a:r>
                <a14:m>
                  <m:oMath xmlns:m="http://schemas.openxmlformats.org/officeDocument/2006/math">
                    <m:r>
                      <a:rPr lang="zh-CN" altLang="en-US" sz="2200" i="1">
                        <a:solidFill>
                          <a:schemeClr val="tx1"/>
                        </a:solidFill>
                        <a:latin typeface="Cambria Math"/>
                        <a:ea typeface="微软雅黑" panose="020B0503020204020204" pitchFamily="34" charset="-122"/>
                        <a:cs typeface="微软雅黑" panose="020B0503020204020204" pitchFamily="34" charset="-122"/>
                      </a:rPr>
                      <m:t>𝒴</m:t>
                    </m:r>
                    <m:r>
                      <a:rPr lang="en-US" altLang="zh-CN" sz="2200" i="1">
                        <a:solidFill>
                          <a:schemeClr val="tx1"/>
                        </a:solidFill>
                        <a:latin typeface="Cambria Math"/>
                        <a:ea typeface="微软雅黑" panose="020B0503020204020204" pitchFamily="34" charset="-122"/>
                        <a:cs typeface="微软雅黑" panose="020B0503020204020204" pitchFamily="34" charset="-122"/>
                      </a:rPr>
                      <m:t>={</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a:rPr>
                          <m:t>𝑐</m:t>
                        </m:r>
                      </m:e>
                      <m:sub>
                        <m:r>
                          <a:rPr lang="en-US" altLang="zh-CN" sz="2200" i="1">
                            <a:solidFill>
                              <a:schemeClr val="tx1"/>
                            </a:solidFill>
                            <a:latin typeface="Cambria Math"/>
                          </a:rPr>
                          <m:t>1</m:t>
                        </m:r>
                      </m:sub>
                    </m:sSub>
                    <m:r>
                      <a:rPr lang="en-US" altLang="zh-CN" sz="2200" i="1">
                        <a:solidFill>
                          <a:schemeClr val="tx1"/>
                        </a:solidFill>
                        <a:latin typeface="Cambria Math"/>
                      </a:rPr>
                      <m:t>,</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a:rPr>
                          <m:t>𝑐</m:t>
                        </m:r>
                      </m:e>
                      <m:sub>
                        <m:r>
                          <a:rPr lang="en-US" altLang="zh-CN" sz="2200" i="1">
                            <a:solidFill>
                              <a:schemeClr val="tx1"/>
                            </a:solidFill>
                            <a:latin typeface="Cambria Math"/>
                          </a:rPr>
                          <m:t>2</m:t>
                        </m:r>
                      </m:sub>
                    </m:sSub>
                    <m:r>
                      <a:rPr lang="en-US" altLang="zh-CN" sz="2200" i="1">
                        <a:solidFill>
                          <a:schemeClr val="tx1"/>
                        </a:solidFill>
                        <a:latin typeface="Cambria Math"/>
                      </a:rPr>
                      <m:t>,</m:t>
                    </m:r>
                    <m:r>
                      <a:rPr lang="en-US" altLang="zh-CN" sz="2200" i="1">
                        <a:solidFill>
                          <a:schemeClr val="tx1"/>
                        </a:solidFill>
                        <a:latin typeface="Cambria Math"/>
                        <a:ea typeface="Cambria Math"/>
                      </a:rPr>
                      <m:t>⋯</m:t>
                    </m:r>
                    <m:r>
                      <a:rPr lang="en-US" altLang="zh-CN" sz="2200" i="1">
                        <a:solidFill>
                          <a:schemeClr val="tx1"/>
                        </a:solidFill>
                        <a:latin typeface="Cambria Math"/>
                      </a:rPr>
                      <m:t>,</m:t>
                    </m:r>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a:rPr>
                          <m:t>𝑐</m:t>
                        </m:r>
                      </m:e>
                      <m:sub>
                        <m:r>
                          <a:rPr lang="en-US" altLang="zh-CN" sz="2200" i="1">
                            <a:solidFill>
                              <a:schemeClr val="tx1"/>
                            </a:solidFill>
                            <a:latin typeface="Cambria Math"/>
                          </a:rPr>
                          <m:t>𝑁</m:t>
                        </m:r>
                      </m:sub>
                    </m:sSub>
                    <m:r>
                      <a:rPr lang="en-US" altLang="zh-CN" sz="2200" i="1">
                        <a:solidFill>
                          <a:schemeClr val="tx1"/>
                        </a:solidFill>
                        <a:latin typeface="Cambria Math"/>
                        <a:ea typeface="微软雅黑" panose="020B0503020204020204" pitchFamily="34" charset="-122"/>
                        <a:cs typeface="微软雅黑" panose="020B0503020204020204" pitchFamily="34" charset="-122"/>
                      </a:rPr>
                      <m:t>}</m:t>
                    </m:r>
                  </m:oMath>
                </a14:m>
                <a:r>
                  <a:rPr lang="zh-CN" altLang="en-US" sz="2200" dirty="0">
                    <a:solidFill>
                      <a:schemeClr val="tx1"/>
                    </a:solidFill>
                  </a:rPr>
                  <a:t>，</a:t>
                </a:r>
                <a:endParaRPr lang="en-US" altLang="zh-CN" sz="2200" dirty="0">
                  <a:solidFill>
                    <a:schemeClr val="tx1"/>
                  </a:solidFill>
                </a:endParaRPr>
              </a:p>
              <a:p>
                <a:pPr lvl="1" indent="0">
                  <a:lnSpc>
                    <a:spcPct val="100000"/>
                  </a:lnSpc>
                  <a:spcBef>
                    <a:spcPts val="600"/>
                  </a:spcBef>
                  <a:spcAft>
                    <a:spcPts val="0"/>
                  </a:spcAft>
                  <a:buNone/>
                </a:pPr>
                <a14:m>
                  <m:oMath xmlns:m="http://schemas.openxmlformats.org/officeDocument/2006/math">
                    <m:sSub>
                      <m:sSubPr>
                        <m:ctrlPr>
                          <a:rPr lang="en-US" altLang="zh-CN" sz="2200" b="1" i="1">
                            <a:solidFill>
                              <a:srgbClr val="0000FF"/>
                            </a:solidFill>
                            <a:latin typeface="Cambria Math" panose="02040503050406030204" pitchFamily="18" charset="0"/>
                          </a:rPr>
                        </m:ctrlPr>
                      </m:sSubPr>
                      <m:e>
                        <m:r>
                          <a:rPr lang="zh-CN" altLang="en-US" sz="2200" b="1" i="1">
                            <a:solidFill>
                              <a:srgbClr val="0000FF"/>
                            </a:solidFill>
                            <a:latin typeface="Cambria Math"/>
                          </a:rPr>
                          <m:t>𝝀</m:t>
                        </m:r>
                      </m:e>
                      <m:sub>
                        <m:r>
                          <a:rPr lang="en-US" altLang="zh-CN" sz="2200" b="1" i="1">
                            <a:solidFill>
                              <a:srgbClr val="0000FF"/>
                            </a:solidFill>
                            <a:latin typeface="Cambria Math"/>
                          </a:rPr>
                          <m:t>𝒊𝒋</m:t>
                        </m:r>
                      </m:sub>
                    </m:sSub>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：将一个真实标记为</a:t>
                </a:r>
                <a14:m>
                  <m:oMath xmlns:m="http://schemas.openxmlformats.org/officeDocument/2006/math">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a:rPr>
                          <m:t>𝑐</m:t>
                        </m:r>
                      </m:e>
                      <m:sub>
                        <m:r>
                          <a:rPr lang="en-US" altLang="zh-CN" sz="2200" i="1">
                            <a:solidFill>
                              <a:schemeClr val="tx1"/>
                            </a:solidFill>
                            <a:latin typeface="Cambria Math"/>
                          </a:rPr>
                          <m:t>𝑗</m:t>
                        </m:r>
                      </m:sub>
                    </m:sSub>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的样本误分类为</a:t>
                </a:r>
                <a14:m>
                  <m:oMath xmlns:m="http://schemas.openxmlformats.org/officeDocument/2006/math">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a:rPr>
                          <m:t>𝑐</m:t>
                        </m:r>
                      </m:e>
                      <m:sub>
                        <m:r>
                          <a:rPr lang="en-US" altLang="zh-CN" sz="2200" i="1">
                            <a:solidFill>
                              <a:schemeClr val="tx1"/>
                            </a:solidFill>
                            <a:latin typeface="Cambria Math"/>
                          </a:rPr>
                          <m:t>𝑖</m:t>
                        </m:r>
                      </m:sub>
                    </m:sSub>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所产生的损失；</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00000"/>
                  </a:lnSpc>
                  <a:spcBef>
                    <a:spcPts val="600"/>
                  </a:spcBef>
                  <a:spcAft>
                    <a:spcPts val="0"/>
                  </a:spcAft>
                  <a:buNone/>
                </a:pPr>
                <a:r>
                  <a:rPr lang="zh-CN" altLang="en-US" sz="2200" b="1" dirty="0">
                    <a:solidFill>
                      <a:srgbClr val="0000FF"/>
                    </a:solidFill>
                    <a:latin typeface="Cambria Math"/>
                  </a:rPr>
                  <a:t>条件风险：</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将样本</a:t>
                </a:r>
                <a14:m>
                  <m:oMath xmlns:m="http://schemas.openxmlformats.org/officeDocument/2006/math">
                    <m:r>
                      <a:rPr lang="en-US" altLang="zh-CN" sz="2200" b="1" i="1">
                        <a:solidFill>
                          <a:schemeClr val="tx1"/>
                        </a:solidFill>
                        <a:latin typeface="Cambria Math"/>
                      </a:rPr>
                      <m:t>𝒙</m:t>
                    </m:r>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分类为</a:t>
                </a:r>
                <a14:m>
                  <m:oMath xmlns:m="http://schemas.openxmlformats.org/officeDocument/2006/math">
                    <m:sSub>
                      <m:sSubPr>
                        <m:ctrlPr>
                          <a:rPr lang="en-US" altLang="zh-CN" sz="2200" i="1">
                            <a:solidFill>
                              <a:schemeClr val="tx1"/>
                            </a:solidFill>
                            <a:latin typeface="Cambria Math" panose="02040503050406030204" pitchFamily="18" charset="0"/>
                          </a:rPr>
                        </m:ctrlPr>
                      </m:sSubPr>
                      <m:e>
                        <m:r>
                          <a:rPr lang="en-US" altLang="zh-CN" sz="2200" i="1">
                            <a:solidFill>
                              <a:schemeClr val="tx1"/>
                            </a:solidFill>
                            <a:latin typeface="Cambria Math"/>
                          </a:rPr>
                          <m:t>𝑐</m:t>
                        </m:r>
                      </m:e>
                      <m:sub>
                        <m:r>
                          <a:rPr lang="en-US" altLang="zh-CN" sz="2200" i="1">
                            <a:solidFill>
                              <a:schemeClr val="tx1"/>
                            </a:solidFill>
                            <a:latin typeface="Cambria Math"/>
                          </a:rPr>
                          <m:t>𝑖</m:t>
                        </m:r>
                      </m:sub>
                    </m:sSub>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所产生的期望损失</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lnSpc>
                    <a:spcPct val="100000"/>
                  </a:lnSpc>
                  <a:spcBef>
                    <a:spcPts val="600"/>
                  </a:spcBef>
                  <a:spcAft>
                    <a:spcPts val="0"/>
                  </a:spcAft>
                  <a:buNone/>
                </a:pPr>
                <a14:m>
                  <m:oMath xmlns:m="http://schemas.openxmlformats.org/officeDocument/2006/math">
                    <m:r>
                      <a:rPr lang="en-US" altLang="zh-CN" i="1">
                        <a:solidFill>
                          <a:schemeClr val="tx1"/>
                        </a:solidFill>
                        <a:latin typeface="Cambria Math"/>
                      </a:rPr>
                      <m:t>𝑅</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a:rPr>
                              <m:t>𝑐</m:t>
                            </m:r>
                          </m:e>
                          <m:sub>
                            <m:r>
                              <a:rPr lang="en-US" altLang="zh-CN" i="1">
                                <a:solidFill>
                                  <a:schemeClr val="tx1"/>
                                </a:solidFill>
                                <a:latin typeface="Cambria Math"/>
                              </a:rPr>
                              <m:t>𝑖</m:t>
                            </m:r>
                          </m:sub>
                        </m:sSub>
                        <m:r>
                          <a:rPr lang="en-US" altLang="zh-CN" i="1">
                            <a:solidFill>
                              <a:schemeClr val="tx1"/>
                            </a:solidFill>
                            <a:latin typeface="Cambria Math"/>
                          </a:rPr>
                          <m:t>|</m:t>
                        </m:r>
                        <m:r>
                          <a:rPr lang="en-US" altLang="zh-CN" b="1" i="1">
                            <a:solidFill>
                              <a:schemeClr val="tx1"/>
                            </a:solidFill>
                            <a:latin typeface="Cambria Math"/>
                          </a:rPr>
                          <m:t>𝒙</m:t>
                        </m:r>
                      </m:e>
                    </m:d>
                    <m:r>
                      <a:rPr lang="en-US" altLang="zh-CN" i="1">
                        <a:solidFill>
                          <a:schemeClr val="tx1"/>
                        </a:solidFill>
                        <a:latin typeface="Cambria Math"/>
                      </a:rPr>
                      <m:t>=</m:t>
                    </m:r>
                    <m:nary>
                      <m:naryPr>
                        <m:chr m:val="∑"/>
                        <m:ctrlPr>
                          <a:rPr lang="en-US" altLang="zh-CN" i="1">
                            <a:solidFill>
                              <a:schemeClr val="tx1"/>
                            </a:solidFill>
                            <a:latin typeface="Cambria Math" panose="02040503050406030204" pitchFamily="18" charset="0"/>
                          </a:rPr>
                        </m:ctrlPr>
                      </m:naryPr>
                      <m:sub>
                        <m:r>
                          <m:rPr>
                            <m:brk m:alnAt="23"/>
                          </m:rPr>
                          <a:rPr lang="en-US" altLang="zh-CN" i="1">
                            <a:solidFill>
                              <a:schemeClr val="tx1"/>
                            </a:solidFill>
                            <a:latin typeface="Cambria Math"/>
                          </a:rPr>
                          <m:t>𝑗</m:t>
                        </m:r>
                        <m:r>
                          <a:rPr lang="en-US" altLang="zh-CN" i="1">
                            <a:solidFill>
                              <a:schemeClr val="tx1"/>
                            </a:solidFill>
                            <a:latin typeface="Cambria Math"/>
                          </a:rPr>
                          <m:t>=1</m:t>
                        </m:r>
                      </m:sub>
                      <m:sup>
                        <m:r>
                          <a:rPr lang="en-US" altLang="zh-CN" i="1">
                            <a:solidFill>
                              <a:schemeClr val="tx1"/>
                            </a:solidFill>
                            <a:latin typeface="Cambria Math"/>
                          </a:rPr>
                          <m:t>𝑁</m:t>
                        </m:r>
                      </m:sup>
                      <m:e>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a:rPr>
                              <m:t>𝜆</m:t>
                            </m:r>
                          </m:e>
                          <m:sub>
                            <m:r>
                              <a:rPr lang="en-US" altLang="zh-CN" i="1">
                                <a:solidFill>
                                  <a:schemeClr val="tx1"/>
                                </a:solidFill>
                                <a:latin typeface="Cambria Math"/>
                              </a:rPr>
                              <m:t>𝑖𝑗</m:t>
                            </m:r>
                          </m:sub>
                        </m:sSub>
                        <m:r>
                          <a:rPr lang="en-US" altLang="zh-CN" i="1">
                            <a:solidFill>
                              <a:schemeClr val="tx1"/>
                            </a:solidFill>
                            <a:latin typeface="Cambria Math"/>
                          </a:rPr>
                          <m:t>𝑃</m:t>
                        </m:r>
                        <m:r>
                          <a:rPr lang="en-US" altLang="zh-CN" i="1">
                            <a:solidFill>
                              <a:schemeClr val="tx1"/>
                            </a:solidFill>
                            <a:latin typeface="Cambria Math"/>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a:rPr>
                              <m:t>𝑐</m:t>
                            </m:r>
                          </m:e>
                          <m:sub>
                            <m:r>
                              <a:rPr lang="en-US" altLang="zh-CN" i="1">
                                <a:solidFill>
                                  <a:schemeClr val="tx1"/>
                                </a:solidFill>
                                <a:latin typeface="Cambria Math"/>
                              </a:rPr>
                              <m:t>𝑗</m:t>
                            </m:r>
                          </m:sub>
                        </m:sSub>
                        <m:r>
                          <a:rPr lang="en-US" altLang="zh-CN" i="1">
                            <a:solidFill>
                              <a:schemeClr val="tx1"/>
                            </a:solidFill>
                            <a:latin typeface="Cambria Math"/>
                          </a:rPr>
                          <m:t>|</m:t>
                        </m:r>
                        <m:r>
                          <a:rPr lang="en-US" altLang="zh-CN" b="1" i="1">
                            <a:solidFill>
                              <a:schemeClr val="tx1"/>
                            </a:solidFill>
                            <a:latin typeface="Cambria Math"/>
                          </a:rPr>
                          <m:t>𝒙</m:t>
                        </m:r>
                        <m:r>
                          <a:rPr lang="en-US" altLang="zh-CN" i="1">
                            <a:solidFill>
                              <a:schemeClr val="tx1"/>
                            </a:solidFill>
                            <a:latin typeface="Cambria Math"/>
                          </a:rPr>
                          <m:t>)</m:t>
                        </m:r>
                      </m:e>
                    </m:nary>
                  </m:oMath>
                </a14:m>
                <a:r>
                  <a:rPr lang="zh-CN" altLang="en-US" dirty="0">
                    <a:solidFill>
                      <a:schemeClr val="tx1"/>
                    </a:solidFill>
                  </a:rPr>
                  <a:t>     </a:t>
                </a:r>
                <a:r>
                  <a:rPr lang="en-US" altLang="zh-CN" dirty="0">
                    <a:solidFill>
                      <a:schemeClr val="tx1"/>
                    </a:solidFill>
                  </a:rPr>
                  <a:t>(7.1)</a:t>
                </a:r>
                <a:endParaRPr lang="zh-CN" altLang="en-US" dirty="0">
                  <a:solidFill>
                    <a:schemeClr val="tx1"/>
                  </a:solidFill>
                </a:endParaRPr>
              </a:p>
              <a:p>
                <a:pPr indent="0">
                  <a:lnSpc>
                    <a:spcPct val="100000"/>
                  </a:lnSpc>
                  <a:spcBef>
                    <a:spcPts val="600"/>
                  </a:spcBef>
                  <a:spcAft>
                    <a:spcPts val="0"/>
                  </a:spcAft>
                  <a:buNone/>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我们的任务是寻找一个</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判定准则</a:t>
                </a:r>
                <a14:m>
                  <m:oMath xmlns:m="http://schemas.openxmlformats.org/officeDocument/2006/math">
                    <m:r>
                      <a:rPr lang="en-US" altLang="zh-CN" sz="2200" i="1">
                        <a:solidFill>
                          <a:srgbClr val="0000FF"/>
                        </a:solidFill>
                        <a:latin typeface="Cambria Math"/>
                        <a:ea typeface="微软雅黑" panose="020B0503020204020204" pitchFamily="34" charset="-122"/>
                        <a:cs typeface="微软雅黑" panose="020B0503020204020204" pitchFamily="34" charset="-122"/>
                      </a:rPr>
                      <m:t>h</m:t>
                    </m:r>
                    <m:r>
                      <a:rPr lang="en-US" altLang="zh-CN" sz="2200" i="1">
                        <a:solidFill>
                          <a:schemeClr val="tx1"/>
                        </a:solidFill>
                        <a:latin typeface="Cambria Math"/>
                        <a:ea typeface="微软雅黑" panose="020B0503020204020204" pitchFamily="34" charset="-122"/>
                        <a:cs typeface="微软雅黑" panose="020B0503020204020204" pitchFamily="34" charset="-122"/>
                      </a:rPr>
                      <m:t>: </m:t>
                    </m:r>
                    <m:r>
                      <a:rPr lang="zh-CN" altLang="en-US" sz="2200" i="1">
                        <a:solidFill>
                          <a:schemeClr val="tx1"/>
                        </a:solidFill>
                        <a:latin typeface="Cambria Math"/>
                        <a:ea typeface="微软雅黑" panose="020B0503020204020204" pitchFamily="34" charset="-122"/>
                        <a:cs typeface="微软雅黑" panose="020B0503020204020204" pitchFamily="34" charset="-122"/>
                      </a:rPr>
                      <m:t>𝒳</m:t>
                    </m:r>
                    <m:r>
                      <a:rPr lang="zh-CN" altLang="en-US" sz="2200" i="1">
                        <a:solidFill>
                          <a:schemeClr val="tx1"/>
                        </a:solidFill>
                        <a:latin typeface="Cambria Math"/>
                        <a:ea typeface="微软雅黑" panose="020B0503020204020204" pitchFamily="34" charset="-122"/>
                        <a:cs typeface="微软雅黑" panose="020B0503020204020204" pitchFamily="34" charset="-122"/>
                      </a:rPr>
                      <m:t>→</m:t>
                    </m:r>
                    <m:r>
                      <a:rPr lang="zh-CN" altLang="en-US" sz="2200" i="1">
                        <a:solidFill>
                          <a:schemeClr val="tx1"/>
                        </a:solidFill>
                        <a:latin typeface="Cambria Math"/>
                        <a:ea typeface="微软雅黑" panose="020B0503020204020204" pitchFamily="34" charset="-122"/>
                        <a:cs typeface="微软雅黑" panose="020B0503020204020204" pitchFamily="34" charset="-122"/>
                      </a:rPr>
                      <m:t>𝒴</m:t>
                    </m:r>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以最小化</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总体风险</a:t>
                </a:r>
                <a:endParaRPr lang="en-US" altLang="zh-CN"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lnSpc>
                    <a:spcPct val="100000"/>
                  </a:lnSpc>
                  <a:spcBef>
                    <a:spcPts val="600"/>
                  </a:spcBef>
                  <a:spcAft>
                    <a:spcPts val="0"/>
                  </a:spcAft>
                  <a:buNone/>
                </a:pPr>
                <a14:m>
                  <m:oMath xmlns:m="http://schemas.openxmlformats.org/officeDocument/2006/math">
                    <m:r>
                      <a:rPr lang="en-US" altLang="zh-CN" i="1">
                        <a:solidFill>
                          <a:schemeClr val="tx1"/>
                        </a:solidFill>
                        <a:latin typeface="Cambria Math"/>
                      </a:rPr>
                      <m:t>𝑅</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a:rPr>
                          <m:t>h</m:t>
                        </m:r>
                      </m:e>
                    </m:d>
                    <m:r>
                      <a:rPr lang="en-US" altLang="zh-CN" i="1">
                        <a:solidFill>
                          <a:schemeClr val="tx1"/>
                        </a:solidFill>
                        <a:latin typeface="Cambria Math"/>
                      </a:rPr>
                      <m:t>=</m:t>
                    </m:r>
                    <m:sSub>
                      <m:sSubPr>
                        <m:ctrlPr>
                          <a:rPr lang="en-US" altLang="zh-CN" i="1">
                            <a:solidFill>
                              <a:schemeClr val="tx1"/>
                            </a:solidFill>
                            <a:latin typeface="Cambria Math" panose="02040503050406030204" pitchFamily="18" charset="0"/>
                          </a:rPr>
                        </m:ctrlPr>
                      </m:sSubPr>
                      <m:e>
                        <m:r>
                          <a:rPr lang="zh-CN" altLang="en-US" i="1">
                            <a:solidFill>
                              <a:schemeClr val="tx1"/>
                            </a:solidFill>
                            <a:latin typeface="Cambria Math"/>
                          </a:rPr>
                          <m:t>𝔼</m:t>
                        </m:r>
                      </m:e>
                      <m:sub>
                        <m:r>
                          <a:rPr lang="en-US" altLang="zh-CN" b="1" i="1">
                            <a:solidFill>
                              <a:schemeClr val="tx1"/>
                            </a:solidFill>
                            <a:latin typeface="Cambria Math"/>
                          </a:rPr>
                          <m:t>𝒙</m:t>
                        </m:r>
                      </m:sub>
                    </m:sSub>
                    <m:r>
                      <a:rPr lang="en-US" altLang="zh-CN">
                        <a:solidFill>
                          <a:schemeClr val="tx1"/>
                        </a:solidFill>
                        <a:latin typeface="Cambria Math"/>
                      </a:rPr>
                      <m:t>[</m:t>
                    </m:r>
                    <m:r>
                      <m:rPr>
                        <m:sty m:val="p"/>
                      </m:rPr>
                      <a:rPr lang="en-US" altLang="zh-CN">
                        <a:solidFill>
                          <a:schemeClr val="tx1"/>
                        </a:solidFill>
                        <a:latin typeface="Cambria Math"/>
                      </a:rPr>
                      <m:t>R</m:t>
                    </m:r>
                    <m:r>
                      <a:rPr lang="en-US" altLang="zh-CN" i="1">
                        <a:solidFill>
                          <a:schemeClr val="tx1"/>
                        </a:solidFill>
                        <a:latin typeface="Cambria Math"/>
                      </a:rPr>
                      <m:t>(</m:t>
                    </m:r>
                    <m:r>
                      <a:rPr lang="en-US" altLang="zh-CN" i="1">
                        <a:solidFill>
                          <a:schemeClr val="tx1"/>
                        </a:solidFill>
                        <a:latin typeface="Cambria Math"/>
                      </a:rPr>
                      <m:t>h</m:t>
                    </m:r>
                    <m:d>
                      <m:dPr>
                        <m:ctrlPr>
                          <a:rPr lang="en-US" altLang="zh-CN" i="1">
                            <a:solidFill>
                              <a:schemeClr val="tx1"/>
                            </a:solidFill>
                            <a:latin typeface="Cambria Math" panose="02040503050406030204" pitchFamily="18" charset="0"/>
                          </a:rPr>
                        </m:ctrlPr>
                      </m:dPr>
                      <m:e>
                        <m:r>
                          <a:rPr lang="en-US" altLang="zh-CN" b="1" i="1">
                            <a:solidFill>
                              <a:schemeClr val="tx1"/>
                            </a:solidFill>
                            <a:latin typeface="Cambria Math"/>
                          </a:rPr>
                          <m:t>𝒙</m:t>
                        </m:r>
                      </m:e>
                    </m:d>
                    <m:r>
                      <a:rPr lang="en-US" altLang="zh-CN" b="1" i="1">
                        <a:solidFill>
                          <a:schemeClr val="tx1"/>
                        </a:solidFill>
                        <a:latin typeface="Cambria Math"/>
                      </a:rPr>
                      <m:t>|</m:t>
                    </m:r>
                    <m:r>
                      <a:rPr lang="en-US" altLang="zh-CN" b="1" i="1">
                        <a:solidFill>
                          <a:schemeClr val="tx1"/>
                        </a:solidFill>
                        <a:latin typeface="Cambria Math"/>
                      </a:rPr>
                      <m:t>𝒙</m:t>
                    </m:r>
                    <m:r>
                      <a:rPr lang="en-US" altLang="zh-CN" b="0" i="0" smtClean="0">
                        <a:solidFill>
                          <a:schemeClr val="tx1"/>
                        </a:solidFill>
                        <a:latin typeface="Cambria Math"/>
                      </a:rPr>
                      <m:t>)</m:t>
                    </m:r>
                    <m:r>
                      <a:rPr lang="en-US" altLang="zh-CN">
                        <a:solidFill>
                          <a:schemeClr val="tx1"/>
                        </a:solidFill>
                        <a:latin typeface="Cambria Math"/>
                      </a:rPr>
                      <m:t>]</m:t>
                    </m:r>
                  </m:oMath>
                </a14:m>
                <a:r>
                  <a:rPr lang="zh-CN" altLang="en-US" dirty="0">
                    <a:solidFill>
                      <a:schemeClr val="tx1"/>
                    </a:solidFill>
                  </a:rPr>
                  <a:t>     </a:t>
                </a:r>
                <a:r>
                  <a:rPr lang="en-US" altLang="zh-CN" dirty="0">
                    <a:solidFill>
                      <a:schemeClr val="tx1"/>
                    </a:solidFill>
                  </a:rPr>
                  <a:t>(7.2)</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4"/>
              </p:nvPr>
            </p:nvSpPr>
            <p:spPr>
              <a:xfrm>
                <a:off x="762000" y="990600"/>
                <a:ext cx="10515600" cy="5257800"/>
              </a:xfrm>
              <a:blipFill>
                <a:blip r:embed="rId3"/>
                <a:stretch>
                  <a:fillRect t="-1276" b="-464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28600" y="123025"/>
            <a:ext cx="7194550" cy="470535"/>
          </a:xfrm>
        </p:spPr>
        <p:txBody>
          <a:bodyPr>
            <a:noAutofit/>
          </a:bodyPr>
          <a:lstStyle/>
          <a:p>
            <a:r>
              <a:rPr lang="en-US" altLang="zh-CN" dirty="0"/>
              <a:t>     </a:t>
            </a:r>
            <a:r>
              <a:rPr lang="zh-CN" altLang="en-US" dirty="0"/>
              <a:t>贝叶斯决策论</a:t>
            </a:r>
            <a:endParaRPr lang="zh-CN" altLang="en-US" dirty="0">
              <a:latin typeface="+mj-ea"/>
              <a:ea typeface="+mj-ea"/>
            </a:endParaRPr>
          </a:p>
        </p:txBody>
      </p:sp>
      <mc:AlternateContent xmlns:mc="http://schemas.openxmlformats.org/markup-compatibility/2006" xmlns:a14="http://schemas.microsoft.com/office/drawing/2010/main">
        <mc:Choice Requires="a14">
          <p:sp>
            <p:nvSpPr>
              <p:cNvPr id="2" name="内容占位符 1"/>
              <p:cNvSpPr>
                <a:spLocks noGrp="1"/>
              </p:cNvSpPr>
              <p:nvPr>
                <p:ph sz="quarter" idx="14"/>
              </p:nvPr>
            </p:nvSpPr>
            <p:spPr>
              <a:xfrm>
                <a:off x="838200" y="1293472"/>
                <a:ext cx="10210800" cy="2159508"/>
              </a:xfrm>
            </p:spPr>
            <p:txBody>
              <a:bodyPr>
                <a:noAutofit/>
              </a:bodyPr>
              <a:lstStyle/>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显然，对每个样本</a:t>
                </a:r>
                <a14:m>
                  <m:oMath xmlns:m="http://schemas.openxmlformats.org/officeDocument/2006/math">
                    <m:r>
                      <a:rPr lang="en-US" altLang="zh-CN" sz="2200" b="1" i="1">
                        <a:solidFill>
                          <a:schemeClr val="tx1"/>
                        </a:solidFill>
                        <a:latin typeface="Cambria Math"/>
                      </a:rPr>
                      <m:t>𝒙</m:t>
                    </m:r>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，若</a:t>
                </a:r>
                <a14:m>
                  <m:oMath xmlns:m="http://schemas.openxmlformats.org/officeDocument/2006/math">
                    <m:r>
                      <a:rPr lang="en-US" altLang="zh-CN" sz="2200" i="1">
                        <a:solidFill>
                          <a:schemeClr val="tx1"/>
                        </a:solidFill>
                        <a:latin typeface="Cambria Math"/>
                      </a:rPr>
                      <m:t>h</m:t>
                    </m:r>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能最小化条件风险</a:t>
                </a:r>
                <a14:m>
                  <m:oMath xmlns:m="http://schemas.openxmlformats.org/officeDocument/2006/math">
                    <m:r>
                      <m:rPr>
                        <m:sty m:val="p"/>
                      </m:rPr>
                      <a:rPr lang="en-US" altLang="zh-CN" sz="2200">
                        <a:solidFill>
                          <a:schemeClr val="tx1"/>
                        </a:solidFill>
                        <a:latin typeface="Cambria Math"/>
                      </a:rPr>
                      <m:t>R</m:t>
                    </m:r>
                    <m:r>
                      <a:rPr lang="en-US" altLang="zh-CN" sz="2200" i="1">
                        <a:solidFill>
                          <a:schemeClr val="tx1"/>
                        </a:solidFill>
                        <a:latin typeface="Cambria Math"/>
                      </a:rPr>
                      <m:t>(</m:t>
                    </m:r>
                    <m:r>
                      <a:rPr lang="en-US" altLang="zh-CN" sz="2200" i="1">
                        <a:solidFill>
                          <a:schemeClr val="tx1"/>
                        </a:solidFill>
                        <a:latin typeface="Cambria Math"/>
                      </a:rPr>
                      <m:t>h</m:t>
                    </m:r>
                    <m:d>
                      <m:dPr>
                        <m:ctrlPr>
                          <a:rPr lang="en-US" altLang="zh-CN" sz="2200" i="1">
                            <a:solidFill>
                              <a:schemeClr val="tx1"/>
                            </a:solidFill>
                            <a:latin typeface="Cambria Math" panose="02040503050406030204" pitchFamily="18" charset="0"/>
                          </a:rPr>
                        </m:ctrlPr>
                      </m:dPr>
                      <m:e>
                        <m:r>
                          <a:rPr lang="en-US" altLang="zh-CN" sz="2200" b="1" i="1">
                            <a:solidFill>
                              <a:schemeClr val="tx1"/>
                            </a:solidFill>
                            <a:latin typeface="Cambria Math"/>
                          </a:rPr>
                          <m:t>𝒙</m:t>
                        </m:r>
                      </m:e>
                    </m:d>
                    <m:r>
                      <a:rPr lang="en-US" altLang="zh-CN" sz="2200" b="1" i="1">
                        <a:solidFill>
                          <a:schemeClr val="tx1"/>
                        </a:solidFill>
                        <a:latin typeface="Cambria Math"/>
                      </a:rPr>
                      <m:t>|</m:t>
                    </m:r>
                    <m:r>
                      <a:rPr lang="en-US" altLang="zh-CN" sz="2200" b="1" i="1">
                        <a:solidFill>
                          <a:schemeClr val="tx1"/>
                        </a:solidFill>
                        <a:latin typeface="Cambria Math"/>
                      </a:rPr>
                      <m:t>𝒙</m:t>
                    </m:r>
                  </m:oMath>
                </a14:m>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，则总体风险</a:t>
                </a:r>
                <a14:m>
                  <m:oMath xmlns:m="http://schemas.openxmlformats.org/officeDocument/2006/math">
                    <m:r>
                      <a:rPr lang="en-US" altLang="zh-CN" sz="2200" i="1">
                        <a:solidFill>
                          <a:schemeClr val="tx1"/>
                        </a:solidFill>
                        <a:latin typeface="Cambria Math"/>
                      </a:rPr>
                      <m:t>𝑅</m:t>
                    </m:r>
                    <m:d>
                      <m:dPr>
                        <m:ctrlPr>
                          <a:rPr lang="en-US" altLang="zh-CN" sz="2200" i="1">
                            <a:solidFill>
                              <a:schemeClr val="tx1"/>
                            </a:solidFill>
                            <a:latin typeface="Cambria Math" panose="02040503050406030204" pitchFamily="18" charset="0"/>
                          </a:rPr>
                        </m:ctrlPr>
                      </m:dPr>
                      <m:e>
                        <m:r>
                          <a:rPr lang="en-US" altLang="zh-CN" sz="2200" i="1">
                            <a:solidFill>
                              <a:schemeClr val="tx1"/>
                            </a:solidFill>
                            <a:latin typeface="Cambria Math"/>
                          </a:rPr>
                          <m:t>h</m:t>
                        </m:r>
                      </m:e>
                    </m:d>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也将被最小化。</a:t>
                </a:r>
              </a:p>
              <a:p>
                <a:pPr>
                  <a:lnSpc>
                    <a:spcPct val="100000"/>
                  </a:lnSpc>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这就产生了</a:t>
                </a:r>
                <a:r>
                  <a:rPr lang="zh-CN" altLang="en-US" sz="22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贝叶斯判定准则</a:t>
                </a:r>
                <a:r>
                  <a:rPr lang="en-US" altLang="zh-CN" sz="22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(Bayes decision rule)</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为最小化总体风险，只需在每个样本上选择那个能使条件风险</a:t>
                </a:r>
                <a14:m>
                  <m:oMath xmlns:m="http://schemas.openxmlformats.org/officeDocument/2006/math">
                    <m:r>
                      <a:rPr lang="en-US" altLang="zh-CN" sz="2200" i="1">
                        <a:solidFill>
                          <a:srgbClr val="0000FF"/>
                        </a:solidFill>
                        <a:latin typeface="Cambria Math"/>
                      </a:rPr>
                      <m:t>𝑅</m:t>
                    </m:r>
                    <m:r>
                      <a:rPr lang="en-US" altLang="zh-CN" sz="2200" i="1">
                        <a:solidFill>
                          <a:srgbClr val="0000FF"/>
                        </a:solidFill>
                        <a:latin typeface="Cambria Math"/>
                      </a:rPr>
                      <m:t>(</m:t>
                    </m:r>
                    <m:r>
                      <a:rPr lang="en-US" altLang="zh-CN" sz="2200" i="1">
                        <a:solidFill>
                          <a:srgbClr val="0000FF"/>
                        </a:solidFill>
                        <a:latin typeface="Cambria Math"/>
                      </a:rPr>
                      <m:t>𝑐</m:t>
                    </m:r>
                    <m:r>
                      <a:rPr lang="en-US" altLang="zh-CN" sz="2200" i="1">
                        <a:solidFill>
                          <a:srgbClr val="0000FF"/>
                        </a:solidFill>
                        <a:latin typeface="Cambria Math"/>
                      </a:rPr>
                      <m:t>|</m:t>
                    </m:r>
                    <m:r>
                      <a:rPr lang="en-US" altLang="zh-CN" sz="2200" b="1" i="1">
                        <a:solidFill>
                          <a:srgbClr val="0000FF"/>
                        </a:solidFill>
                        <a:latin typeface="Cambria Math"/>
                      </a:rPr>
                      <m:t>𝒙</m:t>
                    </m:r>
                    <m:r>
                      <a:rPr lang="en-US" altLang="zh-CN" sz="2200" i="1">
                        <a:solidFill>
                          <a:srgbClr val="0000FF"/>
                        </a:solidFill>
                        <a:latin typeface="Cambria Math"/>
                      </a:rPr>
                      <m:t>)</m:t>
                    </m:r>
                  </m:oMath>
                </a14:m>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最小的类别标记，即</a:t>
                </a: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4"/>
              </p:nvPr>
            </p:nvSpPr>
            <p:spPr>
              <a:xfrm>
                <a:off x="838200" y="1293472"/>
                <a:ext cx="10210800" cy="2159508"/>
              </a:xfrm>
              <a:blipFill>
                <a:blip r:embed="rId3"/>
                <a:stretch>
                  <a:fillRect l="-716" t="-1977"/>
                </a:stretch>
              </a:blipFill>
            </p:spPr>
            <p:txBody>
              <a:bodyPr/>
              <a:lstStyle/>
              <a:p>
                <a:r>
                  <a:rPr lang="zh-CN" altLang="en-US">
                    <a:noFill/>
                  </a:rPr>
                  <a:t> </a:t>
                </a:r>
              </a:p>
            </p:txBody>
          </p:sp>
        </mc:Fallback>
      </mc:AlternateContent>
      <p:grpSp>
        <p:nvGrpSpPr>
          <p:cNvPr id="9" name="组合 8"/>
          <p:cNvGrpSpPr/>
          <p:nvPr/>
        </p:nvGrpSpPr>
        <p:grpSpPr>
          <a:xfrm>
            <a:off x="4038600" y="3110225"/>
            <a:ext cx="4800600" cy="685509"/>
            <a:chOff x="2514600" y="3429000"/>
            <a:chExt cx="4800600" cy="685509"/>
          </a:xfrm>
        </p:grpSpPr>
        <mc:AlternateContent xmlns:mc="http://schemas.openxmlformats.org/markup-compatibility/2006" xmlns:a14="http://schemas.microsoft.com/office/drawing/2010/main">
          <mc:Choice Requires="a14">
            <p:sp>
              <p:nvSpPr>
                <p:cNvPr id="3" name="TextBox 2"/>
                <p:cNvSpPr txBox="1"/>
                <p:nvPr/>
              </p:nvSpPr>
              <p:spPr>
                <a:xfrm>
                  <a:off x="2514600" y="3429000"/>
                  <a:ext cx="3276473" cy="685509"/>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sSup>
                          <m:sSupPr>
                            <m:ctrlPr>
                              <a:rPr lang="en-US" altLang="zh-CN" sz="2400" i="1">
                                <a:solidFill>
                                  <a:srgbClr val="0000FF"/>
                                </a:solidFill>
                                <a:latin typeface="Cambria Math" panose="02040503050406030204" pitchFamily="18" charset="0"/>
                              </a:rPr>
                            </m:ctrlPr>
                          </m:sSupPr>
                          <m:e>
                            <m:r>
                              <a:rPr lang="en-US" altLang="zh-CN" sz="2400" i="1">
                                <a:solidFill>
                                  <a:srgbClr val="0000FF"/>
                                </a:solidFill>
                                <a:latin typeface="Cambria Math"/>
                              </a:rPr>
                              <m:t>h</m:t>
                            </m:r>
                          </m:e>
                          <m:sup>
                            <m:r>
                              <a:rPr lang="en-US" altLang="zh-CN" sz="2400" i="1">
                                <a:solidFill>
                                  <a:srgbClr val="0000FF"/>
                                </a:solidFill>
                                <a:latin typeface="Cambria Math"/>
                              </a:rPr>
                              <m:t>∗</m:t>
                            </m:r>
                          </m:sup>
                        </m:sSup>
                        <m:d>
                          <m:dPr>
                            <m:ctrlPr>
                              <a:rPr lang="en-US" altLang="zh-CN" sz="2400" i="1">
                                <a:solidFill>
                                  <a:srgbClr val="0000FF"/>
                                </a:solidFill>
                                <a:latin typeface="Cambria Math" panose="02040503050406030204" pitchFamily="18" charset="0"/>
                              </a:rPr>
                            </m:ctrlPr>
                          </m:dPr>
                          <m:e>
                            <m:r>
                              <a:rPr lang="en-US" altLang="zh-CN" sz="2400" i="1">
                                <a:solidFill>
                                  <a:srgbClr val="0000FF"/>
                                </a:solidFill>
                                <a:latin typeface="Cambria Math"/>
                              </a:rPr>
                              <m:t>𝑥</m:t>
                            </m:r>
                          </m:e>
                        </m:d>
                        <m:r>
                          <a:rPr lang="en-US" altLang="zh-CN" sz="2400" i="1">
                            <a:solidFill>
                              <a:srgbClr val="0000FF"/>
                            </a:solidFill>
                            <a:latin typeface="Cambria Math"/>
                          </a:rPr>
                          <m:t>=</m:t>
                        </m:r>
                        <m:func>
                          <m:funcPr>
                            <m:ctrlPr>
                              <a:rPr lang="en-US" altLang="zh-CN" sz="2400" i="1">
                                <a:solidFill>
                                  <a:srgbClr val="0000FF"/>
                                </a:solidFill>
                                <a:latin typeface="Cambria Math" panose="02040503050406030204" pitchFamily="18" charset="0"/>
                              </a:rPr>
                            </m:ctrlPr>
                          </m:funcPr>
                          <m:fName>
                            <m:limLow>
                              <m:limLowPr>
                                <m:ctrlPr>
                                  <a:rPr lang="en-US" altLang="zh-CN" sz="2400" i="1">
                                    <a:solidFill>
                                      <a:srgbClr val="0000FF"/>
                                    </a:solidFill>
                                    <a:latin typeface="Cambria Math" panose="02040503050406030204" pitchFamily="18" charset="0"/>
                                  </a:rPr>
                                </m:ctrlPr>
                              </m:limLowPr>
                              <m:e>
                                <m:r>
                                  <m:rPr>
                                    <m:sty m:val="p"/>
                                  </m:rPr>
                                  <a:rPr lang="en-US" altLang="zh-CN" sz="2400">
                                    <a:solidFill>
                                      <a:srgbClr val="0000FF"/>
                                    </a:solidFill>
                                    <a:latin typeface="Cambria Math"/>
                                  </a:rPr>
                                  <m:t>argmin</m:t>
                                </m:r>
                              </m:e>
                              <m:lim>
                                <m:r>
                                  <a:rPr lang="en-US" altLang="zh-CN" sz="2400" i="1">
                                    <a:solidFill>
                                      <a:srgbClr val="0000FF"/>
                                    </a:solidFill>
                                    <a:latin typeface="Cambria Math"/>
                                  </a:rPr>
                                  <m:t>𝑐</m:t>
                                </m:r>
                                <m:r>
                                  <a:rPr lang="en-US" altLang="zh-CN" sz="2400" i="1">
                                    <a:solidFill>
                                      <a:srgbClr val="0000FF"/>
                                    </a:solidFill>
                                    <a:latin typeface="Cambria Math"/>
                                    <a:ea typeface="Cambria Math"/>
                                  </a:rPr>
                                  <m:t>∈</m:t>
                                </m:r>
                                <m:r>
                                  <a:rPr lang="zh-CN" altLang="en-US" sz="2400" i="1">
                                    <a:solidFill>
                                      <a:srgbClr val="0000FF"/>
                                    </a:solidFill>
                                    <a:latin typeface="Cambria Math"/>
                                    <a:ea typeface="Cambria Math"/>
                                  </a:rPr>
                                  <m:t>𝒴</m:t>
                                </m:r>
                              </m:lim>
                            </m:limLow>
                          </m:fName>
                          <m:e>
                            <m:r>
                              <a:rPr lang="en-US" altLang="zh-CN" sz="2400" i="1">
                                <a:solidFill>
                                  <a:srgbClr val="0000FF"/>
                                </a:solidFill>
                                <a:latin typeface="Cambria Math"/>
                              </a:rPr>
                              <m:t>𝑅</m:t>
                            </m:r>
                            <m:r>
                              <a:rPr lang="en-US" altLang="zh-CN" sz="2400" i="1">
                                <a:solidFill>
                                  <a:srgbClr val="0000FF"/>
                                </a:solidFill>
                                <a:latin typeface="Cambria Math"/>
                              </a:rPr>
                              <m:t>(</m:t>
                            </m:r>
                            <m:r>
                              <a:rPr lang="en-US" altLang="zh-CN" sz="2400" i="1">
                                <a:solidFill>
                                  <a:srgbClr val="0000FF"/>
                                </a:solidFill>
                                <a:latin typeface="Cambria Math"/>
                              </a:rPr>
                              <m:t>𝑐</m:t>
                            </m:r>
                            <m:r>
                              <a:rPr lang="en-US" altLang="zh-CN" sz="2400" i="1">
                                <a:solidFill>
                                  <a:srgbClr val="0000FF"/>
                                </a:solidFill>
                                <a:latin typeface="Cambria Math"/>
                              </a:rPr>
                              <m:t>|</m:t>
                            </m:r>
                            <m:r>
                              <a:rPr lang="en-US" altLang="zh-CN" sz="2400" b="1" i="1">
                                <a:solidFill>
                                  <a:srgbClr val="0000FF"/>
                                </a:solidFill>
                                <a:latin typeface="Cambria Math"/>
                              </a:rPr>
                              <m:t>𝒙</m:t>
                            </m:r>
                            <m:r>
                              <a:rPr lang="en-US" altLang="zh-CN" sz="2400" i="1">
                                <a:solidFill>
                                  <a:srgbClr val="0000FF"/>
                                </a:solidFill>
                                <a:latin typeface="Cambria Math"/>
                              </a:rPr>
                              <m:t>)</m:t>
                            </m:r>
                          </m:e>
                        </m:func>
                      </m:oMath>
                    </m:oMathPara>
                  </a14:m>
                  <a:endParaRPr lang="zh-CN" altLang="en-US" sz="2400" dirty="0">
                    <a:solidFill>
                      <a:srgbClr val="0000FF"/>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514600" y="3429000"/>
                  <a:ext cx="3276473" cy="685509"/>
                </a:xfrm>
                <a:prstGeom prst="rect">
                  <a:avLst/>
                </a:prstGeom>
                <a:blipFill>
                  <a:blip r:embed="rId4"/>
                  <a:stretch>
                    <a:fillRect b="-8036"/>
                  </a:stretch>
                </a:blipFill>
              </p:spPr>
              <p:txBody>
                <a:bodyPr/>
                <a:lstStyle/>
                <a:p>
                  <a:r>
                    <a:rPr lang="zh-CN" altLang="en-US">
                      <a:noFill/>
                    </a:rPr>
                    <a:t> </a:t>
                  </a:r>
                </a:p>
              </p:txBody>
            </p:sp>
          </mc:Fallback>
        </mc:AlternateContent>
        <p:sp>
          <p:nvSpPr>
            <p:cNvPr id="7" name="TextBox 6"/>
            <p:cNvSpPr txBox="1"/>
            <p:nvPr/>
          </p:nvSpPr>
          <p:spPr>
            <a:xfrm>
              <a:off x="6400800" y="3531513"/>
              <a:ext cx="914400" cy="430887"/>
            </a:xfrm>
            <a:prstGeom prst="rect">
              <a:avLst/>
            </a:prstGeom>
            <a:noFill/>
          </p:spPr>
          <p:txBody>
            <a:bodyPr wrap="square" rtlCol="0">
              <a:spAutoFit/>
            </a:bodyPr>
            <a:lstStyle/>
            <a:p>
              <a:pPr>
                <a:buNone/>
              </a:pPr>
              <a:r>
                <a:rPr lang="en-US" altLang="zh-CN" sz="2200" dirty="0">
                  <a:solidFill>
                    <a:srgbClr val="0000FF"/>
                  </a:solidFill>
                </a:rPr>
                <a:t>(7.3)</a:t>
              </a:r>
              <a:endParaRPr lang="zh-CN" altLang="en-US" sz="2200" dirty="0">
                <a:solidFill>
                  <a:srgbClr val="0000FF"/>
                </a:solidFill>
              </a:endParaRPr>
            </a:p>
          </p:txBody>
        </p:sp>
      </p:grpSp>
      <mc:AlternateContent xmlns:mc="http://schemas.openxmlformats.org/markup-compatibility/2006" xmlns:a14="http://schemas.microsoft.com/office/drawing/2010/main">
        <mc:Choice Requires="a14">
          <p:sp>
            <p:nvSpPr>
              <p:cNvPr id="8" name="TextBox 7"/>
              <p:cNvSpPr txBox="1"/>
              <p:nvPr/>
            </p:nvSpPr>
            <p:spPr>
              <a:xfrm>
                <a:off x="1143000" y="4114562"/>
                <a:ext cx="9601200" cy="1600438"/>
              </a:xfrm>
              <a:prstGeom prst="rect">
                <a:avLst/>
              </a:prstGeom>
              <a:noFill/>
            </p:spPr>
            <p:txBody>
              <a:bodyPr wrap="square" rtlCol="0">
                <a:spAutoFit/>
              </a:bodyPr>
              <a:lstStyle/>
              <a:p>
                <a:pPr marL="342900" lvl="1" indent="-342900">
                  <a:spcBef>
                    <a:spcPts val="600"/>
                  </a:spcBef>
                  <a:buFont typeface="Wingdings" pitchFamily="2" charset="2"/>
                  <a:buChar char="Ø"/>
                </a:pPr>
                <a14:m>
                  <m:oMath xmlns:m="http://schemas.openxmlformats.org/officeDocument/2006/math">
                    <m:sSup>
                      <m:sSupPr>
                        <m:ctrlPr>
                          <a:rPr lang="en-US" altLang="zh-CN" sz="2200" i="1">
                            <a:solidFill>
                              <a:srgbClr val="0000FF"/>
                            </a:solidFill>
                            <a:latin typeface="Cambria Math" panose="02040503050406030204" pitchFamily="18" charset="0"/>
                          </a:rPr>
                        </m:ctrlPr>
                      </m:sSupPr>
                      <m:e>
                        <m:r>
                          <a:rPr lang="en-US" altLang="zh-CN" sz="2200" i="1">
                            <a:solidFill>
                              <a:srgbClr val="0000FF"/>
                            </a:solidFill>
                            <a:latin typeface="Cambria Math"/>
                          </a:rPr>
                          <m:t>h</m:t>
                        </m:r>
                      </m:e>
                      <m:sup>
                        <m:r>
                          <a:rPr lang="en-US" altLang="zh-CN" sz="2200" i="1">
                            <a:solidFill>
                              <a:srgbClr val="0000FF"/>
                            </a:solidFill>
                            <a:latin typeface="Cambria Math"/>
                          </a:rPr>
                          <m:t>∗</m:t>
                        </m:r>
                      </m:sup>
                    </m:sSup>
                  </m:oMath>
                </a14:m>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被称为贝叶斯最优分类器</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(Bayes optimal classifier)</a:t>
                </a:r>
              </a:p>
              <a:p>
                <a:pPr marL="342900" lvl="1" indent="-342900">
                  <a:spcBef>
                    <a:spcPts val="600"/>
                  </a:spcBef>
                  <a:buFont typeface="Wingdings" pitchFamily="2" charset="2"/>
                  <a:buChar char="Ø"/>
                </a:pP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总体风险</a:t>
                </a:r>
                <a14:m>
                  <m:oMath xmlns:m="http://schemas.openxmlformats.org/officeDocument/2006/math">
                    <m:sSup>
                      <m:sSupPr>
                        <m:ctrlPr>
                          <a:rPr lang="en-US" altLang="zh-CN" sz="2200" i="1">
                            <a:solidFill>
                              <a:srgbClr val="0000FF"/>
                            </a:solidFill>
                            <a:latin typeface="Cambria Math" panose="02040503050406030204" pitchFamily="18" charset="0"/>
                          </a:rPr>
                        </m:ctrlPr>
                      </m:sSupPr>
                      <m:e>
                        <m:r>
                          <a:rPr lang="en-US" altLang="zh-CN" sz="2200" i="1">
                            <a:solidFill>
                              <a:srgbClr val="0000FF"/>
                            </a:solidFill>
                            <a:latin typeface="Cambria Math"/>
                          </a:rPr>
                          <m:t>𝑅</m:t>
                        </m:r>
                        <m:r>
                          <a:rPr lang="en-US" altLang="zh-CN" sz="2200" i="1">
                            <a:solidFill>
                              <a:srgbClr val="0000FF"/>
                            </a:solidFill>
                            <a:latin typeface="Cambria Math"/>
                          </a:rPr>
                          <m:t>(</m:t>
                        </m:r>
                        <m:r>
                          <a:rPr lang="en-US" altLang="zh-CN" sz="2200" i="1">
                            <a:solidFill>
                              <a:srgbClr val="0000FF"/>
                            </a:solidFill>
                            <a:latin typeface="Cambria Math"/>
                          </a:rPr>
                          <m:t>h</m:t>
                        </m:r>
                      </m:e>
                      <m:sup>
                        <m:r>
                          <a:rPr lang="en-US" altLang="zh-CN" sz="2200" i="1">
                            <a:solidFill>
                              <a:srgbClr val="0000FF"/>
                            </a:solidFill>
                            <a:latin typeface="Cambria Math"/>
                          </a:rPr>
                          <m:t>∗</m:t>
                        </m:r>
                      </m:sup>
                    </m:sSup>
                    <m:r>
                      <a:rPr lang="en-US" altLang="zh-CN" sz="2200" i="1">
                        <a:solidFill>
                          <a:srgbClr val="0000FF"/>
                        </a:solidFill>
                        <a:latin typeface="Cambria Math"/>
                      </a:rPr>
                      <m:t>)</m:t>
                    </m:r>
                  </m:oMath>
                </a14:m>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称为贝叶斯风险 </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(Bayes</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risk)</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spcBef>
                    <a:spcPts val="600"/>
                  </a:spcBef>
                  <a:buFont typeface="Wingdings" pitchFamily="2" charset="2"/>
                  <a:buChar char="Ø"/>
                </a:pPr>
                <a14:m>
                  <m:oMath xmlns:m="http://schemas.openxmlformats.org/officeDocument/2006/math">
                    <m:sSup>
                      <m:sSupPr>
                        <m:ctrlPr>
                          <a:rPr lang="en-US" altLang="zh-CN" sz="2200" i="1">
                            <a:solidFill>
                              <a:srgbClr val="0000FF"/>
                            </a:solidFill>
                            <a:latin typeface="Cambria Math" panose="02040503050406030204" pitchFamily="18" charset="0"/>
                          </a:rPr>
                        </m:ctrlPr>
                      </m:sSupPr>
                      <m:e>
                        <m:r>
                          <a:rPr lang="en-US" altLang="zh-CN" sz="2200" i="1">
                            <a:solidFill>
                              <a:srgbClr val="0000FF"/>
                            </a:solidFill>
                            <a:latin typeface="Cambria Math"/>
                          </a:rPr>
                          <m:t>1−</m:t>
                        </m:r>
                        <m:r>
                          <a:rPr lang="en-US" altLang="zh-CN" sz="2200" i="1">
                            <a:solidFill>
                              <a:srgbClr val="0000FF"/>
                            </a:solidFill>
                            <a:latin typeface="Cambria Math"/>
                          </a:rPr>
                          <m:t>𝑅</m:t>
                        </m:r>
                        <m:r>
                          <a:rPr lang="en-US" altLang="zh-CN" sz="2200" i="1">
                            <a:solidFill>
                              <a:srgbClr val="0000FF"/>
                            </a:solidFill>
                            <a:latin typeface="Cambria Math"/>
                          </a:rPr>
                          <m:t>(</m:t>
                        </m:r>
                        <m:r>
                          <a:rPr lang="en-US" altLang="zh-CN" sz="2200" i="1">
                            <a:solidFill>
                              <a:srgbClr val="0000FF"/>
                            </a:solidFill>
                            <a:latin typeface="Cambria Math"/>
                          </a:rPr>
                          <m:t>h</m:t>
                        </m:r>
                      </m:e>
                      <m:sup>
                        <m:r>
                          <a:rPr lang="en-US" altLang="zh-CN" sz="2200" i="1">
                            <a:solidFill>
                              <a:srgbClr val="0000FF"/>
                            </a:solidFill>
                            <a:latin typeface="Cambria Math"/>
                          </a:rPr>
                          <m:t>∗</m:t>
                        </m:r>
                      </m:sup>
                    </m:sSup>
                    <m:r>
                      <a:rPr lang="en-US" altLang="zh-CN" sz="2200" i="1">
                        <a:solidFill>
                          <a:srgbClr val="0000FF"/>
                        </a:solidFill>
                        <a:latin typeface="Cambria Math"/>
                      </a:rPr>
                      <m:t>)</m:t>
                    </m:r>
                  </m:oMath>
                </a14:m>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反映了分类器所能达到的最好性能，即通过机器学习所能产生的模型精度的理论上限。</a:t>
                </a:r>
              </a:p>
            </p:txBody>
          </p:sp>
        </mc:Choice>
        <mc:Fallback xmlns="">
          <p:sp>
            <p:nvSpPr>
              <p:cNvPr id="8" name="TextBox 7"/>
              <p:cNvSpPr txBox="1">
                <a:spLocks noRot="1" noChangeAspect="1" noMove="1" noResize="1" noEditPoints="1" noAdjustHandles="1" noChangeArrowheads="1" noChangeShapeType="1" noTextEdit="1"/>
              </p:cNvSpPr>
              <p:nvPr/>
            </p:nvSpPr>
            <p:spPr>
              <a:xfrm>
                <a:off x="1143000" y="4114562"/>
                <a:ext cx="9601200" cy="1600438"/>
              </a:xfrm>
              <a:prstGeom prst="rect">
                <a:avLst/>
              </a:prstGeom>
              <a:blipFill>
                <a:blip r:embed="rId5"/>
                <a:stretch>
                  <a:fillRect l="-698" t="-2662" r="-127" b="-646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1085" y="184785"/>
            <a:ext cx="7194550" cy="470535"/>
          </a:xfrm>
        </p:spPr>
        <p:txBody>
          <a:bodyPr>
            <a:noAutofit/>
          </a:bodyPr>
          <a:lstStyle/>
          <a:p>
            <a:r>
              <a:rPr lang="en-US" altLang="zh-CN" dirty="0"/>
              <a:t>     </a:t>
            </a:r>
            <a:r>
              <a:rPr lang="zh-CN" altLang="en-US" dirty="0"/>
              <a:t>贝叶斯决策论</a:t>
            </a:r>
            <a:endParaRPr lang="zh-CN" altLang="en-US" dirty="0">
              <a:latin typeface="+mj-ea"/>
              <a:ea typeface="+mj-ea"/>
            </a:endParaRPr>
          </a:p>
        </p:txBody>
      </p:sp>
      <mc:AlternateContent xmlns:mc="http://schemas.openxmlformats.org/markup-compatibility/2006" xmlns:a14="http://schemas.microsoft.com/office/drawing/2010/main">
        <mc:Choice Requires="a14">
          <p:sp>
            <p:nvSpPr>
              <p:cNvPr id="2" name="内容占位符 1"/>
              <p:cNvSpPr>
                <a:spLocks noGrp="1"/>
              </p:cNvSpPr>
              <p:nvPr>
                <p:ph sz="quarter" idx="14"/>
              </p:nvPr>
            </p:nvSpPr>
            <p:spPr>
              <a:xfrm>
                <a:off x="685800" y="1143000"/>
                <a:ext cx="8970149" cy="5136388"/>
              </a:xfrm>
            </p:spPr>
            <p:txBody>
              <a:bodyPr>
                <a:noAutofit/>
              </a:bodyPr>
              <a:lstStyle/>
              <a:p>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具体来说，若目标是最小化分类错误率，则误判损失</a:t>
                </a:r>
                <a14:m>
                  <m:oMath xmlns:m="http://schemas.openxmlformats.org/officeDocument/2006/math">
                    <m:sSub>
                      <m:sSubPr>
                        <m:ctrlPr>
                          <a:rPr lang="en-US" altLang="zh-CN" sz="2200" i="1">
                            <a:solidFill>
                              <a:schemeClr val="tx1"/>
                            </a:solidFill>
                            <a:latin typeface="Cambria Math" panose="02040503050406030204" pitchFamily="18" charset="0"/>
                          </a:rPr>
                        </m:ctrlPr>
                      </m:sSubPr>
                      <m:e>
                        <m:r>
                          <a:rPr lang="zh-CN" altLang="en-US" sz="2200" i="1">
                            <a:solidFill>
                              <a:schemeClr val="tx1"/>
                            </a:solidFill>
                            <a:latin typeface="Cambria Math"/>
                          </a:rPr>
                          <m:t>𝜆</m:t>
                        </m:r>
                      </m:e>
                      <m:sub>
                        <m:r>
                          <a:rPr lang="en-US" altLang="zh-CN" sz="2200" i="1">
                            <a:solidFill>
                              <a:schemeClr val="tx1"/>
                            </a:solidFill>
                            <a:latin typeface="Cambria Math"/>
                          </a:rPr>
                          <m:t>𝑖𝑗</m:t>
                        </m:r>
                      </m:sub>
                    </m:sSub>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可写为</a:t>
                </a:r>
              </a:p>
              <a:p>
                <a:pPr marL="0" indent="0">
                  <a:buNone/>
                </a:pP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此时条件风险</a:t>
                </a:r>
              </a:p>
              <a:p>
                <a:pPr marL="0" indent="0">
                  <a:buNone/>
                </a:pPr>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于是，最小化分类错误率的贝叶斯最优分类器为</a:t>
                </a:r>
              </a:p>
              <a:p>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即对每个样本</a:t>
                </a:r>
                <a14:m>
                  <m:oMath xmlns:m="http://schemas.openxmlformats.org/officeDocument/2006/math">
                    <m:r>
                      <a:rPr lang="en-US" altLang="zh-CN" sz="2200" b="1" i="1">
                        <a:solidFill>
                          <a:schemeClr val="tx1"/>
                        </a:solidFill>
                        <a:latin typeface="Cambria Math"/>
                      </a:rPr>
                      <m:t>𝒙</m:t>
                    </m:r>
                    <m:r>
                      <a:rPr lang="en-US" altLang="zh-CN" sz="2200" b="1" i="1">
                        <a:solidFill>
                          <a:schemeClr val="tx1"/>
                        </a:solidFill>
                        <a:latin typeface="Cambria Math"/>
                      </a:rPr>
                      <m:t> </m:t>
                    </m:r>
                  </m:oMath>
                </a14:m>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选择能使后验概率</a:t>
                </a:r>
                <a14:m>
                  <m:oMath xmlns:m="http://schemas.openxmlformats.org/officeDocument/2006/math">
                    <m:r>
                      <m:rPr>
                        <m:sty m:val="p"/>
                      </m:rPr>
                      <a:rPr lang="en-US" altLang="zh-CN" sz="2200">
                        <a:latin typeface="Cambria Math"/>
                      </a:rPr>
                      <m:t>P</m:t>
                    </m:r>
                    <m:r>
                      <a:rPr lang="en-US" altLang="zh-CN" sz="2200" i="1">
                        <a:latin typeface="Cambria Math"/>
                      </a:rPr>
                      <m:t>(</m:t>
                    </m:r>
                    <m:r>
                      <a:rPr lang="en-US" altLang="zh-CN" sz="2200" i="1">
                        <a:latin typeface="Cambria Math"/>
                      </a:rPr>
                      <m:t>𝑐</m:t>
                    </m:r>
                    <m:r>
                      <a:rPr lang="en-US" altLang="zh-CN" sz="2200" i="1">
                        <a:latin typeface="Cambria Math"/>
                      </a:rPr>
                      <m:t>|</m:t>
                    </m:r>
                    <m:r>
                      <a:rPr lang="en-US" altLang="zh-CN" sz="2200" b="1" i="1">
                        <a:latin typeface="Cambria Math"/>
                      </a:rPr>
                      <m:t>𝒙</m:t>
                    </m:r>
                    <m:r>
                      <a:rPr lang="en-US" altLang="zh-CN" sz="2200" i="1">
                        <a:latin typeface="Cambria Math"/>
                      </a:rPr>
                      <m:t>)</m:t>
                    </m:r>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最大的类别标记。</a:t>
                </a:r>
              </a:p>
              <a:p>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4"/>
              </p:nvPr>
            </p:nvSpPr>
            <p:spPr>
              <a:xfrm>
                <a:off x="685800" y="1143000"/>
                <a:ext cx="8970149" cy="5136388"/>
              </a:xfrm>
              <a:blipFill>
                <a:blip r:embed="rId4"/>
                <a:stretch>
                  <a:fillRect l="-816" t="-1425"/>
                </a:stretch>
              </a:blipFill>
            </p:spPr>
            <p:txBody>
              <a:bodyPr/>
              <a:lstStyle/>
              <a:p>
                <a:r>
                  <a:rPr lang="zh-CN" altLang="en-US">
                    <a:noFill/>
                  </a:rPr>
                  <a:t> </a:t>
                </a:r>
              </a:p>
            </p:txBody>
          </p:sp>
        </mc:Fallback>
      </mc:AlternateContent>
      <p:grpSp>
        <p:nvGrpSpPr>
          <p:cNvPr id="5" name="组合 4"/>
          <p:cNvGrpSpPr/>
          <p:nvPr/>
        </p:nvGrpSpPr>
        <p:grpSpPr>
          <a:xfrm>
            <a:off x="3913902" y="1528159"/>
            <a:ext cx="4432507" cy="712321"/>
            <a:chOff x="2738424" y="1706846"/>
            <a:chExt cx="4726112" cy="759504"/>
          </a:xfrm>
        </p:grpSpPr>
        <p:pic>
          <p:nvPicPr>
            <p:cNvPr id="13" name="图片 12"/>
            <p:cNvPicPr>
              <a:picLocks noChangeAspect="1"/>
            </p:cNvPicPr>
            <p:nvPr/>
          </p:nvPicPr>
          <p:blipFill>
            <a:blip r:embed="rId5"/>
            <a:stretch>
              <a:fillRect/>
            </a:stretch>
          </p:blipFill>
          <p:spPr>
            <a:xfrm>
              <a:off x="2738424" y="1706846"/>
              <a:ext cx="2950254" cy="759504"/>
            </a:xfrm>
            <a:prstGeom prst="rect">
              <a:avLst/>
            </a:prstGeom>
          </p:spPr>
        </p:pic>
        <p:pic>
          <p:nvPicPr>
            <p:cNvPr id="3" name="图片 2"/>
            <p:cNvPicPr>
              <a:picLocks noChangeAspect="1"/>
            </p:cNvPicPr>
            <p:nvPr/>
          </p:nvPicPr>
          <p:blipFill>
            <a:blip r:embed="rId6"/>
            <a:stretch>
              <a:fillRect/>
            </a:stretch>
          </p:blipFill>
          <p:spPr>
            <a:xfrm>
              <a:off x="6827489" y="1910185"/>
              <a:ext cx="637047" cy="352826"/>
            </a:xfrm>
            <a:prstGeom prst="rect">
              <a:avLst/>
            </a:prstGeom>
          </p:spPr>
        </p:pic>
      </p:grpSp>
      <p:grpSp>
        <p:nvGrpSpPr>
          <p:cNvPr id="7" name="组合 6"/>
          <p:cNvGrpSpPr/>
          <p:nvPr/>
        </p:nvGrpSpPr>
        <p:grpSpPr>
          <a:xfrm>
            <a:off x="3844994" y="2728160"/>
            <a:ext cx="4502011" cy="384169"/>
            <a:chOff x="2394982" y="2927399"/>
            <a:chExt cx="4502011" cy="384169"/>
          </a:xfrm>
        </p:grpSpPr>
        <p:graphicFrame>
          <p:nvGraphicFramePr>
            <p:cNvPr id="10" name="对象 9"/>
            <p:cNvGraphicFramePr>
              <a:graphicFrameLocks noChangeAspect="1"/>
            </p:cNvGraphicFramePr>
            <p:nvPr>
              <p:extLst>
                <p:ext uri="{D42A27DB-BD31-4B8C-83A1-F6EECF244321}">
                  <p14:modId xmlns:p14="http://schemas.microsoft.com/office/powerpoint/2010/main" val="1013728638"/>
                </p:ext>
              </p:extLst>
            </p:nvPr>
          </p:nvGraphicFramePr>
          <p:xfrm>
            <a:off x="2394982" y="2937663"/>
            <a:ext cx="3131185" cy="373905"/>
          </p:xfrm>
          <a:graphic>
            <a:graphicData uri="http://schemas.openxmlformats.org/presentationml/2006/ole">
              <mc:AlternateContent xmlns:mc="http://schemas.openxmlformats.org/markup-compatibility/2006">
                <mc:Choice xmlns:v="urn:schemas-microsoft-com:vml" Requires="v">
                  <p:oleObj spid="_x0000_s49206" name="Formula" r:id="rId7" imgW="11068050" imgH="1333500" progId="Equation.Ribbit">
                    <p:embed/>
                  </p:oleObj>
                </mc:Choice>
                <mc:Fallback>
                  <p:oleObj name="Formula" r:id="rId7" imgW="11068050" imgH="1333500" progId="Equation.Ribbit">
                    <p:embed/>
                    <p:pic>
                      <p:nvPicPr>
                        <p:cNvPr id="0" name="图片 48180"/>
                        <p:cNvPicPr/>
                        <p:nvPr/>
                      </p:nvPicPr>
                      <p:blipFill>
                        <a:blip r:embed="rId8"/>
                        <a:stretch>
                          <a:fillRect/>
                        </a:stretch>
                      </p:blipFill>
                      <p:spPr>
                        <a:xfrm>
                          <a:off x="2394982" y="2937663"/>
                          <a:ext cx="3131185" cy="373905"/>
                        </a:xfrm>
                        <a:prstGeom prst="rect">
                          <a:avLst/>
                        </a:prstGeom>
                      </p:spPr>
                    </p:pic>
                  </p:oleObj>
                </mc:Fallback>
              </mc:AlternateContent>
            </a:graphicData>
          </a:graphic>
        </p:graphicFrame>
        <p:pic>
          <p:nvPicPr>
            <p:cNvPr id="6" name="图片 5"/>
            <p:cNvPicPr>
              <a:picLocks noChangeAspect="1"/>
            </p:cNvPicPr>
            <p:nvPr/>
          </p:nvPicPr>
          <p:blipFill>
            <a:blip r:embed="rId9"/>
            <a:stretch>
              <a:fillRect/>
            </a:stretch>
          </p:blipFill>
          <p:spPr>
            <a:xfrm>
              <a:off x="6236704" y="2927399"/>
              <a:ext cx="660289" cy="352826"/>
            </a:xfrm>
            <a:prstGeom prst="rect">
              <a:avLst/>
            </a:prstGeom>
          </p:spPr>
        </p:pic>
      </p:grpSp>
      <p:grpSp>
        <p:nvGrpSpPr>
          <p:cNvPr id="9" name="组合 8"/>
          <p:cNvGrpSpPr/>
          <p:nvPr/>
        </p:nvGrpSpPr>
        <p:grpSpPr>
          <a:xfrm>
            <a:off x="3913902" y="4387197"/>
            <a:ext cx="4999548" cy="585979"/>
            <a:chOff x="2488230" y="4571593"/>
            <a:chExt cx="4999548" cy="585979"/>
          </a:xfrm>
        </p:grpSpPr>
        <p:pic>
          <p:nvPicPr>
            <p:cNvPr id="15" name="图片 14"/>
            <p:cNvPicPr>
              <a:picLocks noChangeAspect="1"/>
            </p:cNvPicPr>
            <p:nvPr/>
          </p:nvPicPr>
          <p:blipFill>
            <a:blip r:embed="rId10"/>
            <a:stretch>
              <a:fillRect/>
            </a:stretch>
          </p:blipFill>
          <p:spPr>
            <a:xfrm>
              <a:off x="2488230" y="4571593"/>
              <a:ext cx="3458485" cy="585979"/>
            </a:xfrm>
            <a:prstGeom prst="rect">
              <a:avLst/>
            </a:prstGeom>
          </p:spPr>
        </p:pic>
        <p:pic>
          <p:nvPicPr>
            <p:cNvPr id="8" name="图片 7"/>
            <p:cNvPicPr>
              <a:picLocks noChangeAspect="1"/>
            </p:cNvPicPr>
            <p:nvPr/>
          </p:nvPicPr>
          <p:blipFill>
            <a:blip r:embed="rId11"/>
            <a:stretch>
              <a:fillRect/>
            </a:stretch>
          </p:blipFill>
          <p:spPr>
            <a:xfrm>
              <a:off x="6864244" y="4593786"/>
              <a:ext cx="623534" cy="34099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52400" y="152400"/>
            <a:ext cx="7194550" cy="470535"/>
          </a:xfrm>
        </p:spPr>
        <p:txBody>
          <a:bodyPr>
            <a:noAutofit/>
          </a:bodyPr>
          <a:lstStyle/>
          <a:p>
            <a:r>
              <a:rPr lang="en-US" altLang="zh-CN" dirty="0"/>
              <a:t>     </a:t>
            </a:r>
            <a:r>
              <a:rPr lang="zh-CN" altLang="en-US" dirty="0"/>
              <a:t>贝叶斯决策论</a:t>
            </a:r>
            <a:endParaRPr lang="zh-CN" altLang="en-US" dirty="0">
              <a:latin typeface="+mj-ea"/>
              <a:ea typeface="+mj-ea"/>
            </a:endParaRPr>
          </a:p>
        </p:txBody>
      </p:sp>
      <mc:AlternateContent xmlns:mc="http://schemas.openxmlformats.org/markup-compatibility/2006" xmlns:a14="http://schemas.microsoft.com/office/drawing/2010/main">
        <mc:Choice Requires="a14">
          <p:sp>
            <p:nvSpPr>
              <p:cNvPr id="2" name="内容占位符 1"/>
              <p:cNvSpPr>
                <a:spLocks noGrp="1"/>
              </p:cNvSpPr>
              <p:nvPr>
                <p:ph sz="quarter" idx="14"/>
              </p:nvPr>
            </p:nvSpPr>
            <p:spPr>
              <a:xfrm>
                <a:off x="838200" y="1066800"/>
                <a:ext cx="10515600" cy="5080508"/>
              </a:xfrm>
            </p:spPr>
            <p:txBody>
              <a:bodyPr>
                <a:noAutofit/>
              </a:bodyPr>
              <a:lstStyle/>
              <a:p>
                <a:pPr>
                  <a:lnSpc>
                    <a:spcPct val="120000"/>
                  </a:lnSpc>
                  <a:spcBef>
                    <a:spcPts val="0"/>
                  </a:spcBef>
                  <a:spcAft>
                    <a:spcPts val="0"/>
                  </a:spcAft>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不难看出，使用贝叶斯判定准则来最小化决策风险，首先要获得后验概率</a:t>
                </a:r>
                <a14:m>
                  <m:oMath xmlns:m="http://schemas.openxmlformats.org/officeDocument/2006/math">
                    <m:r>
                      <m:rPr>
                        <m:sty m:val="p"/>
                      </m:rPr>
                      <a:rPr lang="en-US" altLang="zh-CN" sz="2200">
                        <a:solidFill>
                          <a:schemeClr val="tx1"/>
                        </a:solidFill>
                        <a:latin typeface="Cambria Math"/>
                      </a:rPr>
                      <m:t>P</m:t>
                    </m:r>
                    <m:r>
                      <a:rPr lang="en-US" altLang="zh-CN" sz="2200" i="1">
                        <a:solidFill>
                          <a:schemeClr val="tx1"/>
                        </a:solidFill>
                        <a:latin typeface="Cambria Math"/>
                      </a:rPr>
                      <m:t>(</m:t>
                    </m:r>
                    <m:r>
                      <a:rPr lang="en-US" altLang="zh-CN" sz="2200" i="1">
                        <a:solidFill>
                          <a:schemeClr val="tx1"/>
                        </a:solidFill>
                        <a:latin typeface="Cambria Math"/>
                      </a:rPr>
                      <m:t>𝑐</m:t>
                    </m:r>
                    <m:r>
                      <a:rPr lang="en-US" altLang="zh-CN" sz="2200" i="1">
                        <a:solidFill>
                          <a:schemeClr val="tx1"/>
                        </a:solidFill>
                        <a:latin typeface="Cambria Math"/>
                      </a:rPr>
                      <m:t>|</m:t>
                    </m:r>
                    <m:r>
                      <a:rPr lang="en-US" altLang="zh-CN" sz="2200" b="1" i="1">
                        <a:solidFill>
                          <a:schemeClr val="tx1"/>
                        </a:solidFill>
                        <a:latin typeface="Cambria Math"/>
                      </a:rPr>
                      <m:t>𝒙</m:t>
                    </m:r>
                    <m:r>
                      <a:rPr lang="en-US" altLang="zh-CN" sz="2200" i="1">
                        <a:solidFill>
                          <a:schemeClr val="tx1"/>
                        </a:solidFill>
                        <a:latin typeface="Cambria Math"/>
                      </a:rPr>
                      <m:t>)</m:t>
                    </m:r>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a:lnSpc>
                    <a:spcPct val="120000"/>
                  </a:lnSpc>
                  <a:spcBef>
                    <a:spcPts val="0"/>
                  </a:spcBef>
                  <a:spcAft>
                    <a:spcPts val="0"/>
                  </a:spcAft>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然而，在现实中通常难以直接获得。机器学习所要实现的是</a:t>
                </a:r>
                <a:r>
                  <a:rPr lang="zh-CN" altLang="en-US" sz="2200" dirty="0">
                    <a:solidFill>
                      <a:srgbClr val="339966"/>
                    </a:solidFill>
                    <a:latin typeface="微软雅黑" panose="020B0503020204020204" pitchFamily="34" charset="-122"/>
                    <a:ea typeface="微软雅黑" panose="020B0503020204020204" pitchFamily="34" charset="-122"/>
                    <a:cs typeface="微软雅黑" panose="020B0503020204020204" pitchFamily="34" charset="-122"/>
                  </a:rPr>
                  <a:t>基于有限的训练样本尽可能准确地估计出后验概率</a:t>
                </a:r>
                <a14:m>
                  <m:oMath xmlns:m="http://schemas.openxmlformats.org/officeDocument/2006/math">
                    <m:r>
                      <m:rPr>
                        <m:sty m:val="p"/>
                      </m:rPr>
                      <a:rPr lang="en-US" altLang="zh-CN" sz="2200">
                        <a:solidFill>
                          <a:srgbClr val="339966"/>
                        </a:solidFill>
                        <a:latin typeface="Cambria Math"/>
                      </a:rPr>
                      <m:t>P</m:t>
                    </m:r>
                    <m:r>
                      <a:rPr lang="en-US" altLang="zh-CN" sz="2200" i="1">
                        <a:solidFill>
                          <a:srgbClr val="339966"/>
                        </a:solidFill>
                        <a:latin typeface="Cambria Math"/>
                      </a:rPr>
                      <m:t>(</m:t>
                    </m:r>
                    <m:r>
                      <a:rPr lang="en-US" altLang="zh-CN" sz="2200" i="1">
                        <a:solidFill>
                          <a:srgbClr val="339966"/>
                        </a:solidFill>
                        <a:latin typeface="Cambria Math"/>
                      </a:rPr>
                      <m:t>𝑐</m:t>
                    </m:r>
                    <m:r>
                      <a:rPr lang="en-US" altLang="zh-CN" sz="2200" i="1">
                        <a:solidFill>
                          <a:srgbClr val="339966"/>
                        </a:solidFill>
                        <a:latin typeface="Cambria Math"/>
                      </a:rPr>
                      <m:t>|</m:t>
                    </m:r>
                    <m:r>
                      <a:rPr lang="en-US" altLang="zh-CN" sz="2200" b="1" i="1">
                        <a:solidFill>
                          <a:srgbClr val="339966"/>
                        </a:solidFill>
                        <a:latin typeface="Cambria Math"/>
                      </a:rPr>
                      <m:t>𝒙</m:t>
                    </m:r>
                    <m:r>
                      <a:rPr lang="en-US" altLang="zh-CN" sz="2200" i="1">
                        <a:solidFill>
                          <a:srgbClr val="339966"/>
                        </a:solidFill>
                        <a:latin typeface="Cambria Math"/>
                      </a:rPr>
                      <m:t>)</m:t>
                    </m:r>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主要有两种策略：</a:t>
                </a:r>
              </a:p>
              <a:p>
                <a:pPr lvl="1">
                  <a:lnSpc>
                    <a:spcPct val="120000"/>
                  </a:lnSpc>
                </a:pP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判别式模型（</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discriminative models</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p>
              <a:p>
                <a:pPr lvl="2">
                  <a:lnSpc>
                    <a:spcPct val="12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给定</a:t>
                </a:r>
                <a14:m>
                  <m:oMath xmlns:m="http://schemas.openxmlformats.org/officeDocument/2006/math">
                    <m:r>
                      <a:rPr lang="en-US" altLang="zh-CN" sz="2000" b="1" i="1">
                        <a:solidFill>
                          <a:schemeClr val="tx1"/>
                        </a:solidFill>
                        <a:latin typeface="Cambria Math"/>
                      </a:rPr>
                      <m:t>𝒙</m:t>
                    </m:r>
                    <m:r>
                      <a:rPr lang="en-US" altLang="zh-CN" sz="2000" b="1" i="1">
                        <a:solidFill>
                          <a:schemeClr val="tx1"/>
                        </a:solidFill>
                        <a:latin typeface="Cambria Math"/>
                      </a:rPr>
                      <m:t> </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，通过直接建模</a:t>
                </a:r>
                <a14:m>
                  <m:oMath xmlns:m="http://schemas.openxmlformats.org/officeDocument/2006/math">
                    <m:r>
                      <m:rPr>
                        <m:sty m:val="p"/>
                      </m:rPr>
                      <a:rPr lang="en-US" altLang="zh-CN" sz="2000">
                        <a:solidFill>
                          <a:schemeClr val="tx1"/>
                        </a:solidFill>
                        <a:latin typeface="Cambria Math"/>
                      </a:rPr>
                      <m:t>P</m:t>
                    </m:r>
                    <m:r>
                      <a:rPr lang="en-US" altLang="zh-CN" sz="2000" i="1">
                        <a:solidFill>
                          <a:schemeClr val="tx1"/>
                        </a:solidFill>
                        <a:latin typeface="Cambria Math"/>
                      </a:rPr>
                      <m:t>(</m:t>
                    </m:r>
                    <m:r>
                      <a:rPr lang="en-US" altLang="zh-CN" sz="2000" i="1">
                        <a:solidFill>
                          <a:schemeClr val="tx1"/>
                        </a:solidFill>
                        <a:latin typeface="Cambria Math"/>
                      </a:rPr>
                      <m:t>𝑐</m:t>
                    </m:r>
                    <m:r>
                      <a:rPr lang="en-US" altLang="zh-CN" sz="2000" i="1">
                        <a:solidFill>
                          <a:schemeClr val="tx1"/>
                        </a:solidFill>
                        <a:latin typeface="Cambria Math"/>
                      </a:rPr>
                      <m:t>|</m:t>
                    </m:r>
                    <m:r>
                      <a:rPr lang="en-US" altLang="zh-CN" sz="2000" b="1" i="1">
                        <a:solidFill>
                          <a:schemeClr val="tx1"/>
                        </a:solidFill>
                        <a:latin typeface="Cambria Math"/>
                      </a:rPr>
                      <m:t>𝒙</m:t>
                    </m:r>
                    <m:r>
                      <a:rPr lang="en-US" altLang="zh-CN" sz="2000" i="1">
                        <a:solidFill>
                          <a:schemeClr val="tx1"/>
                        </a:solidFill>
                        <a:latin typeface="Cambria Math"/>
                      </a:rPr>
                      <m:t>)</m:t>
                    </m:r>
                  </m:oMath>
                </a14:m>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来预测</a:t>
                </a:r>
                <a14:m>
                  <m:oMath xmlns:m="http://schemas.openxmlformats.org/officeDocument/2006/math">
                    <m:r>
                      <a:rPr lang="en-US" altLang="zh-CN" sz="2000" i="1">
                        <a:solidFill>
                          <a:schemeClr val="tx1"/>
                        </a:solidFill>
                        <a:latin typeface="Cambria Math"/>
                      </a:rPr>
                      <m:t>𝑐</m:t>
                    </m:r>
                  </m:oMath>
                </a14:m>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2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决策树，</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BP</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神经网络，支持向量机</a:t>
                </a:r>
              </a:p>
              <a:p>
                <a:pPr lvl="1">
                  <a:lnSpc>
                    <a:spcPct val="120000"/>
                  </a:lnSpc>
                </a:pP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生成式模型（</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generative models</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p>
              <a:p>
                <a:pPr lvl="2">
                  <a:lnSpc>
                    <a:spcPct val="12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先对联合概率分布</a:t>
                </a:r>
                <a14:m>
                  <m:oMath xmlns:m="http://schemas.openxmlformats.org/officeDocument/2006/math">
                    <m:r>
                      <m:rPr>
                        <m:sty m:val="p"/>
                      </m:rPr>
                      <a:rPr lang="en-US" altLang="zh-CN" sz="2000">
                        <a:solidFill>
                          <a:schemeClr val="tx1"/>
                        </a:solidFill>
                        <a:latin typeface="Cambria Math"/>
                      </a:rPr>
                      <m:t>P</m:t>
                    </m:r>
                    <m:r>
                      <a:rPr lang="en-US" altLang="zh-CN" sz="2000" i="1">
                        <a:solidFill>
                          <a:schemeClr val="tx1"/>
                        </a:solidFill>
                        <a:latin typeface="Cambria Math"/>
                      </a:rPr>
                      <m:t>(</m:t>
                    </m:r>
                    <m:r>
                      <a:rPr lang="en-US" altLang="zh-CN" sz="2000" b="1" i="1">
                        <a:solidFill>
                          <a:schemeClr val="tx1"/>
                        </a:solidFill>
                        <a:latin typeface="Cambria Math"/>
                      </a:rPr>
                      <m:t>𝒙</m:t>
                    </m:r>
                    <m:r>
                      <a:rPr lang="en-US" altLang="zh-CN" sz="2000" i="1">
                        <a:solidFill>
                          <a:schemeClr val="tx1"/>
                        </a:solidFill>
                        <a:latin typeface="Cambria Math"/>
                      </a:rPr>
                      <m:t>,</m:t>
                    </m:r>
                    <m:r>
                      <a:rPr lang="en-US" altLang="zh-CN" sz="2000" i="1">
                        <a:solidFill>
                          <a:schemeClr val="tx1"/>
                        </a:solidFill>
                        <a:latin typeface="Cambria Math"/>
                      </a:rPr>
                      <m:t>𝑐</m:t>
                    </m:r>
                    <m:r>
                      <a:rPr lang="en-US" altLang="zh-CN" sz="2000" i="1">
                        <a:solidFill>
                          <a:schemeClr val="tx1"/>
                        </a:solidFill>
                        <a:latin typeface="Cambria Math"/>
                      </a:rPr>
                      <m:t>)</m:t>
                    </m:r>
                  </m:oMath>
                </a14:m>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建模，再由此获得</a:t>
                </a:r>
                <a14:m>
                  <m:oMath xmlns:m="http://schemas.openxmlformats.org/officeDocument/2006/math">
                    <m:r>
                      <m:rPr>
                        <m:sty m:val="p"/>
                      </m:rPr>
                      <a:rPr lang="en-US" altLang="zh-CN" sz="2000">
                        <a:solidFill>
                          <a:schemeClr val="tx1"/>
                        </a:solidFill>
                        <a:latin typeface="Cambria Math"/>
                      </a:rPr>
                      <m:t>P</m:t>
                    </m:r>
                    <m:r>
                      <a:rPr lang="en-US" altLang="zh-CN" sz="2000" i="1">
                        <a:solidFill>
                          <a:schemeClr val="tx1"/>
                        </a:solidFill>
                        <a:latin typeface="Cambria Math"/>
                      </a:rPr>
                      <m:t>(</m:t>
                    </m:r>
                    <m:r>
                      <a:rPr lang="en-US" altLang="zh-CN" sz="2000" i="1">
                        <a:solidFill>
                          <a:schemeClr val="tx1"/>
                        </a:solidFill>
                        <a:latin typeface="Cambria Math"/>
                      </a:rPr>
                      <m:t>𝑐</m:t>
                    </m:r>
                    <m:r>
                      <a:rPr lang="en-US" altLang="zh-CN" sz="2000" i="1">
                        <a:solidFill>
                          <a:schemeClr val="tx1"/>
                        </a:solidFill>
                        <a:latin typeface="Cambria Math"/>
                      </a:rPr>
                      <m:t>|</m:t>
                    </m:r>
                    <m:r>
                      <a:rPr lang="en-US" altLang="zh-CN" sz="2000" b="1" i="1">
                        <a:solidFill>
                          <a:schemeClr val="tx1"/>
                        </a:solidFill>
                        <a:latin typeface="Cambria Math"/>
                      </a:rPr>
                      <m:t>𝒙</m:t>
                    </m:r>
                    <m:r>
                      <a:rPr lang="en-US" altLang="zh-CN" sz="2000" i="1">
                        <a:solidFill>
                          <a:schemeClr val="tx1"/>
                        </a:solidFill>
                        <a:latin typeface="Cambria Math"/>
                      </a:rPr>
                      <m:t>)</m:t>
                    </m:r>
                  </m:oMath>
                </a14:m>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2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生成式模型考虑 </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2" indent="0">
                  <a:lnSpc>
                    <a:spcPct val="120000"/>
                  </a:lnSpc>
                  <a:buNone/>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20000"/>
                  </a:lnSpc>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20000"/>
                  </a:lnSpc>
                </a:pP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dirty="0">
                  <a:solidFill>
                    <a:schemeClr val="tx1"/>
                  </a:solidFill>
                </a:endParaRPr>
              </a:p>
              <a:p>
                <a:pPr>
                  <a:lnSpc>
                    <a:spcPct val="120000"/>
                  </a:lnSpc>
                </a:pPr>
                <a:endParaRPr lang="en-US" altLang="zh-CN" dirty="0">
                  <a:solidFill>
                    <a:schemeClr val="tx1"/>
                  </a:solidFill>
                </a:endParaRPr>
              </a:p>
              <a:p>
                <a:pPr>
                  <a:lnSpc>
                    <a:spcPct val="120000"/>
                  </a:lnSpc>
                </a:pPr>
                <a:endParaRPr lang="en-US" altLang="zh-CN" dirty="0">
                  <a:solidFill>
                    <a:schemeClr val="tx1"/>
                  </a:solidFill>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4"/>
              </p:nvPr>
            </p:nvSpPr>
            <p:spPr>
              <a:xfrm>
                <a:off x="838200" y="1066800"/>
                <a:ext cx="10515600" cy="5080508"/>
              </a:xfrm>
              <a:blipFill>
                <a:blip r:embed="rId3"/>
                <a:stretch>
                  <a:fillRect l="-696" t="-120" r="-4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724400" y="5475376"/>
                <a:ext cx="3432671" cy="631648"/>
              </a:xfrm>
              <a:prstGeom prst="rect">
                <a:avLst/>
              </a:prstGeom>
              <a:noFill/>
            </p:spPr>
            <p:txBody>
              <a:bodyPr wrap="none" rtlCol="0">
                <a:spAutoFit/>
              </a:bodyPr>
              <a:lstStyle/>
              <a:p>
                <a:pPr>
                  <a:buNone/>
                </a:pPr>
                <a14:m>
                  <m:oMath xmlns:m="http://schemas.openxmlformats.org/officeDocument/2006/math">
                    <m:r>
                      <m:rPr>
                        <m:sty m:val="p"/>
                      </m:rPr>
                      <a:rPr lang="en-US" altLang="zh-CN" sz="2200">
                        <a:latin typeface="Cambria Math"/>
                      </a:rPr>
                      <m:t>P</m:t>
                    </m:r>
                    <m:d>
                      <m:dPr>
                        <m:ctrlPr>
                          <a:rPr lang="en-US" altLang="zh-CN" sz="2200" i="1">
                            <a:latin typeface="Cambria Math" panose="02040503050406030204" pitchFamily="18" charset="0"/>
                          </a:rPr>
                        </m:ctrlPr>
                      </m:dPr>
                      <m:e>
                        <m:r>
                          <a:rPr lang="en-US" altLang="zh-CN" sz="2200" i="1">
                            <a:latin typeface="Cambria Math"/>
                          </a:rPr>
                          <m:t>𝑐</m:t>
                        </m:r>
                      </m:e>
                      <m:e>
                        <m:r>
                          <a:rPr lang="en-US" altLang="zh-CN" sz="2200" b="1" i="1">
                            <a:latin typeface="Cambria Math"/>
                          </a:rPr>
                          <m:t>𝒙</m:t>
                        </m:r>
                      </m:e>
                    </m:d>
                    <m:r>
                      <a:rPr lang="en-US" altLang="zh-CN" sz="2200">
                        <a:latin typeface="Cambria Math"/>
                      </a:rPr>
                      <m:t>=</m:t>
                    </m:r>
                    <m:f>
                      <m:fPr>
                        <m:ctrlPr>
                          <a:rPr lang="en-US" altLang="zh-CN" sz="2200" i="1">
                            <a:latin typeface="Cambria Math" panose="02040503050406030204" pitchFamily="18" charset="0"/>
                          </a:rPr>
                        </m:ctrlPr>
                      </m:fPr>
                      <m:num>
                        <m:r>
                          <m:rPr>
                            <m:sty m:val="p"/>
                          </m:rPr>
                          <a:rPr lang="en-US" altLang="zh-CN" sz="2200">
                            <a:latin typeface="Cambria Math"/>
                          </a:rPr>
                          <m:t>P</m:t>
                        </m:r>
                        <m:r>
                          <a:rPr lang="en-US" altLang="zh-CN" sz="2200" i="1">
                            <a:latin typeface="Cambria Math"/>
                          </a:rPr>
                          <m:t>(</m:t>
                        </m:r>
                        <m:r>
                          <a:rPr lang="en-US" altLang="zh-CN" sz="2200" b="1" i="1">
                            <a:latin typeface="Cambria Math"/>
                          </a:rPr>
                          <m:t>𝒙</m:t>
                        </m:r>
                        <m:r>
                          <a:rPr lang="en-US" altLang="zh-CN" sz="2200" i="1">
                            <a:latin typeface="Cambria Math"/>
                          </a:rPr>
                          <m:t>,</m:t>
                        </m:r>
                        <m:r>
                          <a:rPr lang="en-US" altLang="zh-CN" sz="2200" i="1">
                            <a:latin typeface="Cambria Math"/>
                          </a:rPr>
                          <m:t>𝑐</m:t>
                        </m:r>
                        <m:r>
                          <a:rPr lang="en-US" altLang="zh-CN" sz="2200" i="1">
                            <a:latin typeface="Cambria Math"/>
                          </a:rPr>
                          <m:t>)</m:t>
                        </m:r>
                      </m:num>
                      <m:den>
                        <m:r>
                          <m:rPr>
                            <m:sty m:val="p"/>
                          </m:rPr>
                          <a:rPr lang="en-US" altLang="zh-CN" sz="2200">
                            <a:latin typeface="Cambria Math"/>
                          </a:rPr>
                          <m:t>P</m:t>
                        </m:r>
                        <m:r>
                          <a:rPr lang="en-US" altLang="zh-CN" sz="2200" i="1">
                            <a:latin typeface="Cambria Math"/>
                          </a:rPr>
                          <m:t>(</m:t>
                        </m:r>
                        <m:r>
                          <a:rPr lang="en-US" altLang="zh-CN" sz="2200" b="1" i="1">
                            <a:latin typeface="Cambria Math"/>
                          </a:rPr>
                          <m:t>𝒙</m:t>
                        </m:r>
                        <m:r>
                          <a:rPr lang="en-US" altLang="zh-CN" sz="2200" i="1">
                            <a:latin typeface="Cambria Math"/>
                          </a:rPr>
                          <m:t>)</m:t>
                        </m:r>
                      </m:den>
                    </m:f>
                  </m:oMath>
                </a14:m>
                <a:r>
                  <a:rPr lang="zh-CN" altLang="en-US" sz="2200" dirty="0"/>
                  <a:t>            </a:t>
                </a:r>
                <a:r>
                  <a:rPr lang="en-US" altLang="zh-CN" sz="2200" dirty="0"/>
                  <a:t>(7.7)</a:t>
                </a:r>
                <a:endParaRPr lang="zh-CN" alt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4724400" y="5475376"/>
                <a:ext cx="3432671" cy="631648"/>
              </a:xfrm>
              <a:prstGeom prst="rect">
                <a:avLst/>
              </a:prstGeom>
              <a:blipFill>
                <a:blip r:embed="rId4"/>
                <a:stretch>
                  <a:fillRect b="-962"/>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6667" y="122659"/>
            <a:ext cx="7194550" cy="470535"/>
          </a:xfrm>
        </p:spPr>
        <p:txBody>
          <a:bodyPr>
            <a:normAutofit fontScale="90000"/>
          </a:bodyPr>
          <a:lstStyle/>
          <a:p>
            <a:r>
              <a:rPr lang="en-US" altLang="zh-CN" dirty="0"/>
              <a:t>     </a:t>
            </a:r>
            <a:r>
              <a:rPr lang="zh-CN" altLang="en-US" dirty="0"/>
              <a:t>贝叶斯决策论</a:t>
            </a:r>
            <a:endParaRPr lang="zh-CN" altLang="en-US" dirty="0">
              <a:latin typeface="+mj-ea"/>
              <a:ea typeface="+mj-ea"/>
            </a:endParaRPr>
          </a:p>
        </p:txBody>
      </p:sp>
      <mc:AlternateContent xmlns:mc="http://schemas.openxmlformats.org/markup-compatibility/2006" xmlns:a14="http://schemas.microsoft.com/office/drawing/2010/main">
        <mc:Choice Requires="a14">
          <p:sp>
            <p:nvSpPr>
              <p:cNvPr id="2" name="内容占位符 1"/>
              <p:cNvSpPr>
                <a:spLocks noGrp="1"/>
              </p:cNvSpPr>
              <p:nvPr>
                <p:ph sz="quarter" idx="14"/>
              </p:nvPr>
            </p:nvSpPr>
            <p:spPr>
              <a:xfrm>
                <a:off x="909975" y="1023121"/>
                <a:ext cx="8970149" cy="2388108"/>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rPr>
                  <a:t>生成式模型</a:t>
                </a:r>
              </a:p>
              <a:p>
                <a:pPr marL="0" indent="0">
                  <a:buNone/>
                </a:pPr>
                <a:endParaRPr lang="zh-CN" altLang="en-US" dirty="0">
                  <a:solidFill>
                    <a:schemeClr val="tx1"/>
                  </a:solidFill>
                </a:endParaRPr>
              </a:p>
              <a:p>
                <a:pPr marL="0" indent="0">
                  <a:buNone/>
                </a:pPr>
                <a:endParaRPr lang="zh-CN" altLang="en-US" dirty="0">
                  <a:solidFill>
                    <a:schemeClr val="tx1"/>
                  </a:solidFill>
                </a:endParaRPr>
              </a:p>
              <a:p>
                <a:pPr marL="0" indent="0">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基于贝叶斯定理，</a:t>
                </a:r>
                <a14:m>
                  <m:oMath xmlns:m="http://schemas.openxmlformats.org/officeDocument/2006/math">
                    <m:r>
                      <a:rPr lang="en-US" altLang="zh-CN" sz="2200" i="1">
                        <a:solidFill>
                          <a:schemeClr val="tx1"/>
                        </a:solidFill>
                        <a:latin typeface="Cambria Math"/>
                      </a:rPr>
                      <m:t>𝑃</m:t>
                    </m:r>
                    <m:d>
                      <m:dPr>
                        <m:ctrlPr>
                          <a:rPr lang="en-US" altLang="zh-CN" sz="2200" i="1">
                            <a:solidFill>
                              <a:schemeClr val="tx1"/>
                            </a:solidFill>
                            <a:latin typeface="Cambria Math" panose="02040503050406030204" pitchFamily="18" charset="0"/>
                          </a:rPr>
                        </m:ctrlPr>
                      </m:dPr>
                      <m:e>
                        <m:r>
                          <a:rPr lang="en-US" altLang="zh-CN" sz="2200" i="1">
                            <a:solidFill>
                              <a:schemeClr val="tx1"/>
                            </a:solidFill>
                            <a:latin typeface="Cambria Math"/>
                          </a:rPr>
                          <m:t>𝑐</m:t>
                        </m:r>
                      </m:e>
                      <m:e>
                        <m:r>
                          <a:rPr lang="en-US" altLang="zh-CN" sz="2200" b="1" i="1">
                            <a:solidFill>
                              <a:schemeClr val="tx1"/>
                            </a:solidFill>
                            <a:latin typeface="Cambria Math"/>
                          </a:rPr>
                          <m:t>𝒙</m:t>
                        </m:r>
                      </m:e>
                    </m:d>
                  </m:oMath>
                </a14:m>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可写成</a:t>
                </a:r>
                <a:endParaRPr lang="en-US" altLang="zh-CN" dirty="0">
                  <a:solidFill>
                    <a:schemeClr val="tx1"/>
                  </a:solidFill>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4"/>
              </p:nvPr>
            </p:nvSpPr>
            <p:spPr>
              <a:xfrm>
                <a:off x="909975" y="1023121"/>
                <a:ext cx="8970149" cy="2388108"/>
              </a:xfrm>
              <a:blipFill>
                <a:blip r:embed="rId3"/>
                <a:stretch>
                  <a:fillRect l="-1223" t="-4592"/>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9880124" y="3541510"/>
            <a:ext cx="618730" cy="344778"/>
          </a:xfrm>
          <a:prstGeom prst="rect">
            <a:avLst/>
          </a:prstGeom>
        </p:spPr>
      </p:pic>
      <p:pic>
        <p:nvPicPr>
          <p:cNvPr id="24" name="图片 23"/>
          <p:cNvPicPr>
            <a:picLocks noChangeAspect="1"/>
          </p:cNvPicPr>
          <p:nvPr/>
        </p:nvPicPr>
        <p:blipFill>
          <a:blip r:embed="rId5"/>
          <a:stretch>
            <a:fillRect/>
          </a:stretch>
        </p:blipFill>
        <p:spPr>
          <a:xfrm>
            <a:off x="9820301" y="1775636"/>
            <a:ext cx="628597" cy="34597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886200" y="1554804"/>
                <a:ext cx="2256708" cy="797270"/>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altLang="zh-CN" sz="2200" i="1">
                          <a:latin typeface="Cambria Math"/>
                        </a:rPr>
                        <m:t>𝑃</m:t>
                      </m:r>
                      <m:d>
                        <m:dPr>
                          <m:ctrlPr>
                            <a:rPr lang="en-US" altLang="zh-CN" sz="2200" i="1">
                              <a:latin typeface="Cambria Math" panose="02040503050406030204" pitchFamily="18" charset="0"/>
                            </a:rPr>
                          </m:ctrlPr>
                        </m:dPr>
                        <m:e>
                          <m:r>
                            <a:rPr lang="en-US" altLang="zh-CN" sz="2200" i="1">
                              <a:latin typeface="Cambria Math"/>
                            </a:rPr>
                            <m:t>𝑐</m:t>
                          </m:r>
                        </m:e>
                        <m:e>
                          <m:r>
                            <a:rPr lang="en-US" altLang="zh-CN" sz="2200" b="1" i="1">
                              <a:latin typeface="Cambria Math"/>
                            </a:rPr>
                            <m:t>𝒙</m:t>
                          </m:r>
                        </m:e>
                      </m:d>
                      <m:r>
                        <a:rPr lang="en-US" altLang="zh-CN" sz="2200" i="1">
                          <a:latin typeface="Cambria Math"/>
                        </a:rPr>
                        <m:t>=</m:t>
                      </m:r>
                      <m:f>
                        <m:fPr>
                          <m:ctrlPr>
                            <a:rPr lang="en-US" altLang="zh-CN" sz="2200" i="1">
                              <a:latin typeface="Cambria Math" panose="02040503050406030204" pitchFamily="18" charset="0"/>
                            </a:rPr>
                          </m:ctrlPr>
                        </m:fPr>
                        <m:num>
                          <m:r>
                            <a:rPr lang="en-US" altLang="zh-CN" sz="2200" i="1">
                              <a:latin typeface="Cambria Math"/>
                            </a:rPr>
                            <m:t>𝑃</m:t>
                          </m:r>
                          <m:r>
                            <a:rPr lang="en-US" altLang="zh-CN" sz="2200" i="1">
                              <a:latin typeface="Cambria Math"/>
                            </a:rPr>
                            <m:t>(</m:t>
                          </m:r>
                          <m:r>
                            <a:rPr lang="en-US" altLang="zh-CN" sz="2200" b="1" i="1">
                              <a:latin typeface="Cambria Math"/>
                            </a:rPr>
                            <m:t>𝒙</m:t>
                          </m:r>
                          <m:r>
                            <a:rPr lang="en-US" altLang="zh-CN" sz="2200" i="1">
                              <a:latin typeface="Cambria Math"/>
                            </a:rPr>
                            <m:t>,</m:t>
                          </m:r>
                          <m:r>
                            <a:rPr lang="en-US" altLang="zh-CN" sz="2200" i="1">
                              <a:latin typeface="Cambria Math"/>
                            </a:rPr>
                            <m:t>𝑐</m:t>
                          </m:r>
                          <m:r>
                            <a:rPr lang="en-US" altLang="zh-CN" sz="2200" i="1">
                              <a:latin typeface="Cambria Math"/>
                            </a:rPr>
                            <m:t>)</m:t>
                          </m:r>
                        </m:num>
                        <m:den>
                          <m:r>
                            <a:rPr lang="en-US" altLang="zh-CN" sz="2200" i="1">
                              <a:latin typeface="Cambria Math"/>
                            </a:rPr>
                            <m:t>𝑃</m:t>
                          </m:r>
                          <m:r>
                            <a:rPr lang="en-US" altLang="zh-CN" sz="2200" i="1">
                              <a:latin typeface="Cambria Math"/>
                            </a:rPr>
                            <m:t>(</m:t>
                          </m:r>
                          <m:r>
                            <a:rPr lang="en-US" altLang="zh-CN" sz="2200" b="1" i="1">
                              <a:latin typeface="Cambria Math"/>
                            </a:rPr>
                            <m:t>𝒙</m:t>
                          </m:r>
                          <m:r>
                            <a:rPr lang="en-US" altLang="zh-CN" sz="2200" i="1">
                              <a:latin typeface="Cambria Math"/>
                            </a:rPr>
                            <m:t>)</m:t>
                          </m:r>
                        </m:den>
                      </m:f>
                    </m:oMath>
                  </m:oMathPara>
                </a14:m>
                <a:endParaRPr lang="zh-CN" alt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886200" y="1554804"/>
                <a:ext cx="2256708" cy="79727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810001" y="3276600"/>
                <a:ext cx="3170099" cy="874598"/>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altLang="zh-CN" sz="2400" i="1">
                          <a:latin typeface="Cambria Math"/>
                        </a:rPr>
                        <m:t>𝑃</m:t>
                      </m:r>
                      <m:d>
                        <m:dPr>
                          <m:ctrlPr>
                            <a:rPr lang="en-US" altLang="zh-CN" sz="2400" i="1">
                              <a:latin typeface="Cambria Math" panose="02040503050406030204" pitchFamily="18" charset="0"/>
                            </a:rPr>
                          </m:ctrlPr>
                        </m:dPr>
                        <m:e>
                          <m:r>
                            <a:rPr lang="en-US" altLang="zh-CN" sz="2400" i="1">
                              <a:latin typeface="Cambria Math"/>
                            </a:rPr>
                            <m:t>𝑐</m:t>
                          </m:r>
                        </m:e>
                        <m:e>
                          <m:r>
                            <a:rPr lang="en-US" altLang="zh-CN" sz="2400" b="1" i="1">
                              <a:latin typeface="Cambria Math"/>
                            </a:rPr>
                            <m:t>𝒙</m:t>
                          </m:r>
                        </m:e>
                      </m:d>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𝑃</m:t>
                          </m:r>
                          <m:d>
                            <m:dPr>
                              <m:ctrlPr>
                                <a:rPr lang="en-US" altLang="zh-CN" sz="2400" i="1">
                                  <a:latin typeface="Cambria Math" panose="02040503050406030204" pitchFamily="18" charset="0"/>
                                </a:rPr>
                              </m:ctrlPr>
                            </m:dPr>
                            <m:e>
                              <m:r>
                                <a:rPr lang="en-US" altLang="zh-CN" sz="2400" i="1">
                                  <a:latin typeface="Cambria Math"/>
                                </a:rPr>
                                <m:t>𝑐</m:t>
                              </m:r>
                            </m:e>
                          </m:d>
                          <m:r>
                            <a:rPr lang="en-US" altLang="zh-CN" sz="2400" i="1">
                              <a:latin typeface="Cambria Math" panose="02040503050406030204" pitchFamily="18" charset="0"/>
                            </a:rPr>
                            <m:t>  </m:t>
                          </m:r>
                          <m:r>
                            <a:rPr lang="en-US" altLang="zh-CN" sz="2400" i="1">
                              <a:latin typeface="Cambria Math"/>
                            </a:rPr>
                            <m:t>𝑃</m:t>
                          </m:r>
                          <m:r>
                            <a:rPr lang="en-US" altLang="zh-CN" sz="2400" i="1">
                              <a:latin typeface="Cambria Math"/>
                            </a:rPr>
                            <m:t>(</m:t>
                          </m:r>
                          <m:r>
                            <a:rPr lang="en-US" altLang="zh-CN" sz="2400" b="1" i="1">
                              <a:latin typeface="Cambria Math"/>
                            </a:rPr>
                            <m:t>𝒙</m:t>
                          </m:r>
                          <m:r>
                            <a:rPr lang="en-US" altLang="zh-CN" sz="2400" i="1">
                              <a:latin typeface="Cambria Math"/>
                            </a:rPr>
                            <m:t>|</m:t>
                          </m:r>
                          <m:r>
                            <a:rPr lang="en-US" altLang="zh-CN" sz="2400" i="1">
                              <a:latin typeface="Cambria Math"/>
                            </a:rPr>
                            <m:t>𝑐</m:t>
                          </m:r>
                          <m:r>
                            <a:rPr lang="en-US" altLang="zh-CN" sz="2400" i="1">
                              <a:latin typeface="Cambria Math"/>
                            </a:rPr>
                            <m:t>)</m:t>
                          </m:r>
                        </m:num>
                        <m:den>
                          <m:r>
                            <a:rPr lang="en-US" altLang="zh-CN" sz="2400" i="1">
                              <a:latin typeface="Cambria Math"/>
                            </a:rPr>
                            <m:t>𝑃</m:t>
                          </m:r>
                          <m:r>
                            <a:rPr lang="en-US" altLang="zh-CN" sz="2400" i="1">
                              <a:latin typeface="Cambria Math"/>
                            </a:rPr>
                            <m:t>(</m:t>
                          </m:r>
                          <m:r>
                            <a:rPr lang="en-US" altLang="zh-CN" sz="2400" b="1" i="1">
                              <a:latin typeface="Cambria Math"/>
                            </a:rPr>
                            <m:t>𝒙</m:t>
                          </m:r>
                          <m:r>
                            <a:rPr lang="en-US" altLang="zh-CN" sz="2400" i="1">
                              <a:latin typeface="Cambria Math"/>
                            </a:rPr>
                            <m:t>)</m:t>
                          </m:r>
                        </m:den>
                      </m:f>
                    </m:oMath>
                  </m:oMathPara>
                </a14:m>
                <a:endParaRPr lang="zh-CN" alt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810001" y="3276600"/>
                <a:ext cx="3170099" cy="874598"/>
              </a:xfrm>
              <a:prstGeom prst="rect">
                <a:avLst/>
              </a:prstGeom>
              <a:blipFill>
                <a:blip r:embed="rId7"/>
                <a:stretch>
                  <a:fillRect/>
                </a:stretch>
              </a:blipFill>
            </p:spPr>
            <p:txBody>
              <a:bodyPr/>
              <a:lstStyle/>
              <a:p>
                <a:r>
                  <a:rPr lang="zh-CN" altLang="en-US">
                    <a:noFill/>
                  </a:rPr>
                  <a:t> </a:t>
                </a:r>
              </a:p>
            </p:txBody>
          </p:sp>
        </mc:Fallback>
      </mc:AlternateContent>
      <p:grpSp>
        <p:nvGrpSpPr>
          <p:cNvPr id="11" name="组合 10"/>
          <p:cNvGrpSpPr/>
          <p:nvPr/>
        </p:nvGrpSpPr>
        <p:grpSpPr>
          <a:xfrm>
            <a:off x="1371600" y="3295096"/>
            <a:ext cx="4465710" cy="2419368"/>
            <a:chOff x="-152400" y="3295096"/>
            <a:chExt cx="4465710" cy="2419368"/>
          </a:xfrm>
        </p:grpSpPr>
        <p:sp>
          <p:nvSpPr>
            <p:cNvPr id="16" name="矩形 15"/>
            <p:cNvSpPr/>
            <p:nvPr/>
          </p:nvSpPr>
          <p:spPr>
            <a:xfrm>
              <a:off x="3622219" y="3295096"/>
              <a:ext cx="691091" cy="4084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7"/>
            <p:cNvCxnSpPr>
              <a:cxnSpLocks/>
              <a:stCxn id="16" idx="2"/>
            </p:cNvCxnSpPr>
            <p:nvPr/>
          </p:nvCxnSpPr>
          <p:spPr>
            <a:xfrm flipH="1">
              <a:off x="2867381" y="3703500"/>
              <a:ext cx="1100384" cy="902053"/>
            </a:xfrm>
            <a:prstGeom prst="straightConnector1">
              <a:avLst/>
            </a:prstGeom>
            <a:ln w="2857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文本框 9"/>
            <p:cNvSpPr txBox="1"/>
            <p:nvPr/>
          </p:nvSpPr>
          <p:spPr>
            <a:xfrm>
              <a:off x="-152400" y="4391025"/>
              <a:ext cx="2926715" cy="1323439"/>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buNone/>
              </a:pPr>
              <a:r>
                <a:rPr lang="zh-CN" altLang="en-US" sz="2000" b="1" dirty="0">
                  <a:solidFill>
                    <a:srgbClr val="339966"/>
                  </a:solidFill>
                  <a:latin typeface="微软雅黑" panose="020B0503020204020204" pitchFamily="34" charset="-122"/>
                  <a:ea typeface="微软雅黑" panose="020B0503020204020204" pitchFamily="34" charset="-122"/>
                </a:rPr>
                <a:t>“类先验概率”</a:t>
              </a:r>
              <a:br>
                <a:rPr lang="en-US" altLang="zh-CN" sz="2000" b="1"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样本空间中各类样本所占的比例，可通过各类样本出现的频率估计</a:t>
              </a:r>
            </a:p>
          </p:txBody>
        </p:sp>
      </p:grpSp>
      <p:grpSp>
        <p:nvGrpSpPr>
          <p:cNvPr id="15" name="组合 14"/>
          <p:cNvGrpSpPr/>
          <p:nvPr/>
        </p:nvGrpSpPr>
        <p:grpSpPr>
          <a:xfrm>
            <a:off x="5638801" y="3755390"/>
            <a:ext cx="4495799" cy="2035811"/>
            <a:chOff x="4114800" y="3755389"/>
            <a:chExt cx="4495799" cy="2035811"/>
          </a:xfrm>
        </p:grpSpPr>
        <p:sp>
          <p:nvSpPr>
            <p:cNvPr id="22" name="矩形 21"/>
            <p:cNvSpPr/>
            <p:nvPr/>
          </p:nvSpPr>
          <p:spPr>
            <a:xfrm>
              <a:off x="4114800" y="3755389"/>
              <a:ext cx="749143" cy="402934"/>
            </a:xfrm>
            <a:prstGeom prst="rect">
              <a:avLst/>
            </a:prstGeom>
            <a:noFill/>
            <a:ln>
              <a:solidFill>
                <a:srgbClr val="3C5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1"/>
            <p:cNvCxnSpPr>
              <a:cxnSpLocks/>
              <a:stCxn id="22" idx="2"/>
            </p:cNvCxnSpPr>
            <p:nvPr/>
          </p:nvCxnSpPr>
          <p:spPr>
            <a:xfrm>
              <a:off x="4489372" y="4158323"/>
              <a:ext cx="1606627" cy="894420"/>
            </a:xfrm>
            <a:prstGeom prst="straightConnector1">
              <a:avLst/>
            </a:prstGeom>
            <a:ln w="19050">
              <a:solidFill>
                <a:srgbClr val="3C52F4"/>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12"/>
            <p:cNvSpPr txBox="1"/>
            <p:nvPr/>
          </p:nvSpPr>
          <p:spPr>
            <a:xfrm>
              <a:off x="5907582" y="5084445"/>
              <a:ext cx="2703017" cy="706755"/>
            </a:xfrm>
            <a:prstGeom prst="rect">
              <a:avLst/>
            </a:prstGeom>
            <a:ln w="19050">
              <a:solidFill>
                <a:srgbClr val="3C52F4"/>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zh-CN" altLang="en-US" sz="2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“证据”（</a:t>
              </a:r>
              <a:r>
                <a:rPr lang="en-US" altLang="zh-CN" sz="2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evidence</a:t>
              </a:r>
              <a:r>
                <a:rPr lang="zh-CN" altLang="en-US" sz="2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）因子</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，与类标记无关</a:t>
              </a:r>
            </a:p>
          </p:txBody>
        </p:sp>
      </p:grpSp>
      <p:grpSp>
        <p:nvGrpSpPr>
          <p:cNvPr id="30" name="组合 29"/>
          <p:cNvGrpSpPr/>
          <p:nvPr/>
        </p:nvGrpSpPr>
        <p:grpSpPr>
          <a:xfrm>
            <a:off x="5943600" y="2172094"/>
            <a:ext cx="4876800" cy="1531406"/>
            <a:chOff x="4426861" y="2172094"/>
            <a:chExt cx="4876800" cy="1531406"/>
          </a:xfrm>
        </p:grpSpPr>
        <p:cxnSp>
          <p:nvCxnSpPr>
            <p:cNvPr id="26" name="直接箭头连接符 27"/>
            <p:cNvCxnSpPr>
              <a:endCxn id="27" idx="1"/>
            </p:cNvCxnSpPr>
            <p:nvPr/>
          </p:nvCxnSpPr>
          <p:spPr>
            <a:xfrm flipV="1">
              <a:off x="5121922" y="2679926"/>
              <a:ext cx="1143715" cy="596676"/>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27" name="文本框 14"/>
                <p:cNvSpPr txBox="1"/>
                <p:nvPr/>
              </p:nvSpPr>
              <p:spPr>
                <a:xfrm>
                  <a:off x="6265637" y="2172094"/>
                  <a:ext cx="3038024" cy="1015663"/>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样本 </a:t>
                  </a:r>
                  <a14:m>
                    <m:oMath xmlns:m="http://schemas.openxmlformats.org/officeDocument/2006/math">
                      <m:r>
                        <a:rPr lang="en-US" altLang="zh-CN" sz="2000" b="1" i="1">
                          <a:latin typeface="Cambria Math" panose="02040503050406030204" pitchFamily="18" charset="0"/>
                          <a:ea typeface="微软雅黑" panose="020B0503020204020204" pitchFamily="34" charset="-122"/>
                          <a:cs typeface="微软雅黑" panose="020B0503020204020204" pitchFamily="34" charset="-122"/>
                        </a:rPr>
                        <m:t>𝒙</m:t>
                      </m:r>
                    </m:oMath>
                  </a14:m>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相对于类标记</a:t>
                  </a:r>
                  <a14:m>
                    <m:oMath xmlns:m="http://schemas.openxmlformats.org/officeDocument/2006/math">
                      <m:r>
                        <a:rPr lang="en-US" altLang="zh-CN" sz="2000" i="1">
                          <a:latin typeface="Cambria Math" panose="02040503050406030204" pitchFamily="18" charset="0"/>
                          <a:ea typeface="微软雅黑" panose="020B0503020204020204" pitchFamily="34" charset="-122"/>
                          <a:cs typeface="微软雅黑" panose="020B0503020204020204" pitchFamily="34" charset="-122"/>
                        </a:rPr>
                        <m:t>𝑐</m:t>
                      </m:r>
                    </m:oMath>
                  </a14:m>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类条件概率</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，直接计算较为困难</a:t>
                  </a:r>
                </a:p>
              </p:txBody>
            </p:sp>
          </mc:Choice>
          <mc:Fallback xmlns="">
            <p:sp>
              <p:nvSpPr>
                <p:cNvPr id="27" name="文本框 14"/>
                <p:cNvSpPr txBox="1">
                  <a:spLocks noRot="1" noChangeAspect="1" noMove="1" noResize="1" noEditPoints="1" noAdjustHandles="1" noChangeArrowheads="1" noChangeShapeType="1" noTextEdit="1"/>
                </p:cNvSpPr>
                <p:nvPr/>
              </p:nvSpPr>
              <p:spPr>
                <a:xfrm>
                  <a:off x="6265637" y="2172094"/>
                  <a:ext cx="3038024" cy="1015663"/>
                </a:xfrm>
                <a:prstGeom prst="rect">
                  <a:avLst/>
                </a:prstGeom>
                <a:blipFill>
                  <a:blip r:embed="rId8"/>
                  <a:stretch>
                    <a:fillRect l="-2000" t="-2367" r="-400" b="-8876"/>
                  </a:stretch>
                </a:blipFill>
                <a:ln>
                  <a:solidFill>
                    <a:srgbClr val="FF0000"/>
                  </a:solidFill>
                </a:ln>
              </p:spPr>
              <p:txBody>
                <a:bodyPr/>
                <a:lstStyle/>
                <a:p>
                  <a:r>
                    <a:rPr lang="zh-CN" altLang="en-US">
                      <a:noFill/>
                    </a:rPr>
                    <a:t> </a:t>
                  </a:r>
                </a:p>
              </p:txBody>
            </p:sp>
          </mc:Fallback>
        </mc:AlternateContent>
        <p:sp>
          <p:nvSpPr>
            <p:cNvPr id="28" name="矩形 27"/>
            <p:cNvSpPr/>
            <p:nvPr/>
          </p:nvSpPr>
          <p:spPr>
            <a:xfrm>
              <a:off x="4426861" y="3295096"/>
              <a:ext cx="927625" cy="4084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McAfee PPT">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cAfee PPT">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Microsoft YaHei UI"/>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1658</TotalTime>
  <Words>3660</Words>
  <Application>Microsoft Office PowerPoint</Application>
  <PresentationFormat>宽屏</PresentationFormat>
  <Paragraphs>446</Paragraphs>
  <Slides>47</Slides>
  <Notes>43</Notes>
  <HiddenSlides>2</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47</vt:i4>
      </vt:variant>
    </vt:vector>
  </HeadingPairs>
  <TitlesOfParts>
    <vt:vector size="64" baseType="lpstr">
      <vt:lpstr>Microsoft YaHei UI</vt:lpstr>
      <vt:lpstr>等线</vt:lpstr>
      <vt:lpstr>等线 Light</vt:lpstr>
      <vt:lpstr>黑体</vt:lpstr>
      <vt:lpstr>楷体</vt:lpstr>
      <vt:lpstr>宋体</vt:lpstr>
      <vt:lpstr>微软雅黑</vt:lpstr>
      <vt:lpstr>微软雅黑</vt:lpstr>
      <vt:lpstr>Arial</vt:lpstr>
      <vt:lpstr>Calibri</vt:lpstr>
      <vt:lpstr>Cambria Math</vt:lpstr>
      <vt:lpstr>Times New Roman</vt:lpstr>
      <vt:lpstr>Verdana</vt:lpstr>
      <vt:lpstr>Wingdings</vt:lpstr>
      <vt:lpstr>McAfee PPT</vt:lpstr>
      <vt:lpstr>1_McAfee PPT</vt:lpstr>
      <vt:lpstr>Formula</vt:lpstr>
      <vt:lpstr>PowerPoint 演示文稿</vt:lpstr>
      <vt:lpstr>目录</vt:lpstr>
      <vt:lpstr>Example</vt:lpstr>
      <vt:lpstr>目录</vt:lpstr>
      <vt:lpstr>     贝叶斯决策论</vt:lpstr>
      <vt:lpstr>     贝叶斯决策论</vt:lpstr>
      <vt:lpstr>     贝叶斯决策论</vt:lpstr>
      <vt:lpstr>     贝叶斯决策论</vt:lpstr>
      <vt:lpstr>     贝叶斯决策论</vt:lpstr>
      <vt:lpstr>目录</vt:lpstr>
      <vt:lpstr>     极大似然估计</vt:lpstr>
      <vt:lpstr>频率学派 vs 贝叶斯学派-知识扩展</vt:lpstr>
      <vt:lpstr>     极大似然估计</vt:lpstr>
      <vt:lpstr>     极大似然估计</vt:lpstr>
      <vt:lpstr>目录</vt:lpstr>
      <vt:lpstr>      朴素贝叶斯分类器</vt:lpstr>
      <vt:lpstr>      朴素贝叶斯分类器</vt:lpstr>
      <vt:lpstr>      朴素贝叶斯分类器</vt:lpstr>
      <vt:lpstr>      朴素贝叶斯分类器</vt:lpstr>
      <vt:lpstr>      朴素贝叶斯分类器</vt:lpstr>
      <vt:lpstr>PowerPoint 演示文稿</vt:lpstr>
      <vt:lpstr>PowerPoint 演示文稿</vt:lpstr>
      <vt:lpstr>     拉普拉斯修正(Laplacian correction)</vt:lpstr>
      <vt:lpstr>     拉普拉斯修正(Laplacian correction)</vt:lpstr>
      <vt:lpstr>目录</vt:lpstr>
      <vt:lpstr>    半朴素贝叶斯分类器</vt:lpstr>
      <vt:lpstr>PowerPoint 演示文稿</vt:lpstr>
      <vt:lpstr>PowerPoint 演示文稿</vt:lpstr>
      <vt:lpstr>    SPODE (Super-Parent ODE)</vt:lpstr>
      <vt:lpstr>    TAN</vt:lpstr>
      <vt:lpstr>     AODE</vt:lpstr>
      <vt:lpstr>目录</vt:lpstr>
      <vt:lpstr>     贝叶斯网</vt:lpstr>
      <vt:lpstr>     贝叶斯网：结构</vt:lpstr>
      <vt:lpstr>     贝叶斯网：结构</vt:lpstr>
      <vt:lpstr>     贝叶斯网：结构</vt:lpstr>
      <vt:lpstr>     贝叶斯网：学习</vt:lpstr>
      <vt:lpstr>     贝叶斯网：学习</vt:lpstr>
      <vt:lpstr>     贝叶斯网：推断</vt:lpstr>
      <vt:lpstr>     贝叶斯网：推断</vt:lpstr>
      <vt:lpstr>     贝叶斯网：推断</vt:lpstr>
      <vt:lpstr>目录</vt:lpstr>
      <vt:lpstr>    EM算法</vt:lpstr>
      <vt:lpstr>    EM算法</vt:lpstr>
      <vt:lpstr>    EM算法</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VS80I</dc:title>
  <dc:creator>McAfee</dc:creator>
  <cp:lastModifiedBy>Wang Jing</cp:lastModifiedBy>
  <cp:revision>1416</cp:revision>
  <dcterms:created xsi:type="dcterms:W3CDTF">2003-09-23T15:45:00Z</dcterms:created>
  <dcterms:modified xsi:type="dcterms:W3CDTF">2020-08-06T02:25:31Z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