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</p:sldMasterIdLst>
  <p:notesMasterIdLst>
    <p:notesMasterId r:id="rId27"/>
  </p:notesMasterIdLst>
  <p:handoutMasterIdLst>
    <p:handoutMasterId r:id="rId28"/>
  </p:handoutMasterIdLst>
  <p:sldIdLst>
    <p:sldId id="274" r:id="rId4"/>
    <p:sldId id="264" r:id="rId5"/>
    <p:sldId id="300" r:id="rId6"/>
    <p:sldId id="283" r:id="rId7"/>
    <p:sldId id="285" r:id="rId8"/>
    <p:sldId id="278" r:id="rId9"/>
    <p:sldId id="287" r:id="rId10"/>
    <p:sldId id="291" r:id="rId11"/>
    <p:sldId id="292" r:id="rId12"/>
    <p:sldId id="284" r:id="rId13"/>
    <p:sldId id="294" r:id="rId14"/>
    <p:sldId id="317" r:id="rId15"/>
    <p:sldId id="329" r:id="rId16"/>
    <p:sldId id="328" r:id="rId17"/>
    <p:sldId id="295" r:id="rId18"/>
    <p:sldId id="318" r:id="rId19"/>
    <p:sldId id="296" r:id="rId20"/>
    <p:sldId id="293" r:id="rId21"/>
    <p:sldId id="288" r:id="rId22"/>
    <p:sldId id="289" r:id="rId23"/>
    <p:sldId id="298" r:id="rId24"/>
    <p:sldId id="299" r:id="rId25"/>
    <p:sldId id="297" r:id="rId26"/>
  </p:sldIdLst>
  <p:sldSz cx="24384000" cy="13716000"/>
  <p:notesSz cx="6858000" cy="9144000"/>
  <p:embeddedFontLst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E43"/>
    <a:srgbClr val="272663"/>
    <a:srgbClr val="8E2A71"/>
    <a:srgbClr val="131313"/>
    <a:srgbClr val="F4F4F4"/>
    <a:srgbClr val="27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94611"/>
  </p:normalViewPr>
  <p:slideViewPr>
    <p:cSldViewPr snapToGrid="0">
      <p:cViewPr varScale="1">
        <p:scale>
          <a:sx n="51" d="100"/>
          <a:sy n="51" d="100"/>
        </p:scale>
        <p:origin x="2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1F66-BBB7-0448-AA84-57EF810701B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307E-1761-6947-BF46-BA65146533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 b="0" i="0">
        <a:latin typeface="OPPOSans B" pitchFamily="18" charset="-122"/>
        <a:ea typeface="OPPOSans B" pitchFamily="18" charset="-122"/>
        <a:cs typeface="OPPOSans B" pitchFamily="18" charset="-122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tags" Target="../tags/tag2.xml"/><Relationship Id="rId3" Type="http://schemas.openxmlformats.org/officeDocument/2006/relationships/image" Target="../media/image13.jpeg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ZiCheng Zhang</a:t>
            </a:r>
            <a:endParaRPr lang="en-US" altLang="en-GB" sz="4400" dirty="0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4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dirty="0"/>
              <a:t>Play</a:t>
            </a:r>
            <a:r>
              <a:rPr lang="en-GB" altLang="zh-CN" dirty="0"/>
              <a:t> </a:t>
            </a:r>
            <a:r>
              <a:rPr lang="en-US" altLang="en-GB" dirty="0"/>
              <a:t>with</a:t>
            </a:r>
            <a:r>
              <a:rPr lang="en-GB" altLang="zh-CN" dirty="0"/>
              <a:t> </a:t>
            </a:r>
            <a:r>
              <a:rPr lang="en-US" altLang="en-GB" dirty="0"/>
              <a:t>WASM</a:t>
            </a:r>
            <a:endParaRPr lang="en-GB" altLang="zh-CN" dirty="0"/>
          </a:p>
        </p:txBody>
      </p:sp>
      <p:pic>
        <p:nvPicPr>
          <p:cNvPr id="5" name="Google Shape;64;p14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0" y="1536445"/>
            <a:ext cx="3385986" cy="11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Multiple Language SDKs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Example: https://github.com/apache/dubbo-go</a:t>
            </a:r>
            <a:endParaRPr kumimoji="1" lang="en-US" altLang="zh-CN"/>
          </a:p>
          <a:p>
            <a:r>
              <a:rPr kumimoji="1" lang="en-US" altLang="zh-CN"/>
              <a:t>Workload: Huge</a:t>
            </a:r>
            <a:endParaRPr kumimoji="1" lang="en-US" altLang="zh-CN"/>
          </a:p>
          <a:p>
            <a:r>
              <a:rPr kumimoji="1" lang="en-US" altLang="zh-CN"/>
              <a:t>Difficulty: Hard</a:t>
            </a:r>
            <a:endParaRPr kumimoji="1" lang="en-US" altLang="zh-CN"/>
          </a:p>
          <a:p>
            <a:r>
              <a:rPr kumimoji="1" lang="en-US" altLang="zh-CN"/>
              <a:t>Extention for new languages: Unsupported</a:t>
            </a:r>
            <a:endParaRPr kumimoji="1" lang="en-US" altLang="zh-CN"/>
          </a:p>
          <a:p>
            <a:r>
              <a:rPr kumimoji="1" lang="en-US" altLang="zh-CN"/>
              <a:t>User friendliness: Great</a:t>
            </a:r>
            <a:endParaRPr kumimoji="1" lang="en-US" altLang="zh-CN"/>
          </a:p>
          <a:p>
            <a:r>
              <a:rPr kumimoji="1" lang="en-US" altLang="zh-CN"/>
              <a:t>Performance: </a:t>
            </a:r>
            <a:r>
              <a:rPr kumimoji="1" lang="en-US" altLang="zh-CN">
                <a:sym typeface="+mn-ea"/>
              </a:rPr>
              <a:t>Great</a:t>
            </a:r>
            <a:endParaRPr kumimoji="1" lang="en-US" altLang="zh-CN"/>
          </a:p>
          <a:p>
            <a:r>
              <a:rPr kumimoji="1" lang="en-US" altLang="zh-CN"/>
              <a:t>Operation complexity: No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8703290" y="3578225"/>
            <a:ext cx="3694430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This is example for implementing the brpc protocol for dubbo</a:t>
            </a:r>
            <a:endParaRPr kumimoji="1" lang="en-US" altLang="zh-CN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56775" y="3594100"/>
            <a:ext cx="8947150" cy="7199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0185" y="3578225"/>
            <a:ext cx="8295640" cy="7215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https://github.com/apache/apisix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Simple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Great, no need to modify code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User friendliness: Great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Performance loss due to network protocol stack, serialization and deserialization, at least 20%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A bit complex, multiple processes need to be started at once on a machine/container</a:t>
            </a:r>
            <a:endParaRPr kumimoji="1"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10841990" cy="7200265"/>
          </a:xfrm>
        </p:spPr>
        <p:txBody>
          <a:bodyPr/>
          <a:lstStyle/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javac -h . Main.java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Then we got Main.h --------------&gt;</a:t>
            </a:r>
            <a:endParaRPr kumimoji="1" lang="en-US" altLang="zh-CN"/>
          </a:p>
        </p:txBody>
      </p:sp>
      <p:pic>
        <p:nvPicPr>
          <p:cNvPr id="7" name="图片 6" descr="企业微信截图_27b9400f-49d1-4cbc-a840-f3dcd1b96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75" y="2581275"/>
            <a:ext cx="8658860" cy="8197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20495" y="2628900"/>
            <a:ext cx="10791825" cy="7200265"/>
          </a:xfrm>
        </p:spPr>
        <p:txBody>
          <a:bodyPr/>
          <a:lstStyle/>
          <a:p>
            <a:r>
              <a:rPr kumimoji="1" lang="zh-CN" altLang="en-US"/>
              <a:t>import java.net.URL;</a:t>
            </a:r>
            <a:endParaRPr kumimoji="1" lang="zh-CN" altLang="en-US"/>
          </a:p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static {</a:t>
            </a:r>
            <a:r>
              <a:rPr kumimoji="1" lang="en-US" altLang="zh-CN"/>
              <a:t>    final </a:t>
            </a:r>
            <a:r>
              <a:rPr kumimoji="1" lang="zh-CN" altLang="en-US"/>
              <a:t>URL url = Main.class.getResource("jni.dylib");</a:t>
            </a:r>
            <a:endParaRPr kumimoji="1" lang="zh-CN" altLang="en-US"/>
          </a:p>
          <a:p>
            <a:r>
              <a:rPr kumimoji="1" lang="zh-CN" altLang="en-US"/>
              <a:t>        System.load(url.getPath());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    public static void main(String[] args) {</a:t>
            </a:r>
            <a:endParaRPr kumimoji="1" lang="zh-CN" altLang="en-US"/>
          </a:p>
          <a:p>
            <a:r>
              <a:rPr kumimoji="1" lang="zh-CN" altLang="en-US"/>
              <a:t>        System.out.println(helloJni());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2696825" y="2628900"/>
            <a:ext cx="924496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// C code below</a:t>
            </a:r>
            <a:endParaRPr kumimoji="1" lang="zh-CN" altLang="en-US"/>
          </a:p>
          <a:p>
            <a:r>
              <a:rPr kumimoji="1" lang="zh-CN" altLang="en-US"/>
              <a:t>#include &lt;jni.h&gt;</a:t>
            </a:r>
            <a:endParaRPr kumimoji="1" lang="zh-CN" altLang="en-US"/>
          </a:p>
          <a:p>
            <a:r>
              <a:rPr kumimoji="1" lang="zh-CN" altLang="en-US"/>
              <a:t>#include &lt;jni_md.h&gt;</a:t>
            </a:r>
            <a:endParaRPr kumimoji="1" lang="zh-CN" altLang="en-US"/>
          </a:p>
          <a:p>
            <a:r>
              <a:rPr kumimoji="1" lang="zh-CN" altLang="en-US"/>
              <a:t>#include &lt;jvmti.h&gt;</a:t>
            </a:r>
            <a:endParaRPr kumimoji="1" lang="zh-CN" altLang="en-US"/>
          </a:p>
          <a:p>
            <a:r>
              <a:rPr kumimoji="1" lang="zh-CN" altLang="en-US"/>
              <a:t>#include "Main.h"</a:t>
            </a:r>
            <a:endParaRPr kumimoji="1" lang="zh-CN" altLang="en-US"/>
          </a:p>
          <a:p>
            <a:r>
              <a:rPr kumimoji="1" lang="zh-CN" altLang="en-US"/>
              <a:t>JNIEXPORT jstring JNICALL </a:t>
            </a:r>
            <a:endParaRPr kumimoji="1" lang="zh-CN" altLang="en-US"/>
          </a:p>
          <a:p>
            <a:r>
              <a:rPr kumimoji="1" lang="zh-CN" altLang="en-US"/>
              <a:t>Java_Main_helloJni</a:t>
            </a:r>
            <a:r>
              <a:rPr kumimoji="1" lang="en-US" altLang="zh-CN"/>
              <a:t> </a:t>
            </a:r>
            <a:r>
              <a:rPr kumimoji="1" lang="zh-CN" altLang="en-US"/>
              <a:t>(JNIEnv *env, </a:t>
            </a:r>
            <a:endParaRPr kumimoji="1" lang="zh-CN" altLang="en-US"/>
          </a:p>
          <a:p>
            <a:r>
              <a:rPr kumimoji="1" lang="zh-CN" altLang="en-US"/>
              <a:t> </a:t>
            </a:r>
            <a:r>
              <a:rPr kumimoji="1" lang="en-US" altLang="zh-CN"/>
              <a:t>   </a:t>
            </a:r>
            <a:r>
              <a:rPr kumimoji="1" lang="zh-CN" altLang="en-US"/>
              <a:t>jclass klass) {</a:t>
            </a:r>
            <a:endParaRPr kumimoji="1" lang="zh-CN" altLang="en-US"/>
          </a:p>
          <a:p>
            <a:r>
              <a:rPr kumimoji="1" lang="zh-CN" altLang="en-US"/>
              <a:t>    return env-&gt;</a:t>
            </a:r>
            <a:endParaRPr kumimoji="1" lang="zh-CN" altLang="en-US"/>
          </a:p>
          <a:p>
            <a:r>
              <a:rPr kumimoji="1" lang="zh-CN" altLang="en-US"/>
              <a:t> </a:t>
            </a:r>
            <a:r>
              <a:rPr kumimoji="1" lang="en-US" altLang="zh-CN"/>
              <a:t>       </a:t>
            </a:r>
            <a:r>
              <a:rPr kumimoji="1" lang="zh-CN" altLang="en-US"/>
              <a:t>NewStringUTF("Hello JNI");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pic>
        <p:nvPicPr>
          <p:cNvPr id="4" name="Picture 3" descr="opend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2628900"/>
            <a:ext cx="13385165" cy="906272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14805660" y="2628900"/>
            <a:ext cx="710120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/>
              <a:t>The low-level code needs to ensure compatibility(OS &amp; CPU);</a:t>
            </a:r>
            <a:endParaRPr kumimoji="1" lang="en-US"/>
          </a:p>
          <a:p>
            <a:r>
              <a:rPr kumimoji="1" lang="en-US"/>
              <a:t>The upper-level code binds .so/.dylib/.dll, each supported language must be implemented;</a:t>
            </a:r>
            <a:endParaRPr kumimoji="1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https://github.com/apache/opendal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Middle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Hard, not only do you need to be familiar with cross platform development, but you also need to learn JNI knowledge in addition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Middle, need to encapsulate the dynamic link library for this new language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there is a low probability of discovering that the CPU architecture or OS of your machine is not supported, but if it is, a disaster occurs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Great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194415" cy="1231900"/>
          </a:xfrm>
        </p:spPr>
        <p:txBody>
          <a:bodyPr/>
          <a:lstStyle/>
          <a:p>
            <a:r>
              <a:rPr kumimoji="1" lang="en-US" altLang="zh-CN"/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Comparation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zh-CN" sz="960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Extention</a:t>
            </a:r>
            <a:endParaRPr lang="en-US" altLang="en-GB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2"/>
          </p:nvPr>
        </p:nvSpPr>
        <p:spPr>
          <a:xfrm>
            <a:off x="8906933" y="2404010"/>
            <a:ext cx="12202383" cy="995680"/>
          </a:xfrm>
        </p:spPr>
        <p:txBody>
          <a:bodyPr/>
          <a:lstStyle/>
          <a:p>
            <a:r>
              <a:rPr lang="en-GB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1.</a:t>
            </a:r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Introduction</a:t>
            </a:r>
            <a:endParaRPr lang="en-US" altLang="en-GB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3"/>
          </p:nvPr>
        </p:nvSpPr>
        <p:spPr>
          <a:xfrm>
            <a:off x="8861213" y="3614132"/>
            <a:ext cx="12202383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2.Motivation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8848513" y="4824255"/>
            <a:ext cx="12202384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3.Solution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5"/>
          </p:nvPr>
        </p:nvSpPr>
        <p:spPr>
          <a:xfrm>
            <a:off x="8873913" y="6008978"/>
            <a:ext cx="12176983" cy="2028825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4.Extention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5.Q&amp;A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sz="9600">
                <a:sym typeface="+mn-ea"/>
              </a:rPr>
              <a:t>Question&amp;Answer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>
                <a:sym typeface="+mn-ea"/>
              </a:rPr>
              <a:t>Question&amp;Answer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The friendship project link is as follows:</a:t>
            </a:r>
            <a:endParaRPr kumimoji="1" lang="en-US" altLang="zh-CN"/>
          </a:p>
          <a:p>
            <a:r>
              <a:rPr kumimoji="1" lang="en-US" altLang="zh-CN"/>
              <a:t>https://github.com/acl-dev/open-coroutine</a:t>
            </a:r>
            <a:endParaRPr kumimoji="1" lang="en-US" altLang="zh-CN"/>
          </a:p>
          <a:p>
            <a:r>
              <a:rPr kumimoji="1" lang="en-US" altLang="zh-CN"/>
              <a:t>https://github.com/acl-dev/acl</a:t>
            </a:r>
            <a:endParaRPr kumimoji="1" lang="en-US" altLang="zh-CN"/>
          </a:p>
          <a:p>
            <a:r>
              <a:rPr kumimoji="1" lang="en-US" altLang="zh-CN"/>
              <a:t>https://github.com/alibaba/arthas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https://github.com/bytedance/monoio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https://github.com/dromara/dynamic-tp</a:t>
            </a:r>
            <a:endParaRPr kumimoji="1" lang="en-US" altLang="zh-CN"/>
          </a:p>
          <a:p>
            <a:r>
              <a:rPr kumimoji="1" lang="en-US" altLang="zh-CN"/>
              <a:t>https://github.com/apache/dubbo-spi-extensions</a:t>
            </a:r>
            <a:endParaRPr kumimoji="1"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zhangzicheng@apache.org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Thanks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>
                <a:sym typeface="+mn-ea"/>
              </a:rPr>
              <a:t>Introduction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Apache ShenYu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283710" cy="5410200"/>
          </a:xfrm>
        </p:spPr>
        <p:txBody>
          <a:bodyPr/>
          <a:lstStyle/>
          <a:p>
            <a:r>
              <a:rPr kumimoji="1" lang="zh-CN" altLang="en-US"/>
              <a:t>Apache ShenYu is a Java native API Gateway for service proxy, protocol conversion and API governance.</a:t>
            </a:r>
            <a:endParaRPr kumimoji="1" lang="zh-CN" altLang="en-US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Apache ShenYu Features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7790815"/>
          </a:xfrm>
        </p:spPr>
        <p:txBody>
          <a:bodyPr/>
          <a:lstStyle/>
          <a:p>
            <a:r>
              <a:rPr kumimoji="1" lang="zh-CN" altLang="en-US"/>
              <a:t>* Proxy: Support for Apache® Dubbo™, Spring Cloud, gRPC, Motan, SOFA, TARS, WebSocket, MQTT</a:t>
            </a:r>
            <a:endParaRPr kumimoji="1" lang="zh-CN" altLang="en-US"/>
          </a:p>
          <a:p>
            <a:r>
              <a:rPr kumimoji="1" lang="zh-CN" altLang="en-US"/>
              <a:t>* Security: Sign, OAuth 2.0, JSON Web Tokens, WAF plugin</a:t>
            </a:r>
            <a:endParaRPr kumimoji="1" lang="zh-CN" altLang="en-US"/>
          </a:p>
          <a:p>
            <a:r>
              <a:rPr kumimoji="1" lang="zh-CN" altLang="en-US"/>
              <a:t>* API governance: Request, response, parameter mapping, RateLimiter plugin</a:t>
            </a:r>
            <a:endParaRPr kumimoji="1" lang="zh-CN" altLang="en-US"/>
          </a:p>
          <a:p>
            <a:r>
              <a:rPr kumimoji="1" lang="zh-CN" altLang="en-US"/>
              <a:t>* Observability: Tracing, metrics, logging plugin</a:t>
            </a:r>
            <a:endParaRPr kumimoji="1" lang="zh-CN" altLang="en-US"/>
          </a:p>
          <a:p>
            <a:r>
              <a:rPr kumimoji="1" lang="zh-CN" altLang="en-US"/>
              <a:t>* Dashboard: Dynamic traffic control, visual backend for user menu permissions</a:t>
            </a:r>
            <a:endParaRPr kumimoji="1" lang="zh-CN" altLang="en-US"/>
          </a:p>
          <a:p>
            <a:r>
              <a:rPr kumimoji="1" lang="zh-CN" altLang="en-US"/>
              <a:t>* Extensions: Plugin hot-swapping, dynamic loading</a:t>
            </a:r>
            <a:endParaRPr kumimoji="1" lang="zh-CN" altLang="en-US"/>
          </a:p>
          <a:p>
            <a:r>
              <a:rPr kumimoji="1" lang="zh-CN" altLang="en-US"/>
              <a:t>* Language: provides .NET, Python, Go, Java client for API register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Me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605028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https://github.com/loongs-zhang</a:t>
            </a:r>
            <a:endParaRPr kumimoji="1" lang="en-US" altLang="zh-CN"/>
          </a:p>
          <a:p>
            <a:r>
              <a:rPr kumimoji="1" lang="en-US" altLang="zh-CN"/>
              <a:t>Apache ShenYu PMC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The founder of </a:t>
            </a:r>
            <a:r>
              <a:rPr kumimoji="1" lang="en-US" altLang="zh-CN">
                <a:sym typeface="+mn-ea"/>
              </a:rPr>
              <a:t>open-coroutine</a:t>
            </a:r>
            <a:r>
              <a:rPr kumimoji="1" lang="en-US" altLang="zh-CN">
                <a:sym typeface="+mn-ea"/>
              </a:rPr>
              <a:t> project</a:t>
            </a:r>
            <a:endParaRPr kumimoji="1" lang="en-US" altLang="zh-CN"/>
          </a:p>
          <a:p>
            <a:r>
              <a:rPr kumimoji="1" lang="en-US" altLang="zh-CN"/>
              <a:t>Contributes in shenyu/dynamic-tp/monoio</a:t>
            </a:r>
            <a:r>
              <a:rPr kumimoji="1" lang="en-US" altLang="zh-CN">
                <a:sym typeface="+mn-ea"/>
              </a:rPr>
              <a:t>/dubbo</a:t>
            </a:r>
            <a:endParaRPr kumimoji="1" lang="en-US" altLang="zh-CN"/>
          </a:p>
          <a:p>
            <a:r>
              <a:rPr kumimoji="1" lang="en-US" altLang="zh-CN"/>
              <a:t>Java&amp;Rust developer</a:t>
            </a:r>
            <a:endParaRPr kumimoji="1" lang="en-US" altLang="zh-CN"/>
          </a:p>
          <a:p>
            <a:r>
              <a:rPr kumimoji="1" lang="en-US" altLang="zh-CN"/>
              <a:t>One of the creators of Arthas vmtool</a:t>
            </a:r>
            <a:endParaRPr kumimoji="1" lang="en-US" altLang="zh-CN"/>
          </a:p>
          <a:p>
            <a:r>
              <a:rPr kumimoji="1" lang="en-US" altLang="zh-CN"/>
              <a:t>Created MemorySafeLinkedBlockingQueue</a:t>
            </a:r>
            <a:endParaRPr kumimoji="1" lang="en-US" altLang="zh-CN"/>
          </a:p>
        </p:txBody>
      </p:sp>
      <p:pic>
        <p:nvPicPr>
          <p:cNvPr id="5" name="Picture 4" descr="zz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20" y="3003550"/>
            <a:ext cx="5348605" cy="7199630"/>
          </a:xfrm>
          <a:prstGeom prst="rect">
            <a:avLst/>
          </a:prstGeom>
        </p:spPr>
      </p:pic>
      <p:pic>
        <p:nvPicPr>
          <p:cNvPr id="7" name="Picture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215" y="1532890"/>
            <a:ext cx="53251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Motivation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Why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ShenYu has good extensibility in the Java. However, we can’t extend ShenYu plugin in languages other than Java.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Solution</a:t>
            </a:r>
            <a:endParaRPr lang="en-GB" altLang="zh-CN" sz="9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3538</Words>
  <Application>WPS 演示</Application>
  <PresentationFormat>自定义</PresentationFormat>
  <Paragraphs>146</Paragraphs>
  <Slides>23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7" baseType="lpstr">
      <vt:lpstr>Arial</vt:lpstr>
      <vt:lpstr>宋体</vt:lpstr>
      <vt:lpstr>Wingdings</vt:lpstr>
      <vt:lpstr>Helvetica Neue</vt:lpstr>
      <vt:lpstr>OPPOSans L</vt:lpstr>
      <vt:lpstr>Thonburi</vt:lpstr>
      <vt:lpstr>OPPOSans B</vt:lpstr>
      <vt:lpstr>OPPOSans B</vt:lpstr>
      <vt:lpstr>苹方-简</vt:lpstr>
      <vt:lpstr>OPPOSans H</vt:lpstr>
      <vt:lpstr>OPPOSans R</vt:lpstr>
      <vt:lpstr>OPPOSans H</vt:lpstr>
      <vt:lpstr>OPPOSans L</vt:lpstr>
      <vt:lpstr>Helvetica Neue Medium</vt:lpstr>
      <vt:lpstr>OPPOSans M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WPS_250197374</cp:lastModifiedBy>
  <cp:revision>64</cp:revision>
  <dcterms:created xsi:type="dcterms:W3CDTF">2024-07-09T10:43:46Z</dcterms:created>
  <dcterms:modified xsi:type="dcterms:W3CDTF">2024-07-09T10:43:46Z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A17769F0FC34BA27C0008966578FF2B9_42</vt:lpwstr>
  </property>
  <property fmtid="{D5CDD505-2E9C-101B-9397-08002B2CF9AE}" pid="3" name="KSOProductBuildVer">
    <vt:lpwstr>2052-5.2.0.7734</vt:lpwstr>
  </property>
</Properties>
</file>