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35"/>
  </p:notesMasterIdLst>
  <p:handoutMasterIdLst>
    <p:handoutMasterId r:id="rId36"/>
  </p:handoutMasterIdLst>
  <p:sldIdLst>
    <p:sldId id="274" r:id="rId4"/>
    <p:sldId id="264" r:id="rId5"/>
    <p:sldId id="300" r:id="rId6"/>
    <p:sldId id="283" r:id="rId7"/>
    <p:sldId id="285" r:id="rId8"/>
    <p:sldId id="278" r:id="rId9"/>
    <p:sldId id="287" r:id="rId10"/>
    <p:sldId id="291" r:id="rId11"/>
    <p:sldId id="292" r:id="rId12"/>
    <p:sldId id="284" r:id="rId13"/>
    <p:sldId id="294" r:id="rId14"/>
    <p:sldId id="317" r:id="rId15"/>
    <p:sldId id="329" r:id="rId16"/>
    <p:sldId id="328" r:id="rId17"/>
    <p:sldId id="295" r:id="rId18"/>
    <p:sldId id="318" r:id="rId19"/>
    <p:sldId id="296" r:id="rId20"/>
    <p:sldId id="340" r:id="rId21"/>
    <p:sldId id="293" r:id="rId22"/>
    <p:sldId id="288" r:id="rId23"/>
    <p:sldId id="347" r:id="rId24"/>
    <p:sldId id="348" r:id="rId25"/>
    <p:sldId id="349" r:id="rId26"/>
    <p:sldId id="289" r:id="rId27"/>
    <p:sldId id="350" r:id="rId28"/>
    <p:sldId id="351" r:id="rId29"/>
    <p:sldId id="352" r:id="rId30"/>
    <p:sldId id="353" r:id="rId31"/>
    <p:sldId id="298" r:id="rId32"/>
    <p:sldId id="299" r:id="rId33"/>
    <p:sldId id="297" r:id="rId34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8703290" y="3578225"/>
            <a:ext cx="3694430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supporting the brpc protocol for shenyu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61600" y="3578225"/>
            <a:ext cx="8495030" cy="68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789035" cy="8448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framework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</a:t>
            </a:r>
            <a:r>
              <a:rPr kumimoji="1" lang="en-US" altLang="zh-CN">
                <a:sym typeface="+mn-ea"/>
              </a:rPr>
              <a:t>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624185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10841990" cy="7200265"/>
          </a:xfrm>
        </p:spPr>
        <p:txBody>
          <a:bodyPr/>
          <a:lstStyle/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javac -h . Main.java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Then we got Main.h --------------&gt;</a:t>
            </a:r>
            <a:endParaRPr kumimoji="1" lang="en-US" altLang="zh-CN"/>
          </a:p>
        </p:txBody>
      </p:sp>
      <p:pic>
        <p:nvPicPr>
          <p:cNvPr id="7" name="图片 6" descr="企业微信截图_27b9400f-49d1-4cbc-a840-f3dcd1b96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75" y="2581275"/>
            <a:ext cx="8658860" cy="819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zh-CN" altLang="en-US"/>
              <a:t>import java.net.URL;</a:t>
            </a:r>
            <a:endParaRPr kumimoji="1" lang="zh-CN" altLang="en-US"/>
          </a:p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static {</a:t>
            </a:r>
            <a:r>
              <a:rPr kumimoji="1" lang="en-US" altLang="zh-CN"/>
              <a:t>    final </a:t>
            </a:r>
            <a:r>
              <a:rPr kumimoji="1" lang="zh-CN" altLang="en-US"/>
              <a:t>URL url = Main.class.getResource("jni.dylib");</a:t>
            </a:r>
            <a:endParaRPr kumimoji="1" lang="zh-CN" altLang="en-US"/>
          </a:p>
          <a:p>
            <a:r>
              <a:rPr kumimoji="1" lang="zh-CN" altLang="en-US"/>
              <a:t>        System.load(url.getPath());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    public static void main(String[] args) {</a:t>
            </a:r>
            <a:endParaRPr kumimoji="1" lang="zh-CN" altLang="en-US"/>
          </a:p>
          <a:p>
            <a:r>
              <a:rPr kumimoji="1" lang="zh-CN" altLang="en-US"/>
              <a:t>        System.out.println(helloJni());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C code below</a:t>
            </a:r>
            <a:endParaRPr kumimoji="1" lang="zh-CN" altLang="en-US"/>
          </a:p>
          <a:p>
            <a:r>
              <a:rPr kumimoji="1" lang="zh-CN" altLang="en-US"/>
              <a:t>#include &lt;jni.h&gt;</a:t>
            </a:r>
            <a:endParaRPr kumimoji="1" lang="zh-CN" altLang="en-US"/>
          </a:p>
          <a:p>
            <a:r>
              <a:rPr kumimoji="1" lang="zh-CN" altLang="en-US"/>
              <a:t>#include &lt;jni_md.h&gt;</a:t>
            </a:r>
            <a:endParaRPr kumimoji="1" lang="zh-CN" altLang="en-US"/>
          </a:p>
          <a:p>
            <a:r>
              <a:rPr kumimoji="1" lang="zh-CN" altLang="en-US"/>
              <a:t>#include &lt;jvmti.h&gt;</a:t>
            </a:r>
            <a:endParaRPr kumimoji="1" lang="zh-CN" altLang="en-US"/>
          </a:p>
          <a:p>
            <a:r>
              <a:rPr kumimoji="1" lang="zh-CN" altLang="en-US"/>
              <a:t>#include "Main.h"</a:t>
            </a:r>
            <a:endParaRPr kumimoji="1" lang="zh-CN" altLang="en-US"/>
          </a:p>
          <a:p>
            <a:r>
              <a:rPr kumimoji="1" lang="zh-CN" altLang="en-US"/>
              <a:t>JNIEXPORT jstring JNICALL </a:t>
            </a:r>
            <a:endParaRPr kumimoji="1" lang="zh-CN" altLang="en-US"/>
          </a:p>
          <a:p>
            <a:r>
              <a:rPr kumimoji="1" lang="zh-CN" altLang="en-US"/>
              <a:t>Java_Main_helloJni</a:t>
            </a:r>
            <a:r>
              <a:rPr kumimoji="1" lang="en-US" altLang="zh-CN"/>
              <a:t> </a:t>
            </a:r>
            <a:r>
              <a:rPr kumimoji="1" lang="zh-CN" altLang="en-US"/>
              <a:t>(JNIEnv *env, 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</a:t>
            </a:r>
            <a:r>
              <a:rPr kumimoji="1" lang="zh-CN" altLang="en-US"/>
              <a:t>jclass klass) {</a:t>
            </a:r>
            <a:endParaRPr kumimoji="1" lang="zh-CN" altLang="en-US"/>
          </a:p>
          <a:p>
            <a:r>
              <a:rPr kumimoji="1" lang="zh-CN" altLang="en-US"/>
              <a:t>    return env-&gt;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    </a:t>
            </a:r>
            <a:r>
              <a:rPr kumimoji="1" lang="zh-CN" altLang="en-US"/>
              <a:t>NewStringUTF("Hello JNI");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628900"/>
            <a:ext cx="13385165" cy="906272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14805660" y="3236595"/>
            <a:ext cx="710120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/>
              <a:t>The low-level code needs to ensure compatibility(OS &amp; CPU);</a:t>
            </a:r>
            <a:endParaRPr kumimoji="1" lang="en-US"/>
          </a:p>
          <a:p>
            <a:endParaRPr kumimoji="1" lang="en-US"/>
          </a:p>
          <a:p>
            <a:r>
              <a:rPr kumimoji="1" lang="en-US"/>
              <a:t>Each supported language is </a:t>
            </a:r>
            <a:r>
              <a:rPr kumimoji="1" lang="en-US">
                <a:sym typeface="+mn-ea"/>
              </a:rPr>
              <a:t>bound to .so/.dylib/.dll as the upper-level</a:t>
            </a:r>
            <a:r>
              <a:rPr kumimoji="1" lang="en-US"/>
              <a:t>;</a:t>
            </a:r>
            <a:endParaRPr kumimoji="1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new languages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OS of your machine is not supported, but if it is,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WASM(WebAssembly) bytecode is designed to be encoded in a size- and load-time-efficient binary format. WASM aims to leverage the common hardware features available on various platforms to execute in browsers at machine code speed.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WASI provide a portable interface for applications that run within a constrained sandbox environment, which allows WASM to run in non browser environments such as Linux. It's portable and secure.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2870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https://github.com/alibaba/higress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Good, no need to modify framework code, but it's possible that the language you're good at doesn't support WASM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only 4 basic </a:t>
            </a:r>
            <a:r>
              <a:rPr kumimoji="1" lang="en-US" altLang="zh-CN">
                <a:sym typeface="+mn-ea"/>
              </a:rPr>
              <a:t>Java</a:t>
            </a:r>
            <a:r>
              <a:rPr kumimoji="1" lang="en-US" altLang="zh-CN">
                <a:sym typeface="+mn-ea"/>
              </a:rPr>
              <a:t> types are supported d</a:t>
            </a:r>
            <a:r>
              <a:rPr kumimoji="1" lang="en-US" altLang="zh-CN">
                <a:sym typeface="+mn-ea"/>
              </a:rPr>
              <a:t>ue to the immaturity of the WASM ecosystem in Java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</a:t>
            </a:r>
            <a:r>
              <a:rPr kumimoji="1" lang="en-US" altLang="zh-CN">
                <a:sym typeface="+mn-ea"/>
              </a:rPr>
              <a:t>Performance loss due to serialization and deserialization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480185" y="4251325"/>
          <a:ext cx="20223480" cy="521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655"/>
                <a:gridCol w="2308225"/>
                <a:gridCol w="2383155"/>
                <a:gridCol w="2308860"/>
                <a:gridCol w="2607310"/>
                <a:gridCol w="2626360"/>
                <a:gridCol w="2682240"/>
                <a:gridCol w="2606675"/>
              </a:tblGrid>
              <a:tr h="768985">
                <a:tc>
                  <a:txBody>
                    <a:bodyPr/>
                    <a:p>
                      <a:pPr algn="ctr">
                        <a:buNone/>
                      </a:pP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Example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/>
                        <a:t>Workload</a:t>
                      </a: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Difficulty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Extention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Friendliness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Performance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Complexity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SDKs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dubbo-go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huge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unsupported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33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Local Forward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apisix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accent6"/>
                          </a:solidFill>
                          <a:sym typeface="+mn-ea"/>
                        </a:rPr>
                        <a:t>light</a:t>
                      </a:r>
                      <a:endParaRPr kumimoji="1" lang="en-US" altLang="zh-CN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middle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  <a:sym typeface="+mn-ea"/>
                        </a:rPr>
                        <a:t>middle</a:t>
                      </a:r>
                      <a:endParaRPr lang="en-US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network,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rgbClr val="FF0000"/>
                          </a:solidFill>
                          <a:sym typeface="+mn-ea"/>
                        </a:rPr>
                        <a:t>start processes</a:t>
                      </a:r>
                      <a:endParaRPr kumimoji="1" lang="en-US" altLang="zh-CN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7569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Native Library</a:t>
                      </a:r>
                      <a:endParaRPr 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opendal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  <a:sym typeface="+mn-ea"/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325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WASI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higress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light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simple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95680"/>
          </a:xfrm>
        </p:spPr>
        <p:txBody>
          <a:bodyPr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2028825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5.Q&amp;A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What is a Selector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Selector: Each plugin can set multiple selectors to carry out preliminary filtering of traffic.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What is a Rule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Rule: Multiple rules can be set per selector for more fine-grained control of flow.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What is a Metadata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Metadata is used for generic invoke by gateway. </a:t>
            </a:r>
            <a:r>
              <a:rPr kumimoji="1" lang="en-US" altLang="zh-CN">
                <a:sym typeface="+mn-ea"/>
              </a:rPr>
              <a:t>For each interface method, there is one piece of metadata.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Step1: Add Dependency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Assuming we already have a Maven project</a:t>
            </a:r>
            <a:r>
              <a:rPr kumimoji="1" lang="en-US" altLang="zh-CN"/>
              <a:t>.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&lt;dependency&gt;</a:t>
            </a:r>
            <a:endParaRPr kumimoji="1" lang="zh-CN" altLang="en-US"/>
          </a:p>
          <a:p>
            <a:r>
              <a:rPr kumimoji="1" lang="zh-CN" altLang="en-US"/>
              <a:t>    &lt;groupId&gt;org.apache.shenyu&lt;/groupId&gt;</a:t>
            </a:r>
            <a:endParaRPr kumimoji="1" lang="zh-CN" altLang="en-US"/>
          </a:p>
          <a:p>
            <a:r>
              <a:rPr kumimoji="1" lang="zh-CN" altLang="en-US"/>
              <a:t>    &lt;artifactId&gt;shenyu-plugin-wasm-base&lt;/artifactId&gt;</a:t>
            </a:r>
            <a:endParaRPr kumimoji="1" lang="zh-CN" altLang="en-US"/>
          </a:p>
          <a:p>
            <a:r>
              <a:rPr kumimoji="1" lang="zh-CN" altLang="en-US"/>
              <a:t>    &lt;version&gt;${</a:t>
            </a:r>
            <a:r>
              <a:rPr kumimoji="1" lang="en-US" altLang="zh-CN"/>
              <a:t>shenyu</a:t>
            </a:r>
            <a:r>
              <a:rPr kumimoji="1" lang="zh-CN" altLang="en-US"/>
              <a:t>.version}&lt;/version&gt;</a:t>
            </a:r>
            <a:endParaRPr kumimoji="1" lang="zh-CN" altLang="en-US"/>
          </a:p>
          <a:p>
            <a:r>
              <a:rPr kumimoji="1" lang="zh-CN" altLang="en-US"/>
              <a:t>&lt;/dependency&gt;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209484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Step2: Subscribe Plugin Changes</a:t>
            </a:r>
            <a:endParaRPr kumimoji="1"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public class BrpcPluginDataHandler extends AbstractWasmPluginDataHandler {</a:t>
            </a:r>
            <a:endParaRPr kumimoji="1" lang="zh-CN" altLang="en-US"/>
          </a:p>
          <a:p>
            <a:r>
              <a:rPr kumimoji="1" lang="en-US" altLang="zh-CN"/>
              <a:t>    // Receive data from shenyu-admin</a:t>
            </a:r>
            <a:endParaRPr kumimoji="1" lang="en-US" altLang="zh-CN"/>
          </a:p>
          <a:p>
            <a:r>
              <a:rPr kumimoji="1" lang="en-US" altLang="zh-CN"/>
              <a:t>}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2710160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Step3: Subscribe Metadata Changes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Step4: Implement Plugin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Cluster: NGINX, Docker, Kubernetes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founder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can’t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1515*352"/>
  <p:tag name="TABLE_ENDDRAG_RECT" val="116*465*1515*35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5620</Words>
  <Application>WPS Presentation</Application>
  <PresentationFormat>自定义</PresentationFormat>
  <Paragraphs>276</Paragraphs>
  <Slides>31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dragon-zhang</cp:lastModifiedBy>
  <cp:revision>101</cp:revision>
  <dcterms:created xsi:type="dcterms:W3CDTF">2024-07-12T13:40:33Z</dcterms:created>
  <dcterms:modified xsi:type="dcterms:W3CDTF">2024-07-12T13:40:33Z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1033-6.7.1.8828</vt:lpwstr>
  </property>
</Properties>
</file>