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4"/>
  </p:handoutMasterIdLst>
  <p:sldIdLst>
    <p:sldId id="274" r:id="rId4"/>
    <p:sldId id="264" r:id="rId6"/>
    <p:sldId id="300" r:id="rId7"/>
    <p:sldId id="283" r:id="rId8"/>
    <p:sldId id="285" r:id="rId9"/>
    <p:sldId id="278" r:id="rId10"/>
    <p:sldId id="287" r:id="rId11"/>
    <p:sldId id="291" r:id="rId12"/>
    <p:sldId id="292" r:id="rId13"/>
    <p:sldId id="372" r:id="rId14"/>
    <p:sldId id="284" r:id="rId15"/>
    <p:sldId id="294" r:id="rId16"/>
    <p:sldId id="317" r:id="rId17"/>
    <p:sldId id="329" r:id="rId18"/>
    <p:sldId id="328" r:id="rId19"/>
    <p:sldId id="358" r:id="rId20"/>
    <p:sldId id="295" r:id="rId21"/>
    <p:sldId id="318" r:id="rId22"/>
    <p:sldId id="296" r:id="rId23"/>
    <p:sldId id="340" r:id="rId24"/>
    <p:sldId id="293" r:id="rId25"/>
    <p:sldId id="288" r:id="rId26"/>
    <p:sldId id="359" r:id="rId27"/>
    <p:sldId id="289" r:id="rId28"/>
    <p:sldId id="352" r:id="rId29"/>
    <p:sldId id="353" r:id="rId30"/>
    <p:sldId id="298" r:id="rId31"/>
    <p:sldId id="299" r:id="rId32"/>
    <p:sldId id="297" r:id="rId33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大家好，我是</a:t>
            </a:r>
            <a:r>
              <a:rPr lang="en-US" altLang="zh-CN"/>
              <a:t>shenyu</a:t>
            </a:r>
            <a:r>
              <a:rPr lang="zh-CN" altLang="en-US"/>
              <a:t>社区的张子成，很高兴在</a:t>
            </a:r>
            <a:r>
              <a:rPr lang="en-US" altLang="zh-CN"/>
              <a:t>Apache</a:t>
            </a:r>
            <a:r>
              <a:rPr lang="zh-CN" altLang="en-US"/>
              <a:t>亚洲峰会</a:t>
            </a:r>
            <a:r>
              <a:rPr lang="en-US" altLang="zh-CN"/>
              <a:t>2024</a:t>
            </a:r>
            <a:r>
              <a:rPr lang="zh-CN" altLang="en-US"/>
              <a:t>和大家见面。首先感谢</a:t>
            </a:r>
            <a:r>
              <a:rPr lang="en-US" altLang="zh-CN"/>
              <a:t>Apache</a:t>
            </a:r>
            <a:r>
              <a:rPr lang="zh-CN" altLang="en-US"/>
              <a:t>基金会提供这个舞台，其次感谢帮助过我的社区小伙伴，接下来让我们进入今天的正题：玩转</a:t>
            </a:r>
            <a:r>
              <a:rPr lang="en-US" altLang="zh-CN"/>
              <a:t>WASM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来我们分为</a:t>
            </a:r>
            <a:r>
              <a:rPr lang="en-US" altLang="zh-CN"/>
              <a:t>4</a:t>
            </a:r>
            <a:r>
              <a:rPr lang="zh-CN" altLang="en-US"/>
              <a:t>部分来介绍，第</a:t>
            </a:r>
            <a:r>
              <a:rPr lang="en-US" altLang="zh-CN"/>
              <a:t>1</a:t>
            </a:r>
            <a:r>
              <a:rPr lang="zh-CN" altLang="en-US"/>
              <a:t>点是关于</a:t>
            </a:r>
            <a:r>
              <a:rPr lang="en-US" altLang="zh-CN"/>
              <a:t>shenyu</a:t>
            </a:r>
            <a:r>
              <a:rPr lang="zh-CN" altLang="en-US"/>
              <a:t>及个人的介绍，第</a:t>
            </a:r>
            <a:r>
              <a:rPr lang="en-US" altLang="zh-CN"/>
              <a:t>2</a:t>
            </a:r>
            <a:r>
              <a:rPr lang="zh-CN" altLang="en-US"/>
              <a:t>点是</a:t>
            </a:r>
            <a:r>
              <a:rPr lang="en-US" altLang="zh-CN"/>
              <a:t>shenyu</a:t>
            </a:r>
            <a:r>
              <a:rPr lang="zh-CN" altLang="en-US"/>
              <a:t>引入</a:t>
            </a:r>
            <a:r>
              <a:rPr lang="en-US" altLang="zh-CN"/>
              <a:t>WASM</a:t>
            </a:r>
            <a:r>
              <a:rPr lang="zh-CN" altLang="en-US"/>
              <a:t>技术的动机</a:t>
            </a:r>
            <a:r>
              <a:rPr lang="en-US" altLang="zh-CN"/>
              <a:t>，</a:t>
            </a:r>
            <a:r>
              <a:rPr lang="zh-CN" altLang="en-US"/>
              <a:t>在第</a:t>
            </a:r>
            <a:r>
              <a:rPr lang="en-US" altLang="zh-CN"/>
              <a:t>3</a:t>
            </a:r>
            <a:r>
              <a:rPr lang="zh-CN" altLang="en-US"/>
              <a:t>点中我们会深入探讨多语言</a:t>
            </a:r>
            <a:r>
              <a:rPr lang="en-US" altLang="zh-CN"/>
              <a:t>SDK</a:t>
            </a:r>
            <a:r>
              <a:rPr lang="zh-CN" altLang="en-US"/>
              <a:t>、本地转发、动态链接库和</a:t>
            </a:r>
            <a:r>
              <a:rPr lang="en-US" altLang="zh-CN"/>
              <a:t>WASM</a:t>
            </a:r>
            <a:r>
              <a:rPr lang="zh-CN" altLang="en-US"/>
              <a:t>这几种方案之间的优劣，而后讲述如何在</a:t>
            </a:r>
            <a:r>
              <a:rPr lang="en-US" altLang="zh-CN"/>
              <a:t>shenyu</a:t>
            </a:r>
            <a:r>
              <a:rPr lang="zh-CN" altLang="en-US"/>
              <a:t>中扩展一个</a:t>
            </a:r>
            <a:r>
              <a:rPr lang="en-US" altLang="zh-CN"/>
              <a:t>WASM</a:t>
            </a:r>
            <a:r>
              <a:rPr lang="zh-CN" altLang="en-US"/>
              <a:t>插件，最后</a:t>
            </a:r>
            <a:r>
              <a:rPr lang="zh-CN" altLang="en-US">
                <a:sym typeface="+mn-ea"/>
              </a:rPr>
              <a:t>时间留给</a:t>
            </a:r>
            <a:r>
              <a:rPr lang="en-US" altLang="zh-CN"/>
              <a:t>QA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本次分享的</a:t>
            </a:r>
            <a:r>
              <a:rPr lang="en-US" altLang="zh-CN"/>
              <a:t>PPT</a:t>
            </a:r>
            <a:r>
              <a:rPr lang="zh-CN" altLang="en-US"/>
              <a:t>及相关资源可以在我的</a:t>
            </a:r>
            <a:r>
              <a:rPr lang="en-US" altLang="zh-CN"/>
              <a:t>github</a:t>
            </a:r>
            <a:r>
              <a:rPr lang="zh-CN" altLang="en-US"/>
              <a:t>上</a:t>
            </a:r>
            <a:r>
              <a:rPr lang="zh-CN" altLang="en-US"/>
              <a:t>获取。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网关、</a:t>
            </a:r>
            <a:r>
              <a:rPr lang="en-US" altLang="zh-CN"/>
              <a:t>admin</a:t>
            </a:r>
            <a:r>
              <a:rPr lang="zh-CN" altLang="en-US"/>
              <a:t>、注册</a:t>
            </a:r>
            <a:r>
              <a:rPr lang="zh-CN" altLang="en-US"/>
              <a:t>中心、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jpeg"/><Relationship Id="rId2" Type="http://schemas.openxmlformats.org/officeDocument/2006/relationships/tags" Target="../tags/tag3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tags" Target="../tags/tag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Evaluation Criteria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Workload: The workload of framework developers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Difficulty: Difficulty for framework developers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User friendliness: User's learning cost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Operation complexity: The complexity of deploying service using this framework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Huge, each language has its own technology stack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9263995" y="3578225"/>
            <a:ext cx="3023235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supporting the brpc protocol for shenyu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61600" y="3578225"/>
            <a:ext cx="9002395" cy="7245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789035" cy="8448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framework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</a:t>
            </a:r>
            <a:r>
              <a:rPr kumimoji="1" lang="en-US" altLang="zh-CN">
                <a:sym typeface="+mn-ea"/>
              </a:rPr>
              <a:t>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24185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// C code below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#include &lt;jni.h&gt;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&lt;jni_md.h&gt;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&lt;jvmti.h&gt;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"Main.h"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JNIEXPORT jstring JNICALL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Java_Main_helloJni</a:t>
            </a:r>
            <a:r>
              <a:rPr kumimoji="1" lang="en-US" altLang="zh-CN">
                <a:sym typeface="+mn-ea"/>
              </a:rPr>
              <a:t> </a:t>
            </a:r>
            <a:r>
              <a:rPr kumimoji="1" lang="zh-CN" altLang="en-US">
                <a:sym typeface="+mn-ea"/>
              </a:rPr>
              <a:t>(JNIEnv *env,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</a:t>
            </a:r>
            <a:r>
              <a:rPr kumimoji="1" lang="zh-CN" altLang="en-US">
                <a:sym typeface="+mn-ea"/>
              </a:rPr>
              <a:t>jclass klass) {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return env-&gt;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    </a:t>
            </a:r>
            <a:r>
              <a:rPr kumimoji="1" lang="zh-CN" altLang="en-US">
                <a:sym typeface="+mn-ea"/>
              </a:rPr>
              <a:t>NewStringUTF("Hello JNI");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generate the dynamic link library by g++ command in macos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g++ -I ${JAVA_HOME}/include</a:t>
            </a:r>
            <a:r>
              <a:rPr kumimoji="1" lang="en-US" altLang="zh-CN"/>
              <a:t> </a:t>
            </a:r>
            <a:endParaRPr kumimoji="1" lang="en-US" altLang="zh-CN"/>
          </a:p>
          <a:p>
            <a:r>
              <a:rPr kumimoji="1" lang="zh-CN" altLang="en-US">
                <a:sym typeface="+mn-ea"/>
              </a:rPr>
              <a:t>-I ${JAVA_HOME}/include</a:t>
            </a:r>
            <a:r>
              <a:rPr kumimoji="1" lang="en-US" altLang="zh-CN">
                <a:sym typeface="+mn-ea"/>
              </a:rPr>
              <a:t>/</a:t>
            </a:r>
            <a:r>
              <a:rPr kumimoji="1" lang="zh-CN" altLang="en-US"/>
              <a:t>darwin</a:t>
            </a:r>
            <a:r>
              <a:rPr kumimoji="1" lang="en-US" altLang="zh-CN"/>
              <a:t> jni-library.cpp</a:t>
            </a:r>
            <a:r>
              <a:rPr kumimoji="1" lang="zh-CN" altLang="en-US"/>
              <a:t> -m64 -fPIC -shared -o jni.dylib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</a:t>
            </a:r>
            <a:endParaRPr kumimoji="1" lang="en-US" altLang="zh-CN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96825" y="2628900"/>
            <a:ext cx="9304655" cy="7557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3236595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endParaRPr kumimoji="1" lang="en-US"/>
          </a:p>
          <a:p>
            <a:r>
              <a:rPr kumimoji="1" lang="en-US"/>
              <a:t>Each supported language is </a:t>
            </a:r>
            <a:r>
              <a:rPr kumimoji="1" lang="en-US">
                <a:sym typeface="+mn-ea"/>
              </a:rPr>
              <a:t>bound to .so/.dylib/.dll as the upper-level</a:t>
            </a:r>
            <a:r>
              <a:rPr kumimoji="1" lang="en-US"/>
              <a:t>;</a:t>
            </a:r>
            <a:endParaRPr kumimoji="1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new languages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7715885" cy="7200265"/>
          </a:xfrm>
        </p:spPr>
        <p:txBody>
          <a:bodyPr/>
          <a:lstStyle/>
          <a:p>
            <a:r>
              <a:rPr kumimoji="1" lang="zh-CN" altLang="en-US"/>
              <a:t>WebAssembly or wasm is a new, portable, size- and load-time-efficient format suitable for compilation to the web.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WASI allows WASM to run in non browser environments such as Linux.</a:t>
            </a:r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26905" y="3578225"/>
            <a:ext cx="12490450" cy="7815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2870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https://github.com/alibaba/higress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Good, no need to modify framework code, but it's possible that the language you're good at doesn't support WASM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only 4 basic </a:t>
            </a:r>
            <a:r>
              <a:rPr kumimoji="1" lang="en-US" altLang="zh-CN">
                <a:sym typeface="+mn-ea"/>
              </a:rPr>
              <a:t>Java</a:t>
            </a:r>
            <a:r>
              <a:rPr kumimoji="1" lang="en-US" altLang="zh-CN">
                <a:sym typeface="+mn-ea"/>
              </a:rPr>
              <a:t> types are supported d</a:t>
            </a:r>
            <a:r>
              <a:rPr kumimoji="1" lang="en-US" altLang="zh-CN">
                <a:sym typeface="+mn-ea"/>
              </a:rPr>
              <a:t>ue to the immaturity of the WASM ecosystem in Java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</a:t>
            </a:r>
            <a:r>
              <a:rPr kumimoji="1" lang="en-US" altLang="zh-CN">
                <a:sym typeface="+mn-ea"/>
              </a:rPr>
              <a:t>Performance loss due to serialization and deserialization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480185" y="4251325"/>
          <a:ext cx="20223480" cy="521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55"/>
                <a:gridCol w="2308225"/>
                <a:gridCol w="2383155"/>
                <a:gridCol w="2308860"/>
                <a:gridCol w="2607310"/>
                <a:gridCol w="2626360"/>
                <a:gridCol w="2682240"/>
                <a:gridCol w="2606675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Example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/>
                        <a:t>Workload</a:t>
                      </a: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Difficulty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Extention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Friendliness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Performance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Complexity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SDKs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dubbo-go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huge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unsupported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33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Local Forward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apisix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accent6"/>
                          </a:solidFill>
                          <a:sym typeface="+mn-ea"/>
                        </a:rPr>
                        <a:t>light</a:t>
                      </a:r>
                      <a:endParaRPr kumimoji="1" lang="en-US" altLang="zh-CN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  <a:sym typeface="+mn-ea"/>
                        </a:rPr>
                        <a:t>middle</a:t>
                      </a:r>
                      <a:endParaRPr lang="en-US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network,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rgbClr val="FF0000"/>
                          </a:solidFill>
                          <a:sym typeface="+mn-ea"/>
                        </a:rPr>
                        <a:t>start processes</a:t>
                      </a:r>
                      <a:endParaRPr kumimoji="1" lang="en-US" altLang="zh-CN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Native Library</a:t>
                      </a:r>
                      <a:endParaRPr 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opendal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  <a:sym typeface="+mn-ea"/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325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WASI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higress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light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simple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How to run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把</a:t>
            </a:r>
            <a:r>
              <a:rPr kumimoji="1" lang="en-US" altLang="zh-CN"/>
              <a:t>rust http client</a:t>
            </a:r>
            <a:r>
              <a:rPr kumimoji="1" lang="zh-CN" altLang="en-US"/>
              <a:t>插件的代码放到</a:t>
            </a:r>
            <a:r>
              <a:rPr kumimoji="1" lang="en-US" altLang="zh-CN"/>
              <a:t>shenyu repo</a:t>
            </a:r>
            <a:r>
              <a:rPr kumimoji="1" lang="zh-CN" altLang="en-US"/>
              <a:t>，然后讲讲如何</a:t>
            </a:r>
            <a:r>
              <a:rPr kumimoji="1" lang="zh-CN" altLang="en-US"/>
              <a:t>运行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Step1: Add Dependency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Assuming we already have a Maven project</a:t>
            </a:r>
            <a:r>
              <a:rPr kumimoji="1" lang="en-US" altLang="zh-CN"/>
              <a:t>.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&lt;dependency&gt;</a:t>
            </a:r>
            <a:endParaRPr kumimoji="1" lang="zh-CN" altLang="en-US"/>
          </a:p>
          <a:p>
            <a:r>
              <a:rPr kumimoji="1" lang="zh-CN" altLang="en-US"/>
              <a:t>    &lt;groupId&gt;org.apache.shenyu&lt;/groupId&gt;</a:t>
            </a:r>
            <a:endParaRPr kumimoji="1" lang="zh-CN" altLang="en-US"/>
          </a:p>
          <a:p>
            <a:r>
              <a:rPr kumimoji="1" lang="zh-CN" altLang="en-US"/>
              <a:t>    &lt;artifactId&gt;shenyu-plugin-wasm-</a:t>
            </a:r>
            <a:r>
              <a:rPr kumimoji="1" lang="en-US" altLang="zh-CN"/>
              <a:t>api</a:t>
            </a:r>
            <a:r>
              <a:rPr kumimoji="1" lang="zh-CN" altLang="en-US"/>
              <a:t>&lt;/artifactId&gt;</a:t>
            </a:r>
            <a:endParaRPr kumimoji="1" lang="zh-CN" altLang="en-US"/>
          </a:p>
          <a:p>
            <a:r>
              <a:rPr kumimoji="1" lang="zh-CN" altLang="en-US"/>
              <a:t>    &lt;version&gt;${</a:t>
            </a:r>
            <a:r>
              <a:rPr kumimoji="1" lang="en-US" altLang="zh-CN"/>
              <a:t>shenyu</a:t>
            </a:r>
            <a:r>
              <a:rPr kumimoji="1" lang="zh-CN" altLang="en-US"/>
              <a:t>.version}&lt;/version&gt;</a:t>
            </a:r>
            <a:endParaRPr kumimoji="1" lang="zh-CN" altLang="en-US"/>
          </a:p>
          <a:p>
            <a:r>
              <a:rPr kumimoji="1" lang="zh-CN" altLang="en-US"/>
              <a:t>&lt;/dependency&gt;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9982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Step2: Implement the Java Part</a:t>
            </a:r>
            <a:endParaRPr kumimoji="1" lang="en-US" altLang="zh-CN">
              <a:sym typeface="+mn-ea"/>
            </a:endParaRPr>
          </a:p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Cluster: NGINX, Docker, Kubernetes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</a:t>
            </a:r>
            <a:r>
              <a:rPr kumimoji="1" lang="en-US" altLang="zh-CN"/>
              <a:t>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1515*352"/>
  <p:tag name="TABLE_ENDDRAG_RECT" val="116*465*1515*35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5401</Words>
  <Application>WPS Presentation</Application>
  <PresentationFormat>自定义</PresentationFormat>
  <Paragraphs>280</Paragraphs>
  <Slides>29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53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dragon-zhang</cp:lastModifiedBy>
  <cp:revision>127</cp:revision>
  <dcterms:created xsi:type="dcterms:W3CDTF">2024-07-16T15:25:09Z</dcterms:created>
  <dcterms:modified xsi:type="dcterms:W3CDTF">2024-07-16T15:25:09Z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1033-6.7.1.8828</vt:lpwstr>
  </property>
</Properties>
</file>