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4" r:id="rId3"/>
  </p:sldMasterIdLst>
  <p:notesMasterIdLst>
    <p:notesMasterId r:id="rId25"/>
  </p:notesMasterIdLst>
  <p:handoutMasterIdLst>
    <p:handoutMasterId r:id="rId26"/>
  </p:handoutMasterIdLst>
  <p:sldIdLst>
    <p:sldId id="274" r:id="rId4"/>
    <p:sldId id="264" r:id="rId5"/>
    <p:sldId id="300" r:id="rId6"/>
    <p:sldId id="283" r:id="rId7"/>
    <p:sldId id="285" r:id="rId8"/>
    <p:sldId id="278" r:id="rId9"/>
    <p:sldId id="287" r:id="rId10"/>
    <p:sldId id="291" r:id="rId11"/>
    <p:sldId id="292" r:id="rId12"/>
    <p:sldId id="284" r:id="rId13"/>
    <p:sldId id="294" r:id="rId14"/>
    <p:sldId id="317" r:id="rId15"/>
    <p:sldId id="295" r:id="rId16"/>
    <p:sldId id="318" r:id="rId17"/>
    <p:sldId id="296" r:id="rId18"/>
    <p:sldId id="293" r:id="rId19"/>
    <p:sldId id="288" r:id="rId20"/>
    <p:sldId id="289" r:id="rId21"/>
    <p:sldId id="298" r:id="rId22"/>
    <p:sldId id="299" r:id="rId23"/>
    <p:sldId id="297" r:id="rId24"/>
  </p:sldIdLst>
  <p:sldSz cx="24384000" cy="13716000"/>
  <p:notesSz cx="6858000" cy="9144000"/>
  <p:embeddedFontLst>
    <p:embeddedFont>
      <p:font typeface="等线" panose="02010600030101010101" charset="-122"/>
      <p:regular r:id="rId30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E43"/>
    <a:srgbClr val="272663"/>
    <a:srgbClr val="8E2A71"/>
    <a:srgbClr val="131313"/>
    <a:srgbClr val="F4F4F4"/>
    <a:srgbClr val="272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4"/>
    <p:restoredTop sz="94611"/>
  </p:normalViewPr>
  <p:slideViewPr>
    <p:cSldViewPr snapToGrid="0">
      <p:cViewPr varScale="1">
        <p:scale>
          <a:sx n="51" d="100"/>
          <a:sy n="51" d="100"/>
        </p:scale>
        <p:origin x="27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81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font" Target="fonts/font1.fntdata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C1F66-BBB7-0448-AA84-57EF810701B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E307E-1761-6947-BF46-BA65146533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 b="0" i="0">
        <a:latin typeface="OPPOSans B" pitchFamily="18" charset="-122"/>
        <a:ea typeface="OPPOSans B" pitchFamily="18" charset="-122"/>
        <a:cs typeface="OPPOSans B" pitchFamily="18" charset="-122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 userDrawn="1"/>
        </p:nvSpPr>
        <p:spPr>
          <a:xfrm>
            <a:off x="1750490" y="3500591"/>
            <a:ext cx="21206981" cy="9021609"/>
          </a:xfrm>
          <a:prstGeom prst="rect">
            <a:avLst/>
          </a:prstGeom>
          <a:gradFill>
            <a:gsLst>
              <a:gs pos="0">
                <a:srgbClr val="FFFFFF">
                  <a:alpha val="3167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深色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420606" y="1396800"/>
            <a:ext cx="9245645" cy="12319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5600" b="0" i="0"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  <p:sp>
        <p:nvSpPr>
          <p:cNvPr id="14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80038" y="35784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GB" altLang="zh-CN" dirty="0">
                <a:solidFill>
                  <a:srgbClr val="FFFFFF"/>
                </a:solidFill>
                <a:effectLst/>
                <a:latin typeface="OPPOSans L" pitchFamily="18" charset="-122"/>
                <a:ea typeface="OPPOSans L" pitchFamily="18" charset="-122"/>
              </a:rPr>
              <a:t>When you copy &amp; paste, choose "keep text only" option.</a:t>
            </a:r>
            <a:endParaRPr lang="en-GB" altLang="zh-CN" dirty="0">
              <a:solidFill>
                <a:srgbClr val="FFFFFF"/>
              </a:solidFill>
              <a:effectLst/>
              <a:latin typeface="OPPOSans L" pitchFamily="18" charset="-122"/>
              <a:ea typeface="OPPOSans L" pitchFamily="18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3274684" y="1689556"/>
            <a:ext cx="18903873" cy="10206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CONTENTS"/>
          <p:cNvSpPr txBox="1"/>
          <p:nvPr userDrawn="1"/>
        </p:nvSpPr>
        <p:spPr>
          <a:xfrm>
            <a:off x="1270114" y="6208697"/>
            <a:ext cx="4125977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300" b="0" i="0" u="none" strike="noStrike" cap="none" spc="0" baseline="0">
                <a:solidFill>
                  <a:srgbClr val="FFFFFF"/>
                </a:solidFill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5pPr>
            <a:lvl6pPr marL="0" marR="0" indent="2286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lvl="0" indent="0" algn="l" defTabSz="2438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5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H"/>
                <a:ea typeface="OPPOSans H"/>
                <a:cs typeface="OPPOSans H"/>
                <a:sym typeface="OPPOSans H"/>
              </a:rPr>
              <a:t>CONTENTS</a:t>
            </a:r>
            <a:endParaRPr kumimoji="0" lang="en-GB" sz="5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H"/>
              <a:ea typeface="OPPOSans H"/>
              <a:cs typeface="OPPOSans H"/>
              <a:sym typeface="OPPOSans H"/>
            </a:endParaRPr>
          </a:p>
        </p:txBody>
      </p:sp>
      <p:sp>
        <p:nvSpPr>
          <p:cNvPr id="38" name="1.Subtitle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906933" y="3445410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1.Subtitle Here</a:t>
            </a:r>
            <a:endParaRPr dirty="0"/>
          </a:p>
        </p:txBody>
      </p:sp>
      <p:sp>
        <p:nvSpPr>
          <p:cNvPr id="39" name="2….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8861213" y="4655532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2.…</a:t>
            </a:r>
            <a:endParaRPr dirty="0"/>
          </a:p>
        </p:txBody>
      </p:sp>
      <p:sp>
        <p:nvSpPr>
          <p:cNvPr id="40" name="3….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8848513" y="5865655"/>
            <a:ext cx="12202384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3.…</a:t>
            </a:r>
            <a:endParaRPr dirty="0"/>
          </a:p>
        </p:txBody>
      </p:sp>
      <p:sp>
        <p:nvSpPr>
          <p:cNvPr id="41" name="4…."/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8873913" y="7050378"/>
            <a:ext cx="121769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4.…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 userDrawn="1"/>
        </p:nvSpPr>
        <p:spPr>
          <a:xfrm>
            <a:off x="1588510" y="4178542"/>
            <a:ext cx="21206980" cy="6714817"/>
          </a:xfrm>
          <a:prstGeom prst="rect">
            <a:avLst/>
          </a:prstGeom>
          <a:gradFill>
            <a:gsLst>
              <a:gs pos="0">
                <a:srgbClr val="FFFFFF">
                  <a:alpha val="1238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8325629" y="2891567"/>
            <a:ext cx="14528340" cy="72641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矩形"/>
          <p:cNvSpPr/>
          <p:nvPr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7" name="矩形"/>
          <p:cNvSpPr/>
          <p:nvPr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8" name="矩形"/>
          <p:cNvSpPr/>
          <p:nvPr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9" name="矩形"/>
          <p:cNvSpPr/>
          <p:nvPr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20" name="矩形"/>
          <p:cNvSpPr/>
          <p:nvPr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" name="Part 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15785" y="4575626"/>
            <a:ext cx="6835141" cy="2921001"/>
          </a:xfrm>
          <a:prstGeom prst="rect">
            <a:avLst/>
          </a:prstGeom>
        </p:spPr>
        <p:txBody>
          <a:bodyPr wrap="none" anchor="b"/>
          <a:lstStyle>
            <a:lvl1pPr marL="0" indent="0" defTabSz="2438400">
              <a:lnSpc>
                <a:spcPct val="90000"/>
              </a:lnSpc>
              <a:buNone/>
              <a:defRPr sz="14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r>
              <a:rPr dirty="0"/>
              <a:t>Part 01</a:t>
            </a:r>
            <a:endParaRPr dirty="0"/>
          </a:p>
        </p:txBody>
      </p:sp>
      <p:sp>
        <p:nvSpPr>
          <p:cNvPr id="3" name="Section Header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024614" y="8002764"/>
            <a:ext cx="8304584" cy="8001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2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白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3606" y="1395055"/>
            <a:ext cx="16625737" cy="11557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kumimoji="0" sz="5600" b="0" i="0" u="none" strike="noStrike" kern="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effectLst/>
                <a:uLnTx/>
                <a:uFillTx/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Section Header Here</a:t>
            </a:r>
            <a:endParaRPr dirty="0"/>
          </a:p>
        </p:txBody>
      </p:sp>
      <p:sp>
        <p:nvSpPr>
          <p:cNvPr id="10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57105" y="35788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131313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US" altLang="zh-CN" dirty="0"/>
              <a:t>When you copy &amp; paste, choose “keep text only” option.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深色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420606" y="1396800"/>
            <a:ext cx="9245645" cy="12319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5600" b="0" i="0"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  <p:sp>
        <p:nvSpPr>
          <p:cNvPr id="14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80038" y="35784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GB" altLang="zh-CN" dirty="0">
                <a:solidFill>
                  <a:srgbClr val="FFFFFF"/>
                </a:solidFill>
                <a:effectLst/>
                <a:latin typeface="OPPOSans L" pitchFamily="18" charset="-122"/>
                <a:ea typeface="OPPOSans L" pitchFamily="18" charset="-122"/>
              </a:rPr>
              <a:t>When you copy &amp; paste, choose "keep text only" option.</a:t>
            </a:r>
            <a:endParaRPr lang="en-GB" altLang="zh-CN" dirty="0">
              <a:solidFill>
                <a:srgbClr val="FFFFFF"/>
              </a:solidFill>
              <a:effectLst/>
              <a:latin typeface="OPPOSans L" pitchFamily="18" charset="-122"/>
              <a:ea typeface="OPPOSans L" pitchFamily="18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 userDrawn="1"/>
        </p:nvSpPr>
        <p:spPr>
          <a:xfrm>
            <a:off x="1750490" y="3500591"/>
            <a:ext cx="21206981" cy="9021609"/>
          </a:xfrm>
          <a:prstGeom prst="rect">
            <a:avLst/>
          </a:prstGeom>
          <a:gradFill>
            <a:gsLst>
              <a:gs pos="0">
                <a:srgbClr val="FFFFFF">
                  <a:alpha val="3167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3274684" y="1689556"/>
            <a:ext cx="18903873" cy="10206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CONTENTS"/>
          <p:cNvSpPr txBox="1"/>
          <p:nvPr userDrawn="1"/>
        </p:nvSpPr>
        <p:spPr>
          <a:xfrm>
            <a:off x="1270114" y="6208697"/>
            <a:ext cx="4125977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300" b="0" i="0" u="none" strike="noStrike" cap="none" spc="0" baseline="0">
                <a:solidFill>
                  <a:srgbClr val="FFFFFF"/>
                </a:solidFill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5pPr>
            <a:lvl6pPr marL="0" marR="0" indent="2286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lvl="0" indent="0" algn="l" defTabSz="2438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5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H"/>
                <a:ea typeface="OPPOSans H"/>
                <a:cs typeface="OPPOSans H"/>
                <a:sym typeface="OPPOSans H"/>
              </a:rPr>
              <a:t>CONTENTS</a:t>
            </a:r>
            <a:endParaRPr kumimoji="0" lang="en-GB" sz="5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H"/>
              <a:ea typeface="OPPOSans H"/>
              <a:cs typeface="OPPOSans H"/>
              <a:sym typeface="OPPOSans H"/>
            </a:endParaRPr>
          </a:p>
        </p:txBody>
      </p:sp>
      <p:sp>
        <p:nvSpPr>
          <p:cNvPr id="38" name="1.Subtitle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906933" y="3445410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1.Subtitle Here</a:t>
            </a:r>
            <a:endParaRPr dirty="0"/>
          </a:p>
        </p:txBody>
      </p:sp>
      <p:sp>
        <p:nvSpPr>
          <p:cNvPr id="39" name="2….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8861213" y="4655532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2.…</a:t>
            </a:r>
            <a:endParaRPr dirty="0"/>
          </a:p>
        </p:txBody>
      </p:sp>
      <p:sp>
        <p:nvSpPr>
          <p:cNvPr id="40" name="3….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8848513" y="5865655"/>
            <a:ext cx="12202384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3.…</a:t>
            </a:r>
            <a:endParaRPr dirty="0"/>
          </a:p>
        </p:txBody>
      </p:sp>
      <p:sp>
        <p:nvSpPr>
          <p:cNvPr id="41" name="4…."/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8873913" y="7050378"/>
            <a:ext cx="121769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4.…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 userDrawn="1"/>
        </p:nvSpPr>
        <p:spPr>
          <a:xfrm>
            <a:off x="1588510" y="4178542"/>
            <a:ext cx="21206980" cy="6714817"/>
          </a:xfrm>
          <a:prstGeom prst="rect">
            <a:avLst/>
          </a:prstGeom>
          <a:gradFill>
            <a:gsLst>
              <a:gs pos="0">
                <a:srgbClr val="FFFFFF">
                  <a:alpha val="1238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8325629" y="2891567"/>
            <a:ext cx="14528340" cy="72641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矩形"/>
          <p:cNvSpPr/>
          <p:nvPr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7" name="矩形"/>
          <p:cNvSpPr/>
          <p:nvPr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8" name="矩形"/>
          <p:cNvSpPr/>
          <p:nvPr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9" name="矩形"/>
          <p:cNvSpPr/>
          <p:nvPr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20" name="矩形"/>
          <p:cNvSpPr/>
          <p:nvPr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" name="Part 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15785" y="4575626"/>
            <a:ext cx="6835141" cy="2921001"/>
          </a:xfrm>
          <a:prstGeom prst="rect">
            <a:avLst/>
          </a:prstGeom>
        </p:spPr>
        <p:txBody>
          <a:bodyPr wrap="none" anchor="b"/>
          <a:lstStyle>
            <a:lvl1pPr marL="0" indent="0" defTabSz="2438400">
              <a:lnSpc>
                <a:spcPct val="90000"/>
              </a:lnSpc>
              <a:buNone/>
              <a:defRPr sz="14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r>
              <a:rPr dirty="0"/>
              <a:t>Part 01</a:t>
            </a:r>
            <a:endParaRPr dirty="0"/>
          </a:p>
        </p:txBody>
      </p:sp>
      <p:sp>
        <p:nvSpPr>
          <p:cNvPr id="3" name="Section Header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024614" y="8002764"/>
            <a:ext cx="8304584" cy="8001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2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白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3606" y="1395055"/>
            <a:ext cx="16625737" cy="11557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kumimoji="0" sz="5600" b="0" i="0" u="none" strike="noStrike" kern="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effectLst/>
                <a:uLnTx/>
                <a:uFillTx/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Section Header Here</a:t>
            </a:r>
            <a:endParaRPr dirty="0"/>
          </a:p>
        </p:txBody>
      </p:sp>
      <p:sp>
        <p:nvSpPr>
          <p:cNvPr id="10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57105" y="35788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131313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US" altLang="zh-CN" dirty="0"/>
              <a:t>When you copy &amp; paste, choose “keep text only” option.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/>
          <p:nvPr userDrawn="1"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4" name="矩形"/>
          <p:cNvSpPr/>
          <p:nvPr userDrawn="1"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5" name="矩形"/>
          <p:cNvSpPr/>
          <p:nvPr userDrawn="1"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6" name="矩形"/>
          <p:cNvSpPr/>
          <p:nvPr userDrawn="1"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7" name="矩形"/>
          <p:cNvSpPr/>
          <p:nvPr userDrawn="1"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0" i="0" kern="1200">
          <a:solidFill>
            <a:schemeClr val="tx1"/>
          </a:solidFill>
          <a:latin typeface="OPPOSans B" pitchFamily="18" charset="-122"/>
          <a:ea typeface="OPPOSans B" pitchFamily="18" charset="-122"/>
          <a:cs typeface="OPPOSans B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/>
          <p:nvPr userDrawn="1"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4" name="矩形"/>
          <p:cNvSpPr/>
          <p:nvPr userDrawn="1"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5" name="矩形"/>
          <p:cNvSpPr/>
          <p:nvPr userDrawn="1"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6" name="矩形"/>
          <p:cNvSpPr/>
          <p:nvPr userDrawn="1"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7" name="矩形"/>
          <p:cNvSpPr/>
          <p:nvPr userDrawn="1"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0" i="0" kern="1200">
          <a:solidFill>
            <a:schemeClr val="tx1"/>
          </a:solidFill>
          <a:latin typeface="OPPOSans B" pitchFamily="18" charset="-122"/>
          <a:ea typeface="OPPOSans B" pitchFamily="18" charset="-122"/>
          <a:cs typeface="OPPOSans B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4.jpeg"/><Relationship Id="rId4" Type="http://schemas.openxmlformats.org/officeDocument/2006/relationships/tags" Target="../tags/tag2.xml"/><Relationship Id="rId3" Type="http://schemas.openxmlformats.org/officeDocument/2006/relationships/image" Target="../media/image13.jpeg"/><Relationship Id="rId2" Type="http://schemas.openxmlformats.org/officeDocument/2006/relationships/tags" Target="../tags/tag1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ZiCheng Zhang</a:t>
            </a:r>
            <a:endParaRPr lang="en-US" altLang="en-GB" sz="4400" dirty="0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4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en-GB" dirty="0"/>
              <a:t>Play</a:t>
            </a:r>
            <a:r>
              <a:rPr lang="en-GB" altLang="zh-CN" dirty="0"/>
              <a:t> </a:t>
            </a:r>
            <a:r>
              <a:rPr lang="en-US" altLang="en-GB" dirty="0"/>
              <a:t>with</a:t>
            </a:r>
            <a:r>
              <a:rPr lang="en-GB" altLang="zh-CN" dirty="0"/>
              <a:t> </a:t>
            </a:r>
            <a:r>
              <a:rPr lang="en-US" altLang="en-GB" dirty="0"/>
              <a:t>WASM</a:t>
            </a:r>
            <a:endParaRPr lang="en-GB" altLang="zh-CN" dirty="0"/>
          </a:p>
        </p:txBody>
      </p:sp>
      <p:pic>
        <p:nvPicPr>
          <p:cNvPr id="5" name="Google Shape;64;p14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00" y="1536445"/>
            <a:ext cx="3385986" cy="118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Multiple Language SDKs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/>
              <a:t>Example: https://github.com/apache/dubbo-go</a:t>
            </a:r>
            <a:endParaRPr kumimoji="1" lang="en-US" altLang="zh-CN"/>
          </a:p>
          <a:p>
            <a:r>
              <a:rPr kumimoji="1" lang="en-US" altLang="zh-CN"/>
              <a:t>Workload: Huge</a:t>
            </a:r>
            <a:endParaRPr kumimoji="1" lang="en-US" altLang="zh-CN"/>
          </a:p>
          <a:p>
            <a:r>
              <a:rPr kumimoji="1" lang="en-US" altLang="zh-CN"/>
              <a:t>Difficulty: Hard</a:t>
            </a:r>
            <a:endParaRPr kumimoji="1" lang="en-US" altLang="zh-CN"/>
          </a:p>
          <a:p>
            <a:r>
              <a:rPr kumimoji="1" lang="en-US" altLang="zh-CN"/>
              <a:t>Extention for new languages: Unsupported</a:t>
            </a:r>
            <a:endParaRPr kumimoji="1" lang="en-US" altLang="zh-CN"/>
          </a:p>
          <a:p>
            <a:r>
              <a:rPr kumimoji="1" lang="en-US" altLang="zh-CN"/>
              <a:t>User friendliness: Great</a:t>
            </a:r>
            <a:endParaRPr kumimoji="1" lang="en-US" altLang="zh-CN"/>
          </a:p>
          <a:p>
            <a:r>
              <a:rPr kumimoji="1" lang="en-US" altLang="zh-CN"/>
              <a:t>Performance: </a:t>
            </a:r>
            <a:r>
              <a:rPr kumimoji="1" lang="en-US" altLang="zh-CN">
                <a:sym typeface="+mn-ea"/>
              </a:rPr>
              <a:t>Great</a:t>
            </a:r>
            <a:endParaRPr kumimoji="1" lang="en-US" altLang="zh-CN"/>
          </a:p>
          <a:p>
            <a:r>
              <a:rPr kumimoji="1" lang="en-US" altLang="zh-CN"/>
              <a:t>Operation complexity: No</a:t>
            </a:r>
            <a:endParaRPr kumimoji="1"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Local Forward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8703290" y="3578225"/>
            <a:ext cx="3271520" cy="7200265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This is example for implementing the brpc protocol for dubbo</a:t>
            </a:r>
            <a:endParaRPr kumimoji="1" lang="en-US" altLang="zh-CN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756775" y="3594100"/>
            <a:ext cx="8947150" cy="7199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0185" y="3578225"/>
            <a:ext cx="8295640" cy="72155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Local Forward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https://github.com/apache/apisix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Light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Simple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Great, no need to modify code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User friendliness: Great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Performance loss due to network protocol stack, serialization and deserialization, at least 20%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A bit complex, multiple processes need to be started at once on a machine/container</a:t>
            </a:r>
            <a:endParaRPr kumimoji="1"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Dynamic Link Library</a:t>
            </a:r>
            <a:endParaRPr kumimoji="1" lang="en-US" altLang="zh-CN"/>
          </a:p>
        </p:txBody>
      </p:sp>
      <p:pic>
        <p:nvPicPr>
          <p:cNvPr id="4" name="Picture 3" descr="opend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735" y="2628900"/>
            <a:ext cx="13385165" cy="90627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Dynamic Link Library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https://github.com/apache/opendal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Middle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Hard, not only do you need to be familiar with cross platform development, but you also need to learn JNI knowledge in addition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Middle, need to encapsulate the dynamic link library for this new language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User friendliness: Good, there is a low probability of discovering that the CPU architecture or operating system of the machine is not supported, and then a disaster occurs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Great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No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1194415" cy="1231900"/>
          </a:xfrm>
        </p:spPr>
        <p:txBody>
          <a:bodyPr/>
          <a:lstStyle/>
          <a:p>
            <a:r>
              <a:rPr kumimoji="1" lang="en-US" altLang="zh-CN"/>
              <a:t>WebAssembly System Interface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Comparation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zh-CN" sz="960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Extention</a:t>
            </a:r>
            <a:endParaRPr lang="en-US" altLang="en-GB" sz="9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en-GB" sz="9600">
                <a:sym typeface="+mn-ea"/>
              </a:rPr>
              <a:t>Question&amp;Answer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2"/>
          </p:nvPr>
        </p:nvSpPr>
        <p:spPr>
          <a:xfrm>
            <a:off x="8906933" y="2404010"/>
            <a:ext cx="12202383" cy="995680"/>
          </a:xfrm>
        </p:spPr>
        <p:txBody>
          <a:bodyPr/>
          <a:lstStyle/>
          <a:p>
            <a:r>
              <a:rPr lang="en-GB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1.</a:t>
            </a:r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Introduction</a:t>
            </a:r>
            <a:endParaRPr lang="en-US" altLang="en-GB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3"/>
          </p:nvPr>
        </p:nvSpPr>
        <p:spPr>
          <a:xfrm>
            <a:off x="8861213" y="3614132"/>
            <a:ext cx="12202383" cy="995680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2.Motivation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4"/>
          </p:nvPr>
        </p:nvSpPr>
        <p:spPr>
          <a:xfrm>
            <a:off x="8848513" y="4824255"/>
            <a:ext cx="12202384" cy="995680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3.Solution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5"/>
          </p:nvPr>
        </p:nvSpPr>
        <p:spPr>
          <a:xfrm>
            <a:off x="8873913" y="6008978"/>
            <a:ext cx="12176983" cy="2028825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4.Extention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5.Q&amp;A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>
                <a:sym typeface="+mn-ea"/>
              </a:rPr>
              <a:t>Question&amp;Answer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/>
              <a:t>The friendship project link is as follows:</a:t>
            </a:r>
            <a:endParaRPr kumimoji="1" lang="en-US" altLang="zh-CN"/>
          </a:p>
          <a:p>
            <a:r>
              <a:rPr kumimoji="1" lang="en-US" altLang="zh-CN"/>
              <a:t>https://github.com/acl-dev/open-coroutine</a:t>
            </a:r>
            <a:endParaRPr kumimoji="1" lang="en-US" altLang="zh-CN"/>
          </a:p>
          <a:p>
            <a:r>
              <a:rPr kumimoji="1" lang="en-US" altLang="zh-CN"/>
              <a:t>https://github.com/acl-dev/acl</a:t>
            </a:r>
            <a:endParaRPr kumimoji="1" lang="en-US" altLang="zh-CN"/>
          </a:p>
          <a:p>
            <a:r>
              <a:rPr kumimoji="1" lang="en-US" altLang="zh-CN"/>
              <a:t>https://github.com/alibaba/arthas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https://github.com/bytedance/monoio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https://github.com/dromara/dynamic-tp</a:t>
            </a:r>
            <a:endParaRPr kumimoji="1" lang="en-US" altLang="zh-CN"/>
          </a:p>
          <a:p>
            <a:r>
              <a:rPr kumimoji="1" lang="en-US" altLang="zh-CN"/>
              <a:t>https://github.com/apache/dubbo-spi-extensions</a:t>
            </a:r>
            <a:endParaRPr kumimoji="1"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zhangzicheng@apache.org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https://github.com/loongs-zhang/ACOCA2024-PlayWithWASM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Thanks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https://github.com/loongs-zhang/ACOCA2024-PlayWithWASM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>
                <a:sym typeface="+mn-ea"/>
              </a:rPr>
              <a:t>Introduction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About Apache ShenYu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283710" cy="5410200"/>
          </a:xfrm>
        </p:spPr>
        <p:txBody>
          <a:bodyPr/>
          <a:lstStyle/>
          <a:p>
            <a:r>
              <a:rPr kumimoji="1" lang="zh-CN" altLang="en-US"/>
              <a:t>Apache ShenYu is a Java native API Gateway for service proxy, protocol conversion and API governance.</a:t>
            </a:r>
            <a:endParaRPr kumimoji="1" lang="zh-CN" altLang="en-US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Apache ShenYu Features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21600160" cy="7790815"/>
          </a:xfrm>
        </p:spPr>
        <p:txBody>
          <a:bodyPr/>
          <a:lstStyle/>
          <a:p>
            <a:r>
              <a:rPr kumimoji="1" lang="zh-CN" altLang="en-US"/>
              <a:t>* Proxy: Support for Apache® Dubbo™, Spring Cloud, gRPC, Motan, SOFA, TARS, WebSocket, MQTT</a:t>
            </a:r>
            <a:endParaRPr kumimoji="1" lang="zh-CN" altLang="en-US"/>
          </a:p>
          <a:p>
            <a:r>
              <a:rPr kumimoji="1" lang="zh-CN" altLang="en-US"/>
              <a:t>* Security: Sign, OAuth 2.0, JSON Web Tokens, WAF plugin</a:t>
            </a:r>
            <a:endParaRPr kumimoji="1" lang="zh-CN" altLang="en-US"/>
          </a:p>
          <a:p>
            <a:r>
              <a:rPr kumimoji="1" lang="zh-CN" altLang="en-US"/>
              <a:t>* API governance: Request, response, parameter mapping, RateLimiter plugin</a:t>
            </a:r>
            <a:endParaRPr kumimoji="1" lang="zh-CN" altLang="en-US"/>
          </a:p>
          <a:p>
            <a:r>
              <a:rPr kumimoji="1" lang="zh-CN" altLang="en-US"/>
              <a:t>* Observability: Tracing, metrics, logging plugin</a:t>
            </a:r>
            <a:endParaRPr kumimoji="1" lang="zh-CN" altLang="en-US"/>
          </a:p>
          <a:p>
            <a:r>
              <a:rPr kumimoji="1" lang="zh-CN" altLang="en-US"/>
              <a:t>* Dashboard: Dynamic traffic control, visual backend for user menu permissions</a:t>
            </a:r>
            <a:endParaRPr kumimoji="1" lang="zh-CN" altLang="en-US"/>
          </a:p>
          <a:p>
            <a:r>
              <a:rPr kumimoji="1" lang="zh-CN" altLang="en-US"/>
              <a:t>* Extensions: Plugin hot-swapping, dynamic loading</a:t>
            </a:r>
            <a:endParaRPr kumimoji="1" lang="zh-CN" altLang="en-US"/>
          </a:p>
          <a:p>
            <a:r>
              <a:rPr kumimoji="1" lang="zh-CN" altLang="en-US"/>
              <a:t>* Language: provides .NET, Python, Go, Java client for API register</a:t>
            </a:r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About Me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21600160" cy="605028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https://github.com/loongs-zhang</a:t>
            </a:r>
            <a:endParaRPr kumimoji="1" lang="en-US" altLang="zh-CN"/>
          </a:p>
          <a:p>
            <a:r>
              <a:rPr kumimoji="1" lang="en-US" altLang="zh-CN"/>
              <a:t>Apache ShenYu PMC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The Creator of </a:t>
            </a:r>
            <a:r>
              <a:rPr kumimoji="1" lang="en-US" altLang="zh-CN">
                <a:sym typeface="+mn-ea"/>
              </a:rPr>
              <a:t>open-coroutine</a:t>
            </a:r>
            <a:r>
              <a:rPr kumimoji="1" lang="en-US" altLang="zh-CN">
                <a:sym typeface="+mn-ea"/>
              </a:rPr>
              <a:t> project</a:t>
            </a:r>
            <a:endParaRPr kumimoji="1" lang="en-US" altLang="zh-CN"/>
          </a:p>
          <a:p>
            <a:r>
              <a:rPr kumimoji="1" lang="en-US" altLang="zh-CN"/>
              <a:t>Contributes in shenyu/dynamic-tp/monoio</a:t>
            </a:r>
            <a:r>
              <a:rPr kumimoji="1" lang="en-US" altLang="zh-CN">
                <a:sym typeface="+mn-ea"/>
              </a:rPr>
              <a:t>/dubbo</a:t>
            </a:r>
            <a:endParaRPr kumimoji="1" lang="en-US" altLang="zh-CN"/>
          </a:p>
          <a:p>
            <a:r>
              <a:rPr kumimoji="1" lang="en-US" altLang="zh-CN"/>
              <a:t>Java&amp;Rust developer</a:t>
            </a:r>
            <a:endParaRPr kumimoji="1" lang="en-US" altLang="zh-CN"/>
          </a:p>
          <a:p>
            <a:r>
              <a:rPr kumimoji="1" lang="en-US" altLang="zh-CN"/>
              <a:t>One of the creators of Arthas vmtool</a:t>
            </a:r>
            <a:endParaRPr kumimoji="1" lang="en-US" altLang="zh-CN"/>
          </a:p>
          <a:p>
            <a:r>
              <a:rPr kumimoji="1" lang="en-US" altLang="zh-CN"/>
              <a:t>Created MemorySafeLinkedBlockingQueue</a:t>
            </a:r>
            <a:endParaRPr kumimoji="1" lang="en-US" altLang="zh-CN"/>
          </a:p>
        </p:txBody>
      </p:sp>
      <p:pic>
        <p:nvPicPr>
          <p:cNvPr id="5" name="Picture 4" descr="zz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720" y="3003550"/>
            <a:ext cx="5348605" cy="7199630"/>
          </a:xfrm>
          <a:prstGeom prst="rect">
            <a:avLst/>
          </a:prstGeom>
        </p:spPr>
      </p:pic>
      <p:pic>
        <p:nvPicPr>
          <p:cNvPr id="7" name="Picture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215" y="1532890"/>
            <a:ext cx="5325110" cy="1096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Motivation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Why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945380" cy="5410200"/>
          </a:xfrm>
        </p:spPr>
        <p:txBody>
          <a:bodyPr/>
          <a:lstStyle/>
          <a:p>
            <a:r>
              <a:rPr kumimoji="1" lang="en-US" altLang="zh-CN"/>
              <a:t>ShenYu has good extensibility in the Java. However, we cannot extend ShenYu plugin in languages other than Java.</a:t>
            </a:r>
            <a:endParaRPr kumimoji="1" lang="en-US" altLang="zh-CN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Solution</a:t>
            </a:r>
            <a:endParaRPr lang="en-GB" altLang="zh-CN" sz="9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</a:spPr>
      <a:bodyPr lIns="50800" tIns="50800" rIns="50800" bIns="50800">
        <a:spAutoFit/>
      </a:bodyPr>
      <a:lstStyle>
        <a:defPPr marL="0" marR="0" indent="0" algn="l" defTabSz="457200" rtl="0" eaLnBrk="1" fontAlgn="auto" latinLnBrk="0" hangingPunct="1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kern="0" cap="none" spc="336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OPPOSans L"/>
            <a:ea typeface="OPPOSans L"/>
            <a:cs typeface="OPPOSans L"/>
            <a:sym typeface="OPPOSans L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</a:spPr>
      <a:bodyPr lIns="50800" tIns="50800" rIns="50800" bIns="50800">
        <a:spAutoFit/>
      </a:bodyPr>
      <a:lstStyle>
        <a:defPPr marL="0" marR="0" indent="0" algn="l" defTabSz="457200" rtl="0" eaLnBrk="1" fontAlgn="auto" latinLnBrk="0" hangingPunct="1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kern="0" cap="none" spc="336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OPPOSans L"/>
            <a:ea typeface="OPPOSans L"/>
            <a:cs typeface="OPPOSans L"/>
            <a:sym typeface="OPPOSans L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2750</Words>
  <Application>WPS Presentation</Application>
  <PresentationFormat>自定义</PresentationFormat>
  <Paragraphs>108</Paragraphs>
  <Slides>21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Arial</vt:lpstr>
      <vt:lpstr>宋体</vt:lpstr>
      <vt:lpstr>Wingdings</vt:lpstr>
      <vt:lpstr>Helvetica Neue</vt:lpstr>
      <vt:lpstr>OPPOSans L</vt:lpstr>
      <vt:lpstr>Thonburi</vt:lpstr>
      <vt:lpstr>OPPOSans B</vt:lpstr>
      <vt:lpstr>OPPOSans B</vt:lpstr>
      <vt:lpstr>苹方-简</vt:lpstr>
      <vt:lpstr>OPPOSans H</vt:lpstr>
      <vt:lpstr>OPPOSans R</vt:lpstr>
      <vt:lpstr>OPPOSans H</vt:lpstr>
      <vt:lpstr>OPPOSans L</vt:lpstr>
      <vt:lpstr>Helvetica Neue Medium</vt:lpstr>
      <vt:lpstr>OPPOSans M</vt:lpstr>
      <vt:lpstr>微软雅黑</vt:lpstr>
      <vt:lpstr>汉仪旗黑</vt:lpstr>
      <vt:lpstr>宋体</vt:lpstr>
      <vt:lpstr>Arial Unicode MS</vt:lpstr>
      <vt:lpstr>等线</vt:lpstr>
      <vt:lpstr>汉仪书宋二KW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dragon-zhang</cp:lastModifiedBy>
  <cp:revision>51</cp:revision>
  <dcterms:created xsi:type="dcterms:W3CDTF">2024-07-06T13:06:16Z</dcterms:created>
  <dcterms:modified xsi:type="dcterms:W3CDTF">2024-07-06T13:06:16Z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A17769F0FC34BA27C0008966578FF2B9_42</vt:lpwstr>
  </property>
  <property fmtid="{D5CDD505-2E9C-101B-9397-08002B2CF9AE}" pid="3" name="KSOProductBuildVer">
    <vt:lpwstr>1033-6.5.2.8766</vt:lpwstr>
  </property>
</Properties>
</file>