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33"/>
  </p:handoutMasterIdLst>
  <p:sldIdLst>
    <p:sldId id="274" r:id="rId4"/>
    <p:sldId id="264" r:id="rId6"/>
    <p:sldId id="300" r:id="rId7"/>
    <p:sldId id="283" r:id="rId8"/>
    <p:sldId id="285" r:id="rId9"/>
    <p:sldId id="278" r:id="rId10"/>
    <p:sldId id="287" r:id="rId11"/>
    <p:sldId id="291" r:id="rId12"/>
    <p:sldId id="292" r:id="rId13"/>
    <p:sldId id="284" r:id="rId14"/>
    <p:sldId id="294" r:id="rId15"/>
    <p:sldId id="317" r:id="rId16"/>
    <p:sldId id="329" r:id="rId17"/>
    <p:sldId id="328" r:id="rId18"/>
    <p:sldId id="358" r:id="rId19"/>
    <p:sldId id="295" r:id="rId20"/>
    <p:sldId id="318" r:id="rId21"/>
    <p:sldId id="296" r:id="rId22"/>
    <p:sldId id="340" r:id="rId23"/>
    <p:sldId id="293" r:id="rId24"/>
    <p:sldId id="288" r:id="rId25"/>
    <p:sldId id="359" r:id="rId26"/>
    <p:sldId id="289" r:id="rId27"/>
    <p:sldId id="352" r:id="rId28"/>
    <p:sldId id="353" r:id="rId29"/>
    <p:sldId id="298" r:id="rId30"/>
    <p:sldId id="299" r:id="rId31"/>
    <p:sldId id="297" r:id="rId32"/>
  </p:sldIdLst>
  <p:sldSz cx="24384000" cy="13716000"/>
  <p:notesSz cx="6858000" cy="9144000"/>
  <p:embeddedFontLst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1pPr>
    <a:lvl2pPr marL="0" marR="0" indent="457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2pPr>
    <a:lvl3pPr marL="0" marR="0" indent="914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3pPr>
    <a:lvl4pPr marL="0" marR="0" indent="1371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4pPr>
    <a:lvl5pPr marL="0" marR="0" indent="18288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5pPr>
    <a:lvl6pPr marL="0" marR="0" indent="22860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6pPr>
    <a:lvl7pPr marL="0" marR="0" indent="27432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7pPr>
    <a:lvl8pPr marL="0" marR="0" indent="32004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8pPr>
    <a:lvl9pPr marL="0" marR="0" indent="3657600" algn="ctr" defTabSz="2438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E43"/>
    <a:srgbClr val="272663"/>
    <a:srgbClr val="8E2A71"/>
    <a:srgbClr val="131313"/>
    <a:srgbClr val="F4F4F4"/>
    <a:srgbClr val="27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4"/>
    <p:restoredTop sz="94611"/>
  </p:normalViewPr>
  <p:slideViewPr>
    <p:cSldViewPr snapToGrid="0">
      <p:cViewPr varScale="1">
        <p:scale>
          <a:sx n="51" d="100"/>
          <a:sy n="51" d="100"/>
        </p:scale>
        <p:origin x="2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8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C1F66-BBB7-0448-AA84-57EF810701B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E307E-1761-6947-BF46-BA65146533C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46" name="Shape 2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 b="0" i="0">
        <a:latin typeface="OPPOSans B" pitchFamily="18" charset="-122"/>
        <a:ea typeface="OPPOSans B" pitchFamily="18" charset="-122"/>
        <a:cs typeface="OPPOSans B" pitchFamily="18" charset="-122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ss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测试备注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深色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420606" y="1396800"/>
            <a:ext cx="9245645" cy="12319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5600" b="0" i="0"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  <p:sp>
        <p:nvSpPr>
          <p:cNvPr id="14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80038" y="35784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GB" altLang="zh-CN" dirty="0">
                <a:solidFill>
                  <a:srgbClr val="FFFFFF"/>
                </a:solidFill>
                <a:effectLst/>
                <a:latin typeface="OPPOSans L" pitchFamily="18" charset="-122"/>
                <a:ea typeface="OPPOSans L" pitchFamily="18" charset="-122"/>
              </a:rPr>
              <a:t>When you copy &amp; paste, choose "keep text only" option.</a:t>
            </a:r>
            <a:endParaRPr lang="en-GB" altLang="zh-CN" dirty="0">
              <a:solidFill>
                <a:srgbClr val="FFFFFF"/>
              </a:solidFill>
              <a:effectLst/>
              <a:latin typeface="OPPOSans L" pitchFamily="18" charset="-122"/>
              <a:ea typeface="OPPOSans L" pitchFamily="18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 userDrawn="1"/>
        </p:nvSpPr>
        <p:spPr>
          <a:xfrm>
            <a:off x="1750490" y="3500591"/>
            <a:ext cx="21206981" cy="9021609"/>
          </a:xfrm>
          <a:prstGeom prst="rect">
            <a:avLst/>
          </a:prstGeom>
          <a:gradFill>
            <a:gsLst>
              <a:gs pos="0">
                <a:srgbClr val="FFFFFF">
                  <a:alpha val="3167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3274684" y="1689556"/>
            <a:ext cx="18903873" cy="1020668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CONTENTS"/>
          <p:cNvSpPr txBox="1"/>
          <p:nvPr userDrawn="1"/>
        </p:nvSpPr>
        <p:spPr>
          <a:xfrm>
            <a:off x="1270114" y="6208697"/>
            <a:ext cx="4125977" cy="11684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marL="0" marR="0" indent="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300" b="0" i="0" u="none" strike="noStrike" cap="none" spc="0" baseline="0">
                <a:solidFill>
                  <a:srgbClr val="FFFFFF"/>
                </a:solidFill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  <a:lvl2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2pPr>
            <a:lvl3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3pPr>
            <a:lvl4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4pPr>
            <a:lvl5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0" i="0" u="none" strike="noStrike" cap="none" spc="0" baseline="0">
                <a:solidFill>
                  <a:srgbClr val="000000"/>
                </a:solidFill>
                <a:uFillTx/>
                <a:latin typeface="OPPOSans B" pitchFamily="18" charset="-122"/>
                <a:ea typeface="OPPOSans B" pitchFamily="18" charset="-122"/>
                <a:cs typeface="OPPOSans B" pitchFamily="18" charset="-122"/>
                <a:sym typeface="Helvetica Neue" panose="02000503000000020004"/>
              </a:defRPr>
            </a:lvl5pPr>
            <a:lvl6pPr marL="0" marR="0" indent="2286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6pPr>
            <a:lvl7pPr marL="0" marR="0" indent="2743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7pPr>
            <a:lvl8pPr marL="0" marR="0" indent="3200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8pPr>
            <a:lvl9pPr marL="0" marR="0" indent="3657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 panose="02000503000000020004"/>
              </a:defRPr>
            </a:lvl9pPr>
          </a:lstStyle>
          <a:p>
            <a:pPr marL="0" marR="0" lvl="0" indent="0" algn="l" defTabSz="2438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5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POSans H"/>
                <a:ea typeface="OPPOSans H"/>
                <a:cs typeface="OPPOSans H"/>
                <a:sym typeface="OPPOSans H"/>
              </a:rPr>
              <a:t>CONTENTS</a:t>
            </a:r>
            <a:endParaRPr kumimoji="0" lang="en-GB" sz="53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POSans H"/>
              <a:ea typeface="OPPOSans H"/>
              <a:cs typeface="OPPOSans H"/>
              <a:sym typeface="OPPOSans H"/>
            </a:endParaRPr>
          </a:p>
        </p:txBody>
      </p:sp>
      <p:sp>
        <p:nvSpPr>
          <p:cNvPr id="38" name="1.Subtitle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06933" y="3445410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1.Subtitle Here</a:t>
            </a:r>
            <a:endParaRPr dirty="0"/>
          </a:p>
        </p:txBody>
      </p:sp>
      <p:sp>
        <p:nvSpPr>
          <p:cNvPr id="39" name="2….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8861213" y="4655532"/>
            <a:ext cx="122023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2.…</a:t>
            </a:r>
            <a:endParaRPr dirty="0"/>
          </a:p>
        </p:txBody>
      </p:sp>
      <p:sp>
        <p:nvSpPr>
          <p:cNvPr id="40" name="3….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848513" y="5865655"/>
            <a:ext cx="12202384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3.…</a:t>
            </a:r>
            <a:endParaRPr dirty="0"/>
          </a:p>
        </p:txBody>
      </p:sp>
      <p:sp>
        <p:nvSpPr>
          <p:cNvPr id="41" name="4…."/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873913" y="7050378"/>
            <a:ext cx="12176983" cy="92724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defTabSz="457200">
              <a:lnSpc>
                <a:spcPct val="140000"/>
              </a:lnSpc>
              <a:buNone/>
              <a:defRPr sz="4200" b="0" spc="336">
                <a:solidFill>
                  <a:srgbClr val="FFFFFF"/>
                </a:solidFill>
                <a:latin typeface="OPPOSans L"/>
                <a:ea typeface="OPPOSans L"/>
                <a:cs typeface="OPPOSans L"/>
                <a:sym typeface="OPPOSans L"/>
              </a:defRPr>
            </a:lvl1pPr>
          </a:lstStyle>
          <a:p>
            <a:r>
              <a:rPr dirty="0"/>
              <a:t>4.…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 userDrawn="1"/>
        </p:nvSpPr>
        <p:spPr>
          <a:xfrm>
            <a:off x="1588510" y="4178542"/>
            <a:ext cx="21206980" cy="6714817"/>
          </a:xfrm>
          <a:prstGeom prst="rect">
            <a:avLst/>
          </a:prstGeom>
          <a:gradFill>
            <a:gsLst>
              <a:gs pos="0">
                <a:srgbClr val="FFFFFF">
                  <a:alpha val="1238"/>
                </a:srgbClr>
              </a:gs>
              <a:gs pos="100000">
                <a:srgbClr val="27265E">
                  <a:alpha val="4200"/>
                </a:srgbClr>
              </a:gs>
            </a:gsLst>
            <a:lin ang="75403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pic>
        <p:nvPicPr>
          <p:cNvPr id="10" name="图像" descr="图像"/>
          <p:cNvPicPr>
            <a:picLocks noChangeAspect="1"/>
          </p:cNvPicPr>
          <p:nvPr userDrawn="1"/>
        </p:nvPicPr>
        <p:blipFill>
          <a:blip r:embed="rId3">
            <a:alphaModFix amt="44459"/>
          </a:blip>
          <a:stretch>
            <a:fillRect/>
          </a:stretch>
        </p:blipFill>
        <p:spPr>
          <a:xfrm>
            <a:off x="8325629" y="2891567"/>
            <a:ext cx="14528340" cy="72641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6" name="矩形"/>
          <p:cNvSpPr/>
          <p:nvPr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7" name="矩形"/>
          <p:cNvSpPr/>
          <p:nvPr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8" name="矩形"/>
          <p:cNvSpPr/>
          <p:nvPr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19" name="矩形"/>
          <p:cNvSpPr/>
          <p:nvPr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120" name="矩形"/>
          <p:cNvSpPr/>
          <p:nvPr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" name="Part 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15785" y="4575626"/>
            <a:ext cx="6835141" cy="2921001"/>
          </a:xfrm>
          <a:prstGeom prst="rect">
            <a:avLst/>
          </a:prstGeom>
        </p:spPr>
        <p:txBody>
          <a:bodyPr wrap="none" anchor="b"/>
          <a:lstStyle>
            <a:lvl1pPr marL="0" indent="0" defTabSz="2438400">
              <a:lnSpc>
                <a:spcPct val="90000"/>
              </a:lnSpc>
              <a:buNone/>
              <a:defRPr sz="14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r>
              <a:rPr dirty="0"/>
              <a:t>Part 01</a:t>
            </a:r>
            <a:endParaRPr dirty="0"/>
          </a:p>
        </p:txBody>
      </p:sp>
      <p:sp>
        <p:nvSpPr>
          <p:cNvPr id="3" name="Section Header Her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024614" y="8002764"/>
            <a:ext cx="8304584" cy="8001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200" b="0" i="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dirty="0"/>
              <a:t>Section Header Here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白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ction Header Her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3606" y="1395055"/>
            <a:ext cx="16625737" cy="1155701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kumimoji="0" sz="5600" b="0" i="0" u="none" strike="noStrike" kern="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rgbClr val="E3913F"/>
                    </a:gs>
                    <a:gs pos="100000">
                      <a:srgbClr val="732D79"/>
                    </a:gs>
                  </a:gsLst>
                  <a:lin ang="21368668" scaled="0"/>
                </a:gradFill>
                <a:effectLst/>
                <a:uLnTx/>
                <a:uFillTx/>
                <a:latin typeface="OPPOSans H" pitchFamily="18" charset="-122"/>
                <a:ea typeface="OPPOSans H" pitchFamily="18" charset="-122"/>
                <a:cs typeface="OPPOSans H" pitchFamily="18" charset="-122"/>
                <a:sym typeface="OPPOSans B"/>
              </a:defRPr>
            </a:lvl1pPr>
          </a:lstStyle>
          <a:p>
            <a:pPr marL="0" marR="0" lvl="0" indent="0" algn="l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dirty="0"/>
              <a:t>Section Header Here</a:t>
            </a:r>
            <a:endParaRPr dirty="0"/>
          </a:p>
        </p:txBody>
      </p:sp>
      <p:sp>
        <p:nvSpPr>
          <p:cNvPr id="10" name="单击此处添加文本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57105" y="3578800"/>
            <a:ext cx="21600000" cy="7200000"/>
          </a:xfrm>
          <a:prstGeom prst="rect">
            <a:avLst/>
          </a:prstGeom>
        </p:spPr>
        <p:txBody>
          <a:bodyPr/>
          <a:lstStyle>
            <a:lvl1pPr marL="0" indent="0" defTabSz="2438400">
              <a:lnSpc>
                <a:spcPct val="110000"/>
              </a:lnSpc>
              <a:buNone/>
              <a:defRPr sz="4400" b="0" i="0">
                <a:solidFill>
                  <a:srgbClr val="131313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</a:lstStyle>
          <a:p>
            <a:r>
              <a:rPr lang="en-US" altLang="zh-CN" dirty="0"/>
              <a:t>When you copy &amp; paste, choose “keep text only” option.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/>
          <p:nvPr userDrawn="1"/>
        </p:nvSpPr>
        <p:spPr>
          <a:xfrm>
            <a:off x="-1030016" y="121954"/>
            <a:ext cx="941672" cy="1369115"/>
          </a:xfrm>
          <a:prstGeom prst="rect">
            <a:avLst/>
          </a:prstGeom>
          <a:solidFill>
            <a:srgbClr val="2726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4" name="矩形"/>
          <p:cNvSpPr/>
          <p:nvPr userDrawn="1"/>
        </p:nvSpPr>
        <p:spPr>
          <a:xfrm>
            <a:off x="-1030016" y="2260992"/>
            <a:ext cx="941672" cy="1369116"/>
          </a:xfrm>
          <a:prstGeom prst="rect">
            <a:avLst/>
          </a:prstGeom>
          <a:solidFill>
            <a:srgbClr val="81307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5" name="矩形"/>
          <p:cNvSpPr/>
          <p:nvPr userDrawn="1"/>
        </p:nvSpPr>
        <p:spPr>
          <a:xfrm>
            <a:off x="-1030016" y="4088898"/>
            <a:ext cx="941672" cy="1369115"/>
          </a:xfrm>
          <a:prstGeom prst="rect">
            <a:avLst/>
          </a:prstGeom>
          <a:solidFill>
            <a:srgbClr val="F6D5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6" name="矩形"/>
          <p:cNvSpPr/>
          <p:nvPr userDrawn="1"/>
        </p:nvSpPr>
        <p:spPr>
          <a:xfrm>
            <a:off x="-1030016" y="6090292"/>
            <a:ext cx="941672" cy="1369115"/>
          </a:xfrm>
          <a:prstGeom prst="rect">
            <a:avLst/>
          </a:prstGeom>
          <a:solidFill>
            <a:srgbClr val="EA9E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  <p:sp>
        <p:nvSpPr>
          <p:cNvPr id="27" name="矩形"/>
          <p:cNvSpPr/>
          <p:nvPr userDrawn="1"/>
        </p:nvSpPr>
        <p:spPr>
          <a:xfrm>
            <a:off x="-1030016" y="8307113"/>
            <a:ext cx="941672" cy="1369115"/>
          </a:xfrm>
          <a:prstGeom prst="rect">
            <a:avLst/>
          </a:prstGeom>
          <a:solidFill>
            <a:srgbClr val="FAE46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OPPOSans B"/>
                <a:ea typeface="OPPOSans B"/>
                <a:cs typeface="OPPOSans B"/>
                <a:sym typeface="OPPOSans B"/>
              </a:defRPr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000" b="0" i="0" kern="1200">
          <a:solidFill>
            <a:schemeClr val="tx1"/>
          </a:solidFill>
          <a:latin typeface="OPPOSans B" pitchFamily="18" charset="-122"/>
          <a:ea typeface="OPPOSans B" pitchFamily="18" charset="-122"/>
          <a:cs typeface="OPPOSans B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4.jpeg"/><Relationship Id="rId4" Type="http://schemas.openxmlformats.org/officeDocument/2006/relationships/tags" Target="../tags/tag2.xml"/><Relationship Id="rId3" Type="http://schemas.openxmlformats.org/officeDocument/2006/relationships/image" Target="../media/image13.jpeg"/><Relationship Id="rId2" Type="http://schemas.openxmlformats.org/officeDocument/2006/relationships/tags" Target="../tags/tag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ZiCheng Zhang</a:t>
            </a:r>
            <a:endParaRPr lang="en-US" altLang="en-GB" sz="4400" dirty="0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4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dirty="0"/>
              <a:t>Play</a:t>
            </a:r>
            <a:r>
              <a:rPr lang="en-GB" altLang="zh-CN" dirty="0"/>
              <a:t> </a:t>
            </a:r>
            <a:r>
              <a:rPr lang="en-US" altLang="en-GB" dirty="0"/>
              <a:t>with</a:t>
            </a:r>
            <a:r>
              <a:rPr lang="en-GB" altLang="zh-CN" dirty="0"/>
              <a:t> </a:t>
            </a:r>
            <a:r>
              <a:rPr lang="en-US" altLang="en-GB" dirty="0"/>
              <a:t>WASM</a:t>
            </a:r>
            <a:endParaRPr lang="en-GB" altLang="zh-CN" dirty="0"/>
          </a:p>
        </p:txBody>
      </p:sp>
      <p:pic>
        <p:nvPicPr>
          <p:cNvPr id="5" name="Google Shape;64;p14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0" y="1536445"/>
            <a:ext cx="3385986" cy="118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Multiple Language SDKs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Example: https://github.com/apache/dubbo-go</a:t>
            </a:r>
            <a:endParaRPr kumimoji="1" lang="en-US" altLang="zh-CN"/>
          </a:p>
          <a:p>
            <a:r>
              <a:rPr kumimoji="1" lang="en-US" altLang="zh-CN"/>
              <a:t>Workload: Huge</a:t>
            </a:r>
            <a:endParaRPr kumimoji="1" lang="en-US" altLang="zh-CN"/>
          </a:p>
          <a:p>
            <a:r>
              <a:rPr kumimoji="1" lang="en-US" altLang="zh-CN"/>
              <a:t>Difficulty: Hard</a:t>
            </a:r>
            <a:endParaRPr kumimoji="1" lang="en-US" altLang="zh-CN"/>
          </a:p>
          <a:p>
            <a:r>
              <a:rPr kumimoji="1" lang="en-US" altLang="zh-CN"/>
              <a:t>Extention for new languages: Unsupported</a:t>
            </a:r>
            <a:endParaRPr kumimoji="1" lang="en-US" altLang="zh-CN"/>
          </a:p>
          <a:p>
            <a:r>
              <a:rPr kumimoji="1" lang="en-US" altLang="zh-CN"/>
              <a:t>User friendliness: Great</a:t>
            </a:r>
            <a:endParaRPr kumimoji="1" lang="en-US" altLang="zh-CN"/>
          </a:p>
          <a:p>
            <a:r>
              <a:rPr kumimoji="1" lang="en-US" altLang="zh-CN"/>
              <a:t>Performance: </a:t>
            </a:r>
            <a:r>
              <a:rPr kumimoji="1" lang="en-US" altLang="zh-CN">
                <a:sym typeface="+mn-ea"/>
              </a:rPr>
              <a:t>Great</a:t>
            </a:r>
            <a:endParaRPr kumimoji="1" lang="en-US" altLang="zh-CN"/>
          </a:p>
          <a:p>
            <a:r>
              <a:rPr kumimoji="1" lang="en-US" altLang="zh-CN"/>
              <a:t>Operation complexity: No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8703290" y="3578225"/>
            <a:ext cx="3694430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This is example for supporting the brpc protocol for shenyu</a:t>
            </a:r>
            <a:endParaRPr kumimoji="1" lang="en-US" altLang="zh-CN"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261600" y="3578225"/>
            <a:ext cx="8495030" cy="68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80185" y="3578225"/>
            <a:ext cx="8789035" cy="8448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Local Forward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https://github.com/apache/apisix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Great, no need to modify framework code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User friendliness: </a:t>
            </a:r>
            <a:r>
              <a:rPr kumimoji="1" lang="en-US" altLang="zh-CN">
                <a:sym typeface="+mn-ea"/>
              </a:rPr>
              <a:t>Middle, need to be familiar with network programming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Performance loss due to network protocol stack, serialization and deserialization, at least 20%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A bit complex, multiple processes need to be started at once on a machine/container</a:t>
            </a:r>
            <a:endParaRPr kumimoji="1"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624185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10841990" cy="7200265"/>
          </a:xfrm>
        </p:spPr>
        <p:txBody>
          <a:bodyPr/>
          <a:lstStyle/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javac -h . Main.java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en-US" altLang="zh-CN"/>
              <a:t>Then we got Main.h --------------&gt;</a:t>
            </a:r>
            <a:endParaRPr kumimoji="1" lang="en-US" altLang="zh-CN"/>
          </a:p>
        </p:txBody>
      </p:sp>
      <p:pic>
        <p:nvPicPr>
          <p:cNvPr id="7" name="图片 6" descr="企业微信截图_27b9400f-49d1-4cbc-a840-f3dcd1b964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175" y="2581275"/>
            <a:ext cx="8658860" cy="8197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434320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20495" y="2628900"/>
            <a:ext cx="10791825" cy="7200265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// C code below</a:t>
            </a:r>
            <a:endParaRPr kumimoji="1" lang="zh-CN" altLang="en-US">
              <a:sym typeface="+mn-ea"/>
            </a:endParaRPr>
          </a:p>
          <a:p>
            <a:r>
              <a:rPr kumimoji="1" lang="zh-CN" altLang="en-US">
                <a:sym typeface="+mn-ea"/>
              </a:rPr>
              <a:t>#include &lt;jni.h&gt;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#include &lt;jni_md.h&gt;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#include &lt;jvmti.h&gt;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#include "Main.h"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JNIEXPORT jstring JNICALL 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Java_Main_helloJni</a:t>
            </a:r>
            <a:r>
              <a:rPr kumimoji="1" lang="en-US" altLang="zh-CN">
                <a:sym typeface="+mn-ea"/>
              </a:rPr>
              <a:t> </a:t>
            </a:r>
            <a:r>
              <a:rPr kumimoji="1" lang="zh-CN" altLang="en-US">
                <a:sym typeface="+mn-ea"/>
              </a:rPr>
              <a:t>(JNIEnv *env, 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</a:t>
            </a:r>
            <a:r>
              <a:rPr kumimoji="1" lang="en-US" altLang="zh-CN">
                <a:sym typeface="+mn-ea"/>
              </a:rPr>
              <a:t>   </a:t>
            </a:r>
            <a:r>
              <a:rPr kumimoji="1" lang="zh-CN" altLang="en-US">
                <a:sym typeface="+mn-ea"/>
              </a:rPr>
              <a:t>jclass klass) {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   return env-&gt;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 </a:t>
            </a:r>
            <a:r>
              <a:rPr kumimoji="1" lang="en-US" altLang="zh-CN">
                <a:sym typeface="+mn-ea"/>
              </a:rPr>
              <a:t>       </a:t>
            </a:r>
            <a:r>
              <a:rPr kumimoji="1" lang="zh-CN" altLang="en-US">
                <a:sym typeface="+mn-ea"/>
              </a:rPr>
              <a:t>NewStringUTF("Hello JNI");</a:t>
            </a:r>
            <a:endParaRPr kumimoji="1" lang="zh-CN" altLang="en-US"/>
          </a:p>
          <a:p>
            <a:r>
              <a:rPr kumimoji="1" lang="zh-CN" altLang="en-US">
                <a:sym typeface="+mn-ea"/>
              </a:rPr>
              <a:t>}</a:t>
            </a:r>
            <a:endParaRPr kumimoji="1"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2696825" y="2628900"/>
            <a:ext cx="924496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// generate the dynamic link library by g++ in macos</a:t>
            </a:r>
            <a:endParaRPr kumimoji="1" lang="en-US" altLang="zh-CN"/>
          </a:p>
          <a:p>
            <a:endParaRPr kumimoji="1" lang="zh-CN" altLang="en-US"/>
          </a:p>
          <a:p>
            <a:r>
              <a:rPr kumimoji="1" lang="zh-CN" altLang="en-US"/>
              <a:t>g++ -I ${JAVA_HOME}/include</a:t>
            </a:r>
            <a:endParaRPr kumimoji="1" lang="zh-CN" altLang="en-US"/>
          </a:p>
          <a:p>
            <a:r>
              <a:rPr kumimoji="1" lang="zh-CN" altLang="en-US"/>
              <a:t>-I </a:t>
            </a:r>
            <a:r>
              <a:rPr kumimoji="1" lang="en-US" altLang="zh-CN"/>
              <a:t>${</a:t>
            </a:r>
            <a:r>
              <a:rPr kumimoji="1" lang="en-US" altLang="zh-CN">
                <a:sym typeface="+mn-ea"/>
              </a:rPr>
              <a:t>Main.h</a:t>
            </a:r>
            <a:r>
              <a:rPr kumimoji="1" lang="en-US" altLang="zh-CN"/>
              <a:t>}</a:t>
            </a:r>
            <a:r>
              <a:rPr kumimoji="1" lang="zh-CN" altLang="en-US"/>
              <a:t> MainImpl.c -m64 -fPIC -shared -o jni.dylib</a:t>
            </a:r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0434320" cy="1231900"/>
          </a:xfrm>
        </p:spPr>
        <p:txBody>
          <a:bodyPr/>
          <a:lstStyle/>
          <a:p>
            <a:r>
              <a:rPr kumimoji="1" lang="en-US" altLang="zh-CN"/>
              <a:t>Dynamic Link Library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20495" y="2628900"/>
            <a:ext cx="10791825" cy="7200265"/>
          </a:xfrm>
        </p:spPr>
        <p:txBody>
          <a:bodyPr/>
          <a:lstStyle/>
          <a:p>
            <a:r>
              <a:rPr kumimoji="1" lang="zh-CN" altLang="en-US"/>
              <a:t>import java.net.URL;</a:t>
            </a:r>
            <a:endParaRPr kumimoji="1" lang="zh-CN" altLang="en-US"/>
          </a:p>
          <a:p>
            <a:r>
              <a:rPr kumimoji="1" lang="zh-CN" altLang="en-US"/>
              <a:t>public class Main {</a:t>
            </a:r>
            <a:endParaRPr kumimoji="1" lang="zh-CN" altLang="en-US"/>
          </a:p>
          <a:p>
            <a:r>
              <a:rPr kumimoji="1" lang="zh-CN" altLang="en-US"/>
              <a:t>    static {</a:t>
            </a:r>
            <a:r>
              <a:rPr kumimoji="1" lang="en-US" altLang="zh-CN"/>
              <a:t>    final </a:t>
            </a:r>
            <a:r>
              <a:rPr kumimoji="1" lang="zh-CN" altLang="en-US"/>
              <a:t>URL url = Main.class.getResource("jni.dylib");</a:t>
            </a:r>
            <a:endParaRPr kumimoji="1" lang="zh-CN" altLang="en-US"/>
          </a:p>
          <a:p>
            <a:r>
              <a:rPr kumimoji="1" lang="zh-CN" altLang="en-US"/>
              <a:t>        System.load(url.getPath());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    public static native String helloJni();</a:t>
            </a:r>
            <a:endParaRPr kumimoji="1" lang="zh-CN" altLang="en-US"/>
          </a:p>
          <a:p>
            <a:r>
              <a:rPr kumimoji="1" lang="zh-CN" altLang="en-US"/>
              <a:t>    public static void main(String[] args) {</a:t>
            </a:r>
            <a:endParaRPr kumimoji="1" lang="zh-CN" altLang="en-US"/>
          </a:p>
          <a:p>
            <a:r>
              <a:rPr kumimoji="1" lang="zh-CN" altLang="en-US"/>
              <a:t>        System.out.println(helloJni());</a:t>
            </a:r>
            <a:endParaRPr kumimoji="1" lang="zh-CN" altLang="en-US"/>
          </a:p>
          <a:p>
            <a:r>
              <a:rPr kumimoji="1" lang="zh-CN" altLang="en-US"/>
              <a:t>    }</a:t>
            </a:r>
            <a:endParaRPr kumimoji="1" lang="zh-CN" altLang="en-US"/>
          </a:p>
          <a:p>
            <a:r>
              <a:rPr kumimoji="1" lang="zh-CN" altLang="en-US"/>
              <a:t>}</a:t>
            </a:r>
            <a:endParaRPr kumimoji="1"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12696825" y="2628900"/>
            <a:ext cx="924496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// project pic</a:t>
            </a:r>
            <a:endParaRPr kumimoji="1"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pic>
        <p:nvPicPr>
          <p:cNvPr id="4" name="Picture 3" descr="opend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2628900"/>
            <a:ext cx="13385165" cy="906272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14805660" y="3236595"/>
            <a:ext cx="7101205" cy="7200265"/>
          </a:xfrm>
          <a:prstGeom prst="rect">
            <a:avLst/>
          </a:prstGeom>
        </p:spPr>
        <p:txBody>
          <a:bodyPr/>
          <a:lstStyle>
            <a:lvl1pPr marL="0" indent="0" algn="l" defTabSz="2438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i="0" kern="1200">
                <a:solidFill>
                  <a:srgbClr val="FFFFFF"/>
                </a:solidFill>
                <a:latin typeface="OPPOSans R" pitchFamily="18" charset="-122"/>
                <a:ea typeface="OPPOSans R" pitchFamily="18" charset="-122"/>
                <a:cs typeface="OPPOSans R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/>
              <a:t>The low-level code needs to ensure compatibility(OS &amp; CPU);</a:t>
            </a:r>
            <a:endParaRPr kumimoji="1" lang="en-US"/>
          </a:p>
          <a:p>
            <a:endParaRPr kumimoji="1" lang="en-US"/>
          </a:p>
          <a:p>
            <a:r>
              <a:rPr kumimoji="1" lang="en-US"/>
              <a:t>Each supported language is </a:t>
            </a:r>
            <a:r>
              <a:rPr kumimoji="1" lang="en-US">
                <a:sym typeface="+mn-ea"/>
              </a:rPr>
              <a:t>bound to .so/.dylib/.dll as the upper-level</a:t>
            </a:r>
            <a:r>
              <a:rPr kumimoji="1" lang="en-US"/>
              <a:t>;</a:t>
            </a:r>
            <a:endParaRPr kumimoji="1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Dynamic Link Library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https://github.com/apache/opendal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Middle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Hard, not only do you need to be familiar with cross platform development, but you also need to learn JNI knowledge in addition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Middle, need to encapsulate the dynamic link library for new languages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there is a low probability of discovering that the CPU architecture or OS of your machine is not supported, but if it is, a disaster occurs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Great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194415" cy="1231900"/>
          </a:xfrm>
        </p:spPr>
        <p:txBody>
          <a:bodyPr/>
          <a:lstStyle/>
          <a:p>
            <a:r>
              <a:rPr kumimoji="1" lang="en-US" altLang="zh-CN"/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WASM(WebAssembly) bytecode is designed to be encoded in a size- and load-time-efficient binary format. WASM aims to leverage the common hardware features available on various platforms to execute in browsers at machine code speed.</a:t>
            </a:r>
            <a:endParaRPr kumimoji="1" lang="zh-CN" altLang="en-US"/>
          </a:p>
          <a:p>
            <a:endParaRPr kumimoji="1" lang="zh-CN" altLang="en-US"/>
          </a:p>
          <a:p>
            <a:r>
              <a:rPr kumimoji="1" lang="zh-CN" altLang="en-US"/>
              <a:t>WASI provide a portable interface for applications that run within a constrained sandbox environment, which allows WASM to run in non browser environments such as Linux. It's portable and secure.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22870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WebAssembly System Interface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>
                <a:sym typeface="+mn-ea"/>
              </a:rPr>
              <a:t>Example: https://github.com/alibaba/higress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Workload: Light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Difficulty: Simple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Extention for new languages: </a:t>
            </a:r>
            <a:r>
              <a:rPr kumimoji="1" lang="en-US" altLang="zh-CN">
                <a:sym typeface="+mn-ea"/>
              </a:rPr>
              <a:t>Good, no need to modify framework code, but it's possible that the language you're good at doesn't support WASM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User friendliness: Good, only 4 basic </a:t>
            </a:r>
            <a:r>
              <a:rPr kumimoji="1" lang="en-US" altLang="zh-CN">
                <a:sym typeface="+mn-ea"/>
              </a:rPr>
              <a:t>Java</a:t>
            </a:r>
            <a:r>
              <a:rPr kumimoji="1" lang="en-US" altLang="zh-CN">
                <a:sym typeface="+mn-ea"/>
              </a:rPr>
              <a:t> types are supported d</a:t>
            </a:r>
            <a:r>
              <a:rPr kumimoji="1" lang="en-US" altLang="zh-CN">
                <a:sym typeface="+mn-ea"/>
              </a:rPr>
              <a:t>ue to the immaturity of the WASM ecosystem in Java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Performance: </a:t>
            </a:r>
            <a:r>
              <a:rPr kumimoji="1" lang="en-US" altLang="zh-CN">
                <a:sym typeface="+mn-ea"/>
              </a:rPr>
              <a:t>Performance loss due to serialization and deserialization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Operation complexity: No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2"/>
          </p:nvPr>
        </p:nvSpPr>
        <p:spPr>
          <a:xfrm>
            <a:off x="8906933" y="2404010"/>
            <a:ext cx="12202383" cy="995680"/>
          </a:xfrm>
        </p:spPr>
        <p:txBody>
          <a:bodyPr/>
          <a:lstStyle/>
          <a:p>
            <a:r>
              <a:rPr lang="en-GB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1.</a:t>
            </a:r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Introduction</a:t>
            </a:r>
            <a:endParaRPr lang="en-US" altLang="en-GB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3"/>
          </p:nvPr>
        </p:nvSpPr>
        <p:spPr>
          <a:xfrm>
            <a:off x="8861213" y="3614132"/>
            <a:ext cx="12202383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2.Motivation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24"/>
          </p:nvPr>
        </p:nvSpPr>
        <p:spPr>
          <a:xfrm>
            <a:off x="8848513" y="4824255"/>
            <a:ext cx="12202384" cy="995680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3.Solution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5"/>
          </p:nvPr>
        </p:nvSpPr>
        <p:spPr>
          <a:xfrm>
            <a:off x="8873913" y="6008978"/>
            <a:ext cx="12176983" cy="2028825"/>
          </a:xfrm>
        </p:spPr>
        <p:txBody>
          <a:bodyPr/>
          <a:lstStyle/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4.Extention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  <a:p>
            <a:r>
              <a:rPr lang="en-US" altLang="zh-CN" dirty="0">
                <a:latin typeface="OPPOSans R" pitchFamily="18" charset="-122"/>
                <a:ea typeface="OPPOSans R" pitchFamily="18" charset="-122"/>
                <a:cs typeface="OPPOSans R" pitchFamily="18" charset="-122"/>
              </a:rPr>
              <a:t>5.Q&amp;A</a:t>
            </a:r>
            <a:endParaRPr lang="en-US" altLang="zh-CN" dirty="0">
              <a:latin typeface="OPPOSans R" pitchFamily="18" charset="-122"/>
              <a:ea typeface="OPPOSans R" pitchFamily="18" charset="-122"/>
              <a:cs typeface="OPPOSans R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Comparation</a:t>
            </a:r>
            <a:endParaRPr kumimoji="1" lang="en-US" altLang="zh-CN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480185" y="4251325"/>
          <a:ext cx="20223480" cy="5213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655"/>
                <a:gridCol w="2308225"/>
                <a:gridCol w="2383155"/>
                <a:gridCol w="2308860"/>
                <a:gridCol w="2607310"/>
                <a:gridCol w="2626360"/>
                <a:gridCol w="2682240"/>
                <a:gridCol w="2606675"/>
              </a:tblGrid>
              <a:tr h="768985">
                <a:tc>
                  <a:txBody>
                    <a:bodyPr/>
                    <a:p>
                      <a:pPr algn="ctr">
                        <a:buNone/>
                      </a:pP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Example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/>
                        <a:t>Workload</a:t>
                      </a:r>
                      <a:endParaRPr lang="en-US" sz="40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Difficulty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Extention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Friendliness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Performance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ym typeface="+mn-ea"/>
                        </a:rPr>
                        <a:t>Complexity</a:t>
                      </a:r>
                      <a:endParaRPr kumimoji="1" lang="en-US" altLang="zh-CN" sz="4000"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90043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SDKs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dubbo-go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huge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unsupported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7334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Local Forward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apisix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kumimoji="1" lang="en-US" altLang="zh-CN" sz="4000">
                          <a:solidFill>
                            <a:schemeClr val="accent6"/>
                          </a:solidFill>
                          <a:sym typeface="+mn-ea"/>
                        </a:rPr>
                        <a:t>light</a:t>
                      </a:r>
                      <a:endParaRPr kumimoji="1" lang="en-US" altLang="zh-CN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middle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  <a:sym typeface="+mn-ea"/>
                        </a:rPr>
                        <a:t>middle</a:t>
                      </a:r>
                      <a:endParaRPr lang="en-US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network,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rgbClr val="FF0000"/>
                          </a:solidFill>
                          <a:sym typeface="+mn-ea"/>
                        </a:rPr>
                        <a:t>start processes</a:t>
                      </a:r>
                      <a:endParaRPr kumimoji="1" lang="en-US" altLang="zh-CN" sz="4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75692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en-US" sz="3200">
                          <a:solidFill>
                            <a:schemeClr val="bg1"/>
                          </a:solidFill>
                        </a:rPr>
                        <a:t>Native Library</a:t>
                      </a:r>
                      <a:endParaRPr lang="en-US" sz="32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opendal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hard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4000">
                          <a:solidFill>
                            <a:schemeClr val="bg1"/>
                          </a:solidFill>
                          <a:sym typeface="+mn-ea"/>
                        </a:rPr>
                        <a:t>middle</a:t>
                      </a:r>
                      <a:endParaRPr kumimoji="1" lang="en-US" altLang="zh-CN" sz="4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  <a:sym typeface="+mn-ea"/>
                        </a:rPr>
                        <a:t>great</a:t>
                      </a:r>
                      <a:endParaRPr lang="en-US" sz="4000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23253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WASI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higress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light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simple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bg1"/>
                          </a:solidFill>
                        </a:rPr>
                        <a:t>good</a:t>
                      </a:r>
                      <a:endParaRPr lang="en-US" sz="40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serialization,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kumimoji="1" lang="en-US" altLang="zh-CN" sz="3200">
                          <a:solidFill>
                            <a:srgbClr val="FF0000"/>
                          </a:solidFill>
                          <a:sym typeface="+mn-ea"/>
                        </a:rPr>
                        <a:t>deserialization</a:t>
                      </a:r>
                      <a:endParaRPr kumimoji="1" lang="en-US" altLang="zh-CN" sz="32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4000">
                          <a:solidFill>
                            <a:schemeClr val="accent6"/>
                          </a:solidFill>
                        </a:rPr>
                        <a:t>no</a:t>
                      </a:r>
                      <a:endParaRPr lang="en-US" sz="400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zh-CN" sz="960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Extention</a:t>
            </a:r>
            <a:endParaRPr lang="en-US" altLang="en-GB" sz="9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How to run example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把</a:t>
            </a:r>
            <a:r>
              <a:rPr kumimoji="1" lang="en-US" altLang="zh-CN"/>
              <a:t>rust http client</a:t>
            </a:r>
            <a:r>
              <a:rPr kumimoji="1" lang="zh-CN" altLang="en-US"/>
              <a:t>插件的代码放到</a:t>
            </a:r>
            <a:r>
              <a:rPr kumimoji="1" lang="en-US" altLang="zh-CN"/>
              <a:t>shenyu repo</a:t>
            </a:r>
            <a:r>
              <a:rPr kumimoji="1" lang="zh-CN" altLang="en-US"/>
              <a:t>，然后讲讲如何</a:t>
            </a:r>
            <a:r>
              <a:rPr kumimoji="1" lang="zh-CN" altLang="en-US"/>
              <a:t>运行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/>
              <a:t>Step1: Add Dependency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/>
              <a:t>Assuming we already have a Maven project</a:t>
            </a:r>
            <a:r>
              <a:rPr kumimoji="1" lang="en-US" altLang="zh-CN"/>
              <a:t>.</a:t>
            </a:r>
            <a:endParaRPr kumimoji="1" lang="en-US" altLang="zh-CN"/>
          </a:p>
          <a:p>
            <a:endParaRPr kumimoji="1" lang="zh-CN" altLang="en-US"/>
          </a:p>
          <a:p>
            <a:r>
              <a:rPr kumimoji="1" lang="zh-CN" altLang="en-US"/>
              <a:t>&lt;dependency&gt;</a:t>
            </a:r>
            <a:endParaRPr kumimoji="1" lang="zh-CN" altLang="en-US"/>
          </a:p>
          <a:p>
            <a:r>
              <a:rPr kumimoji="1" lang="zh-CN" altLang="en-US"/>
              <a:t>    &lt;groupId&gt;org.apache.shenyu&lt;/groupId&gt;</a:t>
            </a:r>
            <a:endParaRPr kumimoji="1" lang="zh-CN" altLang="en-US"/>
          </a:p>
          <a:p>
            <a:r>
              <a:rPr kumimoji="1" lang="zh-CN" altLang="en-US"/>
              <a:t>    &lt;artifactId&gt;shenyu-plugin-wasm-</a:t>
            </a:r>
            <a:r>
              <a:rPr kumimoji="1" lang="en-US" altLang="zh-CN"/>
              <a:t>api</a:t>
            </a:r>
            <a:r>
              <a:rPr kumimoji="1" lang="zh-CN" altLang="en-US"/>
              <a:t>&lt;/artifactId&gt;</a:t>
            </a:r>
            <a:endParaRPr kumimoji="1" lang="zh-CN" altLang="en-US"/>
          </a:p>
          <a:p>
            <a:r>
              <a:rPr kumimoji="1" lang="zh-CN" altLang="en-US"/>
              <a:t>    &lt;version&gt;${</a:t>
            </a:r>
            <a:r>
              <a:rPr kumimoji="1" lang="en-US" altLang="zh-CN"/>
              <a:t>shenyu</a:t>
            </a:r>
            <a:r>
              <a:rPr kumimoji="1" lang="zh-CN" altLang="en-US"/>
              <a:t>.version}&lt;/version&gt;</a:t>
            </a:r>
            <a:endParaRPr kumimoji="1" lang="zh-CN" altLang="en-US"/>
          </a:p>
          <a:p>
            <a:r>
              <a:rPr kumimoji="1" lang="zh-CN" altLang="en-US"/>
              <a:t>&lt;/dependency&gt;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1420495" y="1397000"/>
            <a:ext cx="11299825" cy="123190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Step2: Implement the Java Part</a:t>
            </a:r>
            <a:endParaRPr kumimoji="1" lang="en-US" altLang="zh-CN">
              <a:sym typeface="+mn-ea"/>
            </a:endParaRPr>
          </a:p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US" altLang="en-GB" sz="9600">
                <a:sym typeface="+mn-ea"/>
              </a:rPr>
              <a:t>Question&amp;Answer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>
                <a:sym typeface="+mn-ea"/>
              </a:rPr>
              <a:t>Question&amp;Answer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/>
              <a:t>The friendship project link is as follows:</a:t>
            </a:r>
            <a:endParaRPr kumimoji="1" lang="en-US" altLang="zh-CN"/>
          </a:p>
          <a:p>
            <a:r>
              <a:rPr kumimoji="1" lang="en-US" altLang="zh-CN"/>
              <a:t>https://github.com/acl-dev/open-coroutine</a:t>
            </a:r>
            <a:endParaRPr kumimoji="1" lang="en-US" altLang="zh-CN"/>
          </a:p>
          <a:p>
            <a:r>
              <a:rPr kumimoji="1" lang="en-US" altLang="zh-CN"/>
              <a:t>https://github.com/acl-dev/acl</a:t>
            </a:r>
            <a:endParaRPr kumimoji="1" lang="en-US" altLang="zh-CN"/>
          </a:p>
          <a:p>
            <a:r>
              <a:rPr kumimoji="1" lang="en-US" altLang="zh-CN"/>
              <a:t>https://github.com/alibaba/arthas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https://github.com/bytedance/monoio</a:t>
            </a:r>
            <a:endParaRPr kumimoji="1" lang="en-US" altLang="zh-CN">
              <a:sym typeface="+mn-ea"/>
            </a:endParaRPr>
          </a:p>
          <a:p>
            <a:r>
              <a:rPr kumimoji="1" lang="en-US" altLang="zh-CN">
                <a:sym typeface="+mn-ea"/>
              </a:rPr>
              <a:t>https://github.com/dromara/dynamic-tp</a:t>
            </a:r>
            <a:endParaRPr kumimoji="1" lang="en-US" altLang="zh-CN"/>
          </a:p>
          <a:p>
            <a:r>
              <a:rPr kumimoji="1" lang="en-US" altLang="zh-CN"/>
              <a:t>https://github.com/apache/dubbo-spi-extensions</a:t>
            </a:r>
            <a:endParaRPr kumimoji="1"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zhangzicheng@apache.org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Thanks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嘉宾姓名 / Title"/>
          <p:cNvSpPr txBox="1"/>
          <p:nvPr/>
        </p:nvSpPr>
        <p:spPr>
          <a:xfrm>
            <a:off x="1750490" y="7953360"/>
            <a:ext cx="20957109" cy="729770"/>
          </a:xfrm>
          <a:prstGeom prst="rect">
            <a:avLst/>
          </a:prstGeom>
        </p:spPr>
        <p:txBody>
          <a:bodyPr lIns="45719" tIns="45719" rIns="45719" bIns="45719" anchor="ctr">
            <a:noAutofit/>
          </a:bodyPr>
          <a:lstStyle>
            <a:lvl1pPr marL="228600" indent="-228600" algn="l" defTabSz="2438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3200" b="0" i="0" kern="1200" spc="64">
                <a:solidFill>
                  <a:srgbClr val="FFFFFF"/>
                </a:solidFill>
                <a:latin typeface="OPPOSans L" pitchFamily="18" charset="-122"/>
                <a:ea typeface="OPPOSans L" pitchFamily="18" charset="-122"/>
                <a:cs typeface="OPPOSans L" pitchFamily="18" charset="-122"/>
                <a:sym typeface="OPPOSans 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GB" sz="4400" dirty="0" err="1">
                <a:solidFill>
                  <a:srgbClr val="EB9E43"/>
                </a:solidFill>
                <a:latin typeface="OPPOSans M" pitchFamily="18" charset="-122"/>
                <a:ea typeface="OPPOSans M" pitchFamily="18" charset="-122"/>
                <a:cs typeface="OPPOSans M" pitchFamily="18" charset="-122"/>
              </a:rPr>
              <a:t>https://github.com/loongs-zhang/ACOCA2024-PlayWithWASM</a:t>
            </a:r>
            <a:endParaRPr lang="en-US" altLang="en-GB" sz="4400" dirty="0" err="1">
              <a:solidFill>
                <a:srgbClr val="EB9E43"/>
              </a:solidFill>
              <a:latin typeface="OPPOSans M" pitchFamily="18" charset="-122"/>
              <a:ea typeface="OPPOSans M" pitchFamily="18" charset="-122"/>
              <a:cs typeface="OPPOSans M" pitchFamily="18" charset="-122"/>
            </a:endParaRPr>
          </a:p>
        </p:txBody>
      </p:sp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>
                <a:sym typeface="+mn-ea"/>
              </a:rPr>
              <a:t>Introduction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Apache ShenYu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283710" cy="5410200"/>
          </a:xfrm>
        </p:spPr>
        <p:txBody>
          <a:bodyPr/>
          <a:lstStyle/>
          <a:p>
            <a:r>
              <a:rPr kumimoji="1" lang="zh-CN" altLang="en-US"/>
              <a:t>Apache ShenYu is a Java native API Gateway for service proxy, protocol conversion and API governance.</a:t>
            </a:r>
            <a:endParaRPr kumimoji="1" lang="zh-CN" altLang="en-US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Apache ShenYu Features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7790815"/>
          </a:xfrm>
        </p:spPr>
        <p:txBody>
          <a:bodyPr/>
          <a:lstStyle/>
          <a:p>
            <a:r>
              <a:rPr kumimoji="1" lang="zh-CN" altLang="en-US"/>
              <a:t>* Proxy: Support for Apache® Dubbo™, Spring Cloud, gRPC, Motan, SOFA, TARS, WebSocket, MQTT</a:t>
            </a:r>
            <a:endParaRPr kumimoji="1" lang="zh-CN" altLang="en-US"/>
          </a:p>
          <a:p>
            <a:r>
              <a:rPr kumimoji="1" lang="zh-CN" altLang="en-US"/>
              <a:t>* Security: Sign, OAuth 2.0, JSON Web Tokens, WAF plugin</a:t>
            </a:r>
            <a:endParaRPr kumimoji="1" lang="zh-CN" altLang="en-US"/>
          </a:p>
          <a:p>
            <a:r>
              <a:rPr kumimoji="1" lang="zh-CN" altLang="en-US"/>
              <a:t>* API governance: Request, response, parameter mapping, RateLimiter plugin</a:t>
            </a:r>
            <a:endParaRPr kumimoji="1" lang="zh-CN" altLang="en-US"/>
          </a:p>
          <a:p>
            <a:r>
              <a:rPr kumimoji="1" lang="zh-CN" altLang="en-US"/>
              <a:t>* Observability: Tracing, metrics, logging plugin</a:t>
            </a:r>
            <a:endParaRPr kumimoji="1" lang="zh-CN" altLang="en-US"/>
          </a:p>
          <a:p>
            <a:r>
              <a:rPr kumimoji="1" lang="zh-CN" altLang="en-US"/>
              <a:t>* Dashboard: Dynamic traffic control, visual backend for user menu permissions</a:t>
            </a:r>
            <a:endParaRPr kumimoji="1" lang="zh-CN" altLang="en-US"/>
          </a:p>
          <a:p>
            <a:r>
              <a:rPr kumimoji="1" lang="zh-CN" altLang="en-US"/>
              <a:t>* Extensions: Plugin hot-swapping, dynamic loading</a:t>
            </a:r>
            <a:endParaRPr kumimoji="1" lang="zh-CN" altLang="en-US"/>
          </a:p>
          <a:p>
            <a:r>
              <a:rPr kumimoji="1" lang="zh-CN" altLang="en-US"/>
              <a:t>* Cluster: NGINX, Docker, Kubernetes</a:t>
            </a:r>
            <a:endParaRPr kumimoji="1" lang="zh-CN" altLang="en-US"/>
          </a:p>
          <a:p>
            <a:r>
              <a:rPr kumimoji="1" lang="zh-CN" altLang="en-US"/>
              <a:t>* Language: provides .NET, Python, Go, Java client for API register</a:t>
            </a:r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About Me</a:t>
            </a:r>
            <a:endParaRPr kumimoji="1"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480185" y="3578225"/>
            <a:ext cx="21600160" cy="6050280"/>
          </a:xfrm>
        </p:spPr>
        <p:txBody>
          <a:bodyPr/>
          <a:lstStyle/>
          <a:p>
            <a:r>
              <a:rPr kumimoji="1" lang="en-US" altLang="zh-CN">
                <a:sym typeface="+mn-ea"/>
              </a:rPr>
              <a:t>https://github.com/loongs-zhang</a:t>
            </a:r>
            <a:endParaRPr kumimoji="1" lang="en-US" altLang="zh-CN"/>
          </a:p>
          <a:p>
            <a:r>
              <a:rPr kumimoji="1" lang="en-US" altLang="zh-CN"/>
              <a:t>Apache ShenYu PMC</a:t>
            </a:r>
            <a:endParaRPr kumimoji="1" lang="en-US" altLang="zh-CN"/>
          </a:p>
          <a:p>
            <a:r>
              <a:rPr kumimoji="1" lang="en-US" altLang="zh-CN">
                <a:sym typeface="+mn-ea"/>
              </a:rPr>
              <a:t>The founder of </a:t>
            </a:r>
            <a:r>
              <a:rPr kumimoji="1" lang="en-US" altLang="zh-CN">
                <a:sym typeface="+mn-ea"/>
              </a:rPr>
              <a:t>open-coroutine</a:t>
            </a:r>
            <a:r>
              <a:rPr kumimoji="1" lang="en-US" altLang="zh-CN">
                <a:sym typeface="+mn-ea"/>
              </a:rPr>
              <a:t> project</a:t>
            </a:r>
            <a:endParaRPr kumimoji="1" lang="en-US" altLang="zh-CN"/>
          </a:p>
          <a:p>
            <a:r>
              <a:rPr kumimoji="1" lang="en-US" altLang="zh-CN"/>
              <a:t>Contributes in shenyu/dynamic-tp/monoio</a:t>
            </a:r>
            <a:r>
              <a:rPr kumimoji="1" lang="en-US" altLang="zh-CN">
                <a:sym typeface="+mn-ea"/>
              </a:rPr>
              <a:t>/dubbo</a:t>
            </a:r>
            <a:endParaRPr kumimoji="1" lang="en-US" altLang="zh-CN"/>
          </a:p>
          <a:p>
            <a:r>
              <a:rPr kumimoji="1" lang="en-US" altLang="zh-CN"/>
              <a:t>Java&amp;Rust developer</a:t>
            </a:r>
            <a:endParaRPr kumimoji="1" lang="en-US" altLang="zh-CN"/>
          </a:p>
          <a:p>
            <a:r>
              <a:rPr kumimoji="1" lang="en-US" altLang="zh-CN"/>
              <a:t>One of the creators of Arthas vmtool</a:t>
            </a:r>
            <a:endParaRPr kumimoji="1" lang="en-US" altLang="zh-CN"/>
          </a:p>
          <a:p>
            <a:r>
              <a:rPr kumimoji="1" lang="en-US" altLang="zh-CN"/>
              <a:t>Created MemorySafeLinkedBlockingQueue</a:t>
            </a:r>
            <a:endParaRPr kumimoji="1" lang="en-US" altLang="zh-CN"/>
          </a:p>
        </p:txBody>
      </p:sp>
      <p:pic>
        <p:nvPicPr>
          <p:cNvPr id="5" name="Picture 4" descr="zz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2720" y="3003550"/>
            <a:ext cx="5348605" cy="7199630"/>
          </a:xfrm>
          <a:prstGeom prst="rect">
            <a:avLst/>
          </a:prstGeom>
        </p:spPr>
      </p:pic>
      <p:pic>
        <p:nvPicPr>
          <p:cNvPr id="7" name="Picture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215" y="1532890"/>
            <a:ext cx="5325110" cy="1096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Motivation</a:t>
            </a:r>
            <a:endParaRPr lang="en-GB" altLang="zh-CN" sz="9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en-GB" dirty="0">
                <a:latin typeface="OPPOSans R" pitchFamily="18" charset="-122"/>
                <a:ea typeface="OPPOSans R" pitchFamily="18" charset="-122"/>
                <a:cs typeface="OPPOSans R" pitchFamily="18" charset="-122"/>
                <a:sym typeface="+mn-ea"/>
              </a:rPr>
              <a:t>Why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>
          <a:xfrm>
            <a:off x="17693005" y="4152900"/>
            <a:ext cx="4945380" cy="5410200"/>
          </a:xfrm>
        </p:spPr>
        <p:txBody>
          <a:bodyPr/>
          <a:lstStyle/>
          <a:p>
            <a:r>
              <a:rPr kumimoji="1" lang="en-US" altLang="zh-CN"/>
              <a:t>ShenYu has good extensibility in the Java. However, we can’t extend ShenYu plugin in languages other than Java.</a:t>
            </a:r>
            <a:endParaRPr kumimoji="1" lang="en-US" altLang="zh-CN"/>
          </a:p>
        </p:txBody>
      </p:sp>
      <p:pic>
        <p:nvPicPr>
          <p:cNvPr id="4" name="Picture 3" descr="shenyu-architecture-3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95" y="3578225"/>
            <a:ext cx="15128240" cy="90589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6"/>
          <p:cNvSpPr txBox="1"/>
          <p:nvPr/>
        </p:nvSpPr>
        <p:spPr>
          <a:xfrm>
            <a:off x="1750489" y="4437077"/>
            <a:ext cx="20957109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0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POSans H"/>
                <a:ea typeface="OPPOSans H"/>
                <a:cs typeface="OPPOSans H"/>
                <a:sym typeface="OPPOSans H"/>
              </a:defRPr>
            </a:lvl1pPr>
          </a:lstStyle>
          <a:p>
            <a:pPr>
              <a:defRPr sz="8000" b="0">
                <a:solidFill>
                  <a:srgbClr val="FFFFFF"/>
                </a:solidFill>
                <a:latin typeface="OPPOSans H"/>
                <a:ea typeface="OPPOSans H"/>
                <a:cs typeface="OPPOSans H"/>
                <a:sym typeface="OPPOSans H"/>
              </a:defRPr>
            </a:pPr>
            <a:r>
              <a:rPr lang="en-GB" altLang="zh-CN" sz="9600" dirty="0"/>
              <a:t>Solution</a:t>
            </a:r>
            <a:endParaRPr lang="en-GB" altLang="zh-CN" sz="9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1515*352"/>
  <p:tag name="TABLE_ENDDRAG_RECT" val="116*465*1515*352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>
          <a:miter lim="400000"/>
        </a:ln>
      </a:spPr>
      <a:bodyPr lIns="50800" tIns="50800" rIns="50800" bIns="50800">
        <a:spAutoFit/>
      </a:bodyPr>
      <a:lstStyle>
        <a:defPPr marL="0" marR="0" indent="0" algn="l" defTabSz="457200" rtl="0" eaLnBrk="1" fontAlgn="auto" latinLnBrk="0" hangingPunct="1">
          <a:lnSpc>
            <a:spcPct val="14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kern="0" cap="none" spc="336" normalizeH="0" baseline="0" noProof="0" dirty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OPPOSans L"/>
            <a:ea typeface="OPPOSans L"/>
            <a:cs typeface="OPPOSans L"/>
            <a:sym typeface="OPPOSans L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 panose="02000503000000020004"/>
            <a:ea typeface="Helvetica Neue Medium" panose="02000503000000020004"/>
            <a:cs typeface="Helvetica Neue Medium" panose="02000503000000020004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5354</Words>
  <Application>WPS Presentation</Application>
  <PresentationFormat>自定义</PresentationFormat>
  <Paragraphs>271</Paragraphs>
  <Slides>28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Arial</vt:lpstr>
      <vt:lpstr>宋体</vt:lpstr>
      <vt:lpstr>Wingdings</vt:lpstr>
      <vt:lpstr>Helvetica Neue</vt:lpstr>
      <vt:lpstr>OPPOSans L</vt:lpstr>
      <vt:lpstr>Thonburi</vt:lpstr>
      <vt:lpstr>OPPOSans B</vt:lpstr>
      <vt:lpstr>OPPOSans B</vt:lpstr>
      <vt:lpstr>苹方-简</vt:lpstr>
      <vt:lpstr>OPPOSans H</vt:lpstr>
      <vt:lpstr>OPPOSans R</vt:lpstr>
      <vt:lpstr>OPPOSans H</vt:lpstr>
      <vt:lpstr>OPPOSans L</vt:lpstr>
      <vt:lpstr>Helvetica Neue Medium</vt:lpstr>
      <vt:lpstr>OPPOSans M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dragon-zhang</cp:lastModifiedBy>
  <cp:revision>110</cp:revision>
  <dcterms:created xsi:type="dcterms:W3CDTF">2024-07-14T11:49:34Z</dcterms:created>
  <dcterms:modified xsi:type="dcterms:W3CDTF">2024-07-14T11:49:34Z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A17769F0FC34BA27C0008966578FF2B9_42</vt:lpwstr>
  </property>
  <property fmtid="{D5CDD505-2E9C-101B-9397-08002B2CF9AE}" pid="3" name="KSOProductBuildVer">
    <vt:lpwstr>1033-6.7.1.8828</vt:lpwstr>
  </property>
</Properties>
</file>