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9EDEB8-5E01-471F-ACAA-769B0BD4EB3A}">
  <a:tblStyle styleId="{289EDEB8-5E01-471F-ACAA-769B0BD4E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0"/>
    <p:restoredTop sz="94628"/>
  </p:normalViewPr>
  <p:slideViewPr>
    <p:cSldViewPr snapToGrid="0">
      <p:cViewPr varScale="1">
        <p:scale>
          <a:sx n="156" d="100"/>
          <a:sy n="156" d="100"/>
        </p:scale>
        <p:origin x="176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3b1394b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e3b1394b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e3b1394b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e3b1394b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3b1394b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3b1394b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3b1394b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e3b1394b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73050" algn="l" rtl="0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300"/>
              <a:buFont typeface="Noto Sans Symbols"/>
              <a:buChar char="■"/>
            </a:pPr>
            <a:r>
              <a:rPr lang="en-GB" sz="1300">
                <a:solidFill>
                  <a:srgbClr val="46424D"/>
                </a:solidFill>
              </a:rPr>
              <a:t>Reorganização de uma hierarquia de classes para remover código duplicado.</a:t>
            </a:r>
            <a:endParaRPr sz="1300">
              <a:solidFill>
                <a:srgbClr val="46424D"/>
              </a:solidFill>
            </a:endParaRPr>
          </a:p>
          <a:p>
            <a:pPr marL="342900" lvl="0" indent="-27305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300"/>
              <a:buFont typeface="Noto Sans Symbols"/>
              <a:buChar char="■"/>
            </a:pPr>
            <a:r>
              <a:rPr lang="en-GB" sz="1300">
                <a:solidFill>
                  <a:srgbClr val="46424D"/>
                </a:solidFill>
              </a:rPr>
              <a:t>Arrumar e renomear atributos e métodos para torná-los mais fáceis de entender.</a:t>
            </a:r>
            <a:endParaRPr sz="1300">
              <a:solidFill>
                <a:srgbClr val="46424D"/>
              </a:solidFill>
            </a:endParaRPr>
          </a:p>
          <a:p>
            <a:pPr marL="342900" lvl="0" indent="-27305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300"/>
              <a:buFont typeface="Noto Sans Symbols"/>
              <a:buChar char="■"/>
            </a:pPr>
            <a:r>
              <a:rPr lang="en-GB" sz="1300">
                <a:solidFill>
                  <a:srgbClr val="46424D"/>
                </a:solidFill>
              </a:rPr>
              <a:t>A substituição de código embutido por chamadas para métodos que foram incluídos numa biblioteca(library).</a:t>
            </a:r>
            <a:endParaRPr sz="1300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3b1394b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3b1394b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500" b="1">
                <a:solidFill>
                  <a:srgbClr val="46424D"/>
                </a:solidFill>
              </a:rPr>
              <a:t>Vantagens da programação em pares</a:t>
            </a:r>
            <a:endParaRPr sz="1500" b="1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400"/>
              <a:buFont typeface="Noto Sans Symbols"/>
              <a:buChar char="■"/>
            </a:pPr>
            <a:r>
              <a:rPr lang="en-GB" sz="1400">
                <a:solidFill>
                  <a:srgbClr val="46424D"/>
                </a:solidFill>
              </a:rPr>
              <a:t>Apoia a ideia de propriedade coletiva e responsabilidade pelo sistema. </a:t>
            </a:r>
            <a:endParaRPr sz="1400">
              <a:solidFill>
                <a:srgbClr val="46424D"/>
              </a:solidFill>
            </a:endParaRPr>
          </a:p>
          <a:p>
            <a:pPr marL="742950" lvl="1" indent="-222250" algn="l" rtl="0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46424D"/>
                </a:solidFill>
              </a:rPr>
              <a:t>Indivíduos não são responsáveis ​​por problemas com o código. Em vez disso, a equipa tem responsabilidade coletiva para resolver esses problemas.</a:t>
            </a:r>
            <a:endParaRPr sz="1000">
              <a:solidFill>
                <a:srgbClr val="46424D"/>
              </a:solidFill>
            </a:endParaRPr>
          </a:p>
          <a:p>
            <a:pPr marL="342900" lvl="0" indent="-279400" algn="l" rtl="0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400"/>
              <a:buFont typeface="Noto Sans Symbols"/>
              <a:buChar char="■"/>
            </a:pPr>
            <a:r>
              <a:rPr lang="en-GB" sz="1400">
                <a:solidFill>
                  <a:srgbClr val="46424D"/>
                </a:solidFill>
              </a:rPr>
              <a:t>Ele atua como um processo de revisão informal porque cada linha de código é analisada por pelo menos duas pessoas. </a:t>
            </a:r>
            <a:endParaRPr sz="1400">
              <a:solidFill>
                <a:srgbClr val="46424D"/>
              </a:solidFill>
            </a:endParaRPr>
          </a:p>
          <a:p>
            <a:pPr marL="342900" lvl="0" indent="-27940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400"/>
              <a:buFont typeface="Noto Sans Symbols"/>
              <a:buChar char="■"/>
            </a:pPr>
            <a:r>
              <a:rPr lang="en-GB" sz="1400">
                <a:solidFill>
                  <a:srgbClr val="46424D"/>
                </a:solidFill>
              </a:rPr>
              <a:t>Ele ajuda a dar suporte à refatoração, que é um processo de melhoria de software. </a:t>
            </a:r>
            <a:endParaRPr sz="1400">
              <a:solidFill>
                <a:srgbClr val="46424D"/>
              </a:solidFill>
            </a:endParaRPr>
          </a:p>
          <a:p>
            <a:pPr marL="742950" lvl="1" indent="-222250" algn="l" rtl="0"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46424D"/>
                </a:solidFill>
              </a:rPr>
              <a:t>Onde a programação em pares e a propriedade coletiva são usadas, outros se beneficiam imediatamente da refatoração para poderem apoiar o processo.</a:t>
            </a:r>
            <a:endParaRPr sz="1000">
              <a:solidFill>
                <a:srgbClr val="46424D"/>
              </a:solidFill>
            </a:endParaRPr>
          </a:p>
          <a:p>
            <a:pPr marL="742950" lvl="1" indent="-158750" algn="l" rtl="0"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Arial"/>
              <a:buNone/>
            </a:pPr>
            <a:endParaRPr sz="2000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e3b1394b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e3b1394b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46424D"/>
                </a:solidFill>
              </a:rPr>
              <a:t>Benefícios do Scrum</a:t>
            </a:r>
            <a:endParaRPr sz="1300" b="1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6424D"/>
              </a:solidFill>
            </a:endParaRPr>
          </a:p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200"/>
              <a:buFont typeface="Noto Sans Symbols"/>
              <a:buChar char="✧"/>
            </a:pPr>
            <a:r>
              <a:rPr lang="en-GB" sz="1200">
                <a:solidFill>
                  <a:srgbClr val="46424D"/>
                </a:solidFill>
              </a:rPr>
              <a:t>O produto é dividido num conjunto de partes administráveis ​​e compreensíveis.</a:t>
            </a:r>
            <a:endParaRPr sz="1200">
              <a:solidFill>
                <a:srgbClr val="46424D"/>
              </a:solidFill>
            </a:endParaRPr>
          </a:p>
          <a:p>
            <a:pPr marL="342900" lvl="0" indent="-26670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200"/>
              <a:buFont typeface="Noto Sans Symbols"/>
              <a:buChar char="✧"/>
            </a:pPr>
            <a:r>
              <a:rPr lang="en-GB" sz="1200">
                <a:solidFill>
                  <a:srgbClr val="46424D"/>
                </a:solidFill>
              </a:rPr>
              <a:t>Requisitos instáveis não impedem o progresso.</a:t>
            </a:r>
            <a:endParaRPr sz="1200">
              <a:solidFill>
                <a:srgbClr val="46424D"/>
              </a:solidFill>
            </a:endParaRPr>
          </a:p>
          <a:p>
            <a:pPr marL="342900" lvl="0" indent="-26670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200"/>
              <a:buFont typeface="Noto Sans Symbols"/>
              <a:buChar char="✧"/>
            </a:pPr>
            <a:r>
              <a:rPr lang="en-GB" sz="1200">
                <a:solidFill>
                  <a:srgbClr val="46424D"/>
                </a:solidFill>
              </a:rPr>
              <a:t>Toda a equipa tem visibilidade de tudo e consequentemente a comunicação da equipa é melhorada.</a:t>
            </a:r>
            <a:endParaRPr sz="1200">
              <a:solidFill>
                <a:srgbClr val="46424D"/>
              </a:solidFill>
            </a:endParaRPr>
          </a:p>
          <a:p>
            <a:pPr marL="342900" lvl="0" indent="-26670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200"/>
              <a:buFont typeface="Noto Sans Symbols"/>
              <a:buChar char="✧"/>
            </a:pPr>
            <a:r>
              <a:rPr lang="en-GB" sz="1200">
                <a:solidFill>
                  <a:srgbClr val="46424D"/>
                </a:solidFill>
              </a:rPr>
              <a:t>Clientes observam a entrega pontual de incrementos e obtêm feedback sobre como o produto funciona.</a:t>
            </a:r>
            <a:endParaRPr sz="1200">
              <a:solidFill>
                <a:srgbClr val="46424D"/>
              </a:solidFill>
            </a:endParaRPr>
          </a:p>
          <a:p>
            <a:pPr marL="342900" lvl="0" indent="-26670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200"/>
              <a:buFont typeface="Noto Sans Symbols"/>
              <a:buChar char="✧"/>
            </a:pPr>
            <a:r>
              <a:rPr lang="en-GB" sz="1200">
                <a:solidFill>
                  <a:srgbClr val="46424D"/>
                </a:solidFill>
              </a:rPr>
              <a:t>Confiança entre clientes e desenvolvedores é estabelecida e uma cultura positiva é criada em que todos esperam que o projeto tenha sucesso.</a:t>
            </a:r>
            <a:endParaRPr sz="1200">
              <a:solidFill>
                <a:srgbClr val="46424D"/>
              </a:solidFill>
            </a:endParaRPr>
          </a:p>
          <a:p>
            <a:pPr marL="342900" lvl="0" indent="-19050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None/>
            </a:pPr>
            <a:endParaRPr sz="1200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e3b1394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e3b1394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3b1394b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e3b1394b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e3b1394b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e3b1394b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e3b1394b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e3b1394b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3b1394b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3b1394b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e3b1394b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e3b1394b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e3b1394b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e3b1394b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6424D"/>
                </a:solidFill>
              </a:rPr>
              <a:t>Outros </a:t>
            </a:r>
            <a:endParaRPr sz="1600">
              <a:solidFill>
                <a:srgbClr val="46424D"/>
              </a:solidFill>
            </a:endParaRPr>
          </a:p>
          <a:p>
            <a:pPr marL="342900" lvl="0" indent="-292100" algn="l" rtl="0"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600"/>
              <a:buFont typeface="Noto Sans Symbols"/>
              <a:buChar char="■"/>
            </a:pPr>
            <a:r>
              <a:rPr lang="en-GB" sz="1600">
                <a:solidFill>
                  <a:srgbClr val="46424D"/>
                </a:solidFill>
              </a:rPr>
              <a:t>Grandes sistemas e seus processos de desenvolvimento são frequentemente limitados por regras e regulamentos externos que limitam a maneira como eles podem ser desenvolvidos.</a:t>
            </a:r>
            <a:endParaRPr sz="1600">
              <a:solidFill>
                <a:srgbClr val="46424D"/>
              </a:solidFill>
            </a:endParaRPr>
          </a:p>
          <a:p>
            <a:pPr marL="3429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00"/>
              <a:buFont typeface="Noto Sans Symbols"/>
              <a:buChar char="■"/>
            </a:pPr>
            <a:r>
              <a:rPr lang="en-GB" sz="1600">
                <a:solidFill>
                  <a:srgbClr val="46424D"/>
                </a:solidFill>
              </a:rPr>
              <a:t>Grandes sistemas têm um longo tempo de aquisição e desenvolvimento. É difícil manter equipes coerentes que conheçam o sistema durante esse período, pois, inevitavelmente, as pessoas passam para outros trabalhos e projetos. </a:t>
            </a:r>
            <a:endParaRPr sz="1600">
              <a:solidFill>
                <a:srgbClr val="46424D"/>
              </a:solidFill>
            </a:endParaRPr>
          </a:p>
          <a:p>
            <a:pPr marL="3429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00"/>
              <a:buFont typeface="Noto Sans Symbols"/>
              <a:buChar char="■"/>
            </a:pPr>
            <a:r>
              <a:rPr lang="en-GB" sz="1600">
                <a:solidFill>
                  <a:srgbClr val="46424D"/>
                </a:solidFill>
              </a:rPr>
              <a:t>Os grandes sistemas geralmente têm um conjunto diversificado de partes interessadas. É praticamente impossível envolver todos esses diferentes atores no processo de desenvolvimento.</a:t>
            </a:r>
            <a:endParaRPr sz="1600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e3b1394b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e3b1394b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3b1394b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3b1394b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3b1394b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3b1394b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3b1394b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3b1394b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e3b1394b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e3b1394b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e3b1394b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e3b1394b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3b1394b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e3b1394b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3b1394b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e3b1394b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Desenvolvimento de Software Agile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Capítulo 3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938727" y="4396000"/>
            <a:ext cx="2036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Daniel Carneiro</a:t>
            </a:r>
            <a:br>
              <a:rPr lang="en-GB"/>
            </a:br>
            <a:r>
              <a:rPr lang="en-GB"/>
              <a:t>Sistemas Multimédia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Ciclo de release XP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2" descr="3.3-XP-ReleaseCycl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5852" y="2078886"/>
            <a:ext cx="6558005" cy="285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 b="1">
                <a:solidFill>
                  <a:srgbClr val="46424D"/>
                </a:solidFill>
              </a:rPr>
              <a:t>XP e princípios ágeis</a:t>
            </a:r>
            <a:endParaRPr sz="2400" b="1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99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720"/>
              <a:buFont typeface="Noto Sans Symbols"/>
              <a:buChar char="■"/>
            </a:pPr>
            <a:r>
              <a:rPr lang="en-GB" sz="1720">
                <a:solidFill>
                  <a:srgbClr val="46424D"/>
                </a:solidFill>
              </a:rPr>
              <a:t>O desenvolvimento incremental é suportado por meio de lançamentos de sistema pequenos e frequentes.</a:t>
            </a:r>
            <a:endParaRPr sz="1720">
              <a:solidFill>
                <a:srgbClr val="46424D"/>
              </a:solidFill>
            </a:endParaRPr>
          </a:p>
          <a:p>
            <a:pPr marL="342900" lvl="0" indent="-2997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720"/>
              <a:buFont typeface="Noto Sans Symbols"/>
              <a:buChar char="■"/>
            </a:pPr>
            <a:r>
              <a:rPr lang="en-GB" sz="1720">
                <a:solidFill>
                  <a:srgbClr val="46424D"/>
                </a:solidFill>
              </a:rPr>
              <a:t>Envolvimento do cliente significa envolvimento do cliente em tempo integral com a equipa.</a:t>
            </a:r>
            <a:endParaRPr sz="1720">
              <a:solidFill>
                <a:srgbClr val="46424D"/>
              </a:solidFill>
            </a:endParaRPr>
          </a:p>
          <a:p>
            <a:pPr marL="342900" lvl="0" indent="-2997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720"/>
              <a:buFont typeface="Noto Sans Symbols"/>
              <a:buChar char="■"/>
            </a:pPr>
            <a:r>
              <a:rPr lang="en-GB" sz="1720">
                <a:solidFill>
                  <a:srgbClr val="46424D"/>
                </a:solidFill>
              </a:rPr>
              <a:t>As pessoas não processam através de programação em pares, propriedade coletiva e um processo que evita longas jornadas de trabalho.</a:t>
            </a:r>
            <a:endParaRPr sz="1720">
              <a:solidFill>
                <a:srgbClr val="46424D"/>
              </a:solidFill>
            </a:endParaRPr>
          </a:p>
          <a:p>
            <a:pPr marL="342900" lvl="0" indent="-2997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720"/>
              <a:buFont typeface="Noto Sans Symbols"/>
              <a:buChar char="■"/>
            </a:pPr>
            <a:r>
              <a:rPr lang="en-GB" sz="1720">
                <a:solidFill>
                  <a:srgbClr val="46424D"/>
                </a:solidFill>
              </a:rPr>
              <a:t>Mudança suportada através de versões regulares do sistema.</a:t>
            </a:r>
            <a:endParaRPr sz="1720">
              <a:solidFill>
                <a:srgbClr val="46424D"/>
              </a:solidFill>
            </a:endParaRPr>
          </a:p>
          <a:p>
            <a:pPr marL="342900" lvl="0" indent="-2997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720"/>
              <a:buFont typeface="Noto Sans Symbols"/>
              <a:buChar char="■"/>
            </a:pPr>
            <a:r>
              <a:rPr lang="en-GB" sz="1720">
                <a:solidFill>
                  <a:srgbClr val="46424D"/>
                </a:solidFill>
              </a:rPr>
              <a:t>Mantendo a simplicidade através de refatoração constante de código.</a:t>
            </a:r>
            <a:endParaRPr sz="1720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sz="111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 b="1">
                <a:solidFill>
                  <a:srgbClr val="46424D"/>
                </a:solidFill>
              </a:rPr>
              <a:t>Cenários de requisitos</a:t>
            </a:r>
            <a:endParaRPr sz="2400" b="1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Em XP, um cliente ou utilizador faz parte da equipa XP e é responsável por tomar decisões sobre os requisitos.</a:t>
            </a:r>
            <a:endParaRPr sz="1900">
              <a:solidFill>
                <a:srgbClr val="46424D"/>
              </a:solidFill>
            </a:endParaRPr>
          </a:p>
          <a:p>
            <a:pPr marL="342900" lvl="0" indent="-311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Requisitos são expressos como cenários ou histórias de utilizadores.</a:t>
            </a:r>
            <a:endParaRPr sz="1900">
              <a:solidFill>
                <a:srgbClr val="46424D"/>
              </a:solidFill>
            </a:endParaRPr>
          </a:p>
          <a:p>
            <a:pPr marL="342900" lvl="0" indent="-311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Eles são escritos em cartões e a equipa de desenvolvimento os divide em tarefas de implementação. Essas tarefas são a base do cronograma e das estimativas de custo.</a:t>
            </a:r>
            <a:endParaRPr sz="1900">
              <a:solidFill>
                <a:srgbClr val="46424D"/>
              </a:solidFill>
            </a:endParaRPr>
          </a:p>
          <a:p>
            <a:pPr marL="342900" lvl="0" indent="-311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O cliente escolhe as histórias para inclusão na próxima versão com base nas suas prioridades e nas estimativas de cronograma.</a:t>
            </a:r>
            <a:endParaRPr sz="1900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21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6424D"/>
                </a:solidFill>
              </a:rPr>
              <a:t>Refatoração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Noto Sans Symbols"/>
              <a:buChar char="■"/>
            </a:pPr>
            <a:r>
              <a:rPr lang="en-GB" sz="1800">
                <a:solidFill>
                  <a:srgbClr val="46424D"/>
                </a:solidFill>
              </a:rPr>
              <a:t>A equipa de programação procura possíveis melhorias de software e faz essas melhorias mesmo quando não há necessidade imediata delas.</a:t>
            </a:r>
            <a:endParaRPr sz="1800">
              <a:solidFill>
                <a:srgbClr val="46424D"/>
              </a:solidFill>
            </a:endParaRPr>
          </a:p>
          <a:p>
            <a:pPr marL="3429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Noto Sans Symbols"/>
              <a:buChar char="■"/>
            </a:pPr>
            <a:r>
              <a:rPr lang="en-GB" sz="1800">
                <a:solidFill>
                  <a:srgbClr val="46424D"/>
                </a:solidFill>
              </a:rPr>
              <a:t>Isso melhora a compreensão do software e reduz a necessidade de documentação.</a:t>
            </a:r>
            <a:endParaRPr sz="1800">
              <a:solidFill>
                <a:srgbClr val="46424D"/>
              </a:solidFill>
            </a:endParaRPr>
          </a:p>
          <a:p>
            <a:pPr marL="3429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Noto Sans Symbols"/>
              <a:buChar char="■"/>
            </a:pPr>
            <a:r>
              <a:rPr lang="en-GB" sz="1800">
                <a:solidFill>
                  <a:srgbClr val="46424D"/>
                </a:solidFill>
              </a:rPr>
              <a:t>As alterações são mais fáceis de fazer por o código ser bem estruturado e claro.</a:t>
            </a:r>
            <a:endParaRPr sz="1800">
              <a:solidFill>
                <a:srgbClr val="46424D"/>
              </a:solidFill>
            </a:endParaRPr>
          </a:p>
          <a:p>
            <a:pPr marL="3429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Noto Sans Symbols"/>
              <a:buChar char="■"/>
            </a:pPr>
            <a:r>
              <a:rPr lang="en-GB" sz="1800">
                <a:solidFill>
                  <a:srgbClr val="46424D"/>
                </a:solidFill>
              </a:rPr>
              <a:t>No entanto, algumas mudanças requerem refatoração de arquitetura e isso é muito mais caro.</a:t>
            </a:r>
            <a:endParaRPr sz="1800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112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 b="1">
                <a:solidFill>
                  <a:srgbClr val="46424D"/>
                </a:solidFill>
              </a:rPr>
              <a:t>Programação em pares</a:t>
            </a:r>
            <a:endParaRPr sz="2400" b="1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946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640"/>
              <a:buFont typeface="Noto Sans Symbols"/>
              <a:buChar char="■"/>
            </a:pPr>
            <a:r>
              <a:rPr lang="en-GB" sz="1640">
                <a:solidFill>
                  <a:srgbClr val="46424D"/>
                </a:solidFill>
              </a:rPr>
              <a:t>Na programação em pares, os programadores sentam-se juntos na mesma estação de trabalho para desenvolver o software.</a:t>
            </a:r>
            <a:endParaRPr sz="1640">
              <a:solidFill>
                <a:srgbClr val="46424D"/>
              </a:solidFill>
            </a:endParaRPr>
          </a:p>
          <a:p>
            <a:pPr marL="342900" lvl="0" indent="-2946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40"/>
              <a:buFont typeface="Noto Sans Symbols"/>
              <a:buChar char="■"/>
            </a:pPr>
            <a:r>
              <a:rPr lang="en-GB" sz="1640">
                <a:solidFill>
                  <a:srgbClr val="46424D"/>
                </a:solidFill>
              </a:rPr>
              <a:t>Os pares são criados dinamicamente para que todos os membros da equipa trabalhem uns com os outros durante o processo de desenvolvimento.</a:t>
            </a:r>
            <a:endParaRPr sz="1640">
              <a:solidFill>
                <a:srgbClr val="46424D"/>
              </a:solidFill>
            </a:endParaRPr>
          </a:p>
          <a:p>
            <a:pPr marL="342900" lvl="0" indent="-2946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40"/>
              <a:buFont typeface="Noto Sans Symbols"/>
              <a:buChar char="■"/>
            </a:pPr>
            <a:r>
              <a:rPr lang="en-GB" sz="1640">
                <a:solidFill>
                  <a:srgbClr val="46424D"/>
                </a:solidFill>
              </a:rPr>
              <a:t>A partilha de conhecimento que acontece durante a programação em pares é muito importante, pois reduz os riscos gerais de um projeto quando os membros da equipa saem.</a:t>
            </a:r>
            <a:endParaRPr sz="1640">
              <a:solidFill>
                <a:srgbClr val="46424D"/>
              </a:solidFill>
            </a:endParaRPr>
          </a:p>
          <a:p>
            <a:pPr marL="342900" lvl="0" indent="-2946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40"/>
              <a:buFont typeface="Noto Sans Symbols"/>
              <a:buChar char="■"/>
            </a:pPr>
            <a:r>
              <a:rPr lang="en-GB" sz="1640">
                <a:solidFill>
                  <a:srgbClr val="46424D"/>
                </a:solidFill>
              </a:rPr>
              <a:t>A programação em par não é necessariamente ineficiente e há evidências de que um par trabalhando em conjunto é mais eficiente do que 2 programadores trabalhando separadamente.</a:t>
            </a:r>
            <a:endParaRPr sz="1640">
              <a:solidFill>
                <a:srgbClr val="46424D"/>
              </a:solidFill>
            </a:endParaRPr>
          </a:p>
          <a:p>
            <a:pPr marL="342900" lvl="0" indent="-1905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523"/>
              <a:buFont typeface="Arial"/>
              <a:buNone/>
            </a:pPr>
            <a:endParaRPr sz="1640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endParaRPr sz="111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24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920"/>
              <a:buFont typeface="Noto Sans Symbols"/>
              <a:buChar char="■"/>
            </a:pPr>
            <a:r>
              <a:rPr lang="en-GB" sz="1920">
                <a:solidFill>
                  <a:srgbClr val="46424D"/>
                </a:solidFill>
              </a:rPr>
              <a:t>A abordagem Scrum é um método ágil geral, mas seu foco é gerir o desenvolvimento iterativo em vez de práticas ágeis.</a:t>
            </a:r>
            <a:endParaRPr sz="1920">
              <a:solidFill>
                <a:srgbClr val="46424D"/>
              </a:solidFill>
            </a:endParaRPr>
          </a:p>
          <a:p>
            <a:pPr marL="342900" lvl="0" indent="-31242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20"/>
              <a:buFont typeface="Noto Sans Symbols"/>
              <a:buChar char="■"/>
            </a:pPr>
            <a:r>
              <a:rPr lang="en-GB" sz="1920">
                <a:solidFill>
                  <a:srgbClr val="46424D"/>
                </a:solidFill>
              </a:rPr>
              <a:t>Existem três fases no Scrum. </a:t>
            </a:r>
            <a:endParaRPr sz="1920">
              <a:solidFill>
                <a:srgbClr val="46424D"/>
              </a:solidFill>
            </a:endParaRPr>
          </a:p>
          <a:p>
            <a:pPr marL="742950" lvl="1" indent="-2667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700"/>
              <a:buFont typeface="Noto Sans Symbols"/>
              <a:buChar char="▪"/>
            </a:pPr>
            <a:r>
              <a:rPr lang="en-GB" sz="1700">
                <a:solidFill>
                  <a:srgbClr val="46424D"/>
                </a:solidFill>
              </a:rPr>
              <a:t>A fase inicial é uma fase de planeamento de esboço onde se estabelece os objetivos gerais para o projeto e projeta a arquitetura de software. </a:t>
            </a:r>
            <a:endParaRPr sz="1700">
              <a:solidFill>
                <a:srgbClr val="46424D"/>
              </a:solidFill>
            </a:endParaRPr>
          </a:p>
          <a:p>
            <a:pPr marL="742950" lvl="1" indent="-2667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700"/>
              <a:buFont typeface="Noto Sans Symbols"/>
              <a:buChar char="▪"/>
            </a:pPr>
            <a:r>
              <a:rPr lang="en-GB" sz="1700">
                <a:solidFill>
                  <a:srgbClr val="46424D"/>
                </a:solidFill>
              </a:rPr>
              <a:t>Este é seguido por uma série de ciclos de sprint, onde cada ciclo desenvolve um incremento do sistema. </a:t>
            </a:r>
            <a:endParaRPr sz="1700">
              <a:solidFill>
                <a:srgbClr val="46424D"/>
              </a:solidFill>
            </a:endParaRPr>
          </a:p>
          <a:p>
            <a:pPr marL="742950" lvl="1" indent="-2667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700"/>
              <a:buFont typeface="Noto Sans Symbols"/>
              <a:buChar char="▪"/>
            </a:pPr>
            <a:r>
              <a:rPr lang="en-GB" sz="1700">
                <a:solidFill>
                  <a:srgbClr val="46424D"/>
                </a:solidFill>
              </a:rPr>
              <a:t>A fase de encerramento, fecha o projeto, completa a documentação necessária, como quadros de ajuda do sistema e manuais do utilizador, e avalia as lições aprendidas com o projeto.</a:t>
            </a:r>
            <a:endParaRPr sz="1920">
              <a:solidFill>
                <a:srgbClr val="46424D"/>
              </a:solidFill>
            </a:endParaRPr>
          </a:p>
          <a:p>
            <a:pPr marL="342900" lvl="0" indent="-1905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605"/>
              <a:buFont typeface="Arial"/>
              <a:buNone/>
            </a:pPr>
            <a:endParaRPr sz="1920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sz="13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8903"/>
            <a:ext cx="9144001" cy="431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27650" y="636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 b="1">
                <a:solidFill>
                  <a:srgbClr val="46424D"/>
                </a:solidFill>
              </a:rPr>
              <a:t>O ciclo Sprint</a:t>
            </a:r>
            <a:endParaRPr sz="2400" b="1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727650" y="13203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600"/>
              <a:buFont typeface="Noto Sans Symbols"/>
              <a:buChar char="■"/>
            </a:pPr>
            <a:r>
              <a:rPr lang="en-GB" sz="1600">
                <a:solidFill>
                  <a:srgbClr val="46424D"/>
                </a:solidFill>
              </a:rPr>
              <a:t>Sprints são de duração fixa, normalmente de 2 a 4 semanas. Correspondem ao desenvolvimento de uma versão do sistema em XP.</a:t>
            </a:r>
            <a:endParaRPr sz="1600">
              <a:solidFill>
                <a:srgbClr val="46424D"/>
              </a:solidFill>
            </a:endParaRPr>
          </a:p>
          <a:p>
            <a:pPr marL="342900" lvl="0" indent="-2921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00"/>
              <a:buFont typeface="Noto Sans Symbols"/>
              <a:buChar char="■"/>
            </a:pPr>
            <a:r>
              <a:rPr lang="en-GB" sz="1600">
                <a:solidFill>
                  <a:srgbClr val="46424D"/>
                </a:solidFill>
              </a:rPr>
              <a:t>O ponto de partida para o planeamento é o backlog do produto, sendo a lista de trabalho a ser feito no projeto.</a:t>
            </a:r>
            <a:endParaRPr sz="1600">
              <a:solidFill>
                <a:srgbClr val="46424D"/>
              </a:solidFill>
            </a:endParaRPr>
          </a:p>
          <a:p>
            <a:pPr marL="342900" lvl="0" indent="-2921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00"/>
              <a:buFont typeface="Noto Sans Symbols"/>
              <a:buChar char="■"/>
            </a:pPr>
            <a:r>
              <a:rPr lang="en-GB" sz="1600">
                <a:solidFill>
                  <a:srgbClr val="46424D"/>
                </a:solidFill>
              </a:rPr>
              <a:t>A fase de seleção envolve toda a equipa do projeto que trabalha com o cliente para selecionar os recursos e funcionalidades a serem desenvolvidos durante o sprint. </a:t>
            </a:r>
            <a:br>
              <a:rPr lang="en-GB" sz="1600">
                <a:solidFill>
                  <a:srgbClr val="46424D"/>
                </a:solidFill>
              </a:rPr>
            </a:br>
            <a:endParaRPr sz="1600">
              <a:solidFill>
                <a:srgbClr val="46424D"/>
              </a:solidFill>
            </a:endParaRPr>
          </a:p>
          <a:p>
            <a:pPr marL="342900" lvl="0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600"/>
              <a:buFont typeface="Noto Sans Symbols"/>
              <a:buChar char="■"/>
            </a:pPr>
            <a:r>
              <a:rPr lang="en-GB" sz="1600">
                <a:solidFill>
                  <a:srgbClr val="46424D"/>
                </a:solidFill>
              </a:rPr>
              <a:t>Uma vez acordados, a equipa se organiza para desenvolver o software. Durante esta fase a equipa está isolada do cliente e da organização, com todas as comunicações canalizadas através do chamado 'Scrum master'. </a:t>
            </a:r>
            <a:endParaRPr sz="1600">
              <a:solidFill>
                <a:srgbClr val="46424D"/>
              </a:solidFill>
            </a:endParaRPr>
          </a:p>
          <a:p>
            <a:pPr marL="342900" lvl="0" indent="-2921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00"/>
              <a:buFont typeface="Noto Sans Symbols"/>
              <a:buChar char="■"/>
            </a:pPr>
            <a:r>
              <a:rPr lang="en-GB" sz="1600">
                <a:solidFill>
                  <a:srgbClr val="46424D"/>
                </a:solidFill>
              </a:rPr>
              <a:t>O papel do Scrum master é proteger a equipa de desenvolvimento de distrações externas.</a:t>
            </a:r>
            <a:endParaRPr sz="1600">
              <a:solidFill>
                <a:srgbClr val="46424D"/>
              </a:solidFill>
            </a:endParaRPr>
          </a:p>
          <a:p>
            <a:pPr marL="342900" lvl="0" indent="-2921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00"/>
              <a:buFont typeface="Noto Sans Symbols"/>
              <a:buChar char="■"/>
            </a:pPr>
            <a:r>
              <a:rPr lang="en-GB" sz="1600">
                <a:solidFill>
                  <a:srgbClr val="46424D"/>
                </a:solidFill>
              </a:rPr>
              <a:t> Ao final do sprint, o trabalho realizado é revisto e apresentado aos stakeholders. O próximo ciclo de sprint começa então.</a:t>
            </a:r>
            <a:endParaRPr sz="122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Características da Equipa de Desenvolvimento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■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Auto-Organizada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(determinar a melhor maneira de conseguir o objetivo do sprint)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■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Multi-Funcional 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(de forma coletiva, possuir o conjunto necessário de habilidades)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■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Atitude Mosqueteira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(Um por todos e todos por um)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■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Comunicação Frequente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(comunicar uns com os outros, incluindo o Scrum Master e Prod. Owner)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■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Comunicação Transparente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(compreensão clara do que está realmente a acontecer)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■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Equipa com Tamanho Certo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(A regra geral é que ter entre 5-9 pessoas na equipa)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■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Focados e comprometidos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(focados num objetivo)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■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Trabalhar num ritmo sustentável 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(entregam produtos de qualidade em um ambiente saudável e divertido)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 Scrum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AutoNum type="arabicPeriod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Sprints</a:t>
            </a:r>
            <a:endParaRPr sz="15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Representa um período no qual um conjunto de atividades deve ser executado.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AutoNum type="arabicPeriod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Product Backlog</a:t>
            </a:r>
            <a:endParaRPr sz="15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Lista de funcionalidades a serem implementadas num projeto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AutoNum type="arabicPeriod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Sprint Planning Meeting</a:t>
            </a:r>
            <a:endParaRPr sz="15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Reunião de planeamento na qual o </a:t>
            </a: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Product Owner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prioriza os itens do </a:t>
            </a: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Product Backlog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 a equipa seleciona as atividades que será capaz de implementar durante o Sprint)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AutoNum type="arabicPeriod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Daily Scrum</a:t>
            </a:r>
            <a:endParaRPr sz="18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Breve reunião normalmente matinal com o objetivo de verificar o que foi feito no dia anterior, identificar impedimentos e priorizar o trabalho do dia que se inicia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AutoNum type="arabicPeriod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Review Meeting</a:t>
            </a:r>
            <a:endParaRPr sz="15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Apresentação das funcionalidades implementadas num Sprint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AutoNum type="arabicPeriod"/>
            </a:pPr>
            <a:r>
              <a:rPr lang="en-GB" sz="15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Sprint Retrospective</a:t>
            </a:r>
            <a:endParaRPr sz="15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Ocorre entre Sprints e visa focar nos que correu bem contra o que correu mal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573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Métodos Ágeis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3336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Noto Sans Symbols"/>
              <a:buChar char="■"/>
            </a:pPr>
            <a:r>
              <a:rPr lang="en-GB" sz="1800">
                <a:solidFill>
                  <a:srgbClr val="46424D"/>
                </a:solidFill>
              </a:rPr>
              <a:t>Insatisfação com as despesas gerais envolvidas no design de software métodos nas décadas de 1980 e 1990 convergiram para a criação de métodos ágeis. Esses métodos:</a:t>
            </a:r>
            <a:endParaRPr sz="1800">
              <a:solidFill>
                <a:srgbClr val="46424D"/>
              </a:solidFill>
            </a:endParaRPr>
          </a:p>
          <a:p>
            <a:pPr marL="742950" lvl="1" indent="-25717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550"/>
              <a:buFont typeface="Noto Sans Symbols"/>
              <a:buChar char="▪"/>
            </a:pPr>
            <a:r>
              <a:rPr lang="en-GB" sz="1550">
                <a:solidFill>
                  <a:srgbClr val="46424D"/>
                </a:solidFill>
              </a:rPr>
              <a:t>Concentra-se no código e não no design</a:t>
            </a:r>
            <a:endParaRPr sz="1550">
              <a:solidFill>
                <a:srgbClr val="46424D"/>
              </a:solidFill>
            </a:endParaRPr>
          </a:p>
          <a:p>
            <a:pPr marL="742950" lvl="1" indent="-2571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550"/>
              <a:buFont typeface="Noto Sans Symbols"/>
              <a:buChar char="▪"/>
            </a:pPr>
            <a:r>
              <a:rPr lang="en-GB" sz="1550">
                <a:solidFill>
                  <a:srgbClr val="46424D"/>
                </a:solidFill>
              </a:rPr>
              <a:t>São baseados numa abordagem iterativa de desenvolvimento software </a:t>
            </a:r>
            <a:endParaRPr sz="1550">
              <a:solidFill>
                <a:srgbClr val="46424D"/>
              </a:solidFill>
            </a:endParaRPr>
          </a:p>
          <a:p>
            <a:pPr marL="742950" lvl="1" indent="-2571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550"/>
              <a:buFont typeface="Noto Sans Symbols"/>
              <a:buChar char="▪"/>
            </a:pPr>
            <a:r>
              <a:rPr lang="en-GB" sz="1550">
                <a:solidFill>
                  <a:srgbClr val="46424D"/>
                </a:solidFill>
              </a:rPr>
              <a:t>Destinam-se a entregar software funcional rapidamente e evoluir rapidamente para atender aos requisitos em mudança.</a:t>
            </a:r>
            <a:endParaRPr sz="1550">
              <a:solidFill>
                <a:srgbClr val="46424D"/>
              </a:solidFill>
            </a:endParaRPr>
          </a:p>
          <a:p>
            <a:pPr marL="342900" lvl="0" indent="-3048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800"/>
              <a:buFont typeface="Noto Sans Symbols"/>
              <a:buChar char="■"/>
            </a:pPr>
            <a:r>
              <a:rPr lang="en-GB" sz="1800">
                <a:solidFill>
                  <a:srgbClr val="46424D"/>
                </a:solidFill>
              </a:rPr>
              <a:t>O objetivo dos métodos ágeis é reduzir as despesas gerais no processo de software (por exemplo, limitando a documentação) e conseguir responder rapidamente às mudanças de requisitos sem refazer excessivo.</a:t>
            </a:r>
            <a:endParaRPr sz="1800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11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 b="1">
                <a:solidFill>
                  <a:srgbClr val="46424D"/>
                </a:solidFill>
              </a:rPr>
              <a:t>Escalar métodos ágeis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Noto Sans Symbols"/>
              <a:buChar char="■"/>
            </a:pPr>
            <a:r>
              <a:rPr lang="en-GB" sz="2000">
                <a:solidFill>
                  <a:srgbClr val="46424D"/>
                </a:solidFill>
              </a:rPr>
              <a:t>Os métodos ágeis provaram ser bem-sucedidos para projetos de pequeno e médio porte que podem ser desenvolvidos por uma pequena equipe co-localizada.</a:t>
            </a:r>
            <a:endParaRPr sz="2000">
              <a:solidFill>
                <a:srgbClr val="46424D"/>
              </a:solidFill>
            </a:endParaRPr>
          </a:p>
          <a:p>
            <a:pPr marL="342900" lvl="0" indent="-3175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Noto Sans Symbols"/>
              <a:buChar char="■"/>
            </a:pPr>
            <a:r>
              <a:rPr lang="en-GB" sz="2000">
                <a:solidFill>
                  <a:srgbClr val="46424D"/>
                </a:solidFill>
              </a:rPr>
              <a:t>Às vezes, argumenta-se que o sucesso desses métodos se deve à melhoria das comunicações, que é possível quando todos trabalham juntos.</a:t>
            </a:r>
            <a:endParaRPr sz="2000">
              <a:solidFill>
                <a:srgbClr val="46424D"/>
              </a:solidFill>
            </a:endParaRPr>
          </a:p>
          <a:p>
            <a:pPr marL="342900" lvl="0" indent="-3175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2000"/>
              <a:buFont typeface="Noto Sans Symbols"/>
              <a:buChar char="■"/>
            </a:pPr>
            <a:r>
              <a:rPr lang="en-GB" sz="2000">
                <a:solidFill>
                  <a:srgbClr val="46424D"/>
                </a:solidFill>
              </a:rPr>
              <a:t>Ampliar os métodos ágeis envolve alterá-los para lidar com projetos maiores e mais longos, onde há várias equipas de desenvolvimento, talvez a trabalhar em locais diferentes.</a:t>
            </a:r>
            <a:endParaRPr sz="2000">
              <a:solidFill>
                <a:srgbClr val="46424D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688"/>
              <a:buFont typeface="Arial"/>
              <a:buNone/>
            </a:pPr>
            <a:endParaRPr sz="2000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312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 b="1">
                <a:solidFill>
                  <a:srgbClr val="46424D"/>
                </a:solidFill>
              </a:rPr>
              <a:t>Desenvolvimento de grandes sistemas</a:t>
            </a:r>
            <a:endParaRPr sz="2400" b="1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59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775"/>
              <a:buFont typeface="Noto Sans Symbols"/>
              <a:buChar char="■"/>
            </a:pPr>
            <a:r>
              <a:rPr lang="en-GB" sz="1775">
                <a:solidFill>
                  <a:srgbClr val="46424D"/>
                </a:solidFill>
              </a:rPr>
              <a:t>Sistemas grandes geralmente são coleções de sistemas separados e comunicantes, onde equipas separadas desenvolvem cada sistema. Frequentemente, essas equipes trabalham em lugares diferentes, às vezes em fusos horários diferentes. </a:t>
            </a:r>
            <a:endParaRPr sz="1900">
              <a:solidFill>
                <a:srgbClr val="46424D"/>
              </a:solidFill>
            </a:endParaRPr>
          </a:p>
          <a:p>
            <a:pPr marL="342900" lvl="0" indent="-31591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775"/>
              <a:buFont typeface="Noto Sans Symbols"/>
              <a:buChar char="■"/>
            </a:pPr>
            <a:r>
              <a:rPr lang="en-GB" sz="1775">
                <a:solidFill>
                  <a:srgbClr val="46424D"/>
                </a:solidFill>
              </a:rPr>
              <a:t>Grandes sistemas são “sistemas brownfield”, isto é, incluem e interagem com vários sistemas existentes. Muitos dos requisitos do sistema estão preocupados com essa interação, portanto, não se prestam à flexibilidade e ao desenvolvimento incremental.</a:t>
            </a:r>
            <a:endParaRPr sz="1900">
              <a:solidFill>
                <a:srgbClr val="46424D"/>
              </a:solidFill>
            </a:endParaRPr>
          </a:p>
          <a:p>
            <a:pPr marL="342900" lvl="0" indent="-31591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775"/>
              <a:buFont typeface="Noto Sans Symbols"/>
              <a:buChar char="■"/>
            </a:pPr>
            <a:r>
              <a:rPr lang="en-GB" sz="1775">
                <a:solidFill>
                  <a:srgbClr val="46424D"/>
                </a:solidFill>
              </a:rPr>
              <a:t>Onde vários sistemas são integrados para criar um sistema, uma fração significativa do desenvolvimento está relacionada com a configuração do sistema e não com o desenvolvimento do código original.</a:t>
            </a:r>
            <a:endParaRPr sz="1775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212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Escalar para grandes sistemas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95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675"/>
              <a:buFont typeface="Noto Sans Symbols"/>
              <a:buChar char="■"/>
            </a:pPr>
            <a:r>
              <a:rPr lang="en-GB" sz="1675">
                <a:solidFill>
                  <a:srgbClr val="46424D"/>
                </a:solidFill>
              </a:rPr>
              <a:t>Para o desenvolvimento de grandes sistemas, não é possível focar apenas no código. É necessário antecipar design e documentação do sistema.</a:t>
            </a:r>
            <a:endParaRPr sz="1800">
              <a:solidFill>
                <a:srgbClr val="46424D"/>
              </a:solidFill>
            </a:endParaRPr>
          </a:p>
          <a:p>
            <a:pPr marL="342900" lvl="0" indent="-3095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75"/>
              <a:buFont typeface="Noto Sans Symbols"/>
              <a:buChar char="■"/>
            </a:pPr>
            <a:r>
              <a:rPr lang="en-GB" sz="1675">
                <a:solidFill>
                  <a:srgbClr val="46424D"/>
                </a:solidFill>
              </a:rPr>
              <a:t>Comunicação da equipa e entre equipas devem ser projetada e usada. Isso deve envolver teleconferências regulares e videoconferências entre os membros da equipa e reuniões eletrónicas frequentes e curtas, nas quais as equipas se atualizam sobre o progresso. </a:t>
            </a:r>
            <a:endParaRPr sz="1800">
              <a:solidFill>
                <a:srgbClr val="46424D"/>
              </a:solidFill>
            </a:endParaRPr>
          </a:p>
          <a:p>
            <a:pPr marL="342900" lvl="0" indent="-3095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675"/>
              <a:buFont typeface="Noto Sans Symbols"/>
              <a:buChar char="■"/>
            </a:pPr>
            <a:r>
              <a:rPr lang="en-GB" sz="1675">
                <a:solidFill>
                  <a:srgbClr val="46424D"/>
                </a:solidFill>
              </a:rPr>
              <a:t>Integração contínua (CI), onde todo o sistema é construído toda a vez que qualquer programador verifica uma mudança, é praticamente impossível. No entanto, é essencial manter compilações de sistema frequentes e lançamentos regulares do sistema. </a:t>
            </a:r>
            <a:endParaRPr sz="1675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1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62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Rapid Software Development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1323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440"/>
              <a:buFont typeface="Noto Sans Symbols"/>
              <a:buChar char="■"/>
            </a:pPr>
            <a:r>
              <a:rPr lang="en-GB" sz="1440">
                <a:solidFill>
                  <a:srgbClr val="46424D"/>
                </a:solidFill>
              </a:rPr>
              <a:t>Desenvolvimento e entrega rápidos agora são frequentemente o requisito mais importante para sistemas de software</a:t>
            </a:r>
            <a:endParaRPr sz="1440">
              <a:solidFill>
                <a:srgbClr val="46424D"/>
              </a:solidFill>
            </a:endParaRPr>
          </a:p>
          <a:p>
            <a:pPr marL="742950" lvl="1" indent="-23812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250"/>
              <a:buFont typeface="Noto Sans Symbols"/>
              <a:buChar char="▪"/>
            </a:pPr>
            <a:r>
              <a:rPr lang="en-GB" sz="1250">
                <a:solidFill>
                  <a:srgbClr val="46424D"/>
                </a:solidFill>
              </a:rPr>
              <a:t>As empresas operam num requisito que muda rapidamente e é praticamente impossível produzir um conjunto de requisitos de software estáveis</a:t>
            </a:r>
            <a:endParaRPr sz="1250">
              <a:solidFill>
                <a:srgbClr val="46424D"/>
              </a:solidFill>
            </a:endParaRPr>
          </a:p>
          <a:p>
            <a:pPr marL="742950" lvl="1" indent="-2381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250"/>
              <a:buFont typeface="Noto Sans Symbols"/>
              <a:buChar char="▪"/>
            </a:pPr>
            <a:r>
              <a:rPr lang="en-GB" sz="1250">
                <a:solidFill>
                  <a:srgbClr val="46424D"/>
                </a:solidFill>
              </a:rPr>
              <a:t>O software precisa evoluir rapidamente para refletir as mudanças nas necessidades de negócios.</a:t>
            </a:r>
            <a:endParaRPr sz="1250">
              <a:solidFill>
                <a:srgbClr val="46424D"/>
              </a:solidFill>
            </a:endParaRPr>
          </a:p>
          <a:p>
            <a:pPr marL="342900" lvl="0" indent="-28194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440"/>
              <a:buFont typeface="Noto Sans Symbols"/>
              <a:buChar char="■"/>
            </a:pPr>
            <a:r>
              <a:rPr lang="en-GB" sz="1440">
                <a:solidFill>
                  <a:srgbClr val="46424D"/>
                </a:solidFill>
              </a:rPr>
              <a:t>Desenvolvimento rápido de software</a:t>
            </a:r>
            <a:endParaRPr sz="1440">
              <a:solidFill>
                <a:srgbClr val="46424D"/>
              </a:solidFill>
            </a:endParaRPr>
          </a:p>
          <a:p>
            <a:pPr marL="742950" lvl="1" indent="-23812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250"/>
              <a:buFont typeface="Noto Sans Symbols"/>
              <a:buChar char="▪"/>
            </a:pPr>
            <a:r>
              <a:rPr lang="en-GB" sz="1250">
                <a:solidFill>
                  <a:srgbClr val="46424D"/>
                </a:solidFill>
              </a:rPr>
              <a:t>Especificação, design e implementação são intercalados</a:t>
            </a:r>
            <a:endParaRPr sz="1250">
              <a:solidFill>
                <a:srgbClr val="46424D"/>
              </a:solidFill>
            </a:endParaRPr>
          </a:p>
          <a:p>
            <a:pPr marL="742950" lvl="1" indent="-2381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250"/>
              <a:buFont typeface="Noto Sans Symbols"/>
              <a:buChar char="▪"/>
            </a:pPr>
            <a:r>
              <a:rPr lang="en-GB" sz="1250">
                <a:solidFill>
                  <a:srgbClr val="46424D"/>
                </a:solidFill>
              </a:rPr>
              <a:t>O sistema é desenvolvido como uma série de versões com as partes interessadas envolvidas na avaliação da versão</a:t>
            </a:r>
            <a:endParaRPr sz="1250">
              <a:solidFill>
                <a:srgbClr val="46424D"/>
              </a:solidFill>
            </a:endParaRPr>
          </a:p>
          <a:p>
            <a:pPr marL="742950" lvl="1" indent="-2381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250"/>
              <a:buFont typeface="Noto Sans Symbols"/>
              <a:buChar char="▪"/>
            </a:pPr>
            <a:r>
              <a:rPr lang="en-GB" sz="1250">
                <a:solidFill>
                  <a:srgbClr val="46424D"/>
                </a:solidFill>
              </a:rPr>
              <a:t>As interfaces de utilizador são geralmente desenvolvidas com recurso a um IDE e um conjunto de ferramentas gráficas.</a:t>
            </a:r>
            <a:endParaRPr sz="1250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523"/>
              <a:buNone/>
            </a:pPr>
            <a:endParaRPr sz="9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488"/>
            <a:ext cx="91440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3326175" y="751075"/>
            <a:ext cx="1084800" cy="40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540300" y="517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Desenvolvimento de software rápido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6424D"/>
                </a:solidFill>
              </a:rPr>
              <a:t>Desenvolvimento ágil orientado a planos</a:t>
            </a:r>
            <a:endParaRPr sz="2400" b="1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642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99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720"/>
              <a:buFont typeface="Noto Sans Symbols"/>
              <a:buChar char="■"/>
            </a:pPr>
            <a:r>
              <a:rPr lang="en-GB" sz="1720">
                <a:solidFill>
                  <a:srgbClr val="46424D"/>
                </a:solidFill>
              </a:rPr>
              <a:t>Desenvolvimento orientado a planos</a:t>
            </a:r>
            <a:endParaRPr sz="1720">
              <a:solidFill>
                <a:srgbClr val="46424D"/>
              </a:solidFill>
            </a:endParaRPr>
          </a:p>
          <a:p>
            <a:pPr marL="742950" lvl="1" indent="-254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500"/>
              <a:buFont typeface="Noto Sans Symbols"/>
              <a:buChar char="▪"/>
            </a:pPr>
            <a:r>
              <a:rPr lang="en-GB" sz="1500">
                <a:solidFill>
                  <a:srgbClr val="46424D"/>
                </a:solidFill>
              </a:rPr>
              <a:t>Uma abordagem orientada a planos para a engenharia de software é baseada em estágios de desenvolvimento separados com as saídas a serem produzidas em cada um desses estágios planeados.</a:t>
            </a:r>
            <a:endParaRPr sz="1500">
              <a:solidFill>
                <a:srgbClr val="46424D"/>
              </a:solidFill>
            </a:endParaRPr>
          </a:p>
          <a:p>
            <a:pPr marL="742950" lvl="1" indent="-254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500"/>
              <a:buFont typeface="Noto Sans Symbols"/>
              <a:buChar char="▪"/>
            </a:pPr>
            <a:r>
              <a:rPr lang="en-GB" sz="1500">
                <a:solidFill>
                  <a:srgbClr val="46424D"/>
                </a:solidFill>
              </a:rPr>
              <a:t>Não necessariamente o modelo em cascata(waterfall) — é possível o desenvolvimento incremental orientado a planos</a:t>
            </a:r>
            <a:endParaRPr sz="1500">
              <a:solidFill>
                <a:srgbClr val="46424D"/>
              </a:solidFill>
            </a:endParaRPr>
          </a:p>
          <a:p>
            <a:pPr marL="742950" lvl="1" indent="-254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500"/>
              <a:buFont typeface="Noto Sans Symbols"/>
              <a:buChar char="▪"/>
            </a:pPr>
            <a:r>
              <a:rPr lang="en-GB" sz="1500">
                <a:solidFill>
                  <a:srgbClr val="46424D"/>
                </a:solidFill>
              </a:rPr>
              <a:t>A iteração ocorre nas atividades.</a:t>
            </a:r>
            <a:endParaRPr sz="1500">
              <a:solidFill>
                <a:srgbClr val="46424D"/>
              </a:solidFill>
            </a:endParaRPr>
          </a:p>
          <a:p>
            <a:pPr marL="342900" lvl="0" indent="-29972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720"/>
              <a:buFont typeface="Noto Sans Symbols"/>
              <a:buChar char="■"/>
            </a:pPr>
            <a:r>
              <a:rPr lang="en-GB" sz="1720">
                <a:solidFill>
                  <a:srgbClr val="46424D"/>
                </a:solidFill>
              </a:rPr>
              <a:t>Desenvolvimento ágil</a:t>
            </a:r>
            <a:endParaRPr sz="1720">
              <a:solidFill>
                <a:srgbClr val="46424D"/>
              </a:solidFill>
            </a:endParaRPr>
          </a:p>
          <a:p>
            <a:pPr marL="742950" lvl="1" indent="-254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500"/>
              <a:buFont typeface="Noto Sans Symbols"/>
              <a:buChar char="▪"/>
            </a:pPr>
            <a:r>
              <a:rPr lang="en-GB" sz="1500">
                <a:solidFill>
                  <a:srgbClr val="46424D"/>
                </a:solidFill>
              </a:rPr>
              <a:t>Especificação, projeto, implementação e teste são intercalados e as saídas do processo de desenvolvimento são decididas através de um processo de negociação durante o processo de desenvolvimento de software.</a:t>
            </a:r>
            <a:endParaRPr sz="1500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sz="111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 b="1">
                <a:solidFill>
                  <a:srgbClr val="46424D"/>
                </a:solidFill>
              </a:rPr>
              <a:t>Princípios de métodos ágeis 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221588" y="639852"/>
          <a:ext cx="8741725" cy="4359275"/>
        </p:xfrm>
        <a:graphic>
          <a:graphicData uri="http://schemas.openxmlformats.org/drawingml/2006/table">
            <a:tbl>
              <a:tblPr>
                <a:noFill/>
                <a:tableStyleId>{289EDEB8-5E01-471F-ACAA-769B0BD4EB3A}</a:tableStyleId>
              </a:tblPr>
              <a:tblGrid>
                <a:gridCol w="24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3025" marR="73025" marT="9145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Descrição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3025" marR="73025" marT="9145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Envolvimento do </a:t>
                      </a: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Cliente</a:t>
                      </a:r>
                      <a:endParaRPr/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 clientes devem estar intimamente envolvidos em todo o processo de desenvolvimento. </a:t>
                      </a:r>
                      <a:r>
                        <a:rPr lang="en-GB"/>
                        <a:t>O seu</a:t>
                      </a: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papel é fornecer e priorizar novos requisitos de sistema e avaliar as iterações do sistema.</a:t>
                      </a:r>
                      <a:endParaRPr/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Entrega incremental</a:t>
                      </a:r>
                      <a:endParaRPr/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 software é desenvolvido em incrementos com o cliente especificando os requisitos a serem incluídos em cada incremento.</a:t>
                      </a:r>
                      <a:endParaRPr/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pessoas não processam</a:t>
                      </a:r>
                      <a:endParaRPr/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habilidades da </a:t>
                      </a:r>
                      <a:r>
                        <a:rPr lang="en-GB"/>
                        <a:t>equipa</a:t>
                      </a: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desenvolvimento devem ser reconhecidas e exploradas. Os membros da </a:t>
                      </a:r>
                      <a:r>
                        <a:rPr lang="en-GB"/>
                        <a:t>equipa</a:t>
                      </a: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devem ser deixados para </a:t>
                      </a:r>
                      <a:r>
                        <a:rPr lang="en-GB"/>
                        <a:t>desenvolver as suas</a:t>
                      </a: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próprias maneiras de trabalhar sem processos prescritivos.</a:t>
                      </a:r>
                      <a:endParaRPr/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/>
                        <a:t>Abraçar</a:t>
                      </a: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mudança</a:t>
                      </a:r>
                      <a:endParaRPr/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Espere que os requisitos do sistema mudem e, assim, projete o sistema para acomodar essas mudanças.</a:t>
                      </a:r>
                      <a:endParaRPr/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Mante</a:t>
                      </a:r>
                      <a:r>
                        <a:rPr lang="en-GB"/>
                        <a:t>r</a:t>
                      </a: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simplicidade</a:t>
                      </a:r>
                      <a:endParaRPr/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Concentre-se na simplicidade tanto no software que </a:t>
                      </a:r>
                      <a:r>
                        <a:rPr lang="en-GB"/>
                        <a:t>está a ser</a:t>
                      </a:r>
                      <a:r>
                        <a:rPr lang="en-GB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desenvolvido quanto no processo de desenvolvimento. Sempre que possível, trabalhe ativamente para eliminar a complexidade do sistema.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3025" marR="73025" marT="0" marB="9145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6424D"/>
                </a:solidFill>
              </a:rPr>
              <a:t>Aplicação do método ágil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Desenvolvimento de produto onde uma empresa de software está a desenvolver um produto de pequeno ou médio porte para venda. </a:t>
            </a:r>
            <a:endParaRPr sz="1900">
              <a:solidFill>
                <a:srgbClr val="46424D"/>
              </a:solidFill>
            </a:endParaRPr>
          </a:p>
          <a:p>
            <a:pPr marL="342900" lvl="0" indent="-311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Desenvolvimento de sistema personalizado dentro de uma organização, onde há um claro compromisso do cliente em se envolver no processo de desenvolvimento e onde não há muitas regras e regulamentos externos que afetem o software.</a:t>
            </a:r>
            <a:endParaRPr sz="1900">
              <a:solidFill>
                <a:srgbClr val="46424D"/>
              </a:solidFill>
            </a:endParaRPr>
          </a:p>
          <a:p>
            <a:pPr marL="342900" lvl="0" indent="-311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Por causa do seu foco em equipas pequenas e fortemente integradas, há problemas em dimensionar métodos ágeis para grandes sistemas. </a:t>
            </a:r>
            <a:endParaRPr sz="1900">
              <a:solidFill>
                <a:srgbClr val="46424D"/>
              </a:solidFill>
            </a:endParaRPr>
          </a:p>
          <a:p>
            <a:pPr marL="342900" lvl="0" indent="-1905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688"/>
              <a:buFont typeface="Arial"/>
              <a:buNone/>
            </a:pPr>
            <a:endParaRPr sz="1900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21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6424D"/>
                </a:solidFill>
              </a:rPr>
              <a:t>Problemas com métodos ágeis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Pode ser difícil manter o interesse dos clientes envolvidos no processo.</a:t>
            </a:r>
            <a:endParaRPr sz="1900">
              <a:solidFill>
                <a:srgbClr val="46424D"/>
              </a:solidFill>
            </a:endParaRPr>
          </a:p>
          <a:p>
            <a:pPr marL="342900" lvl="0" indent="-311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Os membros da equipa podem ser inadequados para o intenso envolvimento que caracteriza os métodos ágeis.</a:t>
            </a:r>
            <a:endParaRPr sz="1900">
              <a:solidFill>
                <a:srgbClr val="46424D"/>
              </a:solidFill>
            </a:endParaRPr>
          </a:p>
          <a:p>
            <a:pPr marL="342900" lvl="0" indent="-311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A priorização de mudanças pode ser difícil quando há várias partes interessadas.</a:t>
            </a:r>
            <a:endParaRPr sz="1900">
              <a:solidFill>
                <a:srgbClr val="46424D"/>
              </a:solidFill>
            </a:endParaRPr>
          </a:p>
          <a:p>
            <a:pPr marL="342900" lvl="0" indent="-311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Manter a simplicidade requer trabalho extra.</a:t>
            </a:r>
            <a:endParaRPr sz="1900">
              <a:solidFill>
                <a:srgbClr val="46424D"/>
              </a:solidFill>
            </a:endParaRPr>
          </a:p>
          <a:p>
            <a:pPr marL="342900" lvl="0" indent="-311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900"/>
              <a:buFont typeface="Noto Sans Symbols"/>
              <a:buChar char="■"/>
            </a:pPr>
            <a:r>
              <a:rPr lang="en-GB" sz="1900">
                <a:solidFill>
                  <a:srgbClr val="46424D"/>
                </a:solidFill>
              </a:rPr>
              <a:t>Os contratos podem ser um problema, como acontece com outras abordagens de desenvolvimento iterativo.</a:t>
            </a:r>
            <a:endParaRPr sz="1900">
              <a:solidFill>
                <a:srgbClr val="46424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21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Extreme Programming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825500" cy="28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1700"/>
              <a:buFont typeface="Noto Sans Symbols"/>
              <a:buChar char="■"/>
            </a:pPr>
            <a:r>
              <a:rPr lang="en-GB" sz="1700">
                <a:solidFill>
                  <a:srgbClr val="46424D"/>
                </a:solidFill>
              </a:rPr>
              <a:t>Talvez o método ágil mais conhecido e mais utilizado.</a:t>
            </a:r>
            <a:endParaRPr sz="1700">
              <a:solidFill>
                <a:srgbClr val="46424D"/>
              </a:solidFill>
            </a:endParaRPr>
          </a:p>
          <a:p>
            <a:pPr marL="3429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6424D"/>
              </a:buClr>
              <a:buSzPts val="1700"/>
              <a:buFont typeface="Noto Sans Symbols"/>
              <a:buChar char="■"/>
            </a:pPr>
            <a:r>
              <a:rPr lang="en-GB" sz="1700">
                <a:solidFill>
                  <a:srgbClr val="46424D"/>
                </a:solidFill>
              </a:rPr>
              <a:t>Extreme Programming (XP) adota uma abordagem 'extrema' para o desenvolvimento iterativo.</a:t>
            </a:r>
            <a:endParaRPr sz="1700">
              <a:solidFill>
                <a:srgbClr val="46424D"/>
              </a:solidFill>
            </a:endParaRPr>
          </a:p>
          <a:p>
            <a:pPr marL="742950" lvl="1" indent="-250825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rgbClr val="46424D"/>
              </a:buClr>
              <a:buSzPts val="1450"/>
              <a:buFont typeface="Noto Sans Symbols"/>
              <a:buChar char="▪"/>
            </a:pPr>
            <a:r>
              <a:rPr lang="en-GB" sz="1450">
                <a:solidFill>
                  <a:srgbClr val="46424D"/>
                </a:solidFill>
              </a:rPr>
              <a:t>Novas versões podem ser construídas várias vezes por dia;</a:t>
            </a:r>
            <a:endParaRPr sz="1450">
              <a:solidFill>
                <a:srgbClr val="46424D"/>
              </a:solidFill>
            </a:endParaRPr>
          </a:p>
          <a:p>
            <a:pPr marL="742950" lvl="1" indent="-250825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450"/>
              <a:buFont typeface="Noto Sans Symbols"/>
              <a:buChar char="▪"/>
            </a:pPr>
            <a:r>
              <a:rPr lang="en-GB" sz="1450">
                <a:solidFill>
                  <a:srgbClr val="46424D"/>
                </a:solidFill>
              </a:rPr>
              <a:t>Os incrementos são entregues aos clientes a cada 2 semanas;</a:t>
            </a:r>
            <a:endParaRPr sz="1450">
              <a:solidFill>
                <a:srgbClr val="46424D"/>
              </a:solidFill>
            </a:endParaRPr>
          </a:p>
          <a:p>
            <a:pPr marL="742950" lvl="1" indent="-250825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6424D"/>
              </a:buClr>
              <a:buSzPts val="1450"/>
              <a:buFont typeface="Noto Sans Symbols"/>
              <a:buChar char="▪"/>
            </a:pPr>
            <a:r>
              <a:rPr lang="en-GB" sz="1450">
                <a:solidFill>
                  <a:srgbClr val="46424D"/>
                </a:solidFill>
              </a:rPr>
              <a:t>Todos os testes devem ser executados para cada compilação e a compilação só é aceite se os testes forem executados com êxito.</a:t>
            </a:r>
            <a:endParaRPr sz="88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Microsoft Macintosh PowerPoint</Application>
  <PresentationFormat>On-screen Show (16:9)</PresentationFormat>
  <Paragraphs>147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Raleway</vt:lpstr>
      <vt:lpstr>Noto Sans Symbols</vt:lpstr>
      <vt:lpstr>Arial</vt:lpstr>
      <vt:lpstr>Lato</vt:lpstr>
      <vt:lpstr>Streamline</vt:lpstr>
      <vt:lpstr>Desenvolvimento de Software Agile</vt:lpstr>
      <vt:lpstr>Métodos Ágeis</vt:lpstr>
      <vt:lpstr>Rapid Software Development</vt:lpstr>
      <vt:lpstr>Desenvolvimento de software rápido</vt:lpstr>
      <vt:lpstr>Desenvolvimento ágil orientado a planos  </vt:lpstr>
      <vt:lpstr>Princípios de métodos ágeis </vt:lpstr>
      <vt:lpstr>Aplicação do método ágil</vt:lpstr>
      <vt:lpstr>Problemas com métodos ágeis</vt:lpstr>
      <vt:lpstr>Extreme Programming</vt:lpstr>
      <vt:lpstr>Ciclo de release XP</vt:lpstr>
      <vt:lpstr>XP e princípios ágeis </vt:lpstr>
      <vt:lpstr>Cenários de requisitos </vt:lpstr>
      <vt:lpstr>Refatoração</vt:lpstr>
      <vt:lpstr>Programação em pares </vt:lpstr>
      <vt:lpstr>Scrum</vt:lpstr>
      <vt:lpstr>Scrum</vt:lpstr>
      <vt:lpstr>O ciclo Sprint </vt:lpstr>
      <vt:lpstr>Características da Equipa de Desenvolvimento</vt:lpstr>
      <vt:lpstr>Estrutura Scrum</vt:lpstr>
      <vt:lpstr>Escalar métodos ágeis</vt:lpstr>
      <vt:lpstr>Desenvolvimento de grandes sistemas </vt:lpstr>
      <vt:lpstr>Escalar para grandes sistemas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Agile</dc:title>
  <cp:lastModifiedBy>Microsoft Office User</cp:lastModifiedBy>
  <cp:revision>1</cp:revision>
  <dcterms:modified xsi:type="dcterms:W3CDTF">2022-03-23T08:49:38Z</dcterms:modified>
</cp:coreProperties>
</file>