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DE9B-0348-4EA3-86F5-B32CF0EC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B902D1-A8CA-4181-BA83-7C6EB0E4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CA8334-C62A-4226-9DC0-040B10C0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BE49D5-E71B-42A9-9EC2-2522150F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9C2AD9-3591-421E-990A-12D7C05E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16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3813-37A8-431C-8F0D-CCA99C76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61F864-AB80-486B-964E-1D382CED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500E81-6C19-48E7-BC38-2B492B97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980010-0E20-4D9E-9F24-43DE584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F8D179-47E3-4A4A-9664-9C413E0A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39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DBDAA-3672-47CD-AD31-BECF88FC1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D33D66-AF00-4609-AAAE-120469E4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E1FBC-0AEA-428A-A227-2CF42800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DD2A1F-0760-47EF-AB9F-05600051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86E383-3D19-4B64-9B61-2CD3884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5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FA2C7-2AFA-428E-AFF5-B1625D9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2D5975-0208-4341-809F-B58263EB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3CC14C-BC20-420F-B3CF-D344DBDA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C1D4F1-9626-4E58-98FF-1FE1A73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E86E03-355B-4701-9436-988EF362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9B723-5ABB-4B76-A41A-DCE19EEF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1CFBC3-B137-4128-9052-62BD1451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5A5DD6-D679-4520-AE78-1E8D81BC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C79F1A-D74D-47FB-B601-325A445C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3342BD-E230-4BC6-B53C-6ED3AE6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74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899DB-5D6C-40BD-A202-B43F45F8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9B9BBE-214E-40F9-A80E-F1E3D2C89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FE4B20-C198-49CA-9FAA-FCE16065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4B0C19-84CB-4690-A417-807A6840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74DA38-3D13-49D9-B9D7-D033266A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BABD79-4E03-413A-A6DD-B50605F3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94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BF29-132E-47D3-B57F-4D5A518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2B7BD0-D77F-4746-919B-07EEF37F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A3BE42-5C95-44EF-8563-0501709B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C70172-1075-433F-B9D2-731E7DA4F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9C7EFC-ABE8-45A9-8166-B684C65DE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91D13A9-FBC0-46FE-A727-286C284C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C9999BA-3192-40DA-956B-E85D271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E89BE9-6BE4-4ECA-AAED-CF5D1BB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2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7D0F-B6E1-4824-8482-C8B98FC0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18ECA1A-E387-447E-BBF9-A090C6E7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C999E83-2244-46C3-9BD2-77851E0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F43A69-22EE-4384-AAE3-2581689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186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6340709-8D8E-4686-808F-F6928ED6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A5BB484-1079-4769-AF4D-9DD7EE5C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2B7A11-571C-4683-A034-7AE6D2A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333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4566-B8CF-4588-AF39-C16CC37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2A0FD5-23A8-4579-8C45-15B6F63A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517B38D-197E-4754-A7A9-5C3ED123A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3927CC-A947-4880-92A5-EA9BEE0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E83360-BB8C-45D6-B110-FF531682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FE5BF7-1F9D-4006-8E04-DF082D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6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0461-6159-4C78-9A3F-D4658689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44F28F-E4CE-40DD-8504-5BE7A5BFF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C3D9B6-D6EC-45D8-B02A-72C0D1F9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D5C38F-DB41-433B-ADAE-1D8626B9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250304-2C6E-4BD0-9653-8F21C4F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AA33433-F495-4073-A9EC-05F35B58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2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4C2C6AE-B9C9-49DC-89CB-82104396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7A9D6D6-D147-4FD9-A50F-4364BA3B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09F86E-9583-4563-86C2-2836B897D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1C2D-960E-46D7-AAA2-F923CDBA2DC6}" type="datetimeFigureOut">
              <a:rPr lang="pt-PT" smtClean="0"/>
              <a:t>14/03/2022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4E687B-DE12-4686-9DD9-4E6B0B182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652025-46C4-4AFC-9971-43C9EEB78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E97B-B000-4371-BC17-792FC6E6D5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08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7DE8-81B0-4748-BAB3-ED11D0B7C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BOOT – </a:t>
            </a:r>
            <a:r>
              <a:rPr lang="pt-PT" dirty="0" err="1"/>
              <a:t>Kernel</a:t>
            </a:r>
            <a:r>
              <a:rPr lang="pt-PT" dirty="0"/>
              <a:t> BOOT 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BFE02-D8FA-4CDA-B7B1-18A89299F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5286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986434-7A68-486C-A8AD-184353EF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67EE33-A62A-4273-A880-382646C8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50" y="1743075"/>
            <a:ext cx="4786525" cy="46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4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17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760BB-15AB-4877-A071-85F8DCD9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Core / </a:t>
            </a:r>
            <a:r>
              <a:rPr lang="pt-PT" dirty="0" err="1"/>
              <a:t>Kernel</a:t>
            </a:r>
            <a:r>
              <a:rPr lang="pt-PT" dirty="0"/>
              <a:t> (</a:t>
            </a:r>
            <a:r>
              <a:rPr lang="pt-PT" dirty="0" err="1"/>
              <a:t>Nucleo</a:t>
            </a:r>
            <a:r>
              <a:rPr lang="pt-PT" dirty="0"/>
              <a:t>)BOOT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3AC3E4-F3C2-459B-AAE9-C3CFC9ED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dirty="0"/>
              <a:t>O que é o </a:t>
            </a:r>
            <a:r>
              <a:rPr lang="pt-PT" sz="2000" dirty="0" err="1"/>
              <a:t>kernel</a:t>
            </a:r>
            <a:r>
              <a:rPr lang="pt-PT" sz="2000" dirty="0"/>
              <a:t> Linux?</a:t>
            </a:r>
          </a:p>
          <a:p>
            <a:r>
              <a:rPr lang="pt-PT" sz="2000" dirty="0"/>
              <a:t>O </a:t>
            </a:r>
            <a:r>
              <a:rPr lang="pt-PT" sz="2000" dirty="0" err="1"/>
              <a:t>kernel</a:t>
            </a:r>
            <a:r>
              <a:rPr lang="pt-PT" sz="2000" dirty="0"/>
              <a:t> é o componente principal de um sistema operativo Linux e a interface central entre o hardware e os processos executados por um computador. Este estabelece a comunicação entre ambos, e gere recursos de forma eficiente.</a:t>
            </a:r>
          </a:p>
          <a:p>
            <a:endParaRPr lang="pt-PT" sz="2000" dirty="0"/>
          </a:p>
          <a:p>
            <a:r>
              <a:rPr lang="pt-PT" sz="2000" dirty="0"/>
              <a:t>A palavra "</a:t>
            </a:r>
            <a:r>
              <a:rPr lang="pt-PT" sz="2000" dirty="0" err="1"/>
              <a:t>kernel</a:t>
            </a:r>
            <a:r>
              <a:rPr lang="pt-PT" sz="2000" dirty="0"/>
              <a:t>" em inglês significa grão (uma semente revestida por uma casca dura) e é seguindo essa analogia que ele existe dentro do sistema operacional e controla todas as principais funções do hardware, seja ele um smartphone, um laptop, um servidor ou qualquer outro tipo de computador.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255FF1-E250-4B1C-905F-95B672D00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9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052C43-9BBF-40E0-B5AD-DFD6E28C6BF6}"/>
              </a:ext>
            </a:extLst>
          </p:cNvPr>
          <p:cNvSpPr txBox="1"/>
          <p:nvPr/>
        </p:nvSpPr>
        <p:spPr>
          <a:xfrm>
            <a:off x="327547" y="0"/>
            <a:ext cx="112048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Funções do núcleo</a:t>
            </a:r>
          </a:p>
          <a:p>
            <a:r>
              <a:rPr lang="pt-PT" dirty="0"/>
              <a:t>A função primária do </a:t>
            </a:r>
            <a:r>
              <a:rPr lang="pt-PT" dirty="0" err="1"/>
              <a:t>Kernel</a:t>
            </a:r>
            <a:r>
              <a:rPr lang="pt-PT" dirty="0"/>
              <a:t> é mediar o acesso aos recursos do computador, incluindo CPU, RAM, recursos de E/S.</a:t>
            </a:r>
          </a:p>
          <a:p>
            <a:endParaRPr lang="pt-PT" dirty="0"/>
          </a:p>
          <a:p>
            <a:r>
              <a:rPr lang="pt-PT" b="1" dirty="0"/>
              <a:t>A unidade central de processamento (CPU)</a:t>
            </a:r>
          </a:p>
          <a:p>
            <a:r>
              <a:rPr lang="pt-PT" dirty="0"/>
              <a:t>Este componente central de um sistema de computador é responsável por executar ou executar programas. O </a:t>
            </a:r>
            <a:r>
              <a:rPr lang="pt-PT" dirty="0" err="1"/>
              <a:t>Kernel</a:t>
            </a:r>
            <a:r>
              <a:rPr lang="pt-PT" dirty="0"/>
              <a:t> assume a responsabilidade de decidir a qualquer momento qual dos muitos programas em execução deve ser alocado ao processador ou processadores (cada um dos quais geralmente pode executar apenas um programa por vez).</a:t>
            </a:r>
          </a:p>
          <a:p>
            <a:endParaRPr lang="pt-PT" dirty="0"/>
          </a:p>
          <a:p>
            <a:r>
              <a:rPr lang="pt-PT" b="1" dirty="0"/>
              <a:t>Memória de acesso aleatório (RAM)</a:t>
            </a:r>
          </a:p>
          <a:p>
            <a:r>
              <a:rPr lang="pt-PT" dirty="0"/>
              <a:t>A memória de acesso aleatório é usada para armazenar instruções de programa e dados. Normalmente, ambos precisam estar presentes na memória para que um programa seja executado. Muitas vezes, vários programas vão querer acesso à memória, frequentemente exigindo mais memória do que o computador tem disponível. O </a:t>
            </a:r>
            <a:r>
              <a:rPr lang="pt-PT" dirty="0" err="1"/>
              <a:t>Kernel</a:t>
            </a:r>
            <a:r>
              <a:rPr lang="pt-PT" dirty="0"/>
              <a:t> é responsável por decidir qual memória cada processo pode usar e determinar o que fazer quando não houver memória suficiente disponível.</a:t>
            </a:r>
          </a:p>
          <a:p>
            <a:endParaRPr lang="pt-PT" dirty="0"/>
          </a:p>
          <a:p>
            <a:r>
              <a:rPr lang="pt-PT" b="1" dirty="0"/>
              <a:t>Dispositivos de entrada/saída</a:t>
            </a:r>
          </a:p>
          <a:p>
            <a:r>
              <a:rPr lang="pt-PT" dirty="0"/>
              <a:t>Os dispositivos de E/S incluem periféricos como teclados, mouses, unidades de disco, impressoras, adaptadores de rede e dispositivos de exibição. O </a:t>
            </a:r>
            <a:r>
              <a:rPr lang="pt-PT" dirty="0" err="1"/>
              <a:t>Kernel</a:t>
            </a:r>
            <a:r>
              <a:rPr lang="pt-PT" dirty="0"/>
              <a:t> aloca solicitações de aplicativos para executar E/S para um dispositivo apropriado e fornece métodos convenientes para usar o dispositivo (normalmente abstraídos até o ponto em que o aplicativo não precisa conhecer os detalhes de implementação do dispositivo).</a:t>
            </a:r>
          </a:p>
        </p:txBody>
      </p:sp>
    </p:spTree>
    <p:extLst>
      <p:ext uri="{BB962C8B-B14F-4D97-AF65-F5344CB8AC3E}">
        <p14:creationId xmlns:p14="http://schemas.microsoft.com/office/powerpoint/2010/main" val="19667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031889-8EEB-465D-8109-ABC1B9EE8F0C}"/>
              </a:ext>
            </a:extLst>
          </p:cNvPr>
          <p:cNvSpPr txBox="1"/>
          <p:nvPr/>
        </p:nvSpPr>
        <p:spPr>
          <a:xfrm>
            <a:off x="272954" y="616257"/>
            <a:ext cx="1116386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Gestão de dispositivo</a:t>
            </a:r>
          </a:p>
          <a:p>
            <a:r>
              <a:rPr lang="pt-PT" dirty="0"/>
              <a:t>Para executar funções úteis, os processos precisam aceder aos periféricos conectados ao computador, que são controlados pelo </a:t>
            </a:r>
            <a:r>
              <a:rPr lang="pt-PT" dirty="0" err="1"/>
              <a:t>kernel</a:t>
            </a:r>
            <a:r>
              <a:rPr lang="pt-PT" dirty="0"/>
              <a:t> por meio de drivers de dispositivo. Um driver de dispositivo é um programa de computador que permite que o sistema operacional interaja com um dispositivo de hardware. Ele fornece ao sistema operativo informações sobre como controlar e comunicar com uma determinada peça de hardware. O driver é uma peça importante e vital para um aplicativo de programa. O objetivo de design de um driver é a abstração; a função do driver é traduzir as chamadas de função exigidas pelo SO (chamadas de programação) em chamadas específicas do dispositivo.</a:t>
            </a:r>
          </a:p>
          <a:p>
            <a:endParaRPr lang="pt-PT" dirty="0"/>
          </a:p>
          <a:p>
            <a:r>
              <a:rPr lang="pt-PT" dirty="0"/>
              <a:t>Na teoria, o dispositivo deve funcionar corretamente com o driver adequado. Drivers de dispositivo são usados ​​para coisas como placas de vídeo, placas de som, impressoras, scanners, modems e placas LAN. Os níveis comuns de abstração de drivers de dispositivo são:</a:t>
            </a:r>
          </a:p>
          <a:p>
            <a:r>
              <a:rPr lang="pt-PT" b="1" dirty="0"/>
              <a:t>Do lado do hardware:</a:t>
            </a:r>
          </a:p>
          <a:p>
            <a:r>
              <a:rPr lang="pt-PT" dirty="0"/>
              <a:t>• Interface direta.</a:t>
            </a:r>
          </a:p>
          <a:p>
            <a:r>
              <a:rPr lang="pt-PT" dirty="0"/>
              <a:t>• Usando uma interface de alto nível (</a:t>
            </a:r>
            <a:r>
              <a:rPr lang="pt-PT" dirty="0" err="1"/>
              <a:t>Video</a:t>
            </a:r>
            <a:r>
              <a:rPr lang="pt-PT" dirty="0"/>
              <a:t> BIOS).</a:t>
            </a:r>
          </a:p>
          <a:p>
            <a:r>
              <a:rPr lang="pt-PT" dirty="0"/>
              <a:t>• Usando um driver de dispositivo de nível inferior (drivers de arquivo usando drivers de disco).</a:t>
            </a:r>
          </a:p>
          <a:p>
            <a:r>
              <a:rPr lang="pt-PT" dirty="0"/>
              <a:t>• Simulando o trabalho com hardware, enquanto faz algo totalmente diferente.</a:t>
            </a:r>
          </a:p>
          <a:p>
            <a:r>
              <a:rPr lang="pt-PT" b="1" dirty="0"/>
              <a:t>Do lado do software:</a:t>
            </a:r>
          </a:p>
          <a:p>
            <a:r>
              <a:rPr lang="pt-PT" dirty="0"/>
              <a:t>• Permitir ao sistema operativo acesso direto aos recursos de hardware.</a:t>
            </a:r>
          </a:p>
          <a:p>
            <a:r>
              <a:rPr lang="pt-PT" dirty="0"/>
              <a:t>• Implementando apenas primitivas.</a:t>
            </a:r>
          </a:p>
          <a:p>
            <a:r>
              <a:rPr lang="pt-PT" dirty="0"/>
              <a:t>• Implementação de uma interface para software sem driver (Exemplo: TWAIN).</a:t>
            </a:r>
          </a:p>
          <a:p>
            <a:r>
              <a:rPr lang="pt-PT" dirty="0"/>
              <a:t>• Implementação de uma linguagem, às vezes de alto nível (Exemplo </a:t>
            </a:r>
            <a:r>
              <a:rPr lang="pt-PT" dirty="0" err="1"/>
              <a:t>PostScript</a:t>
            </a:r>
            <a:r>
              <a:rPr lang="pt-P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107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6CC3BBB-9CF1-41FF-A924-6B2CADF953D1}"/>
              </a:ext>
            </a:extLst>
          </p:cNvPr>
          <p:cNvSpPr txBox="1"/>
          <p:nvPr/>
        </p:nvSpPr>
        <p:spPr>
          <a:xfrm>
            <a:off x="0" y="244230"/>
            <a:ext cx="11928143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800" b="1" i="0" dirty="0" err="1">
                <a:effectLst/>
                <a:latin typeface="Source Sans Pro" panose="020B0503030403020204" pitchFamily="34" charset="0"/>
              </a:rPr>
              <a:t>boot</a:t>
            </a:r>
            <a:r>
              <a:rPr lang="pt-PT" sz="2800" b="1" i="0" dirty="0">
                <a:effectLst/>
                <a:latin typeface="Source Sans Pro" panose="020B0503030403020204" pitchFamily="34" charset="0"/>
              </a:rPr>
              <a:t> de um computador</a:t>
            </a:r>
          </a:p>
          <a:p>
            <a:pPr algn="ctr"/>
            <a:endParaRPr lang="pt-PT" dirty="0"/>
          </a:p>
          <a:p>
            <a:pPr algn="just"/>
            <a:r>
              <a:rPr lang="pt-PT" sz="1600" dirty="0"/>
              <a:t>1.    Acede a memória CMOS, um circuito integrado que grava informações referentes ao hardware. Nela, o BIOS estabelece reconhecimento e comunicação com peças tais como placas de vídeo e memória RAM.</a:t>
            </a:r>
          </a:p>
          <a:p>
            <a:pPr algn="just"/>
            <a:r>
              <a:rPr lang="pt-PT" sz="1600" dirty="0"/>
              <a:t>2.    A segunda fase, conhecida como </a:t>
            </a:r>
            <a:r>
              <a:rPr lang="pt-PT" sz="1600" dirty="0" err="1"/>
              <a:t>Power-on</a:t>
            </a:r>
            <a:r>
              <a:rPr lang="pt-PT" sz="1600" dirty="0"/>
              <a:t> Self </a:t>
            </a:r>
            <a:r>
              <a:rPr lang="pt-PT" sz="1600" dirty="0" err="1"/>
              <a:t>Test</a:t>
            </a:r>
            <a:r>
              <a:rPr lang="pt-PT" sz="1600" dirty="0"/>
              <a:t> (POST) nada mais é do que um conjunto de teste que a BIOS realiza para saber se tudo está se inicializando da maneira correta. Quando alguns componentes essenciais estão em falta, alguns </a:t>
            </a:r>
            <a:r>
              <a:rPr lang="pt-PT" sz="1600" dirty="0" err="1"/>
              <a:t>beeps</a:t>
            </a:r>
            <a:r>
              <a:rPr lang="pt-PT" sz="1600" dirty="0"/>
              <a:t> ou mensagens na tela alertam o utilizador.</a:t>
            </a:r>
          </a:p>
          <a:p>
            <a:pPr marL="342900" indent="-342900" algn="just">
              <a:buAutoNum type="arabicPeriod" startAt="3"/>
            </a:pPr>
            <a:r>
              <a:rPr lang="pt-PT" sz="1600" dirty="0"/>
              <a:t>A etapa seguinte consiste na procura de alguma fonte para inicializar o sistema operacional. Tal fonte é configurável e pode ser um disco rígido (padrão), CD-ROM, </a:t>
            </a:r>
            <a:r>
              <a:rPr lang="pt-PT" sz="1600" dirty="0" err="1"/>
              <a:t>pendrive</a:t>
            </a:r>
            <a:r>
              <a:rPr lang="pt-PT" sz="1600" dirty="0"/>
              <a:t>, disquete, entre outros.</a:t>
            </a:r>
          </a:p>
          <a:p>
            <a:pPr algn="just"/>
            <a:r>
              <a:rPr lang="pt-PT" sz="1600" dirty="0"/>
              <a:t>4.   Agora, o BIOS lê o setor zero (que contém apenas 512 bytes, denominado Master </a:t>
            </a:r>
            <a:r>
              <a:rPr lang="pt-PT" sz="1600" dirty="0" err="1"/>
              <a:t>Boot</a:t>
            </a:r>
            <a:r>
              <a:rPr lang="pt-PT" sz="1600" dirty="0"/>
              <a:t> Record) do HD. Essa área contém um código que alavanca a inicialização do sistema Operativo. Outros dispositivos de </a:t>
            </a:r>
            <a:r>
              <a:rPr lang="pt-PT" sz="1600" dirty="0" err="1"/>
              <a:t>boot</a:t>
            </a:r>
            <a:r>
              <a:rPr lang="pt-PT" sz="1600" dirty="0"/>
              <a:t> (CDs, disquetes etc.) têm a capacidade de emular esse setor zero.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No caso do Windows, o Master </a:t>
            </a:r>
            <a:r>
              <a:rPr lang="pt-PT" sz="1600" dirty="0" err="1"/>
              <a:t>Boot</a:t>
            </a:r>
            <a:r>
              <a:rPr lang="pt-PT" sz="1600" dirty="0"/>
              <a:t> Record (MBR) verifica qual partição do HD está ativa (configurada como Master) e inicializa o “setor um” dela — essa área tem um código com a simples missão de carregar o setor dois.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A etapa seguinte consiste na leitura de um arquivo de configuração de </a:t>
            </a:r>
            <a:r>
              <a:rPr lang="pt-PT" sz="1600" dirty="0" err="1"/>
              <a:t>boot</a:t>
            </a:r>
            <a:r>
              <a:rPr lang="pt-PT" sz="1600" dirty="0"/>
              <a:t>, o </a:t>
            </a:r>
            <a:r>
              <a:rPr lang="pt-PT" sz="1600" dirty="0" err="1"/>
              <a:t>Boot</a:t>
            </a:r>
            <a:r>
              <a:rPr lang="pt-PT" sz="1600" dirty="0"/>
              <a:t> </a:t>
            </a:r>
            <a:r>
              <a:rPr lang="pt-PT" sz="1600" dirty="0" err="1"/>
              <a:t>Loader</a:t>
            </a:r>
            <a:r>
              <a:rPr lang="pt-PT" sz="1600" dirty="0"/>
              <a:t> (quando falamos do Windows, trata-se do NTLDR).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A partir dele, é inicializado o núcleo (</a:t>
            </a:r>
            <a:r>
              <a:rPr lang="pt-PT" sz="1600" dirty="0" err="1"/>
              <a:t>kernel</a:t>
            </a:r>
            <a:r>
              <a:rPr lang="pt-PT" sz="1600" dirty="0"/>
              <a:t>). Assim como o BIOS estabelece a ligação entre hardware e sistema, o </a:t>
            </a:r>
            <a:r>
              <a:rPr lang="pt-PT" sz="1600" dirty="0" err="1"/>
              <a:t>kernel</a:t>
            </a:r>
            <a:r>
              <a:rPr lang="pt-PT" sz="1600" dirty="0"/>
              <a:t> serve para fixar uma comunicação estável entre hardware e software.  Nessa fase, é ele quem assume o controle do computador.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O </a:t>
            </a:r>
            <a:r>
              <a:rPr lang="pt-PT" sz="1600" dirty="0" err="1"/>
              <a:t>kernel</a:t>
            </a:r>
            <a:r>
              <a:rPr lang="pt-PT" sz="1600" dirty="0"/>
              <a:t> carrega os arquivos principais e informações básicas do sistema operativo (incluindo o registro), além de relacionar os componentes de hardware com as </a:t>
            </a:r>
            <a:r>
              <a:rPr lang="pt-PT" sz="1600" dirty="0" err="1"/>
              <a:t>respectivas</a:t>
            </a:r>
            <a:r>
              <a:rPr lang="pt-PT" sz="1600" dirty="0"/>
              <a:t> </a:t>
            </a:r>
            <a:r>
              <a:rPr lang="pt-PT" sz="1600" dirty="0" err="1"/>
              <a:t>DLLs</a:t>
            </a:r>
            <a:r>
              <a:rPr lang="pt-PT" sz="1600" dirty="0"/>
              <a:t> e drivers.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No entanto, o </a:t>
            </a:r>
            <a:r>
              <a:rPr lang="pt-PT" sz="1600" dirty="0" err="1"/>
              <a:t>kernel</a:t>
            </a:r>
            <a:r>
              <a:rPr lang="pt-PT" sz="1600" dirty="0"/>
              <a:t> não carrega todos os processos para não sobrecarregar o sistema — apenas as operações essenciais são colocadas em atividade para possibilitar o início do Windows.</a:t>
            </a:r>
          </a:p>
          <a:p>
            <a:pPr marL="342900" indent="-342900" algn="just">
              <a:buAutoNum type="arabicPeriod" startAt="5"/>
            </a:pPr>
            <a:r>
              <a:rPr lang="pt-PT" sz="1600" dirty="0"/>
              <a:t>A tela de escolha do utilizador é exibida e, após o login, os programas relacionados para começar junto com o sistema são carregados.</a:t>
            </a:r>
          </a:p>
        </p:txBody>
      </p:sp>
    </p:spTree>
    <p:extLst>
      <p:ext uri="{BB962C8B-B14F-4D97-AF65-F5344CB8AC3E}">
        <p14:creationId xmlns:p14="http://schemas.microsoft.com/office/powerpoint/2010/main" val="275385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eletrónica, apresentação, captura de ecrã&#10;&#10;Descrição gerada automaticamente">
            <a:extLst>
              <a:ext uri="{FF2B5EF4-FFF2-40B4-BE49-F238E27FC236}">
                <a16:creationId xmlns:a16="http://schemas.microsoft.com/office/drawing/2014/main" id="{CF435EDC-F67B-4DFC-B376-F77DC00C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21" y="1262004"/>
            <a:ext cx="9710558" cy="5595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5EA5EC-A468-4A62-B46B-28D82648EDDD}"/>
              </a:ext>
            </a:extLst>
          </p:cNvPr>
          <p:cNvSpPr txBox="1"/>
          <p:nvPr/>
        </p:nvSpPr>
        <p:spPr>
          <a:xfrm>
            <a:off x="2814850" y="420638"/>
            <a:ext cx="6093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highlight>
                  <a:srgbClr val="00FFFF"/>
                </a:highlight>
              </a:rPr>
              <a:t>Modo do </a:t>
            </a:r>
            <a:r>
              <a:rPr lang="pt-PT" sz="2000" b="1" dirty="0" err="1">
                <a:highlight>
                  <a:srgbClr val="00FFFF"/>
                </a:highlight>
              </a:rPr>
              <a:t>Boot</a:t>
            </a:r>
            <a:r>
              <a:rPr lang="pt-PT" sz="2000" b="1" dirty="0">
                <a:highlight>
                  <a:srgbClr val="00FFFF"/>
                </a:highlight>
              </a:rPr>
              <a:t> e ordem de prioridade das fontes para o </a:t>
            </a:r>
            <a:r>
              <a:rPr lang="pt-PT" sz="2000" b="1" dirty="0" err="1">
                <a:highlight>
                  <a:srgbClr val="00FFFF"/>
                </a:highlight>
              </a:rPr>
              <a:t>boot</a:t>
            </a:r>
            <a:endParaRPr lang="pt-PT" sz="20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98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9EA82557-C180-4F1A-B956-C65AA8EF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2" y="1221348"/>
            <a:ext cx="8831011" cy="58289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7398BEA-2F9D-42C1-B5F2-4B7DB17DAF6A}"/>
              </a:ext>
            </a:extLst>
          </p:cNvPr>
          <p:cNvSpPr txBox="1"/>
          <p:nvPr/>
        </p:nvSpPr>
        <p:spPr>
          <a:xfrm>
            <a:off x="2692475" y="422660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highlight>
                  <a:srgbClr val="00FFFF"/>
                </a:highlight>
              </a:rPr>
              <a:t>Informação da Máquina retirada da ferramenta de arranque Lenovo – PC pessoal</a:t>
            </a:r>
          </a:p>
        </p:txBody>
      </p:sp>
    </p:spTree>
    <p:extLst>
      <p:ext uri="{BB962C8B-B14F-4D97-AF65-F5344CB8AC3E}">
        <p14:creationId xmlns:p14="http://schemas.microsoft.com/office/powerpoint/2010/main" val="23114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1CC94A-7615-4D6A-807A-B44E8FC7C0FC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Próximos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slides com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Fluxos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exemplificativos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sequencia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 boot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29DBD8-2E1D-4BDF-A635-4A87E1FA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7" y="652462"/>
            <a:ext cx="7129622" cy="60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29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1071</Words>
  <Application>Microsoft Office PowerPoint</Application>
  <PresentationFormat>Ecrã Panorâmico</PresentationFormat>
  <Paragraphs>47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Tema do Office</vt:lpstr>
      <vt:lpstr>BOOT – Kernel BOOT  </vt:lpstr>
      <vt:lpstr>Core / Kernel (Nucleo)BOOT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– Kernel  </dc:title>
  <dc:creator>Bruno Faria</dc:creator>
  <cp:lastModifiedBy>Bruno Faria</cp:lastModifiedBy>
  <cp:revision>3</cp:revision>
  <dcterms:created xsi:type="dcterms:W3CDTF">2022-03-07T20:41:08Z</dcterms:created>
  <dcterms:modified xsi:type="dcterms:W3CDTF">2022-03-14T17:00:24Z</dcterms:modified>
</cp:coreProperties>
</file>