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2" r:id="rId5"/>
    <p:sldId id="262" r:id="rId6"/>
    <p:sldId id="263" r:id="rId7"/>
    <p:sldId id="264" r:id="rId8"/>
    <p:sldId id="265" r:id="rId9"/>
    <p:sldId id="258" r:id="rId10"/>
    <p:sldId id="267" r:id="rId11"/>
    <p:sldId id="268" r:id="rId12"/>
    <p:sldId id="269" r:id="rId13"/>
    <p:sldId id="259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3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E1E06-B91F-45DC-AF37-28E56CB82AE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7F30E5-657D-4B76-924E-D12613D7A372}">
      <dgm:prSet/>
      <dgm:spPr/>
      <dgm:t>
        <a:bodyPr/>
        <a:lstStyle/>
        <a:p>
          <a:r>
            <a:rPr lang="pt-PT" dirty="0"/>
            <a:t>Atualmente, as unidades de estado sólido podem funcionar como sempre deveriam, graças ao </a:t>
          </a:r>
          <a:r>
            <a:rPr lang="pt-PT" dirty="0" err="1"/>
            <a:t>NVMe</a:t>
          </a:r>
          <a:r>
            <a:rPr lang="pt-PT" dirty="0"/>
            <a:t> (</a:t>
          </a:r>
          <a:r>
            <a:rPr lang="en-GB" b="0" i="0" dirty="0"/>
            <a:t>Non-Volatile Memory Express</a:t>
          </a:r>
          <a:r>
            <a:rPr lang="pt-PT" dirty="0"/>
            <a:t>) — um novo tipo de interface SSD desenvolvido coletivamente pela Intel, </a:t>
          </a:r>
          <a:r>
            <a:rPr lang="pt-PT" dirty="0" err="1"/>
            <a:t>Sandisk</a:t>
          </a:r>
          <a:r>
            <a:rPr lang="pt-PT" dirty="0"/>
            <a:t> e outros fabricantes líderes mercado. Enquanto as unidades SATA mais antigas permitem a transferência de informações apenas num canal, o </a:t>
          </a:r>
          <a:r>
            <a:rPr lang="pt-PT" dirty="0" err="1"/>
            <a:t>NVMe</a:t>
          </a:r>
          <a:r>
            <a:rPr lang="pt-PT" dirty="0"/>
            <a:t> usa vários canais que podem ler e gravar ao mesmo tempo. Isso permite que as unidades </a:t>
          </a:r>
          <a:r>
            <a:rPr lang="pt-PT" dirty="0" err="1"/>
            <a:t>NVMe</a:t>
          </a:r>
          <a:r>
            <a:rPr lang="pt-PT" dirty="0"/>
            <a:t> leiam e gravem dados muito mais rápido do que as contrapartes SATA.</a:t>
          </a:r>
          <a:endParaRPr lang="en-US" dirty="0"/>
        </a:p>
      </dgm:t>
    </dgm:pt>
    <dgm:pt modelId="{96B91801-89A4-495D-91F2-A6A76EFFD122}" type="parTrans" cxnId="{D8EE78D8-D1F4-4FB7-BBCE-8F5D5080B1AA}">
      <dgm:prSet/>
      <dgm:spPr/>
      <dgm:t>
        <a:bodyPr/>
        <a:lstStyle/>
        <a:p>
          <a:endParaRPr lang="en-US"/>
        </a:p>
      </dgm:t>
    </dgm:pt>
    <dgm:pt modelId="{839003F8-F86D-4A27-8C3C-EB3C3207FAF5}" type="sibTrans" cxnId="{D8EE78D8-D1F4-4FB7-BBCE-8F5D5080B1AA}">
      <dgm:prSet/>
      <dgm:spPr/>
      <dgm:t>
        <a:bodyPr/>
        <a:lstStyle/>
        <a:p>
          <a:endParaRPr lang="en-US"/>
        </a:p>
      </dgm:t>
    </dgm:pt>
    <dgm:pt modelId="{203B79C8-57EC-4E00-A65C-8314FED76C14}">
      <dgm:prSet/>
      <dgm:spPr/>
      <dgm:t>
        <a:bodyPr/>
        <a:lstStyle/>
        <a:p>
          <a:r>
            <a:rPr lang="pt-PT" dirty="0"/>
            <a:t>Num HDD típico, a cópia de um ficheiro grande, como um filme ou projeto de design gráfico, ocorre a uma taxa relativamente simples de 15 a 30 MB/s. Um SSD SATA pode copiar o mesmo arquivo a 500 MB/s, enquanto um SSD </a:t>
          </a:r>
          <a:r>
            <a:rPr lang="pt-PT" dirty="0" err="1"/>
            <a:t>NVMe</a:t>
          </a:r>
          <a:r>
            <a:rPr lang="pt-PT" dirty="0"/>
            <a:t> mais recente atingirá velocidades de 3.500 MB/s — ou seja, 3,5 GB por segundo. Se estivermos a fazer um backup de dados de uma unidade para outra, será muito mais rápido com um SSD.</a:t>
          </a:r>
          <a:endParaRPr lang="en-US" dirty="0"/>
        </a:p>
      </dgm:t>
    </dgm:pt>
    <dgm:pt modelId="{C04C0387-0235-40FB-8757-E7D720D10955}" type="parTrans" cxnId="{3BA92CFE-64E1-4311-98AE-5B293436613C}">
      <dgm:prSet/>
      <dgm:spPr/>
      <dgm:t>
        <a:bodyPr/>
        <a:lstStyle/>
        <a:p>
          <a:endParaRPr lang="en-US"/>
        </a:p>
      </dgm:t>
    </dgm:pt>
    <dgm:pt modelId="{0627B2EB-2DF4-43C4-B3B6-F7F13EC30590}" type="sibTrans" cxnId="{3BA92CFE-64E1-4311-98AE-5B293436613C}">
      <dgm:prSet/>
      <dgm:spPr/>
      <dgm:t>
        <a:bodyPr/>
        <a:lstStyle/>
        <a:p>
          <a:endParaRPr lang="en-US"/>
        </a:p>
      </dgm:t>
    </dgm:pt>
    <dgm:pt modelId="{1B635289-FC01-4527-B963-D1F7127BA7E8}" type="pres">
      <dgm:prSet presAssocID="{8F3E1E06-B91F-45DC-AF37-28E56CB82AEE}" presName="linear" presStyleCnt="0">
        <dgm:presLayoutVars>
          <dgm:animLvl val="lvl"/>
          <dgm:resizeHandles val="exact"/>
        </dgm:presLayoutVars>
      </dgm:prSet>
      <dgm:spPr/>
    </dgm:pt>
    <dgm:pt modelId="{D1893D53-B15B-4C23-B4F1-35487D4FD08C}" type="pres">
      <dgm:prSet presAssocID="{B97F30E5-657D-4B76-924E-D12613D7A3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F55B67-4ADB-4CFA-A48C-960D731B7EEF}" type="pres">
      <dgm:prSet presAssocID="{839003F8-F86D-4A27-8C3C-EB3C3207FAF5}" presName="spacer" presStyleCnt="0"/>
      <dgm:spPr/>
    </dgm:pt>
    <dgm:pt modelId="{BF09908E-954C-4BFB-A4FA-F95641947A13}" type="pres">
      <dgm:prSet presAssocID="{203B79C8-57EC-4E00-A65C-8314FED76C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8BAB6B-F5EE-4EEF-B8BC-0EC788CD0D41}" type="presOf" srcId="{8F3E1E06-B91F-45DC-AF37-28E56CB82AEE}" destId="{1B635289-FC01-4527-B963-D1F7127BA7E8}" srcOrd="0" destOrd="0" presId="urn:microsoft.com/office/officeart/2005/8/layout/vList2"/>
    <dgm:cxn modelId="{8B6E63A2-AA8A-45AB-A12D-4EA979BF10A1}" type="presOf" srcId="{B97F30E5-657D-4B76-924E-D12613D7A372}" destId="{D1893D53-B15B-4C23-B4F1-35487D4FD08C}" srcOrd="0" destOrd="0" presId="urn:microsoft.com/office/officeart/2005/8/layout/vList2"/>
    <dgm:cxn modelId="{C479BFCE-47F7-4820-AAAB-D84F2404771D}" type="presOf" srcId="{203B79C8-57EC-4E00-A65C-8314FED76C14}" destId="{BF09908E-954C-4BFB-A4FA-F95641947A13}" srcOrd="0" destOrd="0" presId="urn:microsoft.com/office/officeart/2005/8/layout/vList2"/>
    <dgm:cxn modelId="{D8EE78D8-D1F4-4FB7-BBCE-8F5D5080B1AA}" srcId="{8F3E1E06-B91F-45DC-AF37-28E56CB82AEE}" destId="{B97F30E5-657D-4B76-924E-D12613D7A372}" srcOrd="0" destOrd="0" parTransId="{96B91801-89A4-495D-91F2-A6A76EFFD122}" sibTransId="{839003F8-F86D-4A27-8C3C-EB3C3207FAF5}"/>
    <dgm:cxn modelId="{3BA92CFE-64E1-4311-98AE-5B293436613C}" srcId="{8F3E1E06-B91F-45DC-AF37-28E56CB82AEE}" destId="{203B79C8-57EC-4E00-A65C-8314FED76C14}" srcOrd="1" destOrd="0" parTransId="{C04C0387-0235-40FB-8757-E7D720D10955}" sibTransId="{0627B2EB-2DF4-43C4-B3B6-F7F13EC30590}"/>
    <dgm:cxn modelId="{B0C8C4C7-1A37-41C0-A59E-1B5FC47DE293}" type="presParOf" srcId="{1B635289-FC01-4527-B963-D1F7127BA7E8}" destId="{D1893D53-B15B-4C23-B4F1-35487D4FD08C}" srcOrd="0" destOrd="0" presId="urn:microsoft.com/office/officeart/2005/8/layout/vList2"/>
    <dgm:cxn modelId="{807194B9-CE93-403E-A643-EF2AF96FFEBB}" type="presParOf" srcId="{1B635289-FC01-4527-B963-D1F7127BA7E8}" destId="{2BF55B67-4ADB-4CFA-A48C-960D731B7EEF}" srcOrd="1" destOrd="0" presId="urn:microsoft.com/office/officeart/2005/8/layout/vList2"/>
    <dgm:cxn modelId="{44230B26-81AC-4C04-AAB3-CC3E604137C6}" type="presParOf" srcId="{1B635289-FC01-4527-B963-D1F7127BA7E8}" destId="{BF09908E-954C-4BFB-A4FA-F95641947A1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708C0-F2B9-4EE8-B0D6-076F3A857F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6B145E-4742-4F00-BF51-85639409C263}">
      <dgm:prSet custT="1"/>
      <dgm:spPr/>
      <dgm:t>
        <a:bodyPr/>
        <a:lstStyle/>
        <a:p>
          <a:pPr>
            <a:defRPr cap="all"/>
          </a:pPr>
          <a:r>
            <a:rPr lang="pt-PT" sz="1600" dirty="0"/>
            <a:t>Os </a:t>
          </a:r>
          <a:r>
            <a:rPr lang="pt-PT" sz="1600" dirty="0" err="1"/>
            <a:t>SDDs</a:t>
          </a:r>
          <a:r>
            <a:rPr lang="pt-PT" sz="1600" dirty="0"/>
            <a:t> — o tipo de unidade mais recente e mais rápido que estamos a analisar — geralmente temos menos espaço de armazenamento do que os </a:t>
          </a:r>
          <a:r>
            <a:rPr lang="pt-PT" sz="1600" dirty="0" err="1"/>
            <a:t>HDDs</a:t>
          </a:r>
          <a:r>
            <a:rPr lang="pt-PT" sz="1600" dirty="0"/>
            <a:t>, mas seus ganhos de desempenho podem torná-los a melhor escolha, dependendo da necessidade. </a:t>
          </a:r>
          <a:endParaRPr lang="en-US" sz="1600" dirty="0"/>
        </a:p>
      </dgm:t>
    </dgm:pt>
    <dgm:pt modelId="{272FD68A-7579-42FE-99B8-EE269FB67218}" type="parTrans" cxnId="{CAF0C966-B11C-4FE6-AFFF-F79F0F947212}">
      <dgm:prSet/>
      <dgm:spPr/>
      <dgm:t>
        <a:bodyPr/>
        <a:lstStyle/>
        <a:p>
          <a:endParaRPr lang="en-US"/>
        </a:p>
      </dgm:t>
    </dgm:pt>
    <dgm:pt modelId="{D30BAE2A-98F6-4E0E-AFB1-4B64F12D75ED}" type="sibTrans" cxnId="{CAF0C966-B11C-4FE6-AFFF-F79F0F947212}">
      <dgm:prSet/>
      <dgm:spPr/>
      <dgm:t>
        <a:bodyPr/>
        <a:lstStyle/>
        <a:p>
          <a:endParaRPr lang="en-US"/>
        </a:p>
      </dgm:t>
    </dgm:pt>
    <dgm:pt modelId="{6F469284-6F53-4686-B3A6-BA5D3EB1E910}">
      <dgm:prSet/>
      <dgm:spPr/>
      <dgm:t>
        <a:bodyPr/>
        <a:lstStyle/>
        <a:p>
          <a:pPr>
            <a:defRPr cap="all"/>
          </a:pPr>
          <a:r>
            <a:rPr lang="pt-PT"/>
            <a:t>Melhorias de desempenho ao abrir programas e arquivos</a:t>
          </a:r>
          <a:endParaRPr lang="en-US"/>
        </a:p>
      </dgm:t>
    </dgm:pt>
    <dgm:pt modelId="{CA1410F2-EADB-4CA4-A864-0F33E98A0470}" type="parTrans" cxnId="{CB0A9D1D-0459-4500-8241-1B1AF769274F}">
      <dgm:prSet/>
      <dgm:spPr/>
      <dgm:t>
        <a:bodyPr/>
        <a:lstStyle/>
        <a:p>
          <a:endParaRPr lang="en-US"/>
        </a:p>
      </dgm:t>
    </dgm:pt>
    <dgm:pt modelId="{A348260C-507C-4CE1-91D1-2F703DBF7B33}" type="sibTrans" cxnId="{CB0A9D1D-0459-4500-8241-1B1AF769274F}">
      <dgm:prSet/>
      <dgm:spPr/>
      <dgm:t>
        <a:bodyPr/>
        <a:lstStyle/>
        <a:p>
          <a:endParaRPr lang="en-US"/>
        </a:p>
      </dgm:t>
    </dgm:pt>
    <dgm:pt modelId="{5CCE0394-9AEC-43AD-ACB9-8B07AFB28A1A}" type="pres">
      <dgm:prSet presAssocID="{AAB708C0-F2B9-4EE8-B0D6-076F3A857FB8}" presName="root" presStyleCnt="0">
        <dgm:presLayoutVars>
          <dgm:dir/>
          <dgm:resizeHandles val="exact"/>
        </dgm:presLayoutVars>
      </dgm:prSet>
      <dgm:spPr/>
    </dgm:pt>
    <dgm:pt modelId="{732035E4-8F4A-4AE2-AB69-06D2782261E6}" type="pres">
      <dgm:prSet presAssocID="{826B145E-4742-4F00-BF51-85639409C263}" presName="compNode" presStyleCnt="0"/>
      <dgm:spPr/>
    </dgm:pt>
    <dgm:pt modelId="{48DF026F-1F24-43AC-9DE9-02DC5826D058}" type="pres">
      <dgm:prSet presAssocID="{826B145E-4742-4F00-BF51-85639409C263}" presName="iconBgRect" presStyleLbl="bgShp" presStyleIdx="0" presStyleCnt="2"/>
      <dgm:spPr/>
    </dgm:pt>
    <dgm:pt modelId="{15AC6CB1-4CD9-483D-8A09-0313927A4B31}" type="pres">
      <dgm:prSet presAssocID="{826B145E-4742-4F00-BF51-85639409C2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A968CDB-44D0-47D1-81AF-BEE984D8D7CA}" type="pres">
      <dgm:prSet presAssocID="{826B145E-4742-4F00-BF51-85639409C263}" presName="spaceRect" presStyleCnt="0"/>
      <dgm:spPr/>
    </dgm:pt>
    <dgm:pt modelId="{76B5CCEA-1CB8-43B7-A8B5-92449C4BBD4F}" type="pres">
      <dgm:prSet presAssocID="{826B145E-4742-4F00-BF51-85639409C263}" presName="textRect" presStyleLbl="revTx" presStyleIdx="0" presStyleCnt="2" custScaleX="141131">
        <dgm:presLayoutVars>
          <dgm:chMax val="1"/>
          <dgm:chPref val="1"/>
        </dgm:presLayoutVars>
      </dgm:prSet>
      <dgm:spPr/>
    </dgm:pt>
    <dgm:pt modelId="{FFD9C05B-19BA-40BE-BB9E-DCD9FFBAB01E}" type="pres">
      <dgm:prSet presAssocID="{D30BAE2A-98F6-4E0E-AFB1-4B64F12D75ED}" presName="sibTrans" presStyleCnt="0"/>
      <dgm:spPr/>
    </dgm:pt>
    <dgm:pt modelId="{A1E36A90-587A-4289-85AB-A7400A85D20E}" type="pres">
      <dgm:prSet presAssocID="{6F469284-6F53-4686-B3A6-BA5D3EB1E910}" presName="compNode" presStyleCnt="0"/>
      <dgm:spPr/>
    </dgm:pt>
    <dgm:pt modelId="{9ECAE056-F932-4C4F-B930-1CF32469DE4A}" type="pres">
      <dgm:prSet presAssocID="{6F469284-6F53-4686-B3A6-BA5D3EB1E910}" presName="iconBgRect" presStyleLbl="bgShp" presStyleIdx="1" presStyleCnt="2"/>
      <dgm:spPr/>
    </dgm:pt>
    <dgm:pt modelId="{9E26DC5B-EA86-431E-9013-D8B7EF4B87C6}" type="pres">
      <dgm:prSet presAssocID="{6F469284-6F53-4686-B3A6-BA5D3EB1E9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003D95DF-8EAA-4B6C-8CFC-41229AA336FF}" type="pres">
      <dgm:prSet presAssocID="{6F469284-6F53-4686-B3A6-BA5D3EB1E910}" presName="spaceRect" presStyleCnt="0"/>
      <dgm:spPr/>
    </dgm:pt>
    <dgm:pt modelId="{F01178CC-CB96-473D-82B8-163706B54C6A}" type="pres">
      <dgm:prSet presAssocID="{6F469284-6F53-4686-B3A6-BA5D3EB1E9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0A9D1D-0459-4500-8241-1B1AF769274F}" srcId="{AAB708C0-F2B9-4EE8-B0D6-076F3A857FB8}" destId="{6F469284-6F53-4686-B3A6-BA5D3EB1E910}" srcOrd="1" destOrd="0" parTransId="{CA1410F2-EADB-4CA4-A864-0F33E98A0470}" sibTransId="{A348260C-507C-4CE1-91D1-2F703DBF7B33}"/>
    <dgm:cxn modelId="{CAF0C966-B11C-4FE6-AFFF-F79F0F947212}" srcId="{AAB708C0-F2B9-4EE8-B0D6-076F3A857FB8}" destId="{826B145E-4742-4F00-BF51-85639409C263}" srcOrd="0" destOrd="0" parTransId="{272FD68A-7579-42FE-99B8-EE269FB67218}" sibTransId="{D30BAE2A-98F6-4E0E-AFB1-4B64F12D75ED}"/>
    <dgm:cxn modelId="{DB9E47BE-4834-4DC7-8326-297153FA3920}" type="presOf" srcId="{AAB708C0-F2B9-4EE8-B0D6-076F3A857FB8}" destId="{5CCE0394-9AEC-43AD-ACB9-8B07AFB28A1A}" srcOrd="0" destOrd="0" presId="urn:microsoft.com/office/officeart/2018/5/layout/IconCircleLabelList"/>
    <dgm:cxn modelId="{620A3FD9-FBFF-4B4D-863B-E640A346F41D}" type="presOf" srcId="{6F469284-6F53-4686-B3A6-BA5D3EB1E910}" destId="{F01178CC-CB96-473D-82B8-163706B54C6A}" srcOrd="0" destOrd="0" presId="urn:microsoft.com/office/officeart/2018/5/layout/IconCircleLabelList"/>
    <dgm:cxn modelId="{D05EF6D9-D0E4-43F3-91D6-0CA3DDE8AC7C}" type="presOf" srcId="{826B145E-4742-4F00-BF51-85639409C263}" destId="{76B5CCEA-1CB8-43B7-A8B5-92449C4BBD4F}" srcOrd="0" destOrd="0" presId="urn:microsoft.com/office/officeart/2018/5/layout/IconCircleLabelList"/>
    <dgm:cxn modelId="{99F29DB9-3142-451F-BC7F-69EEA671063F}" type="presParOf" srcId="{5CCE0394-9AEC-43AD-ACB9-8B07AFB28A1A}" destId="{732035E4-8F4A-4AE2-AB69-06D2782261E6}" srcOrd="0" destOrd="0" presId="urn:microsoft.com/office/officeart/2018/5/layout/IconCircleLabelList"/>
    <dgm:cxn modelId="{45A07528-4D6F-41E9-A9A0-99C69B941B87}" type="presParOf" srcId="{732035E4-8F4A-4AE2-AB69-06D2782261E6}" destId="{48DF026F-1F24-43AC-9DE9-02DC5826D058}" srcOrd="0" destOrd="0" presId="urn:microsoft.com/office/officeart/2018/5/layout/IconCircleLabelList"/>
    <dgm:cxn modelId="{D99BCE99-9938-4DB4-BA87-94D599B9A1EE}" type="presParOf" srcId="{732035E4-8F4A-4AE2-AB69-06D2782261E6}" destId="{15AC6CB1-4CD9-483D-8A09-0313927A4B31}" srcOrd="1" destOrd="0" presId="urn:microsoft.com/office/officeart/2018/5/layout/IconCircleLabelList"/>
    <dgm:cxn modelId="{95C1596C-8FE5-42EA-843B-9CEC6444F1AD}" type="presParOf" srcId="{732035E4-8F4A-4AE2-AB69-06D2782261E6}" destId="{BA968CDB-44D0-47D1-81AF-BEE984D8D7CA}" srcOrd="2" destOrd="0" presId="urn:microsoft.com/office/officeart/2018/5/layout/IconCircleLabelList"/>
    <dgm:cxn modelId="{6C2EB858-93BE-4C7B-A54C-33234C5E1174}" type="presParOf" srcId="{732035E4-8F4A-4AE2-AB69-06D2782261E6}" destId="{76B5CCEA-1CB8-43B7-A8B5-92449C4BBD4F}" srcOrd="3" destOrd="0" presId="urn:microsoft.com/office/officeart/2018/5/layout/IconCircleLabelList"/>
    <dgm:cxn modelId="{EAE73989-73C8-4771-8D01-B0BB16C2660E}" type="presParOf" srcId="{5CCE0394-9AEC-43AD-ACB9-8B07AFB28A1A}" destId="{FFD9C05B-19BA-40BE-BB9E-DCD9FFBAB01E}" srcOrd="1" destOrd="0" presId="urn:microsoft.com/office/officeart/2018/5/layout/IconCircleLabelList"/>
    <dgm:cxn modelId="{A5988641-F2C4-4748-8B5F-E1CD49BF00E7}" type="presParOf" srcId="{5CCE0394-9AEC-43AD-ACB9-8B07AFB28A1A}" destId="{A1E36A90-587A-4289-85AB-A7400A85D20E}" srcOrd="2" destOrd="0" presId="urn:microsoft.com/office/officeart/2018/5/layout/IconCircleLabelList"/>
    <dgm:cxn modelId="{EF6A8DC7-621E-4080-961D-CF18ED9712AC}" type="presParOf" srcId="{A1E36A90-587A-4289-85AB-A7400A85D20E}" destId="{9ECAE056-F932-4C4F-B930-1CF32469DE4A}" srcOrd="0" destOrd="0" presId="urn:microsoft.com/office/officeart/2018/5/layout/IconCircleLabelList"/>
    <dgm:cxn modelId="{7D333E83-316E-4357-AD41-DB0C029A8318}" type="presParOf" srcId="{A1E36A90-587A-4289-85AB-A7400A85D20E}" destId="{9E26DC5B-EA86-431E-9013-D8B7EF4B87C6}" srcOrd="1" destOrd="0" presId="urn:microsoft.com/office/officeart/2018/5/layout/IconCircleLabelList"/>
    <dgm:cxn modelId="{FE41AAFB-93DF-4292-8737-F12A765E2CA9}" type="presParOf" srcId="{A1E36A90-587A-4289-85AB-A7400A85D20E}" destId="{003D95DF-8EAA-4B6C-8CFC-41229AA336FF}" srcOrd="2" destOrd="0" presId="urn:microsoft.com/office/officeart/2018/5/layout/IconCircleLabelList"/>
    <dgm:cxn modelId="{C6ACF15A-9F2B-45EB-BAEE-CEFCB40A6336}" type="presParOf" srcId="{A1E36A90-587A-4289-85AB-A7400A85D20E}" destId="{F01178CC-CB96-473D-82B8-163706B54C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15DC43-2422-4C50-956D-F04AE48ACD7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373833-9E8F-4CA4-AB00-6EE1962A96CF}">
      <dgm:prSet/>
      <dgm:spPr/>
      <dgm:t>
        <a:bodyPr/>
        <a:lstStyle/>
        <a:p>
          <a:r>
            <a:rPr lang="pt-PT" dirty="0"/>
            <a:t>Atualmente a tecnologia SSD agora é tão confiável quanto o HDD. </a:t>
          </a:r>
          <a:endParaRPr lang="en-US" dirty="0"/>
        </a:p>
      </dgm:t>
    </dgm:pt>
    <dgm:pt modelId="{BFAE47A5-C5AB-4579-9174-FDBFA8873A0B}" type="parTrans" cxnId="{C44ADFDA-F6BA-4319-AF98-7562822E3D02}">
      <dgm:prSet/>
      <dgm:spPr/>
      <dgm:t>
        <a:bodyPr/>
        <a:lstStyle/>
        <a:p>
          <a:endParaRPr lang="en-US"/>
        </a:p>
      </dgm:t>
    </dgm:pt>
    <dgm:pt modelId="{89D2D3B6-0056-4FA2-97E1-DB9D06FBED47}" type="sibTrans" cxnId="{C44ADFDA-F6BA-4319-AF98-7562822E3D02}">
      <dgm:prSet/>
      <dgm:spPr/>
      <dgm:t>
        <a:bodyPr/>
        <a:lstStyle/>
        <a:p>
          <a:endParaRPr lang="en-US"/>
        </a:p>
      </dgm:t>
    </dgm:pt>
    <dgm:pt modelId="{C2DA1B23-1CCE-49C1-B53C-AFF64D52A903}">
      <dgm:prSet/>
      <dgm:spPr/>
      <dgm:t>
        <a:bodyPr/>
        <a:lstStyle/>
        <a:p>
          <a:r>
            <a:rPr lang="pt-PT"/>
            <a:t>Os SSDs são feitos para lidar com cargas de trabalho diárias com leitura e gravação frequentes, em vez de serem preenchidos com arquivos que permanecem intocados por anos a fio. Em outras palavras, a confiabilidade é o ativo mais útil dos SSDs.</a:t>
          </a:r>
          <a:endParaRPr lang="en-US"/>
        </a:p>
      </dgm:t>
    </dgm:pt>
    <dgm:pt modelId="{DC16AC31-21AE-4CA0-83A8-064FA4EB9E60}" type="parTrans" cxnId="{18925435-6511-4C1B-B4EC-4944FCFA1D80}">
      <dgm:prSet/>
      <dgm:spPr/>
      <dgm:t>
        <a:bodyPr/>
        <a:lstStyle/>
        <a:p>
          <a:endParaRPr lang="en-US"/>
        </a:p>
      </dgm:t>
    </dgm:pt>
    <dgm:pt modelId="{9E66CC53-43B3-42DD-BFB5-300E4B8F2FFC}" type="sibTrans" cxnId="{18925435-6511-4C1B-B4EC-4944FCFA1D80}">
      <dgm:prSet/>
      <dgm:spPr/>
      <dgm:t>
        <a:bodyPr/>
        <a:lstStyle/>
        <a:p>
          <a:endParaRPr lang="en-US"/>
        </a:p>
      </dgm:t>
    </dgm:pt>
    <dgm:pt modelId="{EE263334-7436-423E-83BB-9B081E837D7F}">
      <dgm:prSet/>
      <dgm:spPr/>
      <dgm:t>
        <a:bodyPr/>
        <a:lstStyle/>
        <a:p>
          <a:r>
            <a:rPr lang="pt-PT"/>
            <a:t>Os SSDs percorreram um longo caminho. Novas técnicas de otimização, como TRIM e nivelamento de desgaste, priorizam o desempenho e evitam que as células de armazenamento individuais se desgastem. Se você está acostumado a um HDD, não notará nenhum problema de confiabilidade ao mudar para um SSD - apenas os benefícios.</a:t>
          </a:r>
          <a:endParaRPr lang="en-US"/>
        </a:p>
      </dgm:t>
    </dgm:pt>
    <dgm:pt modelId="{57206FC0-E8BE-4262-A33B-83D9B7977D0D}" type="parTrans" cxnId="{367CB447-08DA-4873-8DC4-DDD5E7C5CAC3}">
      <dgm:prSet/>
      <dgm:spPr/>
      <dgm:t>
        <a:bodyPr/>
        <a:lstStyle/>
        <a:p>
          <a:endParaRPr lang="en-US"/>
        </a:p>
      </dgm:t>
    </dgm:pt>
    <dgm:pt modelId="{618CDB2B-BD53-4745-8D15-58FA16A65E6E}" type="sibTrans" cxnId="{367CB447-08DA-4873-8DC4-DDD5E7C5CAC3}">
      <dgm:prSet/>
      <dgm:spPr/>
      <dgm:t>
        <a:bodyPr/>
        <a:lstStyle/>
        <a:p>
          <a:endParaRPr lang="en-US"/>
        </a:p>
      </dgm:t>
    </dgm:pt>
    <dgm:pt modelId="{6E84273F-2FE1-4D87-B278-E6CA8869BA8D}">
      <dgm:prSet/>
      <dgm:spPr/>
      <dgm:t>
        <a:bodyPr/>
        <a:lstStyle/>
        <a:p>
          <a:r>
            <a:rPr lang="pt-PT"/>
            <a:t>Mas a manutenção regular do PC ainda é necessária para acelerar e limpar seu PC e manter seu SSD em boa forma. Isso é uma coisa que não mudou desde os dias dos HDDs e o comando CHKDSK ou a desfragmentação do disco.</a:t>
          </a:r>
          <a:endParaRPr lang="en-US"/>
        </a:p>
      </dgm:t>
    </dgm:pt>
    <dgm:pt modelId="{44860EBB-C066-494D-B75B-8807EBBEDFFF}" type="parTrans" cxnId="{B46CA287-701C-4CFD-9935-86B018AB6259}">
      <dgm:prSet/>
      <dgm:spPr/>
      <dgm:t>
        <a:bodyPr/>
        <a:lstStyle/>
        <a:p>
          <a:endParaRPr lang="en-US"/>
        </a:p>
      </dgm:t>
    </dgm:pt>
    <dgm:pt modelId="{46B8A60E-389B-4E54-B088-D44254825BE9}" type="sibTrans" cxnId="{B46CA287-701C-4CFD-9935-86B018AB6259}">
      <dgm:prSet/>
      <dgm:spPr/>
      <dgm:t>
        <a:bodyPr/>
        <a:lstStyle/>
        <a:p>
          <a:endParaRPr lang="en-US"/>
        </a:p>
      </dgm:t>
    </dgm:pt>
    <dgm:pt modelId="{2DCF15DF-28D5-4673-A859-465689BDA6B3}" type="pres">
      <dgm:prSet presAssocID="{A915DC43-2422-4C50-956D-F04AE48ACD72}" presName="linear" presStyleCnt="0">
        <dgm:presLayoutVars>
          <dgm:animLvl val="lvl"/>
          <dgm:resizeHandles val="exact"/>
        </dgm:presLayoutVars>
      </dgm:prSet>
      <dgm:spPr/>
    </dgm:pt>
    <dgm:pt modelId="{A59938DD-7A90-4A04-8C1A-93D51E03BE85}" type="pres">
      <dgm:prSet presAssocID="{A3373833-9E8F-4CA4-AB00-6EE1962A96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30D951-6232-4C8D-8634-8AAD012933AE}" type="pres">
      <dgm:prSet presAssocID="{89D2D3B6-0056-4FA2-97E1-DB9D06FBED47}" presName="spacer" presStyleCnt="0"/>
      <dgm:spPr/>
    </dgm:pt>
    <dgm:pt modelId="{025308FD-0CC0-4964-B1FE-3199C4085A0F}" type="pres">
      <dgm:prSet presAssocID="{C2DA1B23-1CCE-49C1-B53C-AFF64D52A9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80D3F0-0F33-4AAC-A8B1-7D33BF4CB86B}" type="pres">
      <dgm:prSet presAssocID="{9E66CC53-43B3-42DD-BFB5-300E4B8F2FFC}" presName="spacer" presStyleCnt="0"/>
      <dgm:spPr/>
    </dgm:pt>
    <dgm:pt modelId="{30397E53-4C58-46A7-BC33-0F2BC71EB6B2}" type="pres">
      <dgm:prSet presAssocID="{EE263334-7436-423E-83BB-9B081E837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F56AD-626F-40F6-AAF0-462ECE129BF0}" type="pres">
      <dgm:prSet presAssocID="{618CDB2B-BD53-4745-8D15-58FA16A65E6E}" presName="spacer" presStyleCnt="0"/>
      <dgm:spPr/>
    </dgm:pt>
    <dgm:pt modelId="{54EBC707-6F61-4F95-AEBA-8104CDADB4F4}" type="pres">
      <dgm:prSet presAssocID="{6E84273F-2FE1-4D87-B278-E6CA8869BA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925435-6511-4C1B-B4EC-4944FCFA1D80}" srcId="{A915DC43-2422-4C50-956D-F04AE48ACD72}" destId="{C2DA1B23-1CCE-49C1-B53C-AFF64D52A903}" srcOrd="1" destOrd="0" parTransId="{DC16AC31-21AE-4CA0-83A8-064FA4EB9E60}" sibTransId="{9E66CC53-43B3-42DD-BFB5-300E4B8F2FFC}"/>
    <dgm:cxn modelId="{EE48AB44-CE61-42AA-AD7F-E54FE7853C8B}" type="presOf" srcId="{A915DC43-2422-4C50-956D-F04AE48ACD72}" destId="{2DCF15DF-28D5-4673-A859-465689BDA6B3}" srcOrd="0" destOrd="0" presId="urn:microsoft.com/office/officeart/2005/8/layout/vList2"/>
    <dgm:cxn modelId="{367CB447-08DA-4873-8DC4-DDD5E7C5CAC3}" srcId="{A915DC43-2422-4C50-956D-F04AE48ACD72}" destId="{EE263334-7436-423E-83BB-9B081E837D7F}" srcOrd="2" destOrd="0" parTransId="{57206FC0-E8BE-4262-A33B-83D9B7977D0D}" sibTransId="{618CDB2B-BD53-4745-8D15-58FA16A65E6E}"/>
    <dgm:cxn modelId="{E4647F74-595C-46C1-94B8-43D2264D5D0E}" type="presOf" srcId="{A3373833-9E8F-4CA4-AB00-6EE1962A96CF}" destId="{A59938DD-7A90-4A04-8C1A-93D51E03BE85}" srcOrd="0" destOrd="0" presId="urn:microsoft.com/office/officeart/2005/8/layout/vList2"/>
    <dgm:cxn modelId="{B46CA287-701C-4CFD-9935-86B018AB6259}" srcId="{A915DC43-2422-4C50-956D-F04AE48ACD72}" destId="{6E84273F-2FE1-4D87-B278-E6CA8869BA8D}" srcOrd="3" destOrd="0" parTransId="{44860EBB-C066-494D-B75B-8807EBBEDFFF}" sibTransId="{46B8A60E-389B-4E54-B088-D44254825BE9}"/>
    <dgm:cxn modelId="{69509FC7-C25B-4330-991A-97AE7E233ED5}" type="presOf" srcId="{EE263334-7436-423E-83BB-9B081E837D7F}" destId="{30397E53-4C58-46A7-BC33-0F2BC71EB6B2}" srcOrd="0" destOrd="0" presId="urn:microsoft.com/office/officeart/2005/8/layout/vList2"/>
    <dgm:cxn modelId="{D3AC82D6-A794-4EC3-B441-4D0CDE3A870A}" type="presOf" srcId="{6E84273F-2FE1-4D87-B278-E6CA8869BA8D}" destId="{54EBC707-6F61-4F95-AEBA-8104CDADB4F4}" srcOrd="0" destOrd="0" presId="urn:microsoft.com/office/officeart/2005/8/layout/vList2"/>
    <dgm:cxn modelId="{C44ADFDA-F6BA-4319-AF98-7562822E3D02}" srcId="{A915DC43-2422-4C50-956D-F04AE48ACD72}" destId="{A3373833-9E8F-4CA4-AB00-6EE1962A96CF}" srcOrd="0" destOrd="0" parTransId="{BFAE47A5-C5AB-4579-9174-FDBFA8873A0B}" sibTransId="{89D2D3B6-0056-4FA2-97E1-DB9D06FBED47}"/>
    <dgm:cxn modelId="{54C209E5-9C3B-4188-9E83-1F1F8853F9EA}" type="presOf" srcId="{C2DA1B23-1CCE-49C1-B53C-AFF64D52A903}" destId="{025308FD-0CC0-4964-B1FE-3199C4085A0F}" srcOrd="0" destOrd="0" presId="urn:microsoft.com/office/officeart/2005/8/layout/vList2"/>
    <dgm:cxn modelId="{D345F45D-5ADD-47F6-B45E-638F599A88CE}" type="presParOf" srcId="{2DCF15DF-28D5-4673-A859-465689BDA6B3}" destId="{A59938DD-7A90-4A04-8C1A-93D51E03BE85}" srcOrd="0" destOrd="0" presId="urn:microsoft.com/office/officeart/2005/8/layout/vList2"/>
    <dgm:cxn modelId="{ECBB6EB1-940E-4F93-9A81-6FF4DCB77679}" type="presParOf" srcId="{2DCF15DF-28D5-4673-A859-465689BDA6B3}" destId="{2230D951-6232-4C8D-8634-8AAD012933AE}" srcOrd="1" destOrd="0" presId="urn:microsoft.com/office/officeart/2005/8/layout/vList2"/>
    <dgm:cxn modelId="{5E6CAD12-DE73-4146-AD34-1011080E3B1E}" type="presParOf" srcId="{2DCF15DF-28D5-4673-A859-465689BDA6B3}" destId="{025308FD-0CC0-4964-B1FE-3199C4085A0F}" srcOrd="2" destOrd="0" presId="urn:microsoft.com/office/officeart/2005/8/layout/vList2"/>
    <dgm:cxn modelId="{17698CB9-36A1-41B8-9558-1DA0C01C83E4}" type="presParOf" srcId="{2DCF15DF-28D5-4673-A859-465689BDA6B3}" destId="{EA80D3F0-0F33-4AAC-A8B1-7D33BF4CB86B}" srcOrd="3" destOrd="0" presId="urn:microsoft.com/office/officeart/2005/8/layout/vList2"/>
    <dgm:cxn modelId="{7F4E5613-B088-4812-8EEB-5065B500A2C7}" type="presParOf" srcId="{2DCF15DF-28D5-4673-A859-465689BDA6B3}" destId="{30397E53-4C58-46A7-BC33-0F2BC71EB6B2}" srcOrd="4" destOrd="0" presId="urn:microsoft.com/office/officeart/2005/8/layout/vList2"/>
    <dgm:cxn modelId="{647FC56D-13B6-4D3F-A311-F7A207257AF9}" type="presParOf" srcId="{2DCF15DF-28D5-4673-A859-465689BDA6B3}" destId="{88FF56AD-626F-40F6-AAF0-462ECE129BF0}" srcOrd="5" destOrd="0" presId="urn:microsoft.com/office/officeart/2005/8/layout/vList2"/>
    <dgm:cxn modelId="{865FB917-7D15-42F5-AA3F-3EF2D2CB79D5}" type="presParOf" srcId="{2DCF15DF-28D5-4673-A859-465689BDA6B3}" destId="{54EBC707-6F61-4F95-AEBA-8104CDADB4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2DA8B-9E15-4E6D-9DD5-F62891C22B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F3AE35-9EB6-4E5D-B656-15F95B2CCC57}">
      <dgm:prSet/>
      <dgm:spPr/>
      <dgm:t>
        <a:bodyPr/>
        <a:lstStyle/>
        <a:p>
          <a:r>
            <a:rPr lang="pt-PT"/>
            <a:t>Bandwidth - 3, 6, 12 GB/seg</a:t>
          </a:r>
          <a:endParaRPr lang="en-US"/>
        </a:p>
      </dgm:t>
    </dgm:pt>
    <dgm:pt modelId="{952833C1-8B15-4968-B2E7-8750994BEFB0}" type="parTrans" cxnId="{BD9BD2D5-4BFD-4083-88A8-9AAC9CF9D0C4}">
      <dgm:prSet/>
      <dgm:spPr/>
      <dgm:t>
        <a:bodyPr/>
        <a:lstStyle/>
        <a:p>
          <a:endParaRPr lang="en-US"/>
        </a:p>
      </dgm:t>
    </dgm:pt>
    <dgm:pt modelId="{4203038C-6C94-4A3C-A452-94E76A3B9E26}" type="sibTrans" cxnId="{BD9BD2D5-4BFD-4083-88A8-9AAC9CF9D0C4}">
      <dgm:prSet/>
      <dgm:spPr/>
      <dgm:t>
        <a:bodyPr/>
        <a:lstStyle/>
        <a:p>
          <a:endParaRPr lang="en-US"/>
        </a:p>
      </dgm:t>
    </dgm:pt>
    <dgm:pt modelId="{8E8C9687-2C61-41E1-8C6F-9D5F51CE2CFE}">
      <dgm:prSet/>
      <dgm:spPr/>
      <dgm:t>
        <a:bodyPr/>
        <a:lstStyle/>
        <a:p>
          <a:r>
            <a:rPr lang="pt-PT"/>
            <a:t>Taxa transferência – 750 Mb/seg</a:t>
          </a:r>
          <a:endParaRPr lang="en-US"/>
        </a:p>
      </dgm:t>
    </dgm:pt>
    <dgm:pt modelId="{3D4633B1-37E3-4098-AAD5-624E24D5F725}" type="parTrans" cxnId="{8AE892C4-8FCD-43A2-82F5-8D702D27C1A8}">
      <dgm:prSet/>
      <dgm:spPr/>
      <dgm:t>
        <a:bodyPr/>
        <a:lstStyle/>
        <a:p>
          <a:endParaRPr lang="en-US"/>
        </a:p>
      </dgm:t>
    </dgm:pt>
    <dgm:pt modelId="{0F76B48A-98B8-4F80-B592-E9410C283AC3}" type="sibTrans" cxnId="{8AE892C4-8FCD-43A2-82F5-8D702D27C1A8}">
      <dgm:prSet/>
      <dgm:spPr/>
      <dgm:t>
        <a:bodyPr/>
        <a:lstStyle/>
        <a:p>
          <a:endParaRPr lang="en-US"/>
        </a:p>
      </dgm:t>
    </dgm:pt>
    <dgm:pt modelId="{8DE2F064-39F2-4AFC-A95C-0EEA796F2AF9}">
      <dgm:prSet/>
      <dgm:spPr/>
      <dgm:t>
        <a:bodyPr/>
        <a:lstStyle/>
        <a:p>
          <a:r>
            <a:rPr lang="pt-PT"/>
            <a:t>Esquema de ligação – SATA Connection</a:t>
          </a:r>
          <a:endParaRPr lang="en-US"/>
        </a:p>
      </dgm:t>
    </dgm:pt>
    <dgm:pt modelId="{84015EC5-4996-4C5B-81EA-647B5358A9AE}" type="parTrans" cxnId="{B26AD675-DCF0-4146-9CB2-CA13274FD999}">
      <dgm:prSet/>
      <dgm:spPr/>
      <dgm:t>
        <a:bodyPr/>
        <a:lstStyle/>
        <a:p>
          <a:endParaRPr lang="en-US"/>
        </a:p>
      </dgm:t>
    </dgm:pt>
    <dgm:pt modelId="{827A73A5-8954-42A6-AB62-CEF1C0601DDE}" type="sibTrans" cxnId="{B26AD675-DCF0-4146-9CB2-CA13274FD999}">
      <dgm:prSet/>
      <dgm:spPr/>
      <dgm:t>
        <a:bodyPr/>
        <a:lstStyle/>
        <a:p>
          <a:endParaRPr lang="en-US"/>
        </a:p>
      </dgm:t>
    </dgm:pt>
    <dgm:pt modelId="{B1F318DA-6C5A-4976-B373-463311BBA54E}">
      <dgm:prSet/>
      <dgm:spPr/>
      <dgm:t>
        <a:bodyPr/>
        <a:lstStyle/>
        <a:p>
          <a:r>
            <a:rPr lang="pt-PT"/>
            <a:t>Beneficios – suporta 3 Gb/seg transmissão  full duplex</a:t>
          </a:r>
          <a:endParaRPr lang="en-US"/>
        </a:p>
      </dgm:t>
    </dgm:pt>
    <dgm:pt modelId="{447D583A-03E7-4B40-B2D1-3A1466A60802}" type="parTrans" cxnId="{D9F97EC1-958D-4B7E-809E-A264F2052FB7}">
      <dgm:prSet/>
      <dgm:spPr/>
      <dgm:t>
        <a:bodyPr/>
        <a:lstStyle/>
        <a:p>
          <a:endParaRPr lang="en-US"/>
        </a:p>
      </dgm:t>
    </dgm:pt>
    <dgm:pt modelId="{D136932A-8FF9-4A8E-8250-CF86731AA6D1}" type="sibTrans" cxnId="{D9F97EC1-958D-4B7E-809E-A264F2052FB7}">
      <dgm:prSet/>
      <dgm:spPr/>
      <dgm:t>
        <a:bodyPr/>
        <a:lstStyle/>
        <a:p>
          <a:endParaRPr lang="en-US"/>
        </a:p>
      </dgm:t>
    </dgm:pt>
    <dgm:pt modelId="{340FC76D-459B-48A3-931F-5C674181EDE2}">
      <dgm:prSet/>
      <dgm:spPr/>
      <dgm:t>
        <a:bodyPr/>
        <a:lstStyle/>
        <a:p>
          <a:r>
            <a:rPr lang="pt-PT"/>
            <a:t>Topologia de Sistema - é usado SSD para alta performance processos batch</a:t>
          </a:r>
          <a:endParaRPr lang="en-US"/>
        </a:p>
      </dgm:t>
    </dgm:pt>
    <dgm:pt modelId="{3C70271A-6DC7-496F-82F0-6243C18AE69D}" type="parTrans" cxnId="{DAA2A10D-DDB7-463C-86FC-FF968F60B885}">
      <dgm:prSet/>
      <dgm:spPr/>
      <dgm:t>
        <a:bodyPr/>
        <a:lstStyle/>
        <a:p>
          <a:endParaRPr lang="en-US"/>
        </a:p>
      </dgm:t>
    </dgm:pt>
    <dgm:pt modelId="{D69CE044-00BC-4935-AEF1-7879D64D9959}" type="sibTrans" cxnId="{DAA2A10D-DDB7-463C-86FC-FF968F60B885}">
      <dgm:prSet/>
      <dgm:spPr/>
      <dgm:t>
        <a:bodyPr/>
        <a:lstStyle/>
        <a:p>
          <a:endParaRPr lang="en-US"/>
        </a:p>
      </dgm:t>
    </dgm:pt>
    <dgm:pt modelId="{2386282C-ACD5-4888-B139-E94D357FC173}">
      <dgm:prSet/>
      <dgm:spPr/>
      <dgm:t>
        <a:bodyPr/>
        <a:lstStyle/>
        <a:p>
          <a:r>
            <a:rPr lang="pt-PT"/>
            <a:t>Layer – composto por controlador + memória</a:t>
          </a:r>
          <a:endParaRPr lang="en-US"/>
        </a:p>
      </dgm:t>
    </dgm:pt>
    <dgm:pt modelId="{5720104E-9C68-48D7-8E2F-9663A11BBF5F}" type="parTrans" cxnId="{C6C321E2-9B9D-43A5-B464-C100020CAE4B}">
      <dgm:prSet/>
      <dgm:spPr/>
      <dgm:t>
        <a:bodyPr/>
        <a:lstStyle/>
        <a:p>
          <a:endParaRPr lang="en-US"/>
        </a:p>
      </dgm:t>
    </dgm:pt>
    <dgm:pt modelId="{EE95DEC8-7502-4F11-9CC3-DB9623C75E09}" type="sibTrans" cxnId="{C6C321E2-9B9D-43A5-B464-C100020CAE4B}">
      <dgm:prSet/>
      <dgm:spPr/>
      <dgm:t>
        <a:bodyPr/>
        <a:lstStyle/>
        <a:p>
          <a:endParaRPr lang="en-US"/>
        </a:p>
      </dgm:t>
    </dgm:pt>
    <dgm:pt modelId="{4C0E8E86-FF09-4873-9C58-983A3049779E}" type="pres">
      <dgm:prSet presAssocID="{8C12DA8B-9E15-4E6D-9DD5-F62891C22B60}" presName="linear" presStyleCnt="0">
        <dgm:presLayoutVars>
          <dgm:animLvl val="lvl"/>
          <dgm:resizeHandles val="exact"/>
        </dgm:presLayoutVars>
      </dgm:prSet>
      <dgm:spPr/>
    </dgm:pt>
    <dgm:pt modelId="{D4FFF6F5-F31F-42C4-AF88-59659E4ABD24}" type="pres">
      <dgm:prSet presAssocID="{B4F3AE35-9EB6-4E5D-B656-15F95B2CCC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DB280A-B0A2-4E07-9F33-D5D14A29E4A4}" type="pres">
      <dgm:prSet presAssocID="{4203038C-6C94-4A3C-A452-94E76A3B9E26}" presName="spacer" presStyleCnt="0"/>
      <dgm:spPr/>
    </dgm:pt>
    <dgm:pt modelId="{EC167A62-FD30-48DF-B9BC-F5D9269D860D}" type="pres">
      <dgm:prSet presAssocID="{8E8C9687-2C61-41E1-8C6F-9D5F51CE2CF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E64FA4-96A8-491F-BA5C-268015951979}" type="pres">
      <dgm:prSet presAssocID="{0F76B48A-98B8-4F80-B592-E9410C283AC3}" presName="spacer" presStyleCnt="0"/>
      <dgm:spPr/>
    </dgm:pt>
    <dgm:pt modelId="{F0185636-1930-44A1-929B-6778E83C7A34}" type="pres">
      <dgm:prSet presAssocID="{8DE2F064-39F2-4AFC-A95C-0EEA796F2A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61BAB8-37D6-40E7-B56D-0CE1771F7AC8}" type="pres">
      <dgm:prSet presAssocID="{827A73A5-8954-42A6-AB62-CEF1C0601DDE}" presName="spacer" presStyleCnt="0"/>
      <dgm:spPr/>
    </dgm:pt>
    <dgm:pt modelId="{5EDD268A-64CB-4BE9-AD5B-B643C640DA92}" type="pres">
      <dgm:prSet presAssocID="{B1F318DA-6C5A-4976-B373-463311BBA5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77ECE2-4268-4A83-BDFF-A82B0B4473DC}" type="pres">
      <dgm:prSet presAssocID="{D136932A-8FF9-4A8E-8250-CF86731AA6D1}" presName="spacer" presStyleCnt="0"/>
      <dgm:spPr/>
    </dgm:pt>
    <dgm:pt modelId="{EA00CBBE-32D8-4ADC-A293-C6C40CA6ABF8}" type="pres">
      <dgm:prSet presAssocID="{340FC76D-459B-48A3-931F-5C674181ED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BA3714F-2260-4DE1-B491-7FED3F34D2DB}" type="pres">
      <dgm:prSet presAssocID="{D69CE044-00BC-4935-AEF1-7879D64D9959}" presName="spacer" presStyleCnt="0"/>
      <dgm:spPr/>
    </dgm:pt>
    <dgm:pt modelId="{D6D7E492-80C8-4AFF-A0E3-173D153B1CD7}" type="pres">
      <dgm:prSet presAssocID="{2386282C-ACD5-4888-B139-E94D357FC17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A2A10D-DDB7-463C-86FC-FF968F60B885}" srcId="{8C12DA8B-9E15-4E6D-9DD5-F62891C22B60}" destId="{340FC76D-459B-48A3-931F-5C674181EDE2}" srcOrd="4" destOrd="0" parTransId="{3C70271A-6DC7-496F-82F0-6243C18AE69D}" sibTransId="{D69CE044-00BC-4935-AEF1-7879D64D9959}"/>
    <dgm:cxn modelId="{DC54AC3B-53D4-49E0-BF97-A56A4F21F206}" type="presOf" srcId="{8DE2F064-39F2-4AFC-A95C-0EEA796F2AF9}" destId="{F0185636-1930-44A1-929B-6778E83C7A34}" srcOrd="0" destOrd="0" presId="urn:microsoft.com/office/officeart/2005/8/layout/vList2"/>
    <dgm:cxn modelId="{0A1F6855-B53C-4EA6-A124-DC611A8973FB}" type="presOf" srcId="{2386282C-ACD5-4888-B139-E94D357FC173}" destId="{D6D7E492-80C8-4AFF-A0E3-173D153B1CD7}" srcOrd="0" destOrd="0" presId="urn:microsoft.com/office/officeart/2005/8/layout/vList2"/>
    <dgm:cxn modelId="{1C9C1566-297F-43D4-81ED-363F8EE0A501}" type="presOf" srcId="{B4F3AE35-9EB6-4E5D-B656-15F95B2CCC57}" destId="{D4FFF6F5-F31F-42C4-AF88-59659E4ABD24}" srcOrd="0" destOrd="0" presId="urn:microsoft.com/office/officeart/2005/8/layout/vList2"/>
    <dgm:cxn modelId="{0D9ED06B-802B-49D9-A849-E24EEF060266}" type="presOf" srcId="{8C12DA8B-9E15-4E6D-9DD5-F62891C22B60}" destId="{4C0E8E86-FF09-4873-9C58-983A3049779E}" srcOrd="0" destOrd="0" presId="urn:microsoft.com/office/officeart/2005/8/layout/vList2"/>
    <dgm:cxn modelId="{B26AD675-DCF0-4146-9CB2-CA13274FD999}" srcId="{8C12DA8B-9E15-4E6D-9DD5-F62891C22B60}" destId="{8DE2F064-39F2-4AFC-A95C-0EEA796F2AF9}" srcOrd="2" destOrd="0" parTransId="{84015EC5-4996-4C5B-81EA-647B5358A9AE}" sibTransId="{827A73A5-8954-42A6-AB62-CEF1C0601DDE}"/>
    <dgm:cxn modelId="{1BC8D776-96FB-4439-ADCE-10B321F6BA8F}" type="presOf" srcId="{340FC76D-459B-48A3-931F-5C674181EDE2}" destId="{EA00CBBE-32D8-4ADC-A293-C6C40CA6ABF8}" srcOrd="0" destOrd="0" presId="urn:microsoft.com/office/officeart/2005/8/layout/vList2"/>
    <dgm:cxn modelId="{3E5AF384-32C2-4C7B-A08B-2B5E308F19D2}" type="presOf" srcId="{B1F318DA-6C5A-4976-B373-463311BBA54E}" destId="{5EDD268A-64CB-4BE9-AD5B-B643C640DA92}" srcOrd="0" destOrd="0" presId="urn:microsoft.com/office/officeart/2005/8/layout/vList2"/>
    <dgm:cxn modelId="{D9F97EC1-958D-4B7E-809E-A264F2052FB7}" srcId="{8C12DA8B-9E15-4E6D-9DD5-F62891C22B60}" destId="{B1F318DA-6C5A-4976-B373-463311BBA54E}" srcOrd="3" destOrd="0" parTransId="{447D583A-03E7-4B40-B2D1-3A1466A60802}" sibTransId="{D136932A-8FF9-4A8E-8250-CF86731AA6D1}"/>
    <dgm:cxn modelId="{8AE892C4-8FCD-43A2-82F5-8D702D27C1A8}" srcId="{8C12DA8B-9E15-4E6D-9DD5-F62891C22B60}" destId="{8E8C9687-2C61-41E1-8C6F-9D5F51CE2CFE}" srcOrd="1" destOrd="0" parTransId="{3D4633B1-37E3-4098-AAD5-624E24D5F725}" sibTransId="{0F76B48A-98B8-4F80-B592-E9410C283AC3}"/>
    <dgm:cxn modelId="{BD9BD2D5-4BFD-4083-88A8-9AAC9CF9D0C4}" srcId="{8C12DA8B-9E15-4E6D-9DD5-F62891C22B60}" destId="{B4F3AE35-9EB6-4E5D-B656-15F95B2CCC57}" srcOrd="0" destOrd="0" parTransId="{952833C1-8B15-4968-B2E7-8750994BEFB0}" sibTransId="{4203038C-6C94-4A3C-A452-94E76A3B9E26}"/>
    <dgm:cxn modelId="{9CC9FADC-C576-4488-8152-4B0D9EDA5E35}" type="presOf" srcId="{8E8C9687-2C61-41E1-8C6F-9D5F51CE2CFE}" destId="{EC167A62-FD30-48DF-B9BC-F5D9269D860D}" srcOrd="0" destOrd="0" presId="urn:microsoft.com/office/officeart/2005/8/layout/vList2"/>
    <dgm:cxn modelId="{C6C321E2-9B9D-43A5-B464-C100020CAE4B}" srcId="{8C12DA8B-9E15-4E6D-9DD5-F62891C22B60}" destId="{2386282C-ACD5-4888-B139-E94D357FC173}" srcOrd="5" destOrd="0" parTransId="{5720104E-9C68-48D7-8E2F-9663A11BBF5F}" sibTransId="{EE95DEC8-7502-4F11-9CC3-DB9623C75E09}"/>
    <dgm:cxn modelId="{BC5ED600-434A-4290-85AA-6B51558EF818}" type="presParOf" srcId="{4C0E8E86-FF09-4873-9C58-983A3049779E}" destId="{D4FFF6F5-F31F-42C4-AF88-59659E4ABD24}" srcOrd="0" destOrd="0" presId="urn:microsoft.com/office/officeart/2005/8/layout/vList2"/>
    <dgm:cxn modelId="{1248D5AD-92BD-428B-8537-954A0359B3A3}" type="presParOf" srcId="{4C0E8E86-FF09-4873-9C58-983A3049779E}" destId="{04DB280A-B0A2-4E07-9F33-D5D14A29E4A4}" srcOrd="1" destOrd="0" presId="urn:microsoft.com/office/officeart/2005/8/layout/vList2"/>
    <dgm:cxn modelId="{FCF9DAAF-28EE-42EC-B32D-D9A395CED1A2}" type="presParOf" srcId="{4C0E8E86-FF09-4873-9C58-983A3049779E}" destId="{EC167A62-FD30-48DF-B9BC-F5D9269D860D}" srcOrd="2" destOrd="0" presId="urn:microsoft.com/office/officeart/2005/8/layout/vList2"/>
    <dgm:cxn modelId="{CA14A5B4-9017-411F-8521-1ED9B24D69BF}" type="presParOf" srcId="{4C0E8E86-FF09-4873-9C58-983A3049779E}" destId="{CEE64FA4-96A8-491F-BA5C-268015951979}" srcOrd="3" destOrd="0" presId="urn:microsoft.com/office/officeart/2005/8/layout/vList2"/>
    <dgm:cxn modelId="{1234694C-B5D9-437B-A7E5-82DF77D753E8}" type="presParOf" srcId="{4C0E8E86-FF09-4873-9C58-983A3049779E}" destId="{F0185636-1930-44A1-929B-6778E83C7A34}" srcOrd="4" destOrd="0" presId="urn:microsoft.com/office/officeart/2005/8/layout/vList2"/>
    <dgm:cxn modelId="{54B98B01-517A-4E5A-AFC9-5D867465432D}" type="presParOf" srcId="{4C0E8E86-FF09-4873-9C58-983A3049779E}" destId="{EF61BAB8-37D6-40E7-B56D-0CE1771F7AC8}" srcOrd="5" destOrd="0" presId="urn:microsoft.com/office/officeart/2005/8/layout/vList2"/>
    <dgm:cxn modelId="{F99A8687-8EC1-448C-8A21-1C96866CACDC}" type="presParOf" srcId="{4C0E8E86-FF09-4873-9C58-983A3049779E}" destId="{5EDD268A-64CB-4BE9-AD5B-B643C640DA92}" srcOrd="6" destOrd="0" presId="urn:microsoft.com/office/officeart/2005/8/layout/vList2"/>
    <dgm:cxn modelId="{628E97E3-791B-41A2-9814-DAB242D70724}" type="presParOf" srcId="{4C0E8E86-FF09-4873-9C58-983A3049779E}" destId="{9E77ECE2-4268-4A83-BDFF-A82B0B4473DC}" srcOrd="7" destOrd="0" presId="urn:microsoft.com/office/officeart/2005/8/layout/vList2"/>
    <dgm:cxn modelId="{441CAEFA-942B-45FB-AE5A-A70F189A9301}" type="presParOf" srcId="{4C0E8E86-FF09-4873-9C58-983A3049779E}" destId="{EA00CBBE-32D8-4ADC-A293-C6C40CA6ABF8}" srcOrd="8" destOrd="0" presId="urn:microsoft.com/office/officeart/2005/8/layout/vList2"/>
    <dgm:cxn modelId="{4E28A514-1427-42A6-9DAA-0E9913180ACE}" type="presParOf" srcId="{4C0E8E86-FF09-4873-9C58-983A3049779E}" destId="{9BA3714F-2260-4DE1-B491-7FED3F34D2DB}" srcOrd="9" destOrd="0" presId="urn:microsoft.com/office/officeart/2005/8/layout/vList2"/>
    <dgm:cxn modelId="{70D8833E-1E08-4355-8922-F6749874D312}" type="presParOf" srcId="{4C0E8E86-FF09-4873-9C58-983A3049779E}" destId="{D6D7E492-80C8-4AFF-A0E3-173D153B1CD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3D53-B15B-4C23-B4F1-35487D4FD08C}">
      <dsp:nvSpPr>
        <dsp:cNvPr id="0" name=""/>
        <dsp:cNvSpPr/>
      </dsp:nvSpPr>
      <dsp:spPr>
        <a:xfrm>
          <a:off x="0" y="5360"/>
          <a:ext cx="6666833" cy="2695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Atualmente, as unidades de estado sólido podem funcionar como sempre deveriam, graças ao </a:t>
          </a:r>
          <a:r>
            <a:rPr lang="pt-PT" sz="1800" kern="1200" dirty="0" err="1"/>
            <a:t>NVMe</a:t>
          </a:r>
          <a:r>
            <a:rPr lang="pt-PT" sz="1800" kern="1200" dirty="0"/>
            <a:t> (</a:t>
          </a:r>
          <a:r>
            <a:rPr lang="en-GB" sz="1800" b="0" i="0" kern="1200" dirty="0"/>
            <a:t>Non-Volatile Memory Express</a:t>
          </a:r>
          <a:r>
            <a:rPr lang="pt-PT" sz="1800" kern="1200" dirty="0"/>
            <a:t>) — um novo tipo de interface SSD desenvolvido coletivamente pela Intel, </a:t>
          </a:r>
          <a:r>
            <a:rPr lang="pt-PT" sz="1800" kern="1200" dirty="0" err="1"/>
            <a:t>Sandisk</a:t>
          </a:r>
          <a:r>
            <a:rPr lang="pt-PT" sz="1800" kern="1200" dirty="0"/>
            <a:t> e outros fabricantes líderes mercado. Enquanto as unidades SATA mais antigas permitem a transferência de informações apenas num canal, o </a:t>
          </a:r>
          <a:r>
            <a:rPr lang="pt-PT" sz="1800" kern="1200" dirty="0" err="1"/>
            <a:t>NVMe</a:t>
          </a:r>
          <a:r>
            <a:rPr lang="pt-PT" sz="1800" kern="1200" dirty="0"/>
            <a:t> usa vários canais que podem ler e gravar ao mesmo tempo. Isso permite que as unidades </a:t>
          </a:r>
          <a:r>
            <a:rPr lang="pt-PT" sz="1800" kern="1200" dirty="0" err="1"/>
            <a:t>NVMe</a:t>
          </a:r>
          <a:r>
            <a:rPr lang="pt-PT" sz="1800" kern="1200" dirty="0"/>
            <a:t> leiam e gravem dados muito mais rápido do que as contrapartes SATA.</a:t>
          </a:r>
          <a:endParaRPr lang="en-US" sz="1800" kern="1200" dirty="0"/>
        </a:p>
      </dsp:txBody>
      <dsp:txXfrm>
        <a:off x="131592" y="136952"/>
        <a:ext cx="6403649" cy="2432496"/>
      </dsp:txXfrm>
    </dsp:sp>
    <dsp:sp modelId="{BF09908E-954C-4BFB-A4FA-F95641947A13}">
      <dsp:nvSpPr>
        <dsp:cNvPr id="0" name=""/>
        <dsp:cNvSpPr/>
      </dsp:nvSpPr>
      <dsp:spPr>
        <a:xfrm>
          <a:off x="0" y="2752880"/>
          <a:ext cx="6666833" cy="26956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Num HDD típico, a cópia de um ficheiro grande, como um filme ou projeto de design gráfico, ocorre a uma taxa relativamente simples de 15 a 30 MB/s. Um SSD SATA pode copiar o mesmo arquivo a 500 MB/s, enquanto um SSD </a:t>
          </a:r>
          <a:r>
            <a:rPr lang="pt-PT" sz="1800" kern="1200" dirty="0" err="1"/>
            <a:t>NVMe</a:t>
          </a:r>
          <a:r>
            <a:rPr lang="pt-PT" sz="1800" kern="1200" dirty="0"/>
            <a:t> mais recente atingirá velocidades de 3.500 MB/s — ou seja, 3,5 GB por segundo. Se estivermos a fazer um backup de dados de uma unidade para outra, será muito mais rápido com um SSD.</a:t>
          </a:r>
          <a:endParaRPr lang="en-US" sz="1800" kern="1200" dirty="0"/>
        </a:p>
      </dsp:txBody>
      <dsp:txXfrm>
        <a:off x="131592" y="2884472"/>
        <a:ext cx="6403649" cy="243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F026F-1F24-43AC-9DE9-02DC5826D058}">
      <dsp:nvSpPr>
        <dsp:cNvPr id="0" name=""/>
        <dsp:cNvSpPr/>
      </dsp:nvSpPr>
      <dsp:spPr>
        <a:xfrm>
          <a:off x="2301117" y="113740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6CB1-4CD9-483D-8A09-0313927A4B31}">
      <dsp:nvSpPr>
        <dsp:cNvPr id="0" name=""/>
        <dsp:cNvSpPr/>
      </dsp:nvSpPr>
      <dsp:spPr>
        <a:xfrm>
          <a:off x="2761805" y="57442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5CCEA-1CB8-43B7-A8B5-92449C4BBD4F}">
      <dsp:nvSpPr>
        <dsp:cNvPr id="0" name=""/>
        <dsp:cNvSpPr/>
      </dsp:nvSpPr>
      <dsp:spPr>
        <a:xfrm>
          <a:off x="881296" y="2948740"/>
          <a:ext cx="5001329" cy="113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dirty="0"/>
            <a:t>Os </a:t>
          </a:r>
          <a:r>
            <a:rPr lang="pt-PT" sz="1600" kern="1200" dirty="0" err="1"/>
            <a:t>SDDs</a:t>
          </a:r>
          <a:r>
            <a:rPr lang="pt-PT" sz="1600" kern="1200" dirty="0"/>
            <a:t> — o tipo de unidade mais recente e mais rápido que estamos a analisar — geralmente temos menos espaço de armazenamento do que os </a:t>
          </a:r>
          <a:r>
            <a:rPr lang="pt-PT" sz="1600" kern="1200" dirty="0" err="1"/>
            <a:t>HDDs</a:t>
          </a:r>
          <a:r>
            <a:rPr lang="pt-PT" sz="1600" kern="1200" dirty="0"/>
            <a:t>, mas seus ganhos de desempenho podem torná-los a melhor escolha, dependendo da necessidade. </a:t>
          </a:r>
          <a:endParaRPr lang="en-US" sz="1600" kern="1200" dirty="0"/>
        </a:p>
      </dsp:txBody>
      <dsp:txXfrm>
        <a:off x="881296" y="2948740"/>
        <a:ext cx="5001329" cy="1130323"/>
      </dsp:txXfrm>
    </dsp:sp>
    <dsp:sp modelId="{9ECAE056-F932-4C4F-B930-1CF32469DE4A}">
      <dsp:nvSpPr>
        <dsp:cNvPr id="0" name=""/>
        <dsp:cNvSpPr/>
      </dsp:nvSpPr>
      <dsp:spPr>
        <a:xfrm>
          <a:off x="7193813" y="113740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6DC5B-EA86-431E-9013-D8B7EF4B87C6}">
      <dsp:nvSpPr>
        <dsp:cNvPr id="0" name=""/>
        <dsp:cNvSpPr/>
      </dsp:nvSpPr>
      <dsp:spPr>
        <a:xfrm>
          <a:off x="7654501" y="57442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78CC-CB96-473D-82B8-163706B54C6A}">
      <dsp:nvSpPr>
        <dsp:cNvPr id="0" name=""/>
        <dsp:cNvSpPr/>
      </dsp:nvSpPr>
      <dsp:spPr>
        <a:xfrm>
          <a:off x="6502782" y="2948740"/>
          <a:ext cx="3543750" cy="113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600" kern="1200"/>
            <a:t>Melhorias de desempenho ao abrir programas e arquivos</a:t>
          </a:r>
          <a:endParaRPr lang="en-US" sz="2600" kern="1200"/>
        </a:p>
      </dsp:txBody>
      <dsp:txXfrm>
        <a:off x="6502782" y="2948740"/>
        <a:ext cx="3543750" cy="1130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938DD-7A90-4A04-8C1A-93D51E03BE85}">
      <dsp:nvSpPr>
        <dsp:cNvPr id="0" name=""/>
        <dsp:cNvSpPr/>
      </dsp:nvSpPr>
      <dsp:spPr>
        <a:xfrm>
          <a:off x="0" y="137141"/>
          <a:ext cx="10927829" cy="942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Atualmente a tecnologia SSD agora é tão confiável quanto o HDD. </a:t>
          </a:r>
          <a:endParaRPr lang="en-US" sz="1700" kern="1200" dirty="0"/>
        </a:p>
      </dsp:txBody>
      <dsp:txXfrm>
        <a:off x="46029" y="183170"/>
        <a:ext cx="10835771" cy="850852"/>
      </dsp:txXfrm>
    </dsp:sp>
    <dsp:sp modelId="{025308FD-0CC0-4964-B1FE-3199C4085A0F}">
      <dsp:nvSpPr>
        <dsp:cNvPr id="0" name=""/>
        <dsp:cNvSpPr/>
      </dsp:nvSpPr>
      <dsp:spPr>
        <a:xfrm>
          <a:off x="0" y="1129012"/>
          <a:ext cx="10927829" cy="942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Os SSDs são feitos para lidar com cargas de trabalho diárias com leitura e gravação frequentes, em vez de serem preenchidos com arquivos que permanecem intocados por anos a fio. Em outras palavras, a confiabilidade é o ativo mais útil dos SSDs.</a:t>
          </a:r>
          <a:endParaRPr lang="en-US" sz="1700" kern="1200"/>
        </a:p>
      </dsp:txBody>
      <dsp:txXfrm>
        <a:off x="46029" y="1175041"/>
        <a:ext cx="10835771" cy="850852"/>
      </dsp:txXfrm>
    </dsp:sp>
    <dsp:sp modelId="{30397E53-4C58-46A7-BC33-0F2BC71EB6B2}">
      <dsp:nvSpPr>
        <dsp:cNvPr id="0" name=""/>
        <dsp:cNvSpPr/>
      </dsp:nvSpPr>
      <dsp:spPr>
        <a:xfrm>
          <a:off x="0" y="2120882"/>
          <a:ext cx="10927829" cy="942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Os SSDs percorreram um longo caminho. Novas técnicas de otimização, como TRIM e nivelamento de desgaste, priorizam o desempenho e evitam que as células de armazenamento individuais se desgastem. Se você está acostumado a um HDD, não notará nenhum problema de confiabilidade ao mudar para um SSD - apenas os benefícios.</a:t>
          </a:r>
          <a:endParaRPr lang="en-US" sz="1700" kern="1200"/>
        </a:p>
      </dsp:txBody>
      <dsp:txXfrm>
        <a:off x="46029" y="2166911"/>
        <a:ext cx="10835771" cy="850852"/>
      </dsp:txXfrm>
    </dsp:sp>
    <dsp:sp modelId="{54EBC707-6F61-4F95-AEBA-8104CDADB4F4}">
      <dsp:nvSpPr>
        <dsp:cNvPr id="0" name=""/>
        <dsp:cNvSpPr/>
      </dsp:nvSpPr>
      <dsp:spPr>
        <a:xfrm>
          <a:off x="0" y="3112752"/>
          <a:ext cx="10927829" cy="9429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Mas a manutenção regular do PC ainda é necessária para acelerar e limpar seu PC e manter seu SSD em boa forma. Isso é uma coisa que não mudou desde os dias dos HDDs e o comando CHKDSK ou a desfragmentação do disco.</a:t>
          </a:r>
          <a:endParaRPr lang="en-US" sz="1700" kern="1200"/>
        </a:p>
      </dsp:txBody>
      <dsp:txXfrm>
        <a:off x="46029" y="3158781"/>
        <a:ext cx="10835771" cy="850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F6F5-F31F-42C4-AF88-59659E4ABD24}">
      <dsp:nvSpPr>
        <dsp:cNvPr id="0" name=""/>
        <dsp:cNvSpPr/>
      </dsp:nvSpPr>
      <dsp:spPr>
        <a:xfrm>
          <a:off x="0" y="38372"/>
          <a:ext cx="10927829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Bandwidth - 3, 6, 12 GB/seg</a:t>
          </a:r>
          <a:endParaRPr lang="en-US" sz="2600" kern="1200"/>
        </a:p>
      </dsp:txBody>
      <dsp:txXfrm>
        <a:off x="30442" y="68814"/>
        <a:ext cx="10866945" cy="562726"/>
      </dsp:txXfrm>
    </dsp:sp>
    <dsp:sp modelId="{EC167A62-FD30-48DF-B9BC-F5D9269D860D}">
      <dsp:nvSpPr>
        <dsp:cNvPr id="0" name=""/>
        <dsp:cNvSpPr/>
      </dsp:nvSpPr>
      <dsp:spPr>
        <a:xfrm>
          <a:off x="0" y="736862"/>
          <a:ext cx="10927829" cy="62361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Taxa transferência – 750 Mb/seg</a:t>
          </a:r>
          <a:endParaRPr lang="en-US" sz="2600" kern="1200"/>
        </a:p>
      </dsp:txBody>
      <dsp:txXfrm>
        <a:off x="30442" y="767304"/>
        <a:ext cx="10866945" cy="562726"/>
      </dsp:txXfrm>
    </dsp:sp>
    <dsp:sp modelId="{F0185636-1930-44A1-929B-6778E83C7A34}">
      <dsp:nvSpPr>
        <dsp:cNvPr id="0" name=""/>
        <dsp:cNvSpPr/>
      </dsp:nvSpPr>
      <dsp:spPr>
        <a:xfrm>
          <a:off x="0" y="1435352"/>
          <a:ext cx="10927829" cy="62361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Esquema de ligação – SATA Connection</a:t>
          </a:r>
          <a:endParaRPr lang="en-US" sz="2600" kern="1200"/>
        </a:p>
      </dsp:txBody>
      <dsp:txXfrm>
        <a:off x="30442" y="1465794"/>
        <a:ext cx="10866945" cy="562726"/>
      </dsp:txXfrm>
    </dsp:sp>
    <dsp:sp modelId="{5EDD268A-64CB-4BE9-AD5B-B643C640DA92}">
      <dsp:nvSpPr>
        <dsp:cNvPr id="0" name=""/>
        <dsp:cNvSpPr/>
      </dsp:nvSpPr>
      <dsp:spPr>
        <a:xfrm>
          <a:off x="0" y="2133842"/>
          <a:ext cx="10927829" cy="62361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Beneficios – suporta 3 Gb/seg transmissão  full duplex</a:t>
          </a:r>
          <a:endParaRPr lang="en-US" sz="2600" kern="1200"/>
        </a:p>
      </dsp:txBody>
      <dsp:txXfrm>
        <a:off x="30442" y="2164284"/>
        <a:ext cx="10866945" cy="562726"/>
      </dsp:txXfrm>
    </dsp:sp>
    <dsp:sp modelId="{EA00CBBE-32D8-4ADC-A293-C6C40CA6ABF8}">
      <dsp:nvSpPr>
        <dsp:cNvPr id="0" name=""/>
        <dsp:cNvSpPr/>
      </dsp:nvSpPr>
      <dsp:spPr>
        <a:xfrm>
          <a:off x="0" y="2832332"/>
          <a:ext cx="10927829" cy="62361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Topologia de Sistema - é usado SSD para alta performance processos batch</a:t>
          </a:r>
          <a:endParaRPr lang="en-US" sz="2600" kern="1200"/>
        </a:p>
      </dsp:txBody>
      <dsp:txXfrm>
        <a:off x="30442" y="2862774"/>
        <a:ext cx="10866945" cy="562726"/>
      </dsp:txXfrm>
    </dsp:sp>
    <dsp:sp modelId="{D6D7E492-80C8-4AFF-A0E3-173D153B1CD7}">
      <dsp:nvSpPr>
        <dsp:cNvPr id="0" name=""/>
        <dsp:cNvSpPr/>
      </dsp:nvSpPr>
      <dsp:spPr>
        <a:xfrm>
          <a:off x="0" y="3530822"/>
          <a:ext cx="10927829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Layer – composto por controlador + memória</a:t>
          </a:r>
          <a:endParaRPr lang="en-US" sz="2600" kern="1200"/>
        </a:p>
      </dsp:txBody>
      <dsp:txXfrm>
        <a:off x="30442" y="3561264"/>
        <a:ext cx="10866945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3D392-5664-4B3F-A1F4-815EB9B5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2B319-E3EB-4828-B7E8-65A235D1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B1F25A-BA62-4F9E-B39E-8F1A9CF7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7D4943-5DDC-4C4A-AAE7-EFBA0680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836A5F-B0DF-4F7E-8E57-BB4BE0F5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47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E057-961D-485C-926D-A2C49C13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B92862-BA2C-4430-BC31-642182E9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4D4509-4E38-47D7-A4D1-F095D5B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725878-5FB9-49A7-B7B8-EB881B2E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15F07B-57B2-4BF5-8E58-9BC655F8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9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7EE13C-EFAE-49EE-BA2D-533B65D0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D31C9FC-BE6D-4884-9CB7-B6F5A4F3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A1DF4B-F501-4875-BF7C-06ED2F4E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8679EC-CDC5-41AE-9582-71E971D0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120786-9921-4568-A42F-35CBFBC4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8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8BBB-CDA9-4A10-82BC-D8CB99C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7A5E2F-C904-4227-B59A-77315958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4D0505-EC4C-4039-8E58-5980BC4B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7BA0BE-1B58-4A1D-956C-00F921DE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9A80CD-3C89-492A-9587-C5DA512F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7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52179-2A51-43A9-BE2F-E5B713BD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E09686-C924-4EDA-B531-0385FBCE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B33BFB-42C5-4597-AC97-6CB35803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EA79B5-F822-4AAA-BAA6-BB57E97E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961D7-24B1-496C-AFD5-D80AE5E7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7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DEDA-6FF7-4F6A-B075-4DA0BDAF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CB44AB-A2C2-449D-A2FF-9147EFE8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19367D-982E-4821-B674-27265E66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7F0AB2-2332-45C8-8A91-80E22793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DD66BB-A765-4DE4-A542-8DCB4353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40498BC-CC69-40D5-88C2-162DFB75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05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42D3-DC22-4309-A5C8-7F3AEA16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AE282D-2F6F-48E7-95AF-518A17DB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E5986C-3877-40DF-8874-84FFFBA7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A2CF3F6-E44A-4B17-98E8-000686A54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95E3047-A091-425C-BC9E-7A8E012D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9593E4E-C576-4331-867A-116243FF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A394C7F-198C-4E2D-A1D3-BD2BAB21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1ACA219-8189-4DC3-9C06-0EE65B10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9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9CBB7-93B5-42C5-B174-07280E90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8F57CA-E1CD-453B-AFF9-043FAFF8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DAAAD7-B54E-4A0E-924A-A0EB85B0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61833A-D2D3-420D-9C49-02FD9BBD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84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6059CA6-6633-4A50-B3FA-B7F563B7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7D142D6-5514-4248-BC6C-17799C5E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7E398E-5EAE-4375-B49E-267CFDE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5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4E77-5D40-4283-AF33-05297213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4E41D7-F200-4BF3-8C30-56C94D7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2CF886-8705-4306-9248-DD08C635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A13915-AD15-41E2-9C35-9828D011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F041183-9BB9-4B65-B9EA-EB32F91B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0BBB516-BDDF-4A76-BDC8-08E5CEF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6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873F1-E389-4092-B201-24B64424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D05FC2D-0393-4A66-829F-F0700EF3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7472F7-8016-4A77-9471-D3F3DD2B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E84BD84-2247-42BF-9784-2B64A4E0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7C5BE7-EF94-451E-B29B-EEBD64D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9E3412-2F11-4180-BBB9-2A0ADCBB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200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3BDA6F7-36C2-4FC2-9090-1F171E69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91180F-5D2F-47CD-8BFD-F3FB5AAA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DDBED7-0C3A-4BD9-92F2-F0869228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F368-654E-406D-8E21-D29CB6553EA8}" type="datetimeFigureOut">
              <a:rPr lang="pt-PT" smtClean="0"/>
              <a:t>21/03/22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4BEC60-D0D1-402D-8F6F-6F42982D2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37C246-9570-4499-A84D-C759FA50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36FF-5825-4B0C-8261-DA3C395F81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7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F67EAF4-2053-2682-2D61-B119461B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B3B64C-6B5B-4A4D-B437-38E077A5F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554845"/>
            <a:ext cx="10656891" cy="3902673"/>
          </a:xfrm>
        </p:spPr>
        <p:txBody>
          <a:bodyPr anchor="t">
            <a:normAutofit/>
          </a:bodyPr>
          <a:lstStyle/>
          <a:p>
            <a:pPr algn="l"/>
            <a:r>
              <a:rPr lang="pt-PT" sz="5200">
                <a:solidFill>
                  <a:srgbClr val="FFFFFF"/>
                </a:solidFill>
              </a:rPr>
              <a:t>SSD VS HDD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FD8341-216F-43F3-A755-74B73EAF8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523" y="4718033"/>
            <a:ext cx="10678296" cy="1175039"/>
          </a:xfrm>
        </p:spPr>
        <p:txBody>
          <a:bodyPr anchor="b">
            <a:normAutofit/>
          </a:bodyPr>
          <a:lstStyle/>
          <a:p>
            <a:pPr algn="l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1ABAEF-F2F7-4F29-982B-1E18DE89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Performance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825148D-8E99-DDBB-4910-C591C3C41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5744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94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A9D4D1-766E-4C93-90B3-955304F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Confiabilidade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4E37733-0E13-A7B7-F4F6-662C3FABA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5464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6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D5C232F7-F244-411B-916F-404FB613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Atributo                  SSD                            HDD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5AFF29D2-1D79-451A-AC88-25160937E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618829"/>
              </p:ext>
            </p:extLst>
          </p:nvPr>
        </p:nvGraphicFramePr>
        <p:xfrm>
          <a:off x="658740" y="2112579"/>
          <a:ext cx="10898462" cy="4192814"/>
        </p:xfrm>
        <a:graphic>
          <a:graphicData uri="http://schemas.openxmlformats.org/drawingml/2006/table">
            <a:tbl>
              <a:tblPr/>
              <a:tblGrid>
                <a:gridCol w="2657708">
                  <a:extLst>
                    <a:ext uri="{9D8B030D-6E8A-4147-A177-3AD203B41FA5}">
                      <a16:colId xmlns:a16="http://schemas.microsoft.com/office/drawing/2014/main" val="1056847919"/>
                    </a:ext>
                  </a:extLst>
                </a:gridCol>
                <a:gridCol w="4148839">
                  <a:extLst>
                    <a:ext uri="{9D8B030D-6E8A-4147-A177-3AD203B41FA5}">
                      <a16:colId xmlns:a16="http://schemas.microsoft.com/office/drawing/2014/main" val="1582667233"/>
                    </a:ext>
                  </a:extLst>
                </a:gridCol>
                <a:gridCol w="4091915">
                  <a:extLst>
                    <a:ext uri="{9D8B030D-6E8A-4147-A177-3AD203B41FA5}">
                      <a16:colId xmlns:a16="http://schemas.microsoft.com/office/drawing/2014/main" val="894515338"/>
                    </a:ext>
                  </a:extLst>
                </a:gridCol>
              </a:tblGrid>
              <a:tr h="434926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Vida útil da bateria/consumo de energia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Utiliza em média 2 a 3 watts. Aumenta a carga da bateria em 30 minutos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Utiliza em média 6 a 7 watts. Usa mais energia da bateria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79533"/>
                  </a:ext>
                </a:extLst>
              </a:tr>
              <a:tr h="434926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Custo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Por US$ 0,02/GB, se você tiver uma unidade de 1 TB, é caro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Por US$ 0,03/GB, se você tiver uma unidade de 4 TB, é relativamente barato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442"/>
                  </a:ext>
                </a:extLst>
              </a:tr>
              <a:tr h="434926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Capacidade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Não mais do que 1 TB para notebooks, mas máximo de 4 TB para desktops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Máximo de 2 TB para notebooks, mas máximo de 10 TB para desktops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53066"/>
                  </a:ext>
                </a:extLst>
              </a:tr>
              <a:tr h="434926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Tempo de inicialização do sistema operacional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Tempo médio de inicialização de 10-13 segundos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Tempo médio de inicialização de 30-40 segundos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66660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Ruído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Nenhum som é produzido devido à falta de peças móveis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Giro e cliques são audíveis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48946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Vibração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Nenhuma vibração produzida, pois não há peças móveis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As vibrações são produzidas devido ao giro dos pratos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06270"/>
                  </a:ext>
                </a:extLst>
              </a:tr>
              <a:tr h="434926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Calor produzido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A falta de peças móveis e baixo consumo de energia equivalem a menos calor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Grande consumo de energia e a presença de peças móveis significam mais produção de calor do que SSD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65605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Taxa de falha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2 milhões de horas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1,5 milhão de horas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04325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Velocidade de gravação/cópia de arquivo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200 MB/s até 550 MB/s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50 MB/s até 120 MB/s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45689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Encriptação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(FDE) Criptografia de disco completo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(FDE) Criptografia de disco completo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13962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Velocidade de abertura de arquivo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Aproximadamente 30% mais rápido que o HDD.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Comparativamente mais lento que o SSD.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00504"/>
                  </a:ext>
                </a:extLst>
              </a:tr>
              <a:tr h="288312">
                <a:tc>
                  <a:txBody>
                    <a:bodyPr/>
                    <a:lstStyle/>
                    <a:p>
                      <a:pPr algn="l"/>
                      <a:r>
                        <a:rPr lang="pt-PT" sz="1000" b="1">
                          <a:solidFill>
                            <a:srgbClr val="585858"/>
                          </a:solidFill>
                          <a:effectLst/>
                        </a:rPr>
                        <a:t>Efeito do magnetismo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Protegido contra efeitos de magnetismo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rgbClr val="585858"/>
                          </a:solidFill>
                          <a:effectLst/>
                        </a:rPr>
                        <a:t>Os dados podem ser apagados por ímãs</a:t>
                      </a:r>
                    </a:p>
                  </a:txBody>
                  <a:tcPr marL="109708" marR="109708" marT="54854" marB="548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1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9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E5AFD-CD94-4FCD-98AF-92E138B6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SSD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F2CA105-C262-415D-1D9D-AAEE5135A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90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2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98B-A16F-6344-88DF-946F78A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 M.2 </a:t>
            </a:r>
            <a:r>
              <a:rPr lang="en-GB" dirty="0" err="1"/>
              <a:t>NVMe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B9B1-B240-BA46-96A6-6A50D12A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1825625"/>
            <a:ext cx="6008914" cy="4351338"/>
          </a:xfrm>
        </p:spPr>
        <p:txBody>
          <a:bodyPr/>
          <a:lstStyle/>
          <a:p>
            <a:r>
              <a:rPr lang="en-GB" dirty="0" err="1"/>
              <a:t>Atualmente</a:t>
            </a:r>
            <a:r>
              <a:rPr lang="en-GB" dirty="0"/>
              <a:t>, a ultima </a:t>
            </a:r>
            <a:r>
              <a:rPr lang="en-GB" dirty="0" err="1"/>
              <a:t>tecnologia</a:t>
            </a:r>
            <a:r>
              <a:rPr lang="en-GB" dirty="0"/>
              <a:t> SSD M.2 </a:t>
            </a:r>
            <a:r>
              <a:rPr lang="en-GB" dirty="0" err="1"/>
              <a:t>NVMe</a:t>
            </a:r>
            <a:r>
              <a:rPr lang="en-GB" dirty="0"/>
              <a:t>, que </a:t>
            </a:r>
            <a:r>
              <a:rPr lang="en-GB" dirty="0" err="1"/>
              <a:t>finalmente</a:t>
            </a:r>
            <a:r>
              <a:rPr lang="en-GB" dirty="0"/>
              <a:t> </a:t>
            </a:r>
            <a:r>
              <a:rPr lang="en-GB" dirty="0" err="1"/>
              <a:t>acabaram</a:t>
            </a:r>
            <a:r>
              <a:rPr lang="en-GB" dirty="0"/>
              <a:t> com a </a:t>
            </a:r>
            <a:r>
              <a:rPr lang="en-GB" dirty="0" err="1"/>
              <a:t>dependência</a:t>
            </a:r>
            <a:r>
              <a:rPr lang="en-GB" dirty="0"/>
              <a:t> da </a:t>
            </a:r>
            <a:r>
              <a:rPr lang="en-GB" dirty="0" err="1"/>
              <a:t>conexão</a:t>
            </a:r>
            <a:r>
              <a:rPr lang="en-GB" dirty="0"/>
              <a:t> SATA 3, </a:t>
            </a:r>
            <a:r>
              <a:rPr lang="en-GB" dirty="0" err="1"/>
              <a:t>sendo</a:t>
            </a:r>
            <a:r>
              <a:rPr lang="en-GB" dirty="0"/>
              <a:t> </a:t>
            </a:r>
            <a:r>
              <a:rPr lang="en-GB" dirty="0" err="1"/>
              <a:t>conectadas</a:t>
            </a:r>
            <a:r>
              <a:rPr lang="en-GB" dirty="0"/>
              <a:t> </a:t>
            </a:r>
            <a:r>
              <a:rPr lang="en-GB" dirty="0" err="1"/>
              <a:t>diretamente</a:t>
            </a:r>
            <a:r>
              <a:rPr lang="en-GB" dirty="0"/>
              <a:t> no PCI Express da motherboard e com </a:t>
            </a:r>
            <a:r>
              <a:rPr lang="en-GB" dirty="0" err="1"/>
              <a:t>isso</a:t>
            </a:r>
            <a:r>
              <a:rPr lang="en-GB" dirty="0"/>
              <a:t>, </a:t>
            </a:r>
            <a:r>
              <a:rPr lang="en-GB" dirty="0" err="1"/>
              <a:t>usando</a:t>
            </a:r>
            <a:r>
              <a:rPr lang="en-GB" dirty="0"/>
              <a:t> o </a:t>
            </a:r>
            <a:r>
              <a:rPr lang="en-GB" dirty="0" err="1"/>
              <a:t>barramento</a:t>
            </a:r>
            <a:r>
              <a:rPr lang="en-GB" dirty="0"/>
              <a:t> X4, </a:t>
            </a:r>
            <a:r>
              <a:rPr lang="en-GB" dirty="0" err="1"/>
              <a:t>em</a:t>
            </a:r>
            <a:r>
              <a:rPr lang="en-GB" dirty="0"/>
              <a:t> que </a:t>
            </a:r>
            <a:r>
              <a:rPr lang="en-GB" dirty="0" err="1"/>
              <a:t>comunicam</a:t>
            </a:r>
            <a:r>
              <a:rPr lang="en-GB" dirty="0"/>
              <a:t> </a:t>
            </a:r>
            <a:r>
              <a:rPr lang="en-GB" dirty="0" err="1"/>
              <a:t>diretamente</a:t>
            </a:r>
            <a:r>
              <a:rPr lang="en-GB" dirty="0"/>
              <a:t> com o </a:t>
            </a:r>
            <a:r>
              <a:rPr lang="en-GB" dirty="0" err="1"/>
              <a:t>processador</a:t>
            </a:r>
            <a:r>
              <a:rPr lang="en-GB" dirty="0"/>
              <a:t>, </a:t>
            </a:r>
            <a:r>
              <a:rPr lang="en-GB" dirty="0" err="1"/>
              <a:t>disponobilizando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a </a:t>
            </a:r>
            <a:r>
              <a:rPr lang="en-GB" dirty="0" err="1"/>
              <a:t>velocidade</a:t>
            </a:r>
            <a:r>
              <a:rPr lang="en-GB" dirty="0"/>
              <a:t> das </a:t>
            </a:r>
            <a:r>
              <a:rPr lang="en-GB" dirty="0" err="1"/>
              <a:t>memórias</a:t>
            </a:r>
            <a:r>
              <a:rPr lang="en-GB" dirty="0"/>
              <a:t> flash.</a:t>
            </a:r>
            <a:endParaRPr lang="en-US" dirty="0"/>
          </a:p>
        </p:txBody>
      </p:sp>
      <p:pic>
        <p:nvPicPr>
          <p:cNvPr id="2050" name="Picture 2" descr="Crucial P2 250GB PCIe M.2 2280 SSD | CT250P2SSD8 | Crucial.com">
            <a:extLst>
              <a:ext uri="{FF2B5EF4-FFF2-40B4-BE49-F238E27FC236}">
                <a16:creationId xmlns:a16="http://schemas.microsoft.com/office/drawing/2014/main" id="{5451F4CA-A9BD-8B45-B0E5-7A489C23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" y="1825625"/>
            <a:ext cx="4706257" cy="31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6B0BA-D085-4015-AE1A-00772230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FAFFBF-9563-4F06-90D3-0A810190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PT" sz="2000" dirty="0"/>
              <a:t>O que torna os </a:t>
            </a:r>
            <a:r>
              <a:rPr lang="pt-PT" sz="2000" dirty="0" err="1"/>
              <a:t>HDDs</a:t>
            </a:r>
            <a:r>
              <a:rPr lang="pt-PT" sz="2000" dirty="0"/>
              <a:t> mais adequados para armazenamento de dados é que eles são extremamente baratos. Eles podem armazenar grandes quantidades de dados e também não custam muito. O custo/GB de um HDD é muito inferior ao de um SSD. </a:t>
            </a:r>
          </a:p>
        </p:txBody>
      </p:sp>
    </p:spTree>
    <p:extLst>
      <p:ext uri="{BB962C8B-B14F-4D97-AF65-F5344CB8AC3E}">
        <p14:creationId xmlns:p14="http://schemas.microsoft.com/office/powerpoint/2010/main" val="53919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6B0BA-D085-4015-AE1A-00772230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FAFFBF-9563-4F06-90D3-0A810190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PT" sz="2000" dirty="0"/>
              <a:t>Os </a:t>
            </a:r>
            <a:r>
              <a:rPr lang="pt-PT" sz="2000" dirty="0" err="1"/>
              <a:t>SSDs</a:t>
            </a:r>
            <a:r>
              <a:rPr lang="pt-PT" sz="2000" dirty="0"/>
              <a:t> utilizam memória flash baseada em NAND, que é um tipo de memória não volátil. Ele pode manter os dados armazenados nele mesmo após o disco ter sido desligado. Embora todos os tipos de memória permanente tenham esse mesmo recurso, havia rumores de que os dados armazenados em </a:t>
            </a:r>
            <a:r>
              <a:rPr lang="pt-PT" sz="2000" dirty="0" err="1"/>
              <a:t>SSDs</a:t>
            </a:r>
            <a:r>
              <a:rPr lang="pt-PT" sz="2000" dirty="0"/>
              <a:t> seriam perdidos após alguns anos. No entanto, não é verdade que os </a:t>
            </a:r>
            <a:r>
              <a:rPr lang="pt-PT" sz="2000" dirty="0" err="1"/>
              <a:t>SSDs</a:t>
            </a:r>
            <a:r>
              <a:rPr lang="pt-PT" sz="2000" dirty="0"/>
              <a:t> disponíveis hoje podem manter os dados armazenados por até 200 anos. Um SSD possui um processador embutido que é denominado como um controlador. É usado para realizar várias operações relacionadas à leitura e gravação de dados. Quanto mais rápido o controlador é, mais rápidas são as velocidades de leitura e gravação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1994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78B8D-BA55-45AD-8547-CBADE4F6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PT" sz="4000" dirty="0"/>
              <a:t>SSD </a:t>
            </a:r>
            <a:r>
              <a:rPr lang="pt-PT" sz="4000" dirty="0" err="1"/>
              <a:t>vs</a:t>
            </a:r>
            <a:r>
              <a:rPr lang="pt-PT" sz="4000" dirty="0"/>
              <a:t> HDD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ECF93-CC07-42D7-BFB3-C11A61C7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pt-PT" sz="2000"/>
              <a:t>Uma unidade de disco rígido (HDD) é um dispositivo de armazenamento antigo que usa pratos mecânicos e um cabeçote móvel de leitura/gravação para aceder a dados. </a:t>
            </a:r>
          </a:p>
          <a:p>
            <a:r>
              <a:rPr lang="pt-PT" sz="2000"/>
              <a:t>Uma unidade de estado sólido (SSD) é um tipo de dispositivo mais novo e rápido que armazena dados em chips de memória que podem ser acedidos imediatamente.</a:t>
            </a:r>
          </a:p>
        </p:txBody>
      </p:sp>
      <p:pic>
        <p:nvPicPr>
          <p:cNvPr id="7" name="Graphic 6" descr="Disco">
            <a:extLst>
              <a:ext uri="{FF2B5EF4-FFF2-40B4-BE49-F238E27FC236}">
                <a16:creationId xmlns:a16="http://schemas.microsoft.com/office/drawing/2014/main" id="{1C14F9E6-C6C5-6151-64C8-31FA0A47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63D06-A7E1-4697-8841-46E1B405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Diferenças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1385FC-B36D-4CC5-9889-E0D50CC5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PT" sz="1700" dirty="0"/>
              <a:t>HDD - As unidades de disco rígido contêm uma grande área de superfície na qual é gravada ou lida. Ao ler ou gravar dados em um disco rígido, um sensor físico precisa se mover para o local correto no disco, como um toca-discos tocando um disco de vinil.</a:t>
            </a:r>
          </a:p>
          <a:p>
            <a:endParaRPr lang="pt-PT" sz="1700" dirty="0"/>
          </a:p>
          <a:p>
            <a:r>
              <a:rPr lang="pt-PT" sz="1700" dirty="0"/>
              <a:t>SSD - As unidades de estado sólido (</a:t>
            </a:r>
            <a:r>
              <a:rPr lang="pt-PT" sz="1700" dirty="0" err="1"/>
              <a:t>SSDs</a:t>
            </a:r>
            <a:r>
              <a:rPr lang="pt-PT" sz="1700" dirty="0"/>
              <a:t>), por outro lado, são compostas de </a:t>
            </a:r>
            <a:r>
              <a:rPr lang="pt-PT" sz="1700" dirty="0" err="1"/>
              <a:t>trilhões</a:t>
            </a:r>
            <a:r>
              <a:rPr lang="pt-PT" sz="1700" dirty="0"/>
              <a:t> de “casas”, cada uma contendo um único bit de dados. Todas essas casas estão conectadas diretamente a um chip que pode ler suas respetivas cargas elétricas, que é como os dados são comunicados. É assim que a memória flash funciona e se traduz em uma experiência de computação incrivelmente rápida - tão rápida que você talvez nunca consiga voltar.</a:t>
            </a:r>
          </a:p>
        </p:txBody>
      </p:sp>
    </p:spTree>
    <p:extLst>
      <p:ext uri="{BB962C8B-B14F-4D97-AF65-F5344CB8AC3E}">
        <p14:creationId xmlns:p14="http://schemas.microsoft.com/office/powerpoint/2010/main" val="36540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37B0-35AC-6D4D-B38C-78E75500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06B8-E2A4-2C4F-BABB-537273E1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SD vs HDD - Porque são os SSD caros? Qual é a diferença?">
            <a:extLst>
              <a:ext uri="{FF2B5EF4-FFF2-40B4-BE49-F238E27FC236}">
                <a16:creationId xmlns:a16="http://schemas.microsoft.com/office/drawing/2014/main" id="{BA4840FB-4780-0F44-AA53-9FAD95E5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0"/>
            <a:ext cx="10660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6C79E-17AD-4B15-8A93-04DDD8A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Qual o melhor?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DEB07E-3884-48CD-BF6E-EEB45581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As unidades de estado sólido superam as unidades de disco rígido em velocidade, ao mesmo tempo em que as igualam em todo o resto - exceto no preço. Deste ponto de vista, os </a:t>
            </a:r>
            <a:r>
              <a:rPr lang="pt-PT" sz="2000" dirty="0" err="1"/>
              <a:t>SSDs</a:t>
            </a:r>
            <a:r>
              <a:rPr lang="pt-PT" sz="2000" dirty="0"/>
              <a:t> são melhores que os </a:t>
            </a:r>
            <a:r>
              <a:rPr lang="pt-PT" sz="2000" dirty="0" err="1"/>
              <a:t>HDDs</a:t>
            </a:r>
            <a:r>
              <a:rPr lang="pt-PT" sz="2000" dirty="0"/>
              <a:t>. Mas, embora os </a:t>
            </a:r>
            <a:r>
              <a:rPr lang="pt-PT" sz="2000" dirty="0" err="1"/>
              <a:t>SSDs</a:t>
            </a:r>
            <a:r>
              <a:rPr lang="pt-PT" sz="2000" dirty="0"/>
              <a:t> estejam cada vez mais </a:t>
            </a:r>
            <a:r>
              <a:rPr lang="pt-PT" sz="2000" dirty="0" err="1"/>
              <a:t>acessiveis</a:t>
            </a:r>
            <a:r>
              <a:rPr lang="pt-PT" sz="2000" dirty="0"/>
              <a:t>, estes, ainda são mais caros que os </a:t>
            </a:r>
            <a:r>
              <a:rPr lang="pt-PT" sz="2000" dirty="0" err="1"/>
              <a:t>HDDs</a:t>
            </a:r>
            <a:r>
              <a:rPr lang="pt-PT" sz="2000" dirty="0"/>
              <a:t> tradicionais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35045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640FC-8222-44C7-BE98-70C3A5F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Velocidade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0173B2-43D5-4B7B-9CE5-1B2DB8B1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PT" sz="1700" dirty="0"/>
              <a:t>Uma unidade de estado sólido lê até 10 vezes mais rápido e grava até 20 vezes mais rápido que uma unidade de disco rígido. </a:t>
            </a:r>
          </a:p>
          <a:p>
            <a:r>
              <a:rPr lang="pt-PT" sz="1700" dirty="0"/>
              <a:t>Os </a:t>
            </a:r>
            <a:r>
              <a:rPr lang="pt-PT" sz="1700" dirty="0" err="1"/>
              <a:t>SSDs</a:t>
            </a:r>
            <a:r>
              <a:rPr lang="pt-PT" sz="1700" dirty="0"/>
              <a:t> funcionam muito mais rápido que os </a:t>
            </a:r>
            <a:r>
              <a:rPr lang="pt-PT" sz="1700" dirty="0" err="1"/>
              <a:t>HDDs</a:t>
            </a:r>
            <a:r>
              <a:rPr lang="pt-PT" sz="1700" dirty="0"/>
              <a:t> sendo que a conexão entre a unidade e a motherboard do computador teve que ser inventada para melhoria de performance considerada. </a:t>
            </a:r>
          </a:p>
        </p:txBody>
      </p:sp>
    </p:spTree>
    <p:extLst>
      <p:ext uri="{BB962C8B-B14F-4D97-AF65-F5344CB8AC3E}">
        <p14:creationId xmlns:p14="http://schemas.microsoft.com/office/powerpoint/2010/main" val="35937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3C278-07FA-4A3E-BF79-D13CD481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SSD </a:t>
            </a:r>
            <a:r>
              <a:rPr lang="pt-PT" dirty="0" err="1"/>
              <a:t>vs</a:t>
            </a:r>
            <a:r>
              <a:rPr lang="pt-PT" dirty="0"/>
              <a:t> HDD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2D91DF-C9D7-4C2E-BE3F-D0974F37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424906"/>
            <a:ext cx="6172200" cy="3152775"/>
          </a:xfrm>
        </p:spPr>
      </p:pic>
    </p:spTree>
    <p:extLst>
      <p:ext uri="{BB962C8B-B14F-4D97-AF65-F5344CB8AC3E}">
        <p14:creationId xmlns:p14="http://schemas.microsoft.com/office/powerpoint/2010/main" val="338792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FE6B0-B94E-4BE1-9AA4-CDF3A7B1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Velocidade	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09EC39A-9D89-49B2-514E-DC89208C0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2463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3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FAFC52-33CE-4AEE-B533-2FCA0EAD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SSD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792F40-5D58-4FD6-83C1-5B02EAF7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PT" sz="2000" dirty="0"/>
              <a:t>SSD é uma tecnologia de unidade como CD, DVD e uma unidade de estado sólido (também conhecida como unidades flash). Os dados SSD são armazenados em chips de memória flash, para que os dados possam ser retidos sem energia. Basicamente, o mesmo tipo de memória usado em cartões SD ou não voláteis</a:t>
            </a:r>
          </a:p>
          <a:p>
            <a:r>
              <a:rPr lang="pt-PT" sz="2000" dirty="0"/>
              <a:t>O primeiro SSD é lançado no ano de 1970 para os supercomputadores IBM. SSD refere-se a um tipo de tecnologia interna. Eles são construídos a partir de chip de memória de silício sem partes móveis e atraso rotacional, o que reduz o tempo de resposta. Eles fornecem integridade de dados de ponta a ponta e incluem uma função como correção de erros para melhorar a confiabilidade.</a:t>
            </a:r>
          </a:p>
          <a:p>
            <a:endParaRPr lang="pt-PT" sz="2000" dirty="0"/>
          </a:p>
          <a:p>
            <a:pPr marL="0" indent="0">
              <a:buNone/>
            </a:pPr>
            <a:r>
              <a:rPr lang="en-US" sz="2000" dirty="0"/>
              <a:t>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990183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1429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SSD VS HDD</vt:lpstr>
      <vt:lpstr>SSD vs HDD</vt:lpstr>
      <vt:lpstr>Diferenças</vt:lpstr>
      <vt:lpstr>PowerPoint Presentation</vt:lpstr>
      <vt:lpstr>Qual o melhor?</vt:lpstr>
      <vt:lpstr>Velocidade</vt:lpstr>
      <vt:lpstr>SSD vs HDD</vt:lpstr>
      <vt:lpstr>Velocidade </vt:lpstr>
      <vt:lpstr>SSD</vt:lpstr>
      <vt:lpstr>Performance</vt:lpstr>
      <vt:lpstr>Confiabilidade</vt:lpstr>
      <vt:lpstr>Atributo                  SSD                            HDD</vt:lpstr>
      <vt:lpstr>SSD</vt:lpstr>
      <vt:lpstr>SSD M.2 NVMe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VS HDD</dc:title>
  <dc:creator>Bruno Faria</dc:creator>
  <cp:lastModifiedBy>Microsoft Office User</cp:lastModifiedBy>
  <cp:revision>3</cp:revision>
  <dcterms:created xsi:type="dcterms:W3CDTF">2022-03-14T21:14:44Z</dcterms:created>
  <dcterms:modified xsi:type="dcterms:W3CDTF">2022-03-21T20:04:57Z</dcterms:modified>
</cp:coreProperties>
</file>