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350" r:id="rId9"/>
    <p:sldId id="269" r:id="rId10"/>
    <p:sldId id="270" r:id="rId11"/>
    <p:sldId id="275" r:id="rId12"/>
    <p:sldId id="276" r:id="rId13"/>
    <p:sldId id="277" r:id="rId14"/>
    <p:sldId id="351" r:id="rId15"/>
    <p:sldId id="278" r:id="rId16"/>
    <p:sldId id="279" r:id="rId17"/>
    <p:sldId id="280" r:id="rId18"/>
    <p:sldId id="281" r:id="rId19"/>
    <p:sldId id="284" r:id="rId20"/>
    <p:sldId id="288" r:id="rId21"/>
    <p:sldId id="289" r:id="rId22"/>
    <p:sldId id="352" r:id="rId23"/>
    <p:sldId id="292" r:id="rId24"/>
    <p:sldId id="293" r:id="rId25"/>
    <p:sldId id="294" r:id="rId26"/>
    <p:sldId id="353" r:id="rId27"/>
    <p:sldId id="298" r:id="rId28"/>
    <p:sldId id="303" r:id="rId29"/>
    <p:sldId id="355" r:id="rId30"/>
    <p:sldId id="314" r:id="rId31"/>
    <p:sldId id="360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61" r:id="rId41"/>
    <p:sldId id="324" r:id="rId42"/>
    <p:sldId id="335" r:id="rId43"/>
    <p:sldId id="336" r:id="rId44"/>
    <p:sldId id="337" r:id="rId45"/>
    <p:sldId id="366" r:id="rId46"/>
    <p:sldId id="339" r:id="rId47"/>
    <p:sldId id="367" r:id="rId48"/>
    <p:sldId id="346" r:id="rId49"/>
    <p:sldId id="347" r:id="rId50"/>
    <p:sldId id="373" r:id="rId51"/>
    <p:sldId id="348" r:id="rId52"/>
    <p:sldId id="349" r:id="rId53"/>
  </p:sldIdLst>
  <p:sldSz cx="12192000" cy="6858000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EDD1"/>
    <a:srgbClr val="C4E3B5"/>
    <a:srgbClr val="663300"/>
    <a:srgbClr val="1C4E35"/>
    <a:srgbClr val="FFFFFF"/>
    <a:srgbClr val="FF3300"/>
    <a:srgbClr val="0000F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5" autoAdjust="0"/>
  </p:normalViewPr>
  <p:slideViewPr>
    <p:cSldViewPr snapToGrid="0">
      <p:cViewPr varScale="1">
        <p:scale>
          <a:sx n="42" d="100"/>
          <a:sy n="42" d="100"/>
        </p:scale>
        <p:origin x="54" y="17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78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78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78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90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90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21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21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31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31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19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42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42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52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52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23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88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27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72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72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83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831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23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993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93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31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003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03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013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13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33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024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24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33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034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34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37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044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44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42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105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05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33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116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16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98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987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53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167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67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177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77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55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187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87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56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198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98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57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08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08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58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18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18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59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28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8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39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391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2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4931" name="Rectangle 102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61</a:t>
            </a:r>
          </a:p>
        </p:txBody>
      </p:sp>
      <p:sp>
        <p:nvSpPr>
          <p:cNvPr id="124932" name="Rectangle 102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4933" name="Rectangle 102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4934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4935" name="Rectangle 103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62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59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59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09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09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62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69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69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80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80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02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1315" name="Rectangle 102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74</a:t>
            </a:r>
          </a:p>
        </p:txBody>
      </p:sp>
      <p:sp>
        <p:nvSpPr>
          <p:cNvPr id="141316" name="Rectangle 102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1317" name="Rectangle 102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1318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41319" name="Rectangle 103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2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2339" name="Rectangle 102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75</a:t>
            </a:r>
          </a:p>
        </p:txBody>
      </p:sp>
      <p:sp>
        <p:nvSpPr>
          <p:cNvPr id="142340" name="Rectangle 102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2341" name="Rectangle 102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2342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42343" name="Rectangle 103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76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3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433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4387" name="Rectangle 102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75</a:t>
            </a:r>
          </a:p>
        </p:txBody>
      </p:sp>
      <p:sp>
        <p:nvSpPr>
          <p:cNvPr id="144388" name="Rectangle 102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4389" name="Rectangle 102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4390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44391" name="Rectangle 103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78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5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454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75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6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464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85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7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474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86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8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484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86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9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4951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87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50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505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02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51555" name="Rectangle 102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151556" name="Rectangle 102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51557" name="Rectangle 102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51558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51559" name="Rectangle 103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sz="12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B86F0-C045-449F-ABF4-1A676EC1B334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16375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C5F86-4222-4D11-9B71-D554C4EDD754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08037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6859A-960E-401E-A872-FDB8434BEEE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32588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AF45B-5FD2-4CD3-86F6-01AA562951C8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197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FE2D21-CDE6-47EB-A245-FB5CD10C8A2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52671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BE8CCC-7C90-4F8F-9E31-5E198D19C38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975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599B06-E895-4C50-A0EF-AB61EBD4CABA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15663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77CFE-533B-4B19-B795-9E654691CE4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0328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58C61-D186-4786-BF24-364021CA9A4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92342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BCB4B1-D59A-48B6-A59E-027ABE90C974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5470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BA1E9D-7DA5-4122-A668-84A15B0F391A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25840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1FAC6-5350-432A-9B78-2E5FC5EC7A9B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66904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 estilo do título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smtClean="0"/>
              <a:t>Clique para editar os estilos de texto do modelo global</a:t>
            </a:r>
          </a:p>
          <a:p>
            <a:pPr lvl="1"/>
            <a:r>
              <a:rPr lang="pt-PT" altLang="pt-PT" smtClean="0"/>
              <a:t>Segundo nível</a:t>
            </a:r>
          </a:p>
          <a:p>
            <a:pPr lvl="2"/>
            <a:r>
              <a:rPr lang="pt-PT" altLang="pt-PT" smtClean="0"/>
              <a:t>Terceiro nível</a:t>
            </a:r>
          </a:p>
          <a:p>
            <a:pPr lvl="3"/>
            <a:r>
              <a:rPr lang="pt-PT" altLang="pt-PT" smtClean="0"/>
              <a:t>Quarto nível</a:t>
            </a:r>
          </a:p>
          <a:p>
            <a:pPr lvl="4"/>
            <a:r>
              <a:rPr lang="pt-PT" altLang="pt-PT" smtClean="0"/>
              <a:t>Quinto nível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11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11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B56AFA0-5AE8-4860-A4F0-9FC15F2FFFDD}" type="slidenum">
              <a:rPr lang="pt-PT" altLang="pt-PT"/>
              <a:pPr/>
              <a:t>‹nº›</a:t>
            </a:fld>
            <a:endParaRPr lang="pt-PT" altLang="pt-PT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473" y="110932"/>
            <a:ext cx="1524989" cy="7610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12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86000" y="2057400"/>
            <a:ext cx="8808720" cy="114300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6600" dirty="0" smtClean="0"/>
              <a:t>Teoria da Produção</a:t>
            </a:r>
            <a:endParaRPr lang="pt-BR" altLang="pt-PT" sz="6600" dirty="0"/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2241551" y="492125"/>
            <a:ext cx="1076325" cy="5556250"/>
          </a:xfrm>
          <a:prstGeom prst="rtTriangle">
            <a:avLst/>
          </a:prstGeom>
          <a:gradFill rotWithShape="0">
            <a:gsLst>
              <a:gs pos="0">
                <a:srgbClr val="48845C"/>
              </a:gs>
              <a:gs pos="100000">
                <a:srgbClr val="1C4E35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PT">
              <a:latin typeface="Arial" charset="0"/>
            </a:endParaRPr>
          </a:p>
        </p:txBody>
      </p:sp>
      <p:sp>
        <p:nvSpPr>
          <p:cNvPr id="11271" name="Line 21"/>
          <p:cNvSpPr>
            <a:spLocks noChangeShapeType="1"/>
          </p:cNvSpPr>
          <p:nvPr/>
        </p:nvSpPr>
        <p:spPr bwMode="auto">
          <a:xfrm>
            <a:off x="2087563" y="1905000"/>
            <a:ext cx="0" cy="387985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1272" name="Line 22"/>
          <p:cNvSpPr>
            <a:spLocks noChangeShapeType="1"/>
          </p:cNvSpPr>
          <p:nvPr/>
        </p:nvSpPr>
        <p:spPr bwMode="auto">
          <a:xfrm rot="20903740" flipV="1">
            <a:off x="2774951" y="2460625"/>
            <a:ext cx="22225" cy="324643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1273" name="Line 23"/>
          <p:cNvSpPr>
            <a:spLocks noChangeShapeType="1"/>
          </p:cNvSpPr>
          <p:nvPr/>
        </p:nvSpPr>
        <p:spPr bwMode="auto">
          <a:xfrm>
            <a:off x="2424114" y="5837238"/>
            <a:ext cx="739775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1B6299-B5A5-4B4D-B2BC-4E6AE88F9337}" type="slidenum">
              <a:rPr lang="pt-PT" altLang="pt-PT"/>
              <a:pPr eaLnBrk="1" hangingPunct="1"/>
              <a:t>10</a:t>
            </a:fld>
            <a:endParaRPr lang="pt-PT" altLang="pt-PT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427038"/>
            <a:ext cx="8229600" cy="72390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Função de Produção para Alimentos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667000" y="2709863"/>
            <a:ext cx="8001000" cy="3130550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80000"/>
              </a:lnSpc>
              <a:spcBef>
                <a:spcPct val="70000"/>
              </a:spcBef>
              <a:buNone/>
              <a:tabLst>
                <a:tab pos="1817688" algn="r"/>
                <a:tab pos="3203575" algn="r"/>
                <a:tab pos="4618038" algn="r"/>
                <a:tab pos="6061075" algn="r"/>
                <a:tab pos="7418388" algn="r"/>
              </a:tabLst>
            </a:pPr>
            <a:r>
              <a:rPr lang="pt-BR" altLang="pt-PT" sz="2800" dirty="0"/>
              <a:t>1	20	40	55	65	75</a:t>
            </a:r>
          </a:p>
          <a:p>
            <a:pPr marL="0" indent="0" eaLnBrk="1" hangingPunct="1">
              <a:lnSpc>
                <a:spcPct val="80000"/>
              </a:lnSpc>
              <a:spcBef>
                <a:spcPct val="70000"/>
              </a:spcBef>
              <a:buNone/>
              <a:tabLst>
                <a:tab pos="1817688" algn="r"/>
                <a:tab pos="3203575" algn="r"/>
                <a:tab pos="4618038" algn="r"/>
                <a:tab pos="6061075" algn="r"/>
                <a:tab pos="7418388" algn="r"/>
              </a:tabLst>
            </a:pPr>
            <a:r>
              <a:rPr lang="pt-BR" altLang="pt-PT" sz="2800" dirty="0"/>
              <a:t>2	40	60	75	85	90</a:t>
            </a:r>
          </a:p>
          <a:p>
            <a:pPr marL="0" indent="0" eaLnBrk="1" hangingPunct="1">
              <a:lnSpc>
                <a:spcPct val="80000"/>
              </a:lnSpc>
              <a:spcBef>
                <a:spcPct val="70000"/>
              </a:spcBef>
              <a:buNone/>
              <a:tabLst>
                <a:tab pos="1817688" algn="r"/>
                <a:tab pos="3203575" algn="r"/>
                <a:tab pos="4618038" algn="r"/>
                <a:tab pos="6061075" algn="r"/>
                <a:tab pos="7418388" algn="r"/>
              </a:tabLst>
            </a:pPr>
            <a:r>
              <a:rPr lang="pt-BR" altLang="pt-PT" sz="2800" dirty="0"/>
              <a:t>3	55	75	90	100	105</a:t>
            </a:r>
          </a:p>
          <a:p>
            <a:pPr marL="0" indent="0" eaLnBrk="1" hangingPunct="1">
              <a:lnSpc>
                <a:spcPct val="80000"/>
              </a:lnSpc>
              <a:spcBef>
                <a:spcPct val="70000"/>
              </a:spcBef>
              <a:buNone/>
              <a:tabLst>
                <a:tab pos="1817688" algn="r"/>
                <a:tab pos="3203575" algn="r"/>
                <a:tab pos="4618038" algn="r"/>
                <a:tab pos="6061075" algn="r"/>
                <a:tab pos="7418388" algn="r"/>
              </a:tabLst>
            </a:pPr>
            <a:r>
              <a:rPr lang="pt-BR" altLang="pt-PT" sz="2800" dirty="0"/>
              <a:t>4	65	85	100	110	115</a:t>
            </a:r>
          </a:p>
          <a:p>
            <a:pPr marL="0" indent="0" eaLnBrk="1" hangingPunct="1">
              <a:lnSpc>
                <a:spcPct val="80000"/>
              </a:lnSpc>
              <a:spcBef>
                <a:spcPct val="70000"/>
              </a:spcBef>
              <a:buNone/>
              <a:tabLst>
                <a:tab pos="1817688" algn="r"/>
                <a:tab pos="3203575" algn="r"/>
                <a:tab pos="4618038" algn="r"/>
                <a:tab pos="6061075" algn="r"/>
                <a:tab pos="7418388" algn="r"/>
              </a:tabLst>
            </a:pPr>
            <a:r>
              <a:rPr lang="pt-BR" altLang="pt-PT" sz="2800" dirty="0"/>
              <a:t>5	75	90	105	115	120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893888" y="2001839"/>
            <a:ext cx="87741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2338388" algn="ctr"/>
                <a:tab pos="3722688" algn="ctr"/>
                <a:tab pos="5080000" algn="ctr"/>
                <a:tab pos="6523038" algn="ctr"/>
                <a:tab pos="78803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2338388" algn="ctr"/>
                <a:tab pos="3722688" algn="ctr"/>
                <a:tab pos="5080000" algn="ctr"/>
                <a:tab pos="6523038" algn="ctr"/>
                <a:tab pos="78803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2338388" algn="ctr"/>
                <a:tab pos="3722688" algn="ctr"/>
                <a:tab pos="5080000" algn="ctr"/>
                <a:tab pos="6523038" algn="ctr"/>
                <a:tab pos="78803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2338388" algn="ctr"/>
                <a:tab pos="3722688" algn="ctr"/>
                <a:tab pos="5080000" algn="ctr"/>
                <a:tab pos="6523038" algn="ctr"/>
                <a:tab pos="78803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2338388" algn="ctr"/>
                <a:tab pos="3722688" algn="ctr"/>
                <a:tab pos="5080000" algn="ctr"/>
                <a:tab pos="6523038" algn="ctr"/>
                <a:tab pos="78803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8388" algn="ctr"/>
                <a:tab pos="3722688" algn="ctr"/>
                <a:tab pos="5080000" algn="ctr"/>
                <a:tab pos="6523038" algn="ctr"/>
                <a:tab pos="78803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8388" algn="ctr"/>
                <a:tab pos="3722688" algn="ctr"/>
                <a:tab pos="5080000" algn="ctr"/>
                <a:tab pos="6523038" algn="ctr"/>
                <a:tab pos="78803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8388" algn="ctr"/>
                <a:tab pos="3722688" algn="ctr"/>
                <a:tab pos="5080000" algn="ctr"/>
                <a:tab pos="6523038" algn="ctr"/>
                <a:tab pos="78803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8388" algn="ctr"/>
                <a:tab pos="3722688" algn="ctr"/>
                <a:tab pos="5080000" algn="ctr"/>
                <a:tab pos="6523038" algn="ctr"/>
                <a:tab pos="78803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800" b="1"/>
              <a:t>Capital 	1	2	3	4	5</a:t>
            </a: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1524000" y="2528888"/>
            <a:ext cx="9144000" cy="0"/>
          </a:xfrm>
          <a:prstGeom prst="line">
            <a:avLst/>
          </a:prstGeom>
          <a:noFill/>
          <a:ln w="57150" cmpd="thinThick">
            <a:solidFill>
              <a:srgbClr val="3765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6542089" y="1274764"/>
            <a:ext cx="16843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800" b="1"/>
              <a:t>Trabalho</a:t>
            </a:r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4102100" y="1819275"/>
            <a:ext cx="6565900" cy="0"/>
          </a:xfrm>
          <a:prstGeom prst="line">
            <a:avLst/>
          </a:prstGeom>
          <a:noFill/>
          <a:ln w="28575">
            <a:solidFill>
              <a:srgbClr val="3765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079875" y="2641600"/>
            <a:ext cx="6130926" cy="3076575"/>
            <a:chOff x="1610" y="1664"/>
            <a:chExt cx="3862" cy="1938"/>
          </a:xfrm>
        </p:grpSpPr>
        <p:sp>
          <p:nvSpPr>
            <p:cNvPr id="20499" name="Oval 10"/>
            <p:cNvSpPr>
              <a:spLocks noChangeArrowheads="1"/>
            </p:cNvSpPr>
            <p:nvPr/>
          </p:nvSpPr>
          <p:spPr bwMode="auto">
            <a:xfrm>
              <a:off x="1610" y="3275"/>
              <a:ext cx="343" cy="327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  <p:sp>
          <p:nvSpPr>
            <p:cNvPr id="20500" name="Oval 11"/>
            <p:cNvSpPr>
              <a:spLocks noChangeArrowheads="1"/>
            </p:cNvSpPr>
            <p:nvPr/>
          </p:nvSpPr>
          <p:spPr bwMode="auto">
            <a:xfrm>
              <a:off x="2477" y="2475"/>
              <a:ext cx="378" cy="327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  <p:sp>
          <p:nvSpPr>
            <p:cNvPr id="20501" name="Oval 12"/>
            <p:cNvSpPr>
              <a:spLocks noChangeArrowheads="1"/>
            </p:cNvSpPr>
            <p:nvPr/>
          </p:nvSpPr>
          <p:spPr bwMode="auto">
            <a:xfrm>
              <a:off x="3377" y="2064"/>
              <a:ext cx="331" cy="327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  <p:sp>
          <p:nvSpPr>
            <p:cNvPr id="20502" name="Oval 13"/>
            <p:cNvSpPr>
              <a:spLocks noChangeArrowheads="1"/>
            </p:cNvSpPr>
            <p:nvPr/>
          </p:nvSpPr>
          <p:spPr bwMode="auto">
            <a:xfrm>
              <a:off x="5133" y="1664"/>
              <a:ext cx="339" cy="327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098926" y="2698752"/>
            <a:ext cx="3311525" cy="1657350"/>
            <a:chOff x="1622" y="1700"/>
            <a:chExt cx="2086" cy="1044"/>
          </a:xfrm>
        </p:grpSpPr>
        <p:sp>
          <p:nvSpPr>
            <p:cNvPr id="20497" name="Rectangle 14"/>
            <p:cNvSpPr>
              <a:spLocks noChangeArrowheads="1"/>
            </p:cNvSpPr>
            <p:nvPr/>
          </p:nvSpPr>
          <p:spPr bwMode="auto">
            <a:xfrm>
              <a:off x="1622" y="2511"/>
              <a:ext cx="331" cy="233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  <p:sp>
          <p:nvSpPr>
            <p:cNvPr id="20498" name="Rectangle 16"/>
            <p:cNvSpPr>
              <a:spLocks noChangeArrowheads="1"/>
            </p:cNvSpPr>
            <p:nvPr/>
          </p:nvSpPr>
          <p:spPr bwMode="auto">
            <a:xfrm>
              <a:off x="3378" y="1700"/>
              <a:ext cx="330" cy="233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353051" y="3011488"/>
            <a:ext cx="4975225" cy="2690812"/>
            <a:chOff x="2412" y="1897"/>
            <a:chExt cx="3134" cy="1695"/>
          </a:xfrm>
        </p:grpSpPr>
        <p:sp>
          <p:nvSpPr>
            <p:cNvPr id="20494" name="AutoShape 18"/>
            <p:cNvSpPr>
              <a:spLocks noChangeArrowheads="1"/>
            </p:cNvSpPr>
            <p:nvPr/>
          </p:nvSpPr>
          <p:spPr bwMode="auto">
            <a:xfrm>
              <a:off x="3323" y="2319"/>
              <a:ext cx="478" cy="46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  <p:sp>
          <p:nvSpPr>
            <p:cNvPr id="20495" name="AutoShape 20"/>
            <p:cNvSpPr>
              <a:spLocks noChangeArrowheads="1"/>
            </p:cNvSpPr>
            <p:nvPr/>
          </p:nvSpPr>
          <p:spPr bwMode="auto">
            <a:xfrm>
              <a:off x="2412" y="3130"/>
              <a:ext cx="478" cy="46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  <p:sp>
          <p:nvSpPr>
            <p:cNvPr id="20496" name="AutoShape 21"/>
            <p:cNvSpPr>
              <a:spLocks noChangeArrowheads="1"/>
            </p:cNvSpPr>
            <p:nvPr/>
          </p:nvSpPr>
          <p:spPr bwMode="auto">
            <a:xfrm>
              <a:off x="5068" y="1897"/>
              <a:ext cx="478" cy="46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FFC062-2BB3-4A28-8226-73C93ED132B4}" type="slidenum">
              <a:rPr lang="pt-PT" altLang="pt-PT"/>
              <a:pPr eaLnBrk="1" hangingPunct="1"/>
              <a:t>11</a:t>
            </a:fld>
            <a:endParaRPr lang="pt-PT" altLang="pt-PT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1509" name="Freeform 4"/>
          <p:cNvSpPr>
            <a:spLocks/>
          </p:cNvSpPr>
          <p:nvPr/>
        </p:nvSpPr>
        <p:spPr bwMode="auto">
          <a:xfrm>
            <a:off x="4643439" y="1978025"/>
            <a:ext cx="3132137" cy="3282950"/>
          </a:xfrm>
          <a:custGeom>
            <a:avLst/>
            <a:gdLst>
              <a:gd name="T0" fmla="*/ 0 w 1973"/>
              <a:gd name="T1" fmla="*/ 0 h 2068"/>
              <a:gd name="T2" fmla="*/ 2147483647 w 1973"/>
              <a:gd name="T3" fmla="*/ 2147483647 h 2068"/>
              <a:gd name="T4" fmla="*/ 2147483647 w 1973"/>
              <a:gd name="T5" fmla="*/ 2147483647 h 2068"/>
              <a:gd name="T6" fmla="*/ 2147483647 w 1973"/>
              <a:gd name="T7" fmla="*/ 2147483647 h 2068"/>
              <a:gd name="T8" fmla="*/ 2147483647 w 1973"/>
              <a:gd name="T9" fmla="*/ 2147483647 h 2068"/>
              <a:gd name="T10" fmla="*/ 2147483647 w 1973"/>
              <a:gd name="T11" fmla="*/ 2147483647 h 2068"/>
              <a:gd name="T12" fmla="*/ 2147483647 w 1973"/>
              <a:gd name="T13" fmla="*/ 2147483647 h 2068"/>
              <a:gd name="T14" fmla="*/ 2147483647 w 1973"/>
              <a:gd name="T15" fmla="*/ 2147483647 h 2068"/>
              <a:gd name="T16" fmla="*/ 2147483647 w 1973"/>
              <a:gd name="T17" fmla="*/ 2147483647 h 2068"/>
              <a:gd name="T18" fmla="*/ 2147483647 w 1973"/>
              <a:gd name="T19" fmla="*/ 2147483647 h 2068"/>
              <a:gd name="T20" fmla="*/ 2147483647 w 1973"/>
              <a:gd name="T21" fmla="*/ 2147483647 h 2068"/>
              <a:gd name="T22" fmla="*/ 2147483647 w 1973"/>
              <a:gd name="T23" fmla="*/ 2147483647 h 2068"/>
              <a:gd name="T24" fmla="*/ 2147483647 w 1973"/>
              <a:gd name="T25" fmla="*/ 2147483647 h 2068"/>
              <a:gd name="T26" fmla="*/ 2147483647 w 1973"/>
              <a:gd name="T27" fmla="*/ 2147483647 h 2068"/>
              <a:gd name="T28" fmla="*/ 2147483647 w 1973"/>
              <a:gd name="T29" fmla="*/ 2147483647 h 2068"/>
              <a:gd name="T30" fmla="*/ 2147483647 w 1973"/>
              <a:gd name="T31" fmla="*/ 2147483647 h 2068"/>
              <a:gd name="T32" fmla="*/ 2147483647 w 1973"/>
              <a:gd name="T33" fmla="*/ 2147483647 h 2068"/>
              <a:gd name="T34" fmla="*/ 2147483647 w 1973"/>
              <a:gd name="T35" fmla="*/ 2147483647 h 2068"/>
              <a:gd name="T36" fmla="*/ 2147483647 w 1973"/>
              <a:gd name="T37" fmla="*/ 2147483647 h 206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973"/>
              <a:gd name="T58" fmla="*/ 0 h 2068"/>
              <a:gd name="T59" fmla="*/ 1973 w 1973"/>
              <a:gd name="T60" fmla="*/ 2068 h 206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973" h="2068">
                <a:moveTo>
                  <a:pt x="0" y="0"/>
                </a:moveTo>
                <a:lnTo>
                  <a:pt x="70" y="201"/>
                </a:lnTo>
                <a:lnTo>
                  <a:pt x="139" y="403"/>
                </a:lnTo>
                <a:lnTo>
                  <a:pt x="208" y="588"/>
                </a:lnTo>
                <a:lnTo>
                  <a:pt x="290" y="768"/>
                </a:lnTo>
                <a:lnTo>
                  <a:pt x="372" y="938"/>
                </a:lnTo>
                <a:lnTo>
                  <a:pt x="460" y="1102"/>
                </a:lnTo>
                <a:lnTo>
                  <a:pt x="561" y="1256"/>
                </a:lnTo>
                <a:lnTo>
                  <a:pt x="611" y="1325"/>
                </a:lnTo>
                <a:lnTo>
                  <a:pt x="674" y="1394"/>
                </a:lnTo>
                <a:lnTo>
                  <a:pt x="744" y="1457"/>
                </a:lnTo>
                <a:lnTo>
                  <a:pt x="813" y="1521"/>
                </a:lnTo>
                <a:lnTo>
                  <a:pt x="970" y="1632"/>
                </a:lnTo>
                <a:lnTo>
                  <a:pt x="1134" y="1738"/>
                </a:lnTo>
                <a:lnTo>
                  <a:pt x="1298" y="1828"/>
                </a:lnTo>
                <a:lnTo>
                  <a:pt x="1462" y="1903"/>
                </a:lnTo>
                <a:lnTo>
                  <a:pt x="1632" y="1966"/>
                </a:lnTo>
                <a:lnTo>
                  <a:pt x="1802" y="2019"/>
                </a:lnTo>
                <a:lnTo>
                  <a:pt x="1972" y="2067"/>
                </a:lnTo>
              </a:path>
            </a:pathLst>
          </a:custGeom>
          <a:noFill/>
          <a:ln w="50800" cap="rnd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1510" name="Freeform 5"/>
          <p:cNvSpPr>
            <a:spLocks/>
          </p:cNvSpPr>
          <p:nvPr/>
        </p:nvSpPr>
        <p:spPr bwMode="auto">
          <a:xfrm>
            <a:off x="4041775" y="2441575"/>
            <a:ext cx="3124200" cy="3276600"/>
          </a:xfrm>
          <a:custGeom>
            <a:avLst/>
            <a:gdLst>
              <a:gd name="T0" fmla="*/ 0 w 1968"/>
              <a:gd name="T1" fmla="*/ 0 h 2064"/>
              <a:gd name="T2" fmla="*/ 2147483647 w 1968"/>
              <a:gd name="T3" fmla="*/ 2147483647 h 2064"/>
              <a:gd name="T4" fmla="*/ 2147483647 w 1968"/>
              <a:gd name="T5" fmla="*/ 2147483647 h 2064"/>
              <a:gd name="T6" fmla="*/ 2147483647 w 1968"/>
              <a:gd name="T7" fmla="*/ 2147483647 h 2064"/>
              <a:gd name="T8" fmla="*/ 2147483647 w 1968"/>
              <a:gd name="T9" fmla="*/ 2147483647 h 2064"/>
              <a:gd name="T10" fmla="*/ 2147483647 w 1968"/>
              <a:gd name="T11" fmla="*/ 2147483647 h 2064"/>
              <a:gd name="T12" fmla="*/ 2147483647 w 1968"/>
              <a:gd name="T13" fmla="*/ 2147483647 h 2064"/>
              <a:gd name="T14" fmla="*/ 2147483647 w 1968"/>
              <a:gd name="T15" fmla="*/ 2147483647 h 2064"/>
              <a:gd name="T16" fmla="*/ 2147483647 w 1968"/>
              <a:gd name="T17" fmla="*/ 2147483647 h 2064"/>
              <a:gd name="T18" fmla="*/ 2147483647 w 1968"/>
              <a:gd name="T19" fmla="*/ 2147483647 h 2064"/>
              <a:gd name="T20" fmla="*/ 2147483647 w 1968"/>
              <a:gd name="T21" fmla="*/ 2147483647 h 2064"/>
              <a:gd name="T22" fmla="*/ 2147483647 w 1968"/>
              <a:gd name="T23" fmla="*/ 2147483647 h 2064"/>
              <a:gd name="T24" fmla="*/ 2147483647 w 1968"/>
              <a:gd name="T25" fmla="*/ 2147483647 h 2064"/>
              <a:gd name="T26" fmla="*/ 2147483647 w 1968"/>
              <a:gd name="T27" fmla="*/ 2147483647 h 2064"/>
              <a:gd name="T28" fmla="*/ 2147483647 w 1968"/>
              <a:gd name="T29" fmla="*/ 2147483647 h 2064"/>
              <a:gd name="T30" fmla="*/ 2147483647 w 1968"/>
              <a:gd name="T31" fmla="*/ 2147483647 h 2064"/>
              <a:gd name="T32" fmla="*/ 2147483647 w 1968"/>
              <a:gd name="T33" fmla="*/ 2147483647 h 2064"/>
              <a:gd name="T34" fmla="*/ 2147483647 w 1968"/>
              <a:gd name="T35" fmla="*/ 2147483647 h 2064"/>
              <a:gd name="T36" fmla="*/ 2147483647 w 1968"/>
              <a:gd name="T37" fmla="*/ 2147483647 h 206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968"/>
              <a:gd name="T58" fmla="*/ 0 h 2064"/>
              <a:gd name="T59" fmla="*/ 1968 w 1968"/>
              <a:gd name="T60" fmla="*/ 2064 h 206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968" h="2064">
                <a:moveTo>
                  <a:pt x="0" y="0"/>
                </a:moveTo>
                <a:lnTo>
                  <a:pt x="68" y="202"/>
                </a:lnTo>
                <a:lnTo>
                  <a:pt x="136" y="398"/>
                </a:lnTo>
                <a:lnTo>
                  <a:pt x="205" y="588"/>
                </a:lnTo>
                <a:lnTo>
                  <a:pt x="284" y="767"/>
                </a:lnTo>
                <a:lnTo>
                  <a:pt x="370" y="939"/>
                </a:lnTo>
                <a:lnTo>
                  <a:pt x="455" y="1101"/>
                </a:lnTo>
                <a:lnTo>
                  <a:pt x="557" y="1251"/>
                </a:lnTo>
                <a:lnTo>
                  <a:pt x="608" y="1320"/>
                </a:lnTo>
                <a:lnTo>
                  <a:pt x="671" y="1389"/>
                </a:lnTo>
                <a:lnTo>
                  <a:pt x="739" y="1452"/>
                </a:lnTo>
                <a:lnTo>
                  <a:pt x="807" y="1516"/>
                </a:lnTo>
                <a:lnTo>
                  <a:pt x="966" y="1631"/>
                </a:lnTo>
                <a:lnTo>
                  <a:pt x="1131" y="1735"/>
                </a:lnTo>
                <a:lnTo>
                  <a:pt x="1296" y="1821"/>
                </a:lnTo>
                <a:lnTo>
                  <a:pt x="1461" y="1896"/>
                </a:lnTo>
                <a:lnTo>
                  <a:pt x="1626" y="1959"/>
                </a:lnTo>
                <a:lnTo>
                  <a:pt x="1796" y="2017"/>
                </a:lnTo>
                <a:lnTo>
                  <a:pt x="1967" y="2063"/>
                </a:lnTo>
              </a:path>
            </a:pathLst>
          </a:custGeom>
          <a:noFill/>
          <a:ln w="50800" cap="rnd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1511" name="Rectangle 6"/>
          <p:cNvSpPr>
            <a:spLocks noGrp="1" noChangeArrowheads="1"/>
          </p:cNvSpPr>
          <p:nvPr>
            <p:ph type="title"/>
          </p:nvPr>
        </p:nvSpPr>
        <p:spPr>
          <a:xfrm>
            <a:off x="2074864" y="225425"/>
            <a:ext cx="83010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dois factores variáveis (</a:t>
            </a:r>
            <a:r>
              <a:rPr lang="pt-BR" altLang="pt-PT" sz="3200" i="1"/>
              <a:t>L,K</a:t>
            </a:r>
            <a:r>
              <a:rPr lang="pt-BR" altLang="pt-PT" sz="3200"/>
              <a:t>)</a:t>
            </a:r>
            <a:endParaRPr lang="pt-BR" altLang="pt-PT" smtClean="0"/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4648200" y="62357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>
            <a:off x="3890963" y="1841500"/>
            <a:ext cx="0" cy="3995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3905250" y="5815013"/>
            <a:ext cx="5329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8051801" y="5859464"/>
            <a:ext cx="20478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b="1"/>
              <a:t>Trabalho por ano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3521076" y="5124451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1</a:t>
            </a:r>
          </a:p>
        </p:txBody>
      </p:sp>
      <p:sp>
        <p:nvSpPr>
          <p:cNvPr id="21517" name="Rectangle 12"/>
          <p:cNvSpPr>
            <a:spLocks noChangeArrowheads="1"/>
          </p:cNvSpPr>
          <p:nvPr/>
        </p:nvSpPr>
        <p:spPr bwMode="auto">
          <a:xfrm>
            <a:off x="3521076" y="4278314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2</a:t>
            </a:r>
          </a:p>
        </p:txBody>
      </p:sp>
      <p:sp>
        <p:nvSpPr>
          <p:cNvPr id="21518" name="Rectangle 13"/>
          <p:cNvSpPr>
            <a:spLocks noChangeArrowheads="1"/>
          </p:cNvSpPr>
          <p:nvPr/>
        </p:nvSpPr>
        <p:spPr bwMode="auto">
          <a:xfrm>
            <a:off x="3521076" y="3432176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3</a:t>
            </a:r>
          </a:p>
        </p:txBody>
      </p:sp>
      <p:sp>
        <p:nvSpPr>
          <p:cNvPr id="21519" name="Rectangle 14"/>
          <p:cNvSpPr>
            <a:spLocks noChangeArrowheads="1"/>
          </p:cNvSpPr>
          <p:nvPr/>
        </p:nvSpPr>
        <p:spPr bwMode="auto">
          <a:xfrm>
            <a:off x="3521076" y="2586039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4</a:t>
            </a:r>
          </a:p>
        </p:txBody>
      </p:sp>
      <p:sp>
        <p:nvSpPr>
          <p:cNvPr id="21520" name="Rectangle 15"/>
          <p:cNvSpPr>
            <a:spLocks noChangeArrowheads="1"/>
          </p:cNvSpPr>
          <p:nvPr/>
        </p:nvSpPr>
        <p:spPr bwMode="auto">
          <a:xfrm>
            <a:off x="4316414" y="5851526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1</a:t>
            </a:r>
          </a:p>
        </p:txBody>
      </p:sp>
      <p:sp>
        <p:nvSpPr>
          <p:cNvPr id="21521" name="Rectangle 16"/>
          <p:cNvSpPr>
            <a:spLocks noChangeArrowheads="1"/>
          </p:cNvSpPr>
          <p:nvPr/>
        </p:nvSpPr>
        <p:spPr bwMode="auto">
          <a:xfrm>
            <a:off x="5138739" y="5851526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2</a:t>
            </a:r>
          </a:p>
        </p:txBody>
      </p:sp>
      <p:sp>
        <p:nvSpPr>
          <p:cNvPr id="21522" name="Rectangle 17"/>
          <p:cNvSpPr>
            <a:spLocks noChangeArrowheads="1"/>
          </p:cNvSpPr>
          <p:nvPr/>
        </p:nvSpPr>
        <p:spPr bwMode="auto">
          <a:xfrm>
            <a:off x="5962651" y="5851526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3</a:t>
            </a:r>
          </a:p>
        </p:txBody>
      </p:sp>
      <p:sp>
        <p:nvSpPr>
          <p:cNvPr id="21523" name="Rectangle 18"/>
          <p:cNvSpPr>
            <a:spLocks noChangeArrowheads="1"/>
          </p:cNvSpPr>
          <p:nvPr/>
        </p:nvSpPr>
        <p:spPr bwMode="auto">
          <a:xfrm>
            <a:off x="6784976" y="5851526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4</a:t>
            </a:r>
          </a:p>
        </p:txBody>
      </p:sp>
      <p:sp>
        <p:nvSpPr>
          <p:cNvPr id="21524" name="Rectangle 19"/>
          <p:cNvSpPr>
            <a:spLocks noChangeArrowheads="1"/>
          </p:cNvSpPr>
          <p:nvPr/>
        </p:nvSpPr>
        <p:spPr bwMode="auto">
          <a:xfrm>
            <a:off x="7608889" y="5851526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5</a:t>
            </a:r>
          </a:p>
        </p:txBody>
      </p:sp>
      <p:sp>
        <p:nvSpPr>
          <p:cNvPr id="21525" name="Rectangle 20"/>
          <p:cNvSpPr>
            <a:spLocks noChangeArrowheads="1"/>
          </p:cNvSpPr>
          <p:nvPr/>
        </p:nvSpPr>
        <p:spPr bwMode="auto">
          <a:xfrm>
            <a:off x="3521076" y="1739901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5</a:t>
            </a:r>
          </a:p>
        </p:txBody>
      </p:sp>
      <p:sp>
        <p:nvSpPr>
          <p:cNvPr id="21526" name="Oval 21"/>
          <p:cNvSpPr>
            <a:spLocks noChangeArrowheads="1"/>
          </p:cNvSpPr>
          <p:nvPr/>
        </p:nvSpPr>
        <p:spPr bwMode="auto">
          <a:xfrm>
            <a:off x="6019800" y="5257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1527" name="Oval 22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1528" name="Rectangle 23"/>
          <p:cNvSpPr>
            <a:spLocks noChangeArrowheads="1"/>
          </p:cNvSpPr>
          <p:nvPr/>
        </p:nvSpPr>
        <p:spPr bwMode="auto">
          <a:xfrm>
            <a:off x="7288214" y="5440364"/>
            <a:ext cx="102912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 i="1"/>
              <a:t>Q</a:t>
            </a:r>
            <a:r>
              <a:rPr lang="en-US" altLang="pt-PT" sz="2000" b="1" i="1" baseline="-25000"/>
              <a:t>1 </a:t>
            </a:r>
            <a:r>
              <a:rPr lang="en-US" altLang="pt-PT" sz="2000" b="1" i="1"/>
              <a:t>= </a:t>
            </a:r>
            <a:r>
              <a:rPr lang="en-US" altLang="pt-PT" sz="2000" b="1"/>
              <a:t>55</a:t>
            </a:r>
          </a:p>
        </p:txBody>
      </p:sp>
      <p:sp>
        <p:nvSpPr>
          <p:cNvPr id="21529" name="Line 24"/>
          <p:cNvSpPr>
            <a:spLocks noChangeShapeType="1"/>
          </p:cNvSpPr>
          <p:nvPr/>
        </p:nvSpPr>
        <p:spPr bwMode="auto">
          <a:xfrm>
            <a:off x="3890964" y="3657600"/>
            <a:ext cx="206533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1530" name="Line 25"/>
          <p:cNvSpPr>
            <a:spLocks noChangeShapeType="1"/>
          </p:cNvSpPr>
          <p:nvPr/>
        </p:nvSpPr>
        <p:spPr bwMode="auto">
          <a:xfrm>
            <a:off x="4495800" y="3890964"/>
            <a:ext cx="0" cy="198913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>
            <a:off x="3890964" y="5334000"/>
            <a:ext cx="206533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1532" name="Line 27"/>
          <p:cNvSpPr>
            <a:spLocks noChangeShapeType="1"/>
          </p:cNvSpPr>
          <p:nvPr/>
        </p:nvSpPr>
        <p:spPr bwMode="auto">
          <a:xfrm>
            <a:off x="6096000" y="3890964"/>
            <a:ext cx="0" cy="198913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1533" name="Rectangle 28"/>
          <p:cNvSpPr>
            <a:spLocks noChangeArrowheads="1"/>
          </p:cNvSpPr>
          <p:nvPr/>
        </p:nvSpPr>
        <p:spPr bwMode="auto">
          <a:xfrm>
            <a:off x="7261225" y="2882900"/>
            <a:ext cx="3244850" cy="1079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pt-PT" sz="1600" b="1"/>
              <a:t>As isoquantas são dadas </a:t>
            </a:r>
          </a:p>
          <a:p>
            <a:pPr algn="ctr"/>
            <a:r>
              <a:rPr lang="en-US" altLang="pt-PT" sz="1600" b="1"/>
              <a:t>pela função de produção</a:t>
            </a:r>
            <a:endParaRPr lang="en-US" altLang="pt-PT" sz="1600" b="1">
              <a:solidFill>
                <a:schemeClr val="tx2"/>
              </a:solidFill>
            </a:endParaRPr>
          </a:p>
          <a:p>
            <a:pPr algn="ctr"/>
            <a:r>
              <a:rPr lang="en-US" altLang="pt-PT" sz="1600" b="1">
                <a:solidFill>
                  <a:schemeClr val="tx2"/>
                </a:solidFill>
              </a:rPr>
              <a:t>para níveis de produto iguais a </a:t>
            </a:r>
          </a:p>
          <a:p>
            <a:pPr algn="ctr"/>
            <a:r>
              <a:rPr lang="en-US" altLang="pt-PT" sz="1600" b="1">
                <a:solidFill>
                  <a:schemeClr val="tx2"/>
                </a:solidFill>
              </a:rPr>
              <a:t>55, 75, e 90.</a:t>
            </a:r>
            <a:endParaRPr lang="en-US" altLang="pt-PT" b="1">
              <a:solidFill>
                <a:schemeClr val="tx2"/>
              </a:solidFill>
            </a:endParaRPr>
          </a:p>
        </p:txBody>
      </p:sp>
      <p:sp>
        <p:nvSpPr>
          <p:cNvPr id="21534" name="Rectangle 29"/>
          <p:cNvSpPr>
            <a:spLocks noChangeArrowheads="1"/>
          </p:cNvSpPr>
          <p:nvPr/>
        </p:nvSpPr>
        <p:spPr bwMode="auto">
          <a:xfrm>
            <a:off x="4103688" y="3646489"/>
            <a:ext cx="368692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 i="1"/>
              <a:t>A</a:t>
            </a:r>
          </a:p>
        </p:txBody>
      </p:sp>
      <p:sp>
        <p:nvSpPr>
          <p:cNvPr id="21535" name="Rectangle 30"/>
          <p:cNvSpPr>
            <a:spLocks noChangeArrowheads="1"/>
          </p:cNvSpPr>
          <p:nvPr/>
        </p:nvSpPr>
        <p:spPr bwMode="auto">
          <a:xfrm>
            <a:off x="6237289" y="4941889"/>
            <a:ext cx="34945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b="1" i="1"/>
              <a:t>D</a:t>
            </a:r>
          </a:p>
        </p:txBody>
      </p:sp>
      <p:sp>
        <p:nvSpPr>
          <p:cNvPr id="21536" name="Line 31"/>
          <p:cNvSpPr>
            <a:spLocks noChangeShapeType="1"/>
          </p:cNvSpPr>
          <p:nvPr/>
        </p:nvSpPr>
        <p:spPr bwMode="auto">
          <a:xfrm>
            <a:off x="5334000" y="2290764"/>
            <a:ext cx="0" cy="3589337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1537" name="Oval 32"/>
          <p:cNvSpPr>
            <a:spLocks noChangeArrowheads="1"/>
          </p:cNvSpPr>
          <p:nvPr/>
        </p:nvSpPr>
        <p:spPr bwMode="auto">
          <a:xfrm>
            <a:off x="5257800" y="3581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1538" name="Rectangle 33"/>
          <p:cNvSpPr>
            <a:spLocks noChangeArrowheads="1"/>
          </p:cNvSpPr>
          <p:nvPr/>
        </p:nvSpPr>
        <p:spPr bwMode="auto">
          <a:xfrm>
            <a:off x="5018088" y="3646489"/>
            <a:ext cx="368692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 i="1"/>
              <a:t>B</a:t>
            </a:r>
          </a:p>
        </p:txBody>
      </p:sp>
      <p:sp>
        <p:nvSpPr>
          <p:cNvPr id="21539" name="Freeform 34"/>
          <p:cNvSpPr>
            <a:spLocks/>
          </p:cNvSpPr>
          <p:nvPr/>
        </p:nvSpPr>
        <p:spPr bwMode="auto">
          <a:xfrm>
            <a:off x="5219701" y="1619251"/>
            <a:ext cx="3051175" cy="3279775"/>
          </a:xfrm>
          <a:custGeom>
            <a:avLst/>
            <a:gdLst>
              <a:gd name="T0" fmla="*/ 0 w 1922"/>
              <a:gd name="T1" fmla="*/ 0 h 2066"/>
              <a:gd name="T2" fmla="*/ 2147483647 w 1922"/>
              <a:gd name="T3" fmla="*/ 2147483647 h 2066"/>
              <a:gd name="T4" fmla="*/ 2147483647 w 1922"/>
              <a:gd name="T5" fmla="*/ 2147483647 h 2066"/>
              <a:gd name="T6" fmla="*/ 2147483647 w 1922"/>
              <a:gd name="T7" fmla="*/ 2147483647 h 2066"/>
              <a:gd name="T8" fmla="*/ 2147483647 w 1922"/>
              <a:gd name="T9" fmla="*/ 2147483647 h 2066"/>
              <a:gd name="T10" fmla="*/ 2147483647 w 1922"/>
              <a:gd name="T11" fmla="*/ 2147483647 h 2066"/>
              <a:gd name="T12" fmla="*/ 2147483647 w 1922"/>
              <a:gd name="T13" fmla="*/ 2147483647 h 2066"/>
              <a:gd name="T14" fmla="*/ 2147483647 w 1922"/>
              <a:gd name="T15" fmla="*/ 2147483647 h 2066"/>
              <a:gd name="T16" fmla="*/ 2147483647 w 1922"/>
              <a:gd name="T17" fmla="*/ 2147483647 h 2066"/>
              <a:gd name="T18" fmla="*/ 2147483647 w 1922"/>
              <a:gd name="T19" fmla="*/ 2147483647 h 2066"/>
              <a:gd name="T20" fmla="*/ 2147483647 w 1922"/>
              <a:gd name="T21" fmla="*/ 2147483647 h 2066"/>
              <a:gd name="T22" fmla="*/ 2147483647 w 1922"/>
              <a:gd name="T23" fmla="*/ 2147483647 h 2066"/>
              <a:gd name="T24" fmla="*/ 2147483647 w 1922"/>
              <a:gd name="T25" fmla="*/ 2147483647 h 2066"/>
              <a:gd name="T26" fmla="*/ 2147483647 w 1922"/>
              <a:gd name="T27" fmla="*/ 2147483647 h 2066"/>
              <a:gd name="T28" fmla="*/ 2147483647 w 1922"/>
              <a:gd name="T29" fmla="*/ 2147483647 h 2066"/>
              <a:gd name="T30" fmla="*/ 2147483647 w 1922"/>
              <a:gd name="T31" fmla="*/ 2147483647 h 2066"/>
              <a:gd name="T32" fmla="*/ 2147483647 w 1922"/>
              <a:gd name="T33" fmla="*/ 2147483647 h 206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22"/>
              <a:gd name="T52" fmla="*/ 0 h 2066"/>
              <a:gd name="T53" fmla="*/ 1922 w 1922"/>
              <a:gd name="T54" fmla="*/ 2066 h 206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22" h="2066">
                <a:moveTo>
                  <a:pt x="0" y="0"/>
                </a:moveTo>
                <a:lnTo>
                  <a:pt x="68" y="202"/>
                </a:lnTo>
                <a:lnTo>
                  <a:pt x="130" y="398"/>
                </a:lnTo>
                <a:lnTo>
                  <a:pt x="205" y="590"/>
                </a:lnTo>
                <a:lnTo>
                  <a:pt x="280" y="767"/>
                </a:lnTo>
                <a:lnTo>
                  <a:pt x="362" y="939"/>
                </a:lnTo>
                <a:lnTo>
                  <a:pt x="451" y="1101"/>
                </a:lnTo>
                <a:lnTo>
                  <a:pt x="547" y="1254"/>
                </a:lnTo>
                <a:lnTo>
                  <a:pt x="656" y="1391"/>
                </a:lnTo>
                <a:lnTo>
                  <a:pt x="793" y="1519"/>
                </a:lnTo>
                <a:lnTo>
                  <a:pt x="943" y="1632"/>
                </a:lnTo>
                <a:lnTo>
                  <a:pt x="1101" y="1736"/>
                </a:lnTo>
                <a:lnTo>
                  <a:pt x="1265" y="1824"/>
                </a:lnTo>
                <a:lnTo>
                  <a:pt x="1422" y="1903"/>
                </a:lnTo>
                <a:lnTo>
                  <a:pt x="1586" y="1962"/>
                </a:lnTo>
                <a:lnTo>
                  <a:pt x="1750" y="2016"/>
                </a:lnTo>
                <a:lnTo>
                  <a:pt x="1921" y="2065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1540" name="Oval 35"/>
          <p:cNvSpPr>
            <a:spLocks noChangeArrowheads="1"/>
          </p:cNvSpPr>
          <p:nvPr/>
        </p:nvSpPr>
        <p:spPr bwMode="auto">
          <a:xfrm>
            <a:off x="6019800" y="35814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1541" name="Rectangle 36"/>
          <p:cNvSpPr>
            <a:spLocks noChangeArrowheads="1"/>
          </p:cNvSpPr>
          <p:nvPr/>
        </p:nvSpPr>
        <p:spPr bwMode="auto">
          <a:xfrm>
            <a:off x="7837489" y="5018089"/>
            <a:ext cx="102912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 i="1"/>
              <a:t>Q</a:t>
            </a:r>
            <a:r>
              <a:rPr lang="en-US" altLang="pt-PT" sz="2000" b="1" i="1" baseline="-25000"/>
              <a:t>2 </a:t>
            </a:r>
            <a:r>
              <a:rPr lang="en-US" altLang="pt-PT" sz="2000" b="1" i="1"/>
              <a:t>= </a:t>
            </a:r>
            <a:r>
              <a:rPr lang="en-US" altLang="pt-PT" sz="2000" b="1"/>
              <a:t>75</a:t>
            </a:r>
          </a:p>
        </p:txBody>
      </p:sp>
      <p:sp>
        <p:nvSpPr>
          <p:cNvPr id="21542" name="Rectangle 37"/>
          <p:cNvSpPr>
            <a:spLocks noChangeArrowheads="1"/>
          </p:cNvSpPr>
          <p:nvPr/>
        </p:nvSpPr>
        <p:spPr bwMode="auto">
          <a:xfrm>
            <a:off x="8370889" y="4560889"/>
            <a:ext cx="102912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 i="1"/>
              <a:t>Q</a:t>
            </a:r>
            <a:r>
              <a:rPr lang="en-US" altLang="pt-PT" sz="2000" b="1" i="1" baseline="-25000"/>
              <a:t>3 </a:t>
            </a:r>
            <a:r>
              <a:rPr lang="en-US" altLang="pt-PT" sz="2000" b="1" i="1"/>
              <a:t>= </a:t>
            </a:r>
            <a:r>
              <a:rPr lang="en-US" altLang="pt-PT" sz="2000" b="1"/>
              <a:t>90</a:t>
            </a:r>
          </a:p>
        </p:txBody>
      </p:sp>
      <p:sp>
        <p:nvSpPr>
          <p:cNvPr id="21543" name="Oval 38"/>
          <p:cNvSpPr>
            <a:spLocks noChangeArrowheads="1"/>
          </p:cNvSpPr>
          <p:nvPr/>
        </p:nvSpPr>
        <p:spPr bwMode="auto">
          <a:xfrm>
            <a:off x="5257800" y="19050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1544" name="Line 39"/>
          <p:cNvSpPr>
            <a:spLocks noChangeShapeType="1"/>
          </p:cNvSpPr>
          <p:nvPr/>
        </p:nvSpPr>
        <p:spPr bwMode="auto">
          <a:xfrm>
            <a:off x="3890964" y="1981200"/>
            <a:ext cx="130333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1545" name="Rectangle 40"/>
          <p:cNvSpPr>
            <a:spLocks noChangeArrowheads="1"/>
          </p:cNvSpPr>
          <p:nvPr/>
        </p:nvSpPr>
        <p:spPr bwMode="auto">
          <a:xfrm>
            <a:off x="5780088" y="3646489"/>
            <a:ext cx="368692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 i="1"/>
              <a:t>C</a:t>
            </a:r>
          </a:p>
        </p:txBody>
      </p:sp>
      <p:sp>
        <p:nvSpPr>
          <p:cNvPr id="21546" name="Rectangle 41"/>
          <p:cNvSpPr>
            <a:spLocks noChangeArrowheads="1"/>
          </p:cNvSpPr>
          <p:nvPr/>
        </p:nvSpPr>
        <p:spPr bwMode="auto">
          <a:xfrm>
            <a:off x="5399089" y="1665289"/>
            <a:ext cx="35426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 i="1"/>
              <a:t>E</a:t>
            </a:r>
          </a:p>
        </p:txBody>
      </p:sp>
      <p:sp>
        <p:nvSpPr>
          <p:cNvPr id="21547" name="Rectangle 42"/>
          <p:cNvSpPr>
            <a:spLocks noChangeArrowheads="1"/>
          </p:cNvSpPr>
          <p:nvPr/>
        </p:nvSpPr>
        <p:spPr bwMode="auto">
          <a:xfrm>
            <a:off x="2238376" y="1328739"/>
            <a:ext cx="1123707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Capital</a:t>
            </a:r>
          </a:p>
          <a:p>
            <a:r>
              <a:rPr lang="en-US" altLang="pt-PT" sz="2000" b="1"/>
              <a:t>por ano</a:t>
            </a:r>
          </a:p>
        </p:txBody>
      </p:sp>
      <p:sp>
        <p:nvSpPr>
          <p:cNvPr id="102443" name="Text Box 43"/>
          <p:cNvSpPr txBox="1">
            <a:spLocks noChangeArrowheads="1"/>
          </p:cNvSpPr>
          <p:nvPr/>
        </p:nvSpPr>
        <p:spPr bwMode="auto">
          <a:xfrm>
            <a:off x="6745289" y="1481138"/>
            <a:ext cx="3602037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800" b="1">
                <a:latin typeface="Arial" charset="0"/>
              </a:rPr>
              <a:t>Mapa de Isoquantas</a:t>
            </a:r>
            <a:endParaRPr lang="en-US" sz="3200" b="1">
              <a:latin typeface="Arial" charset="0"/>
            </a:endParaRP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655F51-7168-4F09-AD49-AA5A1BFD7F09}" type="slidenum">
              <a:rPr lang="pt-PT" altLang="pt-PT"/>
              <a:pPr eaLnBrk="1" hangingPunct="1"/>
              <a:t>12</a:t>
            </a:fld>
            <a:endParaRPr lang="pt-PT" altLang="pt-PT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mtClean="0"/>
              <a:t>Isoquantas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109789"/>
            <a:ext cx="8229600" cy="4016375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PT" smtClean="0"/>
              <a:t>As isoquantas mostram de que forma diferentes combinações de factores podem ser usadas para produzir a mesma quantidade de produto.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PT" smtClean="0"/>
              <a:t>Essa informação permite ao produtor reagir eficientemente às mudanças nos mercados de factores.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2112963" y="1446213"/>
            <a:ext cx="5657850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800" b="1">
                <a:latin typeface="Arial" charset="0"/>
              </a:rPr>
              <a:t>Flexibilidade no Uso de factores</a:t>
            </a:r>
            <a:endParaRPr lang="en-US" sz="3200" b="1">
              <a:latin typeface="Arial" charset="0"/>
            </a:endParaRP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1A4622-63D9-426A-BF8C-EF36B138F338}" type="slidenum">
              <a:rPr lang="pt-PT" altLang="pt-PT"/>
              <a:pPr eaLnBrk="1" hangingPunct="1"/>
              <a:t>13</a:t>
            </a:fld>
            <a:endParaRPr lang="pt-PT" altLang="pt-PT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mtClean="0"/>
              <a:t>Isoquantas</a:t>
            </a:r>
          </a:p>
        </p:txBody>
      </p:sp>
      <p:sp>
        <p:nvSpPr>
          <p:cNvPr id="2355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130425"/>
            <a:ext cx="8229600" cy="3995738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>
                <a:solidFill>
                  <a:srgbClr val="FF3300"/>
                </a:solidFill>
              </a:rPr>
              <a:t>Curto prazo:</a:t>
            </a:r>
          </a:p>
          <a:p>
            <a:pPr lvl="1" eaLnBrk="1" hangingPunct="1">
              <a:spcBef>
                <a:spcPct val="35000"/>
              </a:spcBef>
              <a:buSzPct val="75000"/>
            </a:pPr>
            <a:r>
              <a:rPr lang="pt-BR" altLang="pt-PT" smtClean="0"/>
              <a:t>Período de tempo no qual as quantidades de um ou mais factores não podem ser modificadas.</a:t>
            </a:r>
          </a:p>
          <a:p>
            <a:pPr lvl="1" eaLnBrk="1" hangingPunct="1">
              <a:spcBef>
                <a:spcPct val="35000"/>
              </a:spcBef>
              <a:buSzPct val="75000"/>
            </a:pPr>
            <a:r>
              <a:rPr lang="pt-BR" altLang="pt-PT" smtClean="0"/>
              <a:t>Tais factores são denominados </a:t>
            </a:r>
            <a:r>
              <a:rPr lang="pt-BR" altLang="pt-PT" smtClean="0">
                <a:solidFill>
                  <a:srgbClr val="FF3300"/>
                </a:solidFill>
              </a:rPr>
              <a:t>factores fixos.</a:t>
            </a:r>
            <a:endParaRPr lang="pt-BR" altLang="pt-PT" smtClean="0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327276" y="1427163"/>
            <a:ext cx="5713413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800" b="1">
                <a:latin typeface="Arial" charset="0"/>
              </a:rPr>
              <a:t>Curto Prazo </a:t>
            </a:r>
            <a:r>
              <a:rPr lang="en-US" sz="2800" b="1" i="1">
                <a:latin typeface="Arial" charset="0"/>
              </a:rPr>
              <a:t>versus</a:t>
            </a:r>
            <a:r>
              <a:rPr lang="en-US" sz="2800" b="1">
                <a:latin typeface="Arial" charset="0"/>
              </a:rPr>
              <a:t> Longo Prazo</a:t>
            </a:r>
            <a:endParaRPr lang="en-US" sz="3200" b="1">
              <a:latin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BA842F-6C73-49B9-BAC3-FC036DE5C061}" type="slidenum">
              <a:rPr lang="pt-PT" altLang="pt-PT"/>
              <a:pPr eaLnBrk="1" hangingPunct="1"/>
              <a:t>14</a:t>
            </a:fld>
            <a:endParaRPr lang="pt-PT" altLang="pt-PT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mtClean="0"/>
              <a:t>Isoquantas</a:t>
            </a:r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130425"/>
            <a:ext cx="8229600" cy="3995738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>
                <a:solidFill>
                  <a:srgbClr val="FF3300"/>
                </a:solidFill>
              </a:rPr>
              <a:t>Longo prazo</a:t>
            </a:r>
          </a:p>
          <a:p>
            <a:pPr lvl="1" eaLnBrk="1" hangingPunct="1">
              <a:spcBef>
                <a:spcPct val="35000"/>
              </a:spcBef>
              <a:buSzPct val="75000"/>
            </a:pPr>
            <a:r>
              <a:rPr lang="pt-BR" altLang="pt-PT" smtClean="0"/>
              <a:t>Período de tempo necessário para tornar variáveis todos os factores.</a:t>
            </a: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2317751" y="1427163"/>
            <a:ext cx="5713413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800" b="1">
                <a:latin typeface="Arial" charset="0"/>
              </a:rPr>
              <a:t>Curto Prazo </a:t>
            </a:r>
            <a:r>
              <a:rPr lang="en-US" sz="2800" b="1" i="1">
                <a:latin typeface="Arial" charset="0"/>
              </a:rPr>
              <a:t>versus</a:t>
            </a:r>
            <a:r>
              <a:rPr lang="en-US" sz="2800" b="1">
                <a:latin typeface="Arial" charset="0"/>
              </a:rPr>
              <a:t> Longo Prazo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3F0DC6-9019-4C85-A324-0B4CDC09A498}" type="slidenum">
              <a:rPr lang="pt-PT" altLang="pt-PT"/>
              <a:pPr eaLnBrk="1" hangingPunct="1"/>
              <a:t>15</a:t>
            </a:fld>
            <a:endParaRPr lang="pt-PT" altLang="pt-PT"/>
          </a:p>
        </p:txBody>
      </p:sp>
      <p:sp>
        <p:nvSpPr>
          <p:cNvPr id="25603" name="Rectangle 7"/>
          <p:cNvSpPr>
            <a:spLocks noChangeArrowheads="1"/>
          </p:cNvSpPr>
          <p:nvPr/>
        </p:nvSpPr>
        <p:spPr bwMode="auto">
          <a:xfrm>
            <a:off x="1630364" y="1189038"/>
            <a:ext cx="87518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1714500" algn="ctr"/>
                <a:tab pos="3543300" algn="ctr"/>
                <a:tab pos="5086350" algn="ctr"/>
                <a:tab pos="6629400" algn="ctr"/>
                <a:tab pos="79438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714500" algn="ctr"/>
                <a:tab pos="3543300" algn="ctr"/>
                <a:tab pos="5086350" algn="ctr"/>
                <a:tab pos="6629400" algn="ctr"/>
                <a:tab pos="79438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714500" algn="ctr"/>
                <a:tab pos="3543300" algn="ctr"/>
                <a:tab pos="5086350" algn="ctr"/>
                <a:tab pos="6629400" algn="ctr"/>
                <a:tab pos="79438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714500" algn="ctr"/>
                <a:tab pos="3543300" algn="ctr"/>
                <a:tab pos="5086350" algn="ctr"/>
                <a:tab pos="6629400" algn="ctr"/>
                <a:tab pos="79438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714500" algn="ctr"/>
                <a:tab pos="3543300" algn="ctr"/>
                <a:tab pos="5086350" algn="ctr"/>
                <a:tab pos="6629400" algn="ctr"/>
                <a:tab pos="79438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ctr"/>
                <a:tab pos="3543300" algn="ctr"/>
                <a:tab pos="5086350" algn="ctr"/>
                <a:tab pos="6629400" algn="ctr"/>
                <a:tab pos="79438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ctr"/>
                <a:tab pos="3543300" algn="ctr"/>
                <a:tab pos="5086350" algn="ctr"/>
                <a:tab pos="6629400" algn="ctr"/>
                <a:tab pos="79438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ctr"/>
                <a:tab pos="3543300" algn="ctr"/>
                <a:tab pos="5086350" algn="ctr"/>
                <a:tab pos="6629400" algn="ctr"/>
                <a:tab pos="79438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0" algn="ctr"/>
                <a:tab pos="3543300" algn="ctr"/>
                <a:tab pos="5086350" algn="ctr"/>
                <a:tab pos="6629400" algn="ctr"/>
                <a:tab pos="79438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	Quantidade	 Quantidade 	Produto	 Produto 	 Produto</a:t>
            </a:r>
          </a:p>
          <a:p>
            <a:r>
              <a:rPr lang="en-US" altLang="pt-PT" sz="2000" b="1"/>
              <a:t>	de Trabalho (</a:t>
            </a:r>
            <a:r>
              <a:rPr lang="en-US" altLang="pt-PT" sz="2000" b="1" i="1"/>
              <a:t>L</a:t>
            </a:r>
            <a:r>
              <a:rPr lang="en-US" altLang="pt-PT" sz="2000" b="1"/>
              <a:t>)	de Capital (</a:t>
            </a:r>
            <a:r>
              <a:rPr lang="en-US" altLang="pt-PT" sz="2000" b="1" i="1"/>
              <a:t>K</a:t>
            </a:r>
            <a:r>
              <a:rPr lang="en-US" altLang="pt-PT" sz="2000" b="1"/>
              <a:t>)	 Total (</a:t>
            </a:r>
            <a:r>
              <a:rPr lang="en-US" altLang="pt-PT" sz="2000" b="1" i="1"/>
              <a:t>Q</a:t>
            </a:r>
            <a:r>
              <a:rPr lang="en-US" altLang="pt-PT" sz="2000" b="1"/>
              <a:t>)	Médio	Marginal</a:t>
            </a:r>
          </a:p>
        </p:txBody>
      </p:sp>
      <p:sp>
        <p:nvSpPr>
          <p:cNvPr id="25604" name="Line 8"/>
          <p:cNvSpPr>
            <a:spLocks noChangeShapeType="1"/>
          </p:cNvSpPr>
          <p:nvPr/>
        </p:nvSpPr>
        <p:spPr bwMode="auto">
          <a:xfrm>
            <a:off x="1524000" y="1962150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5607" name="Rectangle 4"/>
          <p:cNvSpPr>
            <a:spLocks noGrp="1" noChangeArrowheads="1"/>
          </p:cNvSpPr>
          <p:nvPr>
            <p:ph type="title"/>
          </p:nvPr>
        </p:nvSpPr>
        <p:spPr>
          <a:xfrm>
            <a:off x="2074864" y="277813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um factor variável (Trabalho)</a:t>
            </a: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14501" y="2038350"/>
            <a:ext cx="8505825" cy="4343400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60000"/>
              </a:lnSpc>
              <a:spcBef>
                <a:spcPct val="70000"/>
              </a:spcBef>
              <a:buNone/>
              <a:tabLst>
                <a:tab pos="1817688" algn="r"/>
                <a:tab pos="3657600" algn="r"/>
                <a:tab pos="5200650" algn="r"/>
                <a:tab pos="6743700" algn="r"/>
                <a:tab pos="8115300" algn="r"/>
              </a:tabLst>
            </a:pPr>
            <a:r>
              <a:rPr lang="pt-BR" altLang="pt-PT" sz="2400" b="1"/>
              <a:t>	</a:t>
            </a:r>
            <a:r>
              <a:rPr lang="pt-BR" altLang="pt-PT" sz="2000" b="1"/>
              <a:t>0	10	0	---	---</a:t>
            </a:r>
          </a:p>
          <a:p>
            <a:pPr marL="0" indent="0" eaLnBrk="1" hangingPunct="1">
              <a:lnSpc>
                <a:spcPct val="60000"/>
              </a:lnSpc>
              <a:spcBef>
                <a:spcPct val="70000"/>
              </a:spcBef>
              <a:buNone/>
              <a:tabLst>
                <a:tab pos="1817688" algn="r"/>
                <a:tab pos="3657600" algn="r"/>
                <a:tab pos="5200650" algn="r"/>
                <a:tab pos="6743700" algn="r"/>
                <a:tab pos="8115300" algn="r"/>
              </a:tabLst>
            </a:pPr>
            <a:r>
              <a:rPr lang="pt-BR" altLang="pt-PT" sz="2000" b="1"/>
              <a:t>	1	10	10	10	10</a:t>
            </a:r>
          </a:p>
          <a:p>
            <a:pPr marL="0" indent="0" eaLnBrk="1" hangingPunct="1">
              <a:lnSpc>
                <a:spcPct val="60000"/>
              </a:lnSpc>
              <a:spcBef>
                <a:spcPct val="70000"/>
              </a:spcBef>
              <a:buNone/>
              <a:tabLst>
                <a:tab pos="1817688" algn="r"/>
                <a:tab pos="3657600" algn="r"/>
                <a:tab pos="5200650" algn="r"/>
                <a:tab pos="6743700" algn="r"/>
                <a:tab pos="8115300" algn="r"/>
              </a:tabLst>
            </a:pPr>
            <a:r>
              <a:rPr lang="pt-BR" altLang="pt-PT" sz="2000" b="1"/>
              <a:t>	2	10	30	15	20</a:t>
            </a:r>
          </a:p>
          <a:p>
            <a:pPr marL="0" indent="0" eaLnBrk="1" hangingPunct="1">
              <a:lnSpc>
                <a:spcPct val="60000"/>
              </a:lnSpc>
              <a:spcBef>
                <a:spcPct val="70000"/>
              </a:spcBef>
              <a:buNone/>
              <a:tabLst>
                <a:tab pos="1817688" algn="r"/>
                <a:tab pos="3657600" algn="r"/>
                <a:tab pos="5200650" algn="r"/>
                <a:tab pos="6743700" algn="r"/>
                <a:tab pos="8115300" algn="r"/>
              </a:tabLst>
            </a:pPr>
            <a:r>
              <a:rPr lang="pt-BR" altLang="pt-PT" sz="2000" b="1"/>
              <a:t>	3	10	60	20	30</a:t>
            </a:r>
          </a:p>
          <a:p>
            <a:pPr marL="0" indent="0" eaLnBrk="1" hangingPunct="1">
              <a:lnSpc>
                <a:spcPct val="60000"/>
              </a:lnSpc>
              <a:spcBef>
                <a:spcPct val="70000"/>
              </a:spcBef>
              <a:buNone/>
              <a:tabLst>
                <a:tab pos="1817688" algn="r"/>
                <a:tab pos="3657600" algn="r"/>
                <a:tab pos="5200650" algn="r"/>
                <a:tab pos="6743700" algn="r"/>
                <a:tab pos="8115300" algn="r"/>
              </a:tabLst>
            </a:pPr>
            <a:r>
              <a:rPr lang="pt-BR" altLang="pt-PT" sz="2000" b="1"/>
              <a:t>	4	10	80	20	20</a:t>
            </a:r>
          </a:p>
          <a:p>
            <a:pPr marL="0" indent="0" eaLnBrk="1" hangingPunct="1">
              <a:lnSpc>
                <a:spcPct val="60000"/>
              </a:lnSpc>
              <a:spcBef>
                <a:spcPct val="70000"/>
              </a:spcBef>
              <a:buNone/>
              <a:tabLst>
                <a:tab pos="1817688" algn="r"/>
                <a:tab pos="3657600" algn="r"/>
                <a:tab pos="5200650" algn="r"/>
                <a:tab pos="6743700" algn="r"/>
                <a:tab pos="8115300" algn="r"/>
              </a:tabLst>
            </a:pPr>
            <a:r>
              <a:rPr lang="pt-BR" altLang="pt-PT" sz="2000" b="1"/>
              <a:t>	5	10	95	19	15</a:t>
            </a:r>
          </a:p>
          <a:p>
            <a:pPr marL="0" indent="0" eaLnBrk="1" hangingPunct="1">
              <a:lnSpc>
                <a:spcPct val="60000"/>
              </a:lnSpc>
              <a:spcBef>
                <a:spcPct val="70000"/>
              </a:spcBef>
              <a:buNone/>
              <a:tabLst>
                <a:tab pos="1817688" algn="r"/>
                <a:tab pos="3657600" algn="r"/>
                <a:tab pos="5200650" algn="r"/>
                <a:tab pos="6743700" algn="r"/>
                <a:tab pos="8115300" algn="r"/>
              </a:tabLst>
            </a:pPr>
            <a:r>
              <a:rPr lang="pt-BR" altLang="pt-PT" sz="2000" b="1"/>
              <a:t>	6	10	108	18	13</a:t>
            </a:r>
          </a:p>
          <a:p>
            <a:pPr marL="0" indent="0" eaLnBrk="1" hangingPunct="1">
              <a:lnSpc>
                <a:spcPct val="60000"/>
              </a:lnSpc>
              <a:spcBef>
                <a:spcPct val="70000"/>
              </a:spcBef>
              <a:buNone/>
              <a:tabLst>
                <a:tab pos="1817688" algn="r"/>
                <a:tab pos="3657600" algn="r"/>
                <a:tab pos="5200650" algn="r"/>
                <a:tab pos="6743700" algn="r"/>
                <a:tab pos="8115300" algn="r"/>
              </a:tabLst>
            </a:pPr>
            <a:r>
              <a:rPr lang="pt-BR" altLang="pt-PT" sz="2000" b="1"/>
              <a:t>	7	10	112	16	4</a:t>
            </a:r>
          </a:p>
          <a:p>
            <a:pPr marL="0" indent="0" eaLnBrk="1" hangingPunct="1">
              <a:lnSpc>
                <a:spcPct val="60000"/>
              </a:lnSpc>
              <a:spcBef>
                <a:spcPct val="70000"/>
              </a:spcBef>
              <a:buNone/>
              <a:tabLst>
                <a:tab pos="1817688" algn="r"/>
                <a:tab pos="3657600" algn="r"/>
                <a:tab pos="5200650" algn="r"/>
                <a:tab pos="6743700" algn="r"/>
                <a:tab pos="8115300" algn="r"/>
              </a:tabLst>
            </a:pPr>
            <a:r>
              <a:rPr lang="pt-BR" altLang="pt-PT" sz="2000" b="1"/>
              <a:t>	8	10	112	14	0</a:t>
            </a:r>
          </a:p>
          <a:p>
            <a:pPr marL="0" indent="0" eaLnBrk="1" hangingPunct="1">
              <a:lnSpc>
                <a:spcPct val="60000"/>
              </a:lnSpc>
              <a:spcBef>
                <a:spcPct val="70000"/>
              </a:spcBef>
              <a:buNone/>
              <a:tabLst>
                <a:tab pos="1817688" algn="r"/>
                <a:tab pos="3657600" algn="r"/>
                <a:tab pos="5200650" algn="r"/>
                <a:tab pos="6743700" algn="r"/>
                <a:tab pos="8115300" algn="r"/>
              </a:tabLst>
            </a:pPr>
            <a:r>
              <a:rPr lang="pt-BR" altLang="pt-PT" sz="2000" b="1"/>
              <a:t>	9	10	108	12	-4</a:t>
            </a:r>
          </a:p>
          <a:p>
            <a:pPr marL="0" indent="0" eaLnBrk="1" hangingPunct="1">
              <a:lnSpc>
                <a:spcPct val="60000"/>
              </a:lnSpc>
              <a:spcBef>
                <a:spcPct val="70000"/>
              </a:spcBef>
              <a:buNone/>
              <a:tabLst>
                <a:tab pos="1817688" algn="r"/>
                <a:tab pos="3657600" algn="r"/>
                <a:tab pos="5200650" algn="r"/>
                <a:tab pos="6743700" algn="r"/>
                <a:tab pos="8115300" algn="r"/>
              </a:tabLst>
            </a:pPr>
            <a:r>
              <a:rPr lang="pt-BR" altLang="pt-PT" sz="2000" b="1"/>
              <a:t>	10	10	100	10	-8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05DC93-D550-4AB3-974D-54743226D004}" type="slidenum">
              <a:rPr lang="pt-PT" altLang="pt-PT"/>
              <a:pPr eaLnBrk="1" hangingPunct="1"/>
              <a:t>16</a:t>
            </a:fld>
            <a:endParaRPr lang="pt-PT" altLang="pt-PT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Observações: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pt-BR" altLang="pt-PT" smtClean="0"/>
              <a:t>	1) 	À medida que aumenta o número de 	trabalhadores, o produto (</a:t>
            </a:r>
            <a:r>
              <a:rPr lang="pt-BR" altLang="pt-PT" i="1" smtClean="0"/>
              <a:t>Q</a:t>
            </a:r>
            <a:r>
              <a:rPr lang="pt-BR" altLang="pt-PT" smtClean="0"/>
              <a:t>) 	aumenta, atinge um máximo e, 	então, decresce.</a:t>
            </a:r>
          </a:p>
        </p:txBody>
      </p:sp>
      <p:sp>
        <p:nvSpPr>
          <p:cNvPr id="26630" name="Rectangle 7"/>
          <p:cNvSpPr>
            <a:spLocks noGrp="1" noChangeArrowheads="1"/>
          </p:cNvSpPr>
          <p:nvPr>
            <p:ph type="title"/>
          </p:nvPr>
        </p:nvSpPr>
        <p:spPr>
          <a:xfrm>
            <a:off x="2074864" y="277813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um factor variável (Trabalho)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3E58D0-0A38-4C89-A426-8C63AB711BCB}" type="slidenum">
              <a:rPr lang="pt-PT" altLang="pt-PT"/>
              <a:pPr eaLnBrk="1" hangingPunct="1"/>
              <a:t>17</a:t>
            </a:fld>
            <a:endParaRPr lang="pt-PT" altLang="pt-PT"/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Observações: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pt-BR" altLang="pt-PT" smtClean="0"/>
              <a:t>	2) 	O produto médio do trabalho (</a:t>
            </a:r>
            <a:r>
              <a:rPr lang="pt-BR" altLang="pt-PT" i="1" smtClean="0"/>
              <a:t>PM</a:t>
            </a:r>
            <a:r>
              <a:rPr lang="pt-BR" altLang="pt-PT" smtClean="0"/>
              <a:t>), 		ou produto por trabalhador, 	inicialmente aumenta e depois 	diminui.</a:t>
            </a:r>
          </a:p>
        </p:txBody>
      </p:sp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4019550" y="5120759"/>
            <a:ext cx="184731" cy="36933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graphicFrame>
        <p:nvGraphicFramePr>
          <p:cNvPr id="102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76800" y="4857750"/>
          <a:ext cx="2971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ção" r:id="rId4" imgW="1320480" imgH="393480" progId="Equation.3">
                  <p:embed/>
                </p:oleObj>
              </mc:Choice>
              <mc:Fallback>
                <p:oleObj name="Equação" r:id="rId4" imgW="1320480" imgH="39348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857750"/>
                        <a:ext cx="2971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>
          <a:xfrm>
            <a:off x="2074864" y="277813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um factor variável (Trabalho)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9B1C43-7DAA-4CF5-89EE-9BF62A1691DA}" type="slidenum">
              <a:rPr lang="pt-PT" altLang="pt-PT"/>
              <a:pPr eaLnBrk="1" hangingPunct="1"/>
              <a:t>18</a:t>
            </a:fld>
            <a:endParaRPr lang="pt-PT" altLang="pt-PT"/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Observações: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pt-BR" altLang="pt-PT" smtClean="0"/>
              <a:t>	3) 	O produto marginal do trabalho (</a:t>
            </a:r>
            <a:r>
              <a:rPr lang="pt-BR" altLang="pt-PT" i="1" smtClean="0"/>
              <a:t>PMg</a:t>
            </a:r>
            <a:r>
              <a:rPr lang="pt-BR" altLang="pt-PT" smtClean="0"/>
              <a:t>), ou produto de um trabalhador adicional, aumenta rapidamente no início, depois diminui e se torna negativo.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3609975" y="5095616"/>
            <a:ext cx="5276850" cy="116574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graphicFrame>
        <p:nvGraphicFramePr>
          <p:cNvPr id="205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62438" y="5265738"/>
          <a:ext cx="367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4" imgW="3670200" imgH="825480" progId="Equation.3">
                  <p:embed/>
                </p:oleObj>
              </mc:Choice>
              <mc:Fallback>
                <p:oleObj name="Equation" r:id="rId4" imgW="3670200" imgH="82548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5265738"/>
                        <a:ext cx="3670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8"/>
          <p:cNvSpPr>
            <a:spLocks noGrp="1" noChangeArrowheads="1"/>
          </p:cNvSpPr>
          <p:nvPr>
            <p:ph type="title"/>
          </p:nvPr>
        </p:nvSpPr>
        <p:spPr>
          <a:xfrm>
            <a:off x="2074864" y="277813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um factor variável (Trabalho)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A26C14-42C1-4155-9A33-15BF5EC3A5F6}" type="slidenum">
              <a:rPr lang="pt-PT" altLang="pt-PT"/>
              <a:pPr eaLnBrk="1" hangingPunct="1"/>
              <a:t>19</a:t>
            </a:fld>
            <a:endParaRPr lang="pt-PT" altLang="pt-PT"/>
          </a:p>
        </p:txBody>
      </p:sp>
      <p:sp>
        <p:nvSpPr>
          <p:cNvPr id="27673" name="Rectangle 44"/>
          <p:cNvSpPr>
            <a:spLocks noGrp="1" noChangeArrowheads="1"/>
          </p:cNvSpPr>
          <p:nvPr>
            <p:ph type="title"/>
          </p:nvPr>
        </p:nvSpPr>
        <p:spPr>
          <a:xfrm>
            <a:off x="2074864" y="277813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um factor variável (Trabalho)</a:t>
            </a:r>
          </a:p>
        </p:txBody>
      </p:sp>
      <p:pic>
        <p:nvPicPr>
          <p:cNvPr id="47" name="Imagem 4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1275" y="1777047"/>
            <a:ext cx="6156325" cy="4468178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88A59F-0D07-4998-8D57-081BEE312F25}" type="slidenum">
              <a:rPr lang="pt-PT" altLang="pt-PT"/>
              <a:pPr eaLnBrk="1" hangingPunct="1"/>
              <a:t>2</a:t>
            </a:fld>
            <a:endParaRPr lang="pt-PT" altLang="pt-PT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mtClean="0"/>
              <a:t>Tópicos para Discussão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PT" smtClean="0"/>
              <a:t>Tecnologia da Produção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PT" smtClean="0"/>
              <a:t>Isoquantas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PT" smtClean="0"/>
              <a:t>Produção com um factor Variável (Trabalho)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PT" smtClean="0"/>
              <a:t>Produção com Dois factores Variáveis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PT" smtClean="0"/>
              <a:t>Rendimentos de Escala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A0CEC6-A9D6-4CF8-B817-2E974D01B0B0}" type="slidenum">
              <a:rPr lang="pt-PT" altLang="pt-PT"/>
              <a:pPr eaLnBrk="1" hangingPunct="1"/>
              <a:t>20</a:t>
            </a:fld>
            <a:endParaRPr lang="pt-PT" altLang="pt-PT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4648200" y="62357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8679" name="Rectangle 40"/>
          <p:cNvSpPr>
            <a:spLocks noGrp="1" noChangeArrowheads="1"/>
          </p:cNvSpPr>
          <p:nvPr>
            <p:ph type="title"/>
          </p:nvPr>
        </p:nvSpPr>
        <p:spPr>
          <a:xfrm>
            <a:off x="2074864" y="277813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um factor variável (Trabalho)</a:t>
            </a:r>
          </a:p>
        </p:txBody>
      </p:sp>
      <p:pic>
        <p:nvPicPr>
          <p:cNvPr id="44" name="Imagem 4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9834" y="1542414"/>
            <a:ext cx="7202805" cy="488124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6DF2C2-BBF1-4A97-9598-22E9953622AB}" type="slidenum">
              <a:rPr lang="pt-PT" altLang="pt-PT"/>
              <a:pPr eaLnBrk="1" hangingPunct="1"/>
              <a:t>21</a:t>
            </a:fld>
            <a:endParaRPr lang="pt-PT" altLang="pt-PT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Observações:</a:t>
            </a:r>
          </a:p>
          <a:p>
            <a:pPr lvl="1" eaLnBrk="1" hangingPunct="1">
              <a:buSzPct val="75000"/>
            </a:pPr>
            <a:r>
              <a:rPr lang="pt-BR" altLang="pt-PT" smtClean="0"/>
              <a:t>Quando </a:t>
            </a:r>
            <a:r>
              <a:rPr lang="pt-BR" altLang="pt-PT" i="1" smtClean="0"/>
              <a:t>PMg = </a:t>
            </a:r>
            <a:r>
              <a:rPr lang="pt-BR" altLang="pt-PT" smtClean="0"/>
              <a:t>0, </a:t>
            </a:r>
            <a:r>
              <a:rPr lang="pt-BR" altLang="pt-PT" i="1" smtClean="0"/>
              <a:t>PT </a:t>
            </a:r>
            <a:r>
              <a:rPr lang="pt-BR" altLang="pt-PT" smtClean="0"/>
              <a:t>encontra-se no seu nível máximo</a:t>
            </a:r>
          </a:p>
          <a:p>
            <a:pPr lvl="1" eaLnBrk="1" hangingPunct="1">
              <a:buSzPct val="75000"/>
            </a:pPr>
            <a:r>
              <a:rPr lang="pt-BR" altLang="pt-PT" smtClean="0"/>
              <a:t>Quando </a:t>
            </a:r>
            <a:r>
              <a:rPr lang="pt-BR" altLang="pt-PT" i="1" smtClean="0"/>
              <a:t>PMg &gt; PM, PM é </a:t>
            </a:r>
            <a:r>
              <a:rPr lang="pt-BR" altLang="pt-PT" smtClean="0"/>
              <a:t>crescente</a:t>
            </a:r>
          </a:p>
          <a:p>
            <a:pPr lvl="1" eaLnBrk="1" hangingPunct="1">
              <a:buSzPct val="75000"/>
            </a:pPr>
            <a:r>
              <a:rPr lang="pt-BR" altLang="pt-PT" smtClean="0"/>
              <a:t>Quando </a:t>
            </a:r>
            <a:r>
              <a:rPr lang="pt-BR" altLang="pt-PT" i="1" smtClean="0"/>
              <a:t>PMg &lt; PM, PM </a:t>
            </a:r>
            <a:r>
              <a:rPr lang="pt-BR" altLang="pt-PT" smtClean="0"/>
              <a:t> é decrescente</a:t>
            </a:r>
          </a:p>
          <a:p>
            <a:pPr lvl="1" eaLnBrk="1" hangingPunct="1">
              <a:buSzPct val="75000"/>
            </a:pPr>
            <a:r>
              <a:rPr lang="pt-BR" altLang="pt-PT" smtClean="0"/>
              <a:t>Quando </a:t>
            </a:r>
            <a:r>
              <a:rPr lang="pt-BR" altLang="pt-PT" i="1" smtClean="0"/>
              <a:t>PMg = PM, PM </a:t>
            </a:r>
            <a:r>
              <a:rPr lang="pt-BR" altLang="pt-PT" smtClean="0"/>
              <a:t>encontra-se no seu nível máximo</a:t>
            </a:r>
          </a:p>
        </p:txBody>
      </p:sp>
      <p:sp>
        <p:nvSpPr>
          <p:cNvPr id="29702" name="Rectangle 7"/>
          <p:cNvSpPr>
            <a:spLocks noGrp="1" noChangeArrowheads="1"/>
          </p:cNvSpPr>
          <p:nvPr>
            <p:ph type="title"/>
          </p:nvPr>
        </p:nvSpPr>
        <p:spPr>
          <a:xfrm>
            <a:off x="2074864" y="277813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um factor variável (Trabalho)</a:t>
            </a: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1069"/>
          <p:cNvSpPr>
            <a:spLocks noGrp="1" noChangeArrowheads="1"/>
          </p:cNvSpPr>
          <p:nvPr>
            <p:ph type="title"/>
          </p:nvPr>
        </p:nvSpPr>
        <p:spPr>
          <a:xfrm>
            <a:off x="2074864" y="277813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um factor variável (Trabalho)</a:t>
            </a:r>
          </a:p>
        </p:txBody>
      </p:sp>
      <p:pic>
        <p:nvPicPr>
          <p:cNvPr id="75" name="Imagem 7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4620" y="1554480"/>
            <a:ext cx="6858000" cy="4960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466262-0C08-492D-A7B7-1A0103977E38}" type="slidenum">
              <a:rPr lang="pt-PT" altLang="pt-PT"/>
              <a:pPr eaLnBrk="1" hangingPunct="1"/>
              <a:t>23</a:t>
            </a:fld>
            <a:endParaRPr lang="pt-PT" altLang="pt-PT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192339"/>
            <a:ext cx="8229600" cy="3933825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À medida que o uso de determinado factor aumenta, chega-se a um ponto em que as quantidades adicionais de produto obtidas tornam-se menores (ou seja, o PMg diminui).</a:t>
            </a:r>
          </a:p>
        </p:txBody>
      </p:sp>
      <p:sp>
        <p:nvSpPr>
          <p:cNvPr id="31750" name="Rectangle 7"/>
          <p:cNvSpPr>
            <a:spLocks noGrp="1" noChangeArrowheads="1"/>
          </p:cNvSpPr>
          <p:nvPr>
            <p:ph type="title"/>
          </p:nvPr>
        </p:nvSpPr>
        <p:spPr>
          <a:xfrm>
            <a:off x="2074864" y="277813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um factor variável (Trabalho)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1524001" y="1427163"/>
            <a:ext cx="8429625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800" b="1">
                <a:latin typeface="Arial" charset="0"/>
              </a:rPr>
              <a:t>A Lei  dos Rendimentos Marginais Decrescentes</a:t>
            </a:r>
            <a:endParaRPr lang="en-US" sz="3200" b="1">
              <a:latin typeface="Arial" charset="0"/>
            </a:endParaRP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4EFE0C-7B36-4546-B6E7-9FC26D96EF2E}" type="slidenum">
              <a:rPr lang="pt-PT" altLang="pt-PT"/>
              <a:pPr eaLnBrk="1" hangingPunct="1"/>
              <a:t>24</a:t>
            </a:fld>
            <a:endParaRPr lang="pt-PT" altLang="pt-PT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151063"/>
            <a:ext cx="8229600" cy="3975100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z="2800"/>
              <a:t>Quando a quantidade utilizada do factor trabalho é pequena, o PMg é grande como consequência da maior especialização.</a:t>
            </a:r>
          </a:p>
          <a:p>
            <a:pPr eaLnBrk="1" hangingPunct="1">
              <a:spcBef>
                <a:spcPct val="70000"/>
              </a:spcBef>
            </a:pPr>
            <a:r>
              <a:rPr lang="pt-BR" altLang="pt-PT" sz="2800"/>
              <a:t>Quando a quantidade utilizada do factor trabalho é grande, o PMg decresce como resultado de ineficiências que afectam o próprio processo produtivo.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1530351" y="1427163"/>
            <a:ext cx="8429625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800" b="1">
                <a:latin typeface="Arial" charset="0"/>
              </a:rPr>
              <a:t>A Lei  dos Rendimentos Marginais Decrescentes</a:t>
            </a:r>
          </a:p>
        </p:txBody>
      </p:sp>
      <p:sp>
        <p:nvSpPr>
          <p:cNvPr id="32775" name="Rectangle 8"/>
          <p:cNvSpPr>
            <a:spLocks noGrp="1" noChangeArrowheads="1"/>
          </p:cNvSpPr>
          <p:nvPr>
            <p:ph type="title"/>
          </p:nvPr>
        </p:nvSpPr>
        <p:spPr>
          <a:xfrm>
            <a:off x="2074864" y="277813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um factor variável (Trabalho)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12F6B2-FD40-4A01-AD7E-7A587A9BAC1B}" type="slidenum">
              <a:rPr lang="pt-PT" altLang="pt-PT"/>
              <a:pPr eaLnBrk="1" hangingPunct="1"/>
              <a:t>25</a:t>
            </a:fld>
            <a:endParaRPr lang="pt-PT" altLang="pt-PT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192339"/>
            <a:ext cx="8229600" cy="3933825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Pode ser aplicada a decisões de longo prazo relativas à escolha entre diferentes configurações de plantas produtivas.</a:t>
            </a:r>
          </a:p>
          <a:p>
            <a:pPr eaLnBrk="1" hangingPunct="1"/>
            <a:r>
              <a:rPr lang="pt-BR" altLang="pt-PT" smtClean="0"/>
              <a:t>Supõe-se que a qualidade do factor variável seja constante.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1549401" y="1427163"/>
            <a:ext cx="8429625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800" b="1">
                <a:latin typeface="Arial" charset="0"/>
              </a:rPr>
              <a:t>A Lei  dos Rendimentos Marginais Decrescentes</a:t>
            </a:r>
          </a:p>
        </p:txBody>
      </p:sp>
      <p:sp>
        <p:nvSpPr>
          <p:cNvPr id="33799" name="Rectangle 9"/>
          <p:cNvSpPr>
            <a:spLocks noGrp="1" noChangeArrowheads="1"/>
          </p:cNvSpPr>
          <p:nvPr>
            <p:ph type="title"/>
          </p:nvPr>
        </p:nvSpPr>
        <p:spPr>
          <a:xfrm>
            <a:off x="2074864" y="277813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um factor variável (Trabalho)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8FB6B0-6166-47C0-B896-96EF6EB3DDA4}" type="slidenum">
              <a:rPr lang="pt-PT" altLang="pt-PT"/>
              <a:pPr eaLnBrk="1" hangingPunct="1"/>
              <a:t>26</a:t>
            </a:fld>
            <a:endParaRPr lang="pt-PT" altLang="pt-PT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2192339"/>
            <a:ext cx="8229600" cy="3933825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mtClean="0"/>
              <a:t>Explica a ocorrência de um PMg decrescente, mas não necessariamente de um PMg negativo</a:t>
            </a:r>
          </a:p>
          <a:p>
            <a:pPr eaLnBrk="1" hangingPunct="1"/>
            <a:r>
              <a:rPr lang="pt-BR" altLang="pt-PT" smtClean="0"/>
              <a:t>Supõe-se uma tecnologia constante.</a:t>
            </a:r>
            <a:endParaRPr lang="pt-BR" altLang="pt-PT" sz="2800"/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1625601" y="1427163"/>
            <a:ext cx="8429625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800" b="1">
                <a:latin typeface="Arial" charset="0"/>
              </a:rPr>
              <a:t>A Lei  dos Rendimentos Marginais Decrescentes</a:t>
            </a:r>
          </a:p>
        </p:txBody>
      </p:sp>
      <p:sp>
        <p:nvSpPr>
          <p:cNvPr id="34823" name="Rectangle 6"/>
          <p:cNvSpPr>
            <a:spLocks noGrp="1" noChangeArrowheads="1"/>
          </p:cNvSpPr>
          <p:nvPr>
            <p:ph type="title"/>
          </p:nvPr>
        </p:nvSpPr>
        <p:spPr>
          <a:xfrm>
            <a:off x="2074864" y="277813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um factor variável (Trabalho)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670F10-4DD6-452D-97AE-866E2DD23750}" type="slidenum">
              <a:rPr lang="pt-PT" altLang="pt-PT"/>
              <a:pPr eaLnBrk="1" hangingPunct="1"/>
              <a:t>27</a:t>
            </a:fld>
            <a:endParaRPr lang="pt-PT" altLang="pt-PT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title"/>
          </p:nvPr>
        </p:nvSpPr>
        <p:spPr>
          <a:xfrm>
            <a:off x="2074864" y="285750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600"/>
              <a:t>Efeito da Inovação Tecnológica</a:t>
            </a:r>
          </a:p>
        </p:txBody>
      </p:sp>
      <p:sp>
        <p:nvSpPr>
          <p:cNvPr id="35846" name="Rectangle 8"/>
          <p:cNvSpPr>
            <a:spLocks noChangeArrowheads="1"/>
          </p:cNvSpPr>
          <p:nvPr/>
        </p:nvSpPr>
        <p:spPr bwMode="auto">
          <a:xfrm>
            <a:off x="4648200" y="62357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35847" name="Line 9"/>
          <p:cNvSpPr>
            <a:spLocks noChangeShapeType="1"/>
          </p:cNvSpPr>
          <p:nvPr/>
        </p:nvSpPr>
        <p:spPr bwMode="auto">
          <a:xfrm>
            <a:off x="3733800" y="1420814"/>
            <a:ext cx="0" cy="4586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5848" name="Line 10"/>
          <p:cNvSpPr>
            <a:spLocks noChangeShapeType="1"/>
          </p:cNvSpPr>
          <p:nvPr/>
        </p:nvSpPr>
        <p:spPr bwMode="auto">
          <a:xfrm>
            <a:off x="3714750" y="5988050"/>
            <a:ext cx="444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5849" name="Rectangle 11"/>
          <p:cNvSpPr>
            <a:spLocks noChangeArrowheads="1"/>
          </p:cNvSpPr>
          <p:nvPr/>
        </p:nvSpPr>
        <p:spPr bwMode="auto">
          <a:xfrm>
            <a:off x="8174038" y="5608639"/>
            <a:ext cx="1904368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1600" b="1"/>
              <a:t>Trabalho por </a:t>
            </a:r>
          </a:p>
          <a:p>
            <a:r>
              <a:rPr lang="en-US" altLang="pt-PT" sz="1600" b="1"/>
              <a:t>período de tempo</a:t>
            </a:r>
          </a:p>
        </p:txBody>
      </p:sp>
      <p:sp>
        <p:nvSpPr>
          <p:cNvPr id="35850" name="Rectangle 12"/>
          <p:cNvSpPr>
            <a:spLocks noChangeArrowheads="1"/>
          </p:cNvSpPr>
          <p:nvPr/>
        </p:nvSpPr>
        <p:spPr bwMode="auto">
          <a:xfrm>
            <a:off x="2344089" y="1435101"/>
            <a:ext cx="1380187" cy="68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pt-PT" sz="1600" b="1"/>
              <a:t>Produção </a:t>
            </a:r>
          </a:p>
          <a:p>
            <a:pPr algn="r">
              <a:lnSpc>
                <a:spcPct val="80000"/>
              </a:lnSpc>
            </a:pPr>
            <a:r>
              <a:rPr lang="en-US" altLang="pt-PT" sz="1600" b="1"/>
              <a:t>por período </a:t>
            </a:r>
          </a:p>
          <a:p>
            <a:pPr algn="r">
              <a:lnSpc>
                <a:spcPct val="80000"/>
              </a:lnSpc>
            </a:pPr>
            <a:r>
              <a:rPr lang="en-US" altLang="pt-PT" sz="1600" b="1"/>
              <a:t>de tempo</a:t>
            </a:r>
          </a:p>
        </p:txBody>
      </p:sp>
      <p:sp>
        <p:nvSpPr>
          <p:cNvPr id="35851" name="Rectangle 13"/>
          <p:cNvSpPr>
            <a:spLocks noChangeArrowheads="1"/>
          </p:cNvSpPr>
          <p:nvPr/>
        </p:nvSpPr>
        <p:spPr bwMode="auto">
          <a:xfrm>
            <a:off x="3263900" y="4140201"/>
            <a:ext cx="46807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50</a:t>
            </a:r>
          </a:p>
        </p:txBody>
      </p:sp>
      <p:sp>
        <p:nvSpPr>
          <p:cNvPr id="35852" name="Rectangle 14"/>
          <p:cNvSpPr>
            <a:spLocks noChangeArrowheads="1"/>
          </p:cNvSpPr>
          <p:nvPr/>
        </p:nvSpPr>
        <p:spPr bwMode="auto">
          <a:xfrm>
            <a:off x="3111500" y="2349501"/>
            <a:ext cx="6107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100</a:t>
            </a:r>
          </a:p>
        </p:txBody>
      </p:sp>
      <p:sp>
        <p:nvSpPr>
          <p:cNvPr id="35853" name="Rectangle 15"/>
          <p:cNvSpPr>
            <a:spLocks noChangeArrowheads="1"/>
          </p:cNvSpPr>
          <p:nvPr/>
        </p:nvSpPr>
        <p:spPr bwMode="auto">
          <a:xfrm>
            <a:off x="3492501" y="5930901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0</a:t>
            </a:r>
          </a:p>
        </p:txBody>
      </p:sp>
      <p:sp>
        <p:nvSpPr>
          <p:cNvPr id="35854" name="Rectangle 16"/>
          <p:cNvSpPr>
            <a:spLocks noChangeArrowheads="1"/>
          </p:cNvSpPr>
          <p:nvPr/>
        </p:nvSpPr>
        <p:spPr bwMode="auto">
          <a:xfrm>
            <a:off x="4284664" y="5930901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2</a:t>
            </a:r>
          </a:p>
        </p:txBody>
      </p:sp>
      <p:sp>
        <p:nvSpPr>
          <p:cNvPr id="35855" name="Rectangle 17"/>
          <p:cNvSpPr>
            <a:spLocks noChangeArrowheads="1"/>
          </p:cNvSpPr>
          <p:nvPr/>
        </p:nvSpPr>
        <p:spPr bwMode="auto">
          <a:xfrm>
            <a:off x="4679951" y="5930901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3</a:t>
            </a:r>
          </a:p>
        </p:txBody>
      </p:sp>
      <p:sp>
        <p:nvSpPr>
          <p:cNvPr id="35856" name="Rectangle 18"/>
          <p:cNvSpPr>
            <a:spLocks noChangeArrowheads="1"/>
          </p:cNvSpPr>
          <p:nvPr/>
        </p:nvSpPr>
        <p:spPr bwMode="auto">
          <a:xfrm>
            <a:off x="5076826" y="5930901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4</a:t>
            </a:r>
          </a:p>
        </p:txBody>
      </p:sp>
      <p:sp>
        <p:nvSpPr>
          <p:cNvPr id="35857" name="Rectangle 19"/>
          <p:cNvSpPr>
            <a:spLocks noChangeArrowheads="1"/>
          </p:cNvSpPr>
          <p:nvPr/>
        </p:nvSpPr>
        <p:spPr bwMode="auto">
          <a:xfrm>
            <a:off x="5473701" y="5930901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5</a:t>
            </a:r>
          </a:p>
        </p:txBody>
      </p:sp>
      <p:sp>
        <p:nvSpPr>
          <p:cNvPr id="35858" name="Rectangle 20"/>
          <p:cNvSpPr>
            <a:spLocks noChangeArrowheads="1"/>
          </p:cNvSpPr>
          <p:nvPr/>
        </p:nvSpPr>
        <p:spPr bwMode="auto">
          <a:xfrm>
            <a:off x="5868989" y="5930901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6</a:t>
            </a:r>
          </a:p>
        </p:txBody>
      </p:sp>
      <p:sp>
        <p:nvSpPr>
          <p:cNvPr id="35859" name="Rectangle 21"/>
          <p:cNvSpPr>
            <a:spLocks noChangeArrowheads="1"/>
          </p:cNvSpPr>
          <p:nvPr/>
        </p:nvSpPr>
        <p:spPr bwMode="auto">
          <a:xfrm>
            <a:off x="6265864" y="5930901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7</a:t>
            </a:r>
          </a:p>
        </p:txBody>
      </p:sp>
      <p:sp>
        <p:nvSpPr>
          <p:cNvPr id="35860" name="Rectangle 22"/>
          <p:cNvSpPr>
            <a:spLocks noChangeArrowheads="1"/>
          </p:cNvSpPr>
          <p:nvPr/>
        </p:nvSpPr>
        <p:spPr bwMode="auto">
          <a:xfrm>
            <a:off x="6661151" y="5930901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8</a:t>
            </a:r>
          </a:p>
        </p:txBody>
      </p:sp>
      <p:sp>
        <p:nvSpPr>
          <p:cNvPr id="35861" name="Rectangle 23"/>
          <p:cNvSpPr>
            <a:spLocks noChangeArrowheads="1"/>
          </p:cNvSpPr>
          <p:nvPr/>
        </p:nvSpPr>
        <p:spPr bwMode="auto">
          <a:xfrm>
            <a:off x="7058026" y="5930901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9</a:t>
            </a:r>
          </a:p>
        </p:txBody>
      </p:sp>
      <p:sp>
        <p:nvSpPr>
          <p:cNvPr id="35862" name="Rectangle 24"/>
          <p:cNvSpPr>
            <a:spLocks noChangeArrowheads="1"/>
          </p:cNvSpPr>
          <p:nvPr/>
        </p:nvSpPr>
        <p:spPr bwMode="auto">
          <a:xfrm>
            <a:off x="7454900" y="5930901"/>
            <a:ext cx="46807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10</a:t>
            </a:r>
          </a:p>
        </p:txBody>
      </p:sp>
      <p:sp>
        <p:nvSpPr>
          <p:cNvPr id="35863" name="Rectangle 25"/>
          <p:cNvSpPr>
            <a:spLocks noChangeArrowheads="1"/>
          </p:cNvSpPr>
          <p:nvPr/>
        </p:nvSpPr>
        <p:spPr bwMode="auto">
          <a:xfrm>
            <a:off x="3887789" y="5930901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1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3736976" y="3687763"/>
            <a:ext cx="4710113" cy="2335212"/>
            <a:chOff x="1394" y="2323"/>
            <a:chExt cx="2967" cy="1471"/>
          </a:xfrm>
        </p:grpSpPr>
        <p:sp>
          <p:nvSpPr>
            <p:cNvPr id="35880" name="Freeform 6"/>
            <p:cNvSpPr>
              <a:spLocks/>
            </p:cNvSpPr>
            <p:nvPr/>
          </p:nvSpPr>
          <p:spPr bwMode="auto">
            <a:xfrm>
              <a:off x="1394" y="2597"/>
              <a:ext cx="2679" cy="1197"/>
            </a:xfrm>
            <a:custGeom>
              <a:avLst/>
              <a:gdLst>
                <a:gd name="T0" fmla="*/ 0 w 2679"/>
                <a:gd name="T1" fmla="*/ 1196 h 1197"/>
                <a:gd name="T2" fmla="*/ 124 w 2679"/>
                <a:gd name="T3" fmla="*/ 1172 h 1197"/>
                <a:gd name="T4" fmla="*/ 248 w 2679"/>
                <a:gd name="T5" fmla="*/ 1141 h 1197"/>
                <a:gd name="T6" fmla="*/ 365 w 2679"/>
                <a:gd name="T7" fmla="*/ 1105 h 1197"/>
                <a:gd name="T8" fmla="*/ 476 w 2679"/>
                <a:gd name="T9" fmla="*/ 1050 h 1197"/>
                <a:gd name="T10" fmla="*/ 580 w 2679"/>
                <a:gd name="T11" fmla="*/ 984 h 1197"/>
                <a:gd name="T12" fmla="*/ 678 w 2679"/>
                <a:gd name="T13" fmla="*/ 905 h 1197"/>
                <a:gd name="T14" fmla="*/ 769 w 2679"/>
                <a:gd name="T15" fmla="*/ 820 h 1197"/>
                <a:gd name="T16" fmla="*/ 860 w 2679"/>
                <a:gd name="T17" fmla="*/ 717 h 1197"/>
                <a:gd name="T18" fmla="*/ 906 w 2679"/>
                <a:gd name="T19" fmla="*/ 656 h 1197"/>
                <a:gd name="T20" fmla="*/ 958 w 2679"/>
                <a:gd name="T21" fmla="*/ 589 h 1197"/>
                <a:gd name="T22" fmla="*/ 1049 w 2679"/>
                <a:gd name="T23" fmla="*/ 443 h 1197"/>
                <a:gd name="T24" fmla="*/ 1095 w 2679"/>
                <a:gd name="T25" fmla="*/ 371 h 1197"/>
                <a:gd name="T26" fmla="*/ 1140 w 2679"/>
                <a:gd name="T27" fmla="*/ 304 h 1197"/>
                <a:gd name="T28" fmla="*/ 1180 w 2679"/>
                <a:gd name="T29" fmla="*/ 243 h 1197"/>
                <a:gd name="T30" fmla="*/ 1219 w 2679"/>
                <a:gd name="T31" fmla="*/ 195 h 1197"/>
                <a:gd name="T32" fmla="*/ 1251 w 2679"/>
                <a:gd name="T33" fmla="*/ 158 h 1197"/>
                <a:gd name="T34" fmla="*/ 1277 w 2679"/>
                <a:gd name="T35" fmla="*/ 128 h 1197"/>
                <a:gd name="T36" fmla="*/ 1310 w 2679"/>
                <a:gd name="T37" fmla="*/ 104 h 1197"/>
                <a:gd name="T38" fmla="*/ 1329 w 2679"/>
                <a:gd name="T39" fmla="*/ 85 h 1197"/>
                <a:gd name="T40" fmla="*/ 1381 w 2679"/>
                <a:gd name="T41" fmla="*/ 61 h 1197"/>
                <a:gd name="T42" fmla="*/ 1440 w 2679"/>
                <a:gd name="T43" fmla="*/ 43 h 1197"/>
                <a:gd name="T44" fmla="*/ 1505 w 2679"/>
                <a:gd name="T45" fmla="*/ 25 h 1197"/>
                <a:gd name="T46" fmla="*/ 1577 w 2679"/>
                <a:gd name="T47" fmla="*/ 13 h 1197"/>
                <a:gd name="T48" fmla="*/ 1720 w 2679"/>
                <a:gd name="T49" fmla="*/ 0 h 1197"/>
                <a:gd name="T50" fmla="*/ 1785 w 2679"/>
                <a:gd name="T51" fmla="*/ 0 h 1197"/>
                <a:gd name="T52" fmla="*/ 1851 w 2679"/>
                <a:gd name="T53" fmla="*/ 7 h 1197"/>
                <a:gd name="T54" fmla="*/ 1981 w 2679"/>
                <a:gd name="T55" fmla="*/ 31 h 1197"/>
                <a:gd name="T56" fmla="*/ 2053 w 2679"/>
                <a:gd name="T57" fmla="*/ 55 h 1197"/>
                <a:gd name="T58" fmla="*/ 2131 w 2679"/>
                <a:gd name="T59" fmla="*/ 85 h 1197"/>
                <a:gd name="T60" fmla="*/ 2202 w 2679"/>
                <a:gd name="T61" fmla="*/ 122 h 1197"/>
                <a:gd name="T62" fmla="*/ 2274 w 2679"/>
                <a:gd name="T63" fmla="*/ 158 h 1197"/>
                <a:gd name="T64" fmla="*/ 2333 w 2679"/>
                <a:gd name="T65" fmla="*/ 201 h 1197"/>
                <a:gd name="T66" fmla="*/ 2378 w 2679"/>
                <a:gd name="T67" fmla="*/ 249 h 1197"/>
                <a:gd name="T68" fmla="*/ 2483 w 2679"/>
                <a:gd name="T69" fmla="*/ 352 h 1197"/>
                <a:gd name="T70" fmla="*/ 2535 w 2679"/>
                <a:gd name="T71" fmla="*/ 413 h 1197"/>
                <a:gd name="T72" fmla="*/ 2593 w 2679"/>
                <a:gd name="T73" fmla="*/ 486 h 1197"/>
                <a:gd name="T74" fmla="*/ 2639 w 2679"/>
                <a:gd name="T75" fmla="*/ 547 h 1197"/>
                <a:gd name="T76" fmla="*/ 2658 w 2679"/>
                <a:gd name="T77" fmla="*/ 577 h 1197"/>
                <a:gd name="T78" fmla="*/ 2678 w 2679"/>
                <a:gd name="T79" fmla="*/ 595 h 119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679"/>
                <a:gd name="T121" fmla="*/ 0 h 1197"/>
                <a:gd name="T122" fmla="*/ 2679 w 2679"/>
                <a:gd name="T123" fmla="*/ 1197 h 119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679" h="1197">
                  <a:moveTo>
                    <a:pt x="0" y="1196"/>
                  </a:moveTo>
                  <a:lnTo>
                    <a:pt x="124" y="1172"/>
                  </a:lnTo>
                  <a:lnTo>
                    <a:pt x="248" y="1141"/>
                  </a:lnTo>
                  <a:lnTo>
                    <a:pt x="365" y="1105"/>
                  </a:lnTo>
                  <a:lnTo>
                    <a:pt x="476" y="1050"/>
                  </a:lnTo>
                  <a:lnTo>
                    <a:pt x="580" y="984"/>
                  </a:lnTo>
                  <a:lnTo>
                    <a:pt x="678" y="905"/>
                  </a:lnTo>
                  <a:lnTo>
                    <a:pt x="769" y="820"/>
                  </a:lnTo>
                  <a:lnTo>
                    <a:pt x="860" y="717"/>
                  </a:lnTo>
                  <a:lnTo>
                    <a:pt x="906" y="656"/>
                  </a:lnTo>
                  <a:lnTo>
                    <a:pt x="958" y="589"/>
                  </a:lnTo>
                  <a:lnTo>
                    <a:pt x="1049" y="443"/>
                  </a:lnTo>
                  <a:lnTo>
                    <a:pt x="1095" y="371"/>
                  </a:lnTo>
                  <a:lnTo>
                    <a:pt x="1140" y="304"/>
                  </a:lnTo>
                  <a:lnTo>
                    <a:pt x="1180" y="243"/>
                  </a:lnTo>
                  <a:lnTo>
                    <a:pt x="1219" y="195"/>
                  </a:lnTo>
                  <a:lnTo>
                    <a:pt x="1251" y="158"/>
                  </a:lnTo>
                  <a:lnTo>
                    <a:pt x="1277" y="128"/>
                  </a:lnTo>
                  <a:lnTo>
                    <a:pt x="1310" y="104"/>
                  </a:lnTo>
                  <a:lnTo>
                    <a:pt x="1329" y="85"/>
                  </a:lnTo>
                  <a:lnTo>
                    <a:pt x="1381" y="61"/>
                  </a:lnTo>
                  <a:lnTo>
                    <a:pt x="1440" y="43"/>
                  </a:lnTo>
                  <a:lnTo>
                    <a:pt x="1505" y="25"/>
                  </a:lnTo>
                  <a:lnTo>
                    <a:pt x="1577" y="13"/>
                  </a:lnTo>
                  <a:lnTo>
                    <a:pt x="1720" y="0"/>
                  </a:lnTo>
                  <a:lnTo>
                    <a:pt x="1785" y="0"/>
                  </a:lnTo>
                  <a:lnTo>
                    <a:pt x="1851" y="7"/>
                  </a:lnTo>
                  <a:lnTo>
                    <a:pt x="1981" y="31"/>
                  </a:lnTo>
                  <a:lnTo>
                    <a:pt x="2053" y="55"/>
                  </a:lnTo>
                  <a:lnTo>
                    <a:pt x="2131" y="85"/>
                  </a:lnTo>
                  <a:lnTo>
                    <a:pt x="2202" y="122"/>
                  </a:lnTo>
                  <a:lnTo>
                    <a:pt x="2274" y="158"/>
                  </a:lnTo>
                  <a:lnTo>
                    <a:pt x="2333" y="201"/>
                  </a:lnTo>
                  <a:lnTo>
                    <a:pt x="2378" y="249"/>
                  </a:lnTo>
                  <a:lnTo>
                    <a:pt x="2483" y="352"/>
                  </a:lnTo>
                  <a:lnTo>
                    <a:pt x="2535" y="413"/>
                  </a:lnTo>
                  <a:lnTo>
                    <a:pt x="2593" y="486"/>
                  </a:lnTo>
                  <a:lnTo>
                    <a:pt x="2639" y="547"/>
                  </a:lnTo>
                  <a:lnTo>
                    <a:pt x="2658" y="577"/>
                  </a:lnTo>
                  <a:lnTo>
                    <a:pt x="2678" y="595"/>
                  </a:lnTo>
                </a:path>
              </a:pathLst>
            </a:custGeom>
            <a:noFill/>
            <a:ln w="5080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881" name="Line 26"/>
            <p:cNvSpPr>
              <a:spLocks noChangeShapeType="1"/>
            </p:cNvSpPr>
            <p:nvPr/>
          </p:nvSpPr>
          <p:spPr bwMode="auto">
            <a:xfrm flipV="1">
              <a:off x="2832" y="2642"/>
              <a:ext cx="0" cy="1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35882" name="Line 27"/>
            <p:cNvSpPr>
              <a:spLocks noChangeShapeType="1"/>
            </p:cNvSpPr>
            <p:nvPr/>
          </p:nvSpPr>
          <p:spPr bwMode="auto">
            <a:xfrm>
              <a:off x="1395" y="2640"/>
              <a:ext cx="13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35883" name="Oval 28"/>
            <p:cNvSpPr>
              <a:spLocks noChangeArrowheads="1"/>
            </p:cNvSpPr>
            <p:nvPr/>
          </p:nvSpPr>
          <p:spPr bwMode="auto">
            <a:xfrm>
              <a:off x="2784" y="259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  <p:sp>
          <p:nvSpPr>
            <p:cNvPr id="35884" name="Rectangle 36"/>
            <p:cNvSpPr>
              <a:spLocks noChangeArrowheads="1"/>
            </p:cNvSpPr>
            <p:nvPr/>
          </p:nvSpPr>
          <p:spPr bwMode="auto">
            <a:xfrm>
              <a:off x="2719" y="2323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 i="1"/>
                <a:t>A</a:t>
              </a:r>
            </a:p>
          </p:txBody>
        </p:sp>
        <p:sp>
          <p:nvSpPr>
            <p:cNvPr id="35885" name="Rectangle 39"/>
            <p:cNvSpPr>
              <a:spLocks noChangeArrowheads="1"/>
            </p:cNvSpPr>
            <p:nvPr/>
          </p:nvSpPr>
          <p:spPr bwMode="auto">
            <a:xfrm>
              <a:off x="4061" y="3065"/>
              <a:ext cx="3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 i="1"/>
                <a:t>O</a:t>
              </a:r>
              <a:r>
                <a:rPr lang="en-US" altLang="pt-PT" sz="2000" b="1" i="1" baseline="-25000"/>
                <a:t>1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735388" y="1676401"/>
            <a:ext cx="4502150" cy="4475163"/>
            <a:chOff x="1393" y="1056"/>
            <a:chExt cx="2836" cy="2819"/>
          </a:xfrm>
        </p:grpSpPr>
        <p:sp>
          <p:nvSpPr>
            <p:cNvPr id="35874" name="Line 33"/>
            <p:cNvSpPr>
              <a:spLocks noChangeShapeType="1"/>
            </p:cNvSpPr>
            <p:nvPr/>
          </p:nvSpPr>
          <p:spPr bwMode="auto">
            <a:xfrm flipV="1">
              <a:off x="3360" y="1130"/>
              <a:ext cx="0" cy="27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35875" name="Freeform 4"/>
            <p:cNvSpPr>
              <a:spLocks/>
            </p:cNvSpPr>
            <p:nvPr/>
          </p:nvSpPr>
          <p:spPr bwMode="auto">
            <a:xfrm>
              <a:off x="1393" y="1121"/>
              <a:ext cx="2735" cy="2625"/>
            </a:xfrm>
            <a:custGeom>
              <a:avLst/>
              <a:gdLst>
                <a:gd name="T0" fmla="*/ 0 w 2735"/>
                <a:gd name="T1" fmla="*/ 2624 h 2625"/>
                <a:gd name="T2" fmla="*/ 34 w 2735"/>
                <a:gd name="T3" fmla="*/ 2600 h 2625"/>
                <a:gd name="T4" fmla="*/ 73 w 2735"/>
                <a:gd name="T5" fmla="*/ 2576 h 2625"/>
                <a:gd name="T6" fmla="*/ 126 w 2735"/>
                <a:gd name="T7" fmla="*/ 2540 h 2625"/>
                <a:gd name="T8" fmla="*/ 186 w 2735"/>
                <a:gd name="T9" fmla="*/ 2504 h 2625"/>
                <a:gd name="T10" fmla="*/ 312 w 2735"/>
                <a:gd name="T11" fmla="*/ 2408 h 2625"/>
                <a:gd name="T12" fmla="*/ 372 w 2735"/>
                <a:gd name="T13" fmla="*/ 2348 h 2625"/>
                <a:gd name="T14" fmla="*/ 425 w 2735"/>
                <a:gd name="T15" fmla="*/ 2288 h 2625"/>
                <a:gd name="T16" fmla="*/ 471 w 2735"/>
                <a:gd name="T17" fmla="*/ 2217 h 2625"/>
                <a:gd name="T18" fmla="*/ 525 w 2735"/>
                <a:gd name="T19" fmla="*/ 2145 h 2625"/>
                <a:gd name="T20" fmla="*/ 617 w 2735"/>
                <a:gd name="T21" fmla="*/ 1971 h 2625"/>
                <a:gd name="T22" fmla="*/ 717 w 2735"/>
                <a:gd name="T23" fmla="*/ 1779 h 2625"/>
                <a:gd name="T24" fmla="*/ 817 w 2735"/>
                <a:gd name="T25" fmla="*/ 1563 h 2625"/>
                <a:gd name="T26" fmla="*/ 870 w 2735"/>
                <a:gd name="T27" fmla="*/ 1444 h 2625"/>
                <a:gd name="T28" fmla="*/ 929 w 2735"/>
                <a:gd name="T29" fmla="*/ 1300 h 2625"/>
                <a:gd name="T30" fmla="*/ 996 w 2735"/>
                <a:gd name="T31" fmla="*/ 1150 h 2625"/>
                <a:gd name="T32" fmla="*/ 1055 w 2735"/>
                <a:gd name="T33" fmla="*/ 1000 h 2625"/>
                <a:gd name="T34" fmla="*/ 1115 w 2735"/>
                <a:gd name="T35" fmla="*/ 850 h 2625"/>
                <a:gd name="T36" fmla="*/ 1175 w 2735"/>
                <a:gd name="T37" fmla="*/ 713 h 2625"/>
                <a:gd name="T38" fmla="*/ 1221 w 2735"/>
                <a:gd name="T39" fmla="*/ 587 h 2625"/>
                <a:gd name="T40" fmla="*/ 1248 w 2735"/>
                <a:gd name="T41" fmla="*/ 533 h 2625"/>
                <a:gd name="T42" fmla="*/ 1268 w 2735"/>
                <a:gd name="T43" fmla="*/ 485 h 2625"/>
                <a:gd name="T44" fmla="*/ 1301 w 2735"/>
                <a:gd name="T45" fmla="*/ 407 h 2625"/>
                <a:gd name="T46" fmla="*/ 1334 w 2735"/>
                <a:gd name="T47" fmla="*/ 347 h 2625"/>
                <a:gd name="T48" fmla="*/ 1354 w 2735"/>
                <a:gd name="T49" fmla="*/ 293 h 2625"/>
                <a:gd name="T50" fmla="*/ 1374 w 2735"/>
                <a:gd name="T51" fmla="*/ 257 h 2625"/>
                <a:gd name="T52" fmla="*/ 1394 w 2735"/>
                <a:gd name="T53" fmla="*/ 221 h 2625"/>
                <a:gd name="T54" fmla="*/ 1414 w 2735"/>
                <a:gd name="T55" fmla="*/ 197 h 2625"/>
                <a:gd name="T56" fmla="*/ 1460 w 2735"/>
                <a:gd name="T57" fmla="*/ 143 h 2625"/>
                <a:gd name="T58" fmla="*/ 1513 w 2735"/>
                <a:gd name="T59" fmla="*/ 95 h 2625"/>
                <a:gd name="T60" fmla="*/ 1573 w 2735"/>
                <a:gd name="T61" fmla="*/ 59 h 2625"/>
                <a:gd name="T62" fmla="*/ 1633 w 2735"/>
                <a:gd name="T63" fmla="*/ 35 h 2625"/>
                <a:gd name="T64" fmla="*/ 1699 w 2735"/>
                <a:gd name="T65" fmla="*/ 17 h 2625"/>
                <a:gd name="T66" fmla="*/ 1765 w 2735"/>
                <a:gd name="T67" fmla="*/ 5 h 2625"/>
                <a:gd name="T68" fmla="*/ 1838 w 2735"/>
                <a:gd name="T69" fmla="*/ 0 h 2625"/>
                <a:gd name="T70" fmla="*/ 1911 w 2735"/>
                <a:gd name="T71" fmla="*/ 0 h 2625"/>
                <a:gd name="T72" fmla="*/ 1978 w 2735"/>
                <a:gd name="T73" fmla="*/ 0 h 2625"/>
                <a:gd name="T74" fmla="*/ 2031 w 2735"/>
                <a:gd name="T75" fmla="*/ 0 h 2625"/>
                <a:gd name="T76" fmla="*/ 2077 w 2735"/>
                <a:gd name="T77" fmla="*/ 0 h 2625"/>
                <a:gd name="T78" fmla="*/ 2124 w 2735"/>
                <a:gd name="T79" fmla="*/ 11 h 2625"/>
                <a:gd name="T80" fmla="*/ 2177 w 2735"/>
                <a:gd name="T81" fmla="*/ 29 h 2625"/>
                <a:gd name="T82" fmla="*/ 2243 w 2735"/>
                <a:gd name="T83" fmla="*/ 59 h 2625"/>
                <a:gd name="T84" fmla="*/ 2316 w 2735"/>
                <a:gd name="T85" fmla="*/ 101 h 2625"/>
                <a:gd name="T86" fmla="*/ 2396 w 2735"/>
                <a:gd name="T87" fmla="*/ 149 h 2625"/>
                <a:gd name="T88" fmla="*/ 2469 w 2735"/>
                <a:gd name="T89" fmla="*/ 209 h 2625"/>
                <a:gd name="T90" fmla="*/ 2502 w 2735"/>
                <a:gd name="T91" fmla="*/ 245 h 2625"/>
                <a:gd name="T92" fmla="*/ 2535 w 2735"/>
                <a:gd name="T93" fmla="*/ 293 h 2625"/>
                <a:gd name="T94" fmla="*/ 2608 w 2735"/>
                <a:gd name="T95" fmla="*/ 401 h 2625"/>
                <a:gd name="T96" fmla="*/ 2635 w 2735"/>
                <a:gd name="T97" fmla="*/ 449 h 2625"/>
                <a:gd name="T98" fmla="*/ 2668 w 2735"/>
                <a:gd name="T99" fmla="*/ 497 h 2625"/>
                <a:gd name="T100" fmla="*/ 2688 w 2735"/>
                <a:gd name="T101" fmla="*/ 539 h 2625"/>
                <a:gd name="T102" fmla="*/ 2708 w 2735"/>
                <a:gd name="T103" fmla="*/ 569 h 2625"/>
                <a:gd name="T104" fmla="*/ 2721 w 2735"/>
                <a:gd name="T105" fmla="*/ 587 h 2625"/>
                <a:gd name="T106" fmla="*/ 2727 w 2735"/>
                <a:gd name="T107" fmla="*/ 599 h 2625"/>
                <a:gd name="T108" fmla="*/ 2734 w 2735"/>
                <a:gd name="T109" fmla="*/ 599 h 2625"/>
                <a:gd name="T110" fmla="*/ 2727 w 2735"/>
                <a:gd name="T111" fmla="*/ 587 h 2625"/>
                <a:gd name="T112" fmla="*/ 2727 w 2735"/>
                <a:gd name="T113" fmla="*/ 581 h 262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35"/>
                <a:gd name="T172" fmla="*/ 0 h 2625"/>
                <a:gd name="T173" fmla="*/ 2735 w 2735"/>
                <a:gd name="T174" fmla="*/ 2625 h 262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35" h="2625">
                  <a:moveTo>
                    <a:pt x="0" y="2624"/>
                  </a:moveTo>
                  <a:lnTo>
                    <a:pt x="34" y="2600"/>
                  </a:lnTo>
                  <a:lnTo>
                    <a:pt x="73" y="2576"/>
                  </a:lnTo>
                  <a:lnTo>
                    <a:pt x="126" y="2540"/>
                  </a:lnTo>
                  <a:lnTo>
                    <a:pt x="186" y="2504"/>
                  </a:lnTo>
                  <a:lnTo>
                    <a:pt x="312" y="2408"/>
                  </a:lnTo>
                  <a:lnTo>
                    <a:pt x="372" y="2348"/>
                  </a:lnTo>
                  <a:lnTo>
                    <a:pt x="425" y="2288"/>
                  </a:lnTo>
                  <a:lnTo>
                    <a:pt x="471" y="2217"/>
                  </a:lnTo>
                  <a:lnTo>
                    <a:pt x="525" y="2145"/>
                  </a:lnTo>
                  <a:lnTo>
                    <a:pt x="617" y="1971"/>
                  </a:lnTo>
                  <a:lnTo>
                    <a:pt x="717" y="1779"/>
                  </a:lnTo>
                  <a:lnTo>
                    <a:pt x="817" y="1563"/>
                  </a:lnTo>
                  <a:lnTo>
                    <a:pt x="870" y="1444"/>
                  </a:lnTo>
                  <a:lnTo>
                    <a:pt x="929" y="1300"/>
                  </a:lnTo>
                  <a:lnTo>
                    <a:pt x="996" y="1150"/>
                  </a:lnTo>
                  <a:lnTo>
                    <a:pt x="1055" y="1000"/>
                  </a:lnTo>
                  <a:lnTo>
                    <a:pt x="1115" y="850"/>
                  </a:lnTo>
                  <a:lnTo>
                    <a:pt x="1175" y="713"/>
                  </a:lnTo>
                  <a:lnTo>
                    <a:pt x="1221" y="587"/>
                  </a:lnTo>
                  <a:lnTo>
                    <a:pt x="1248" y="533"/>
                  </a:lnTo>
                  <a:lnTo>
                    <a:pt x="1268" y="485"/>
                  </a:lnTo>
                  <a:lnTo>
                    <a:pt x="1301" y="407"/>
                  </a:lnTo>
                  <a:lnTo>
                    <a:pt x="1334" y="347"/>
                  </a:lnTo>
                  <a:lnTo>
                    <a:pt x="1354" y="293"/>
                  </a:lnTo>
                  <a:lnTo>
                    <a:pt x="1374" y="257"/>
                  </a:lnTo>
                  <a:lnTo>
                    <a:pt x="1394" y="221"/>
                  </a:lnTo>
                  <a:lnTo>
                    <a:pt x="1414" y="197"/>
                  </a:lnTo>
                  <a:lnTo>
                    <a:pt x="1460" y="143"/>
                  </a:lnTo>
                  <a:lnTo>
                    <a:pt x="1513" y="95"/>
                  </a:lnTo>
                  <a:lnTo>
                    <a:pt x="1573" y="59"/>
                  </a:lnTo>
                  <a:lnTo>
                    <a:pt x="1633" y="35"/>
                  </a:lnTo>
                  <a:lnTo>
                    <a:pt x="1699" y="17"/>
                  </a:lnTo>
                  <a:lnTo>
                    <a:pt x="1765" y="5"/>
                  </a:lnTo>
                  <a:lnTo>
                    <a:pt x="1838" y="0"/>
                  </a:lnTo>
                  <a:lnTo>
                    <a:pt x="1911" y="0"/>
                  </a:lnTo>
                  <a:lnTo>
                    <a:pt x="1978" y="0"/>
                  </a:lnTo>
                  <a:lnTo>
                    <a:pt x="2031" y="0"/>
                  </a:lnTo>
                  <a:lnTo>
                    <a:pt x="2077" y="0"/>
                  </a:lnTo>
                  <a:lnTo>
                    <a:pt x="2124" y="11"/>
                  </a:lnTo>
                  <a:lnTo>
                    <a:pt x="2177" y="29"/>
                  </a:lnTo>
                  <a:lnTo>
                    <a:pt x="2243" y="59"/>
                  </a:lnTo>
                  <a:lnTo>
                    <a:pt x="2316" y="101"/>
                  </a:lnTo>
                  <a:lnTo>
                    <a:pt x="2396" y="149"/>
                  </a:lnTo>
                  <a:lnTo>
                    <a:pt x="2469" y="209"/>
                  </a:lnTo>
                  <a:lnTo>
                    <a:pt x="2502" y="245"/>
                  </a:lnTo>
                  <a:lnTo>
                    <a:pt x="2535" y="293"/>
                  </a:lnTo>
                  <a:lnTo>
                    <a:pt x="2608" y="401"/>
                  </a:lnTo>
                  <a:lnTo>
                    <a:pt x="2635" y="449"/>
                  </a:lnTo>
                  <a:lnTo>
                    <a:pt x="2668" y="497"/>
                  </a:lnTo>
                  <a:lnTo>
                    <a:pt x="2688" y="539"/>
                  </a:lnTo>
                  <a:lnTo>
                    <a:pt x="2708" y="569"/>
                  </a:lnTo>
                  <a:lnTo>
                    <a:pt x="2721" y="587"/>
                  </a:lnTo>
                  <a:lnTo>
                    <a:pt x="2727" y="599"/>
                  </a:lnTo>
                  <a:lnTo>
                    <a:pt x="2734" y="599"/>
                  </a:lnTo>
                  <a:lnTo>
                    <a:pt x="2727" y="587"/>
                  </a:lnTo>
                  <a:lnTo>
                    <a:pt x="2727" y="581"/>
                  </a:lnTo>
                </a:path>
              </a:pathLst>
            </a:custGeom>
            <a:noFill/>
            <a:ln w="50800" cap="rnd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876" name="Line 34"/>
            <p:cNvSpPr>
              <a:spLocks noChangeShapeType="1"/>
            </p:cNvSpPr>
            <p:nvPr/>
          </p:nvSpPr>
          <p:spPr bwMode="auto">
            <a:xfrm>
              <a:off x="1419" y="1104"/>
              <a:ext cx="18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35877" name="Oval 35"/>
            <p:cNvSpPr>
              <a:spLocks noChangeArrowheads="1"/>
            </p:cNvSpPr>
            <p:nvPr/>
          </p:nvSpPr>
          <p:spPr bwMode="auto">
            <a:xfrm>
              <a:off x="3312" y="105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  <p:sp>
          <p:nvSpPr>
            <p:cNvPr id="35878" name="Rectangle 38"/>
            <p:cNvSpPr>
              <a:spLocks noChangeArrowheads="1"/>
            </p:cNvSpPr>
            <p:nvPr/>
          </p:nvSpPr>
          <p:spPr bwMode="auto">
            <a:xfrm>
              <a:off x="3353" y="10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 i="1"/>
                <a:t>C</a:t>
              </a:r>
            </a:p>
          </p:txBody>
        </p:sp>
        <p:sp>
          <p:nvSpPr>
            <p:cNvPr id="35879" name="Rectangle 41"/>
            <p:cNvSpPr>
              <a:spLocks noChangeArrowheads="1"/>
            </p:cNvSpPr>
            <p:nvPr/>
          </p:nvSpPr>
          <p:spPr bwMode="auto">
            <a:xfrm>
              <a:off x="3929" y="1673"/>
              <a:ext cx="3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 i="1"/>
                <a:t>O</a:t>
              </a:r>
              <a:r>
                <a:rPr lang="en-US" altLang="pt-PT" sz="2000" b="1" i="1" baseline="-25000"/>
                <a:t>3</a:t>
              </a: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3738563" y="1601788"/>
            <a:ext cx="7004050" cy="4375150"/>
            <a:chOff x="1395" y="1009"/>
            <a:chExt cx="4412" cy="2756"/>
          </a:xfrm>
        </p:grpSpPr>
        <p:sp>
          <p:nvSpPr>
            <p:cNvPr id="35867" name="Freeform 5"/>
            <p:cNvSpPr>
              <a:spLocks/>
            </p:cNvSpPr>
            <p:nvPr/>
          </p:nvSpPr>
          <p:spPr bwMode="auto">
            <a:xfrm>
              <a:off x="1412" y="1957"/>
              <a:ext cx="2669" cy="1808"/>
            </a:xfrm>
            <a:custGeom>
              <a:avLst/>
              <a:gdLst>
                <a:gd name="T0" fmla="*/ 0 w 2669"/>
                <a:gd name="T1" fmla="*/ 1807 h 1808"/>
                <a:gd name="T2" fmla="*/ 33 w 2669"/>
                <a:gd name="T3" fmla="*/ 1789 h 1808"/>
                <a:gd name="T4" fmla="*/ 73 w 2669"/>
                <a:gd name="T5" fmla="*/ 1771 h 1808"/>
                <a:gd name="T6" fmla="*/ 125 w 2669"/>
                <a:gd name="T7" fmla="*/ 1753 h 1808"/>
                <a:gd name="T8" fmla="*/ 184 w 2669"/>
                <a:gd name="T9" fmla="*/ 1723 h 1808"/>
                <a:gd name="T10" fmla="*/ 309 w 2669"/>
                <a:gd name="T11" fmla="*/ 1656 h 1808"/>
                <a:gd name="T12" fmla="*/ 368 w 2669"/>
                <a:gd name="T13" fmla="*/ 1614 h 1808"/>
                <a:gd name="T14" fmla="*/ 421 w 2669"/>
                <a:gd name="T15" fmla="*/ 1572 h 1808"/>
                <a:gd name="T16" fmla="*/ 519 w 2669"/>
                <a:gd name="T17" fmla="*/ 1476 h 1808"/>
                <a:gd name="T18" fmla="*/ 618 w 2669"/>
                <a:gd name="T19" fmla="*/ 1361 h 1808"/>
                <a:gd name="T20" fmla="*/ 717 w 2669"/>
                <a:gd name="T21" fmla="*/ 1229 h 1808"/>
                <a:gd name="T22" fmla="*/ 809 w 2669"/>
                <a:gd name="T23" fmla="*/ 1078 h 1808"/>
                <a:gd name="T24" fmla="*/ 861 w 2669"/>
                <a:gd name="T25" fmla="*/ 988 h 1808"/>
                <a:gd name="T26" fmla="*/ 907 w 2669"/>
                <a:gd name="T27" fmla="*/ 892 h 1808"/>
                <a:gd name="T28" fmla="*/ 960 w 2669"/>
                <a:gd name="T29" fmla="*/ 783 h 1808"/>
                <a:gd name="T30" fmla="*/ 1006 w 2669"/>
                <a:gd name="T31" fmla="*/ 675 h 1808"/>
                <a:gd name="T32" fmla="*/ 1052 w 2669"/>
                <a:gd name="T33" fmla="*/ 566 h 1808"/>
                <a:gd name="T34" fmla="*/ 1091 w 2669"/>
                <a:gd name="T35" fmla="*/ 464 h 1808"/>
                <a:gd name="T36" fmla="*/ 1130 w 2669"/>
                <a:gd name="T37" fmla="*/ 374 h 1808"/>
                <a:gd name="T38" fmla="*/ 1170 w 2669"/>
                <a:gd name="T39" fmla="*/ 301 h 1808"/>
                <a:gd name="T40" fmla="*/ 1203 w 2669"/>
                <a:gd name="T41" fmla="*/ 247 h 1808"/>
                <a:gd name="T42" fmla="*/ 1236 w 2669"/>
                <a:gd name="T43" fmla="*/ 205 h 1808"/>
                <a:gd name="T44" fmla="*/ 1262 w 2669"/>
                <a:gd name="T45" fmla="*/ 175 h 1808"/>
                <a:gd name="T46" fmla="*/ 1288 w 2669"/>
                <a:gd name="T47" fmla="*/ 145 h 1808"/>
                <a:gd name="T48" fmla="*/ 1341 w 2669"/>
                <a:gd name="T49" fmla="*/ 109 h 1808"/>
                <a:gd name="T50" fmla="*/ 1400 w 2669"/>
                <a:gd name="T51" fmla="*/ 79 h 1808"/>
                <a:gd name="T52" fmla="*/ 1465 w 2669"/>
                <a:gd name="T53" fmla="*/ 48 h 1808"/>
                <a:gd name="T54" fmla="*/ 1538 w 2669"/>
                <a:gd name="T55" fmla="*/ 30 h 1808"/>
                <a:gd name="T56" fmla="*/ 1610 w 2669"/>
                <a:gd name="T57" fmla="*/ 18 h 1808"/>
                <a:gd name="T58" fmla="*/ 1682 w 2669"/>
                <a:gd name="T59" fmla="*/ 12 h 1808"/>
                <a:gd name="T60" fmla="*/ 1755 w 2669"/>
                <a:gd name="T61" fmla="*/ 6 h 1808"/>
                <a:gd name="T62" fmla="*/ 1820 w 2669"/>
                <a:gd name="T63" fmla="*/ 0 h 1808"/>
                <a:gd name="T64" fmla="*/ 1886 w 2669"/>
                <a:gd name="T65" fmla="*/ 6 h 1808"/>
                <a:gd name="T66" fmla="*/ 1958 w 2669"/>
                <a:gd name="T67" fmla="*/ 24 h 1808"/>
                <a:gd name="T68" fmla="*/ 2050 w 2669"/>
                <a:gd name="T69" fmla="*/ 54 h 1808"/>
                <a:gd name="T70" fmla="*/ 2155 w 2669"/>
                <a:gd name="T71" fmla="*/ 91 h 1808"/>
                <a:gd name="T72" fmla="*/ 2260 w 2669"/>
                <a:gd name="T73" fmla="*/ 139 h 1808"/>
                <a:gd name="T74" fmla="*/ 2352 w 2669"/>
                <a:gd name="T75" fmla="*/ 199 h 1808"/>
                <a:gd name="T76" fmla="*/ 2392 w 2669"/>
                <a:gd name="T77" fmla="*/ 235 h 1808"/>
                <a:gd name="T78" fmla="*/ 2438 w 2669"/>
                <a:gd name="T79" fmla="*/ 283 h 1808"/>
                <a:gd name="T80" fmla="*/ 2517 w 2669"/>
                <a:gd name="T81" fmla="*/ 386 h 1808"/>
                <a:gd name="T82" fmla="*/ 2556 w 2669"/>
                <a:gd name="T83" fmla="*/ 434 h 1808"/>
                <a:gd name="T84" fmla="*/ 2589 w 2669"/>
                <a:gd name="T85" fmla="*/ 482 h 1808"/>
                <a:gd name="T86" fmla="*/ 2622 w 2669"/>
                <a:gd name="T87" fmla="*/ 524 h 1808"/>
                <a:gd name="T88" fmla="*/ 2641 w 2669"/>
                <a:gd name="T89" fmla="*/ 554 h 1808"/>
                <a:gd name="T90" fmla="*/ 2655 w 2669"/>
                <a:gd name="T91" fmla="*/ 578 h 1808"/>
                <a:gd name="T92" fmla="*/ 2668 w 2669"/>
                <a:gd name="T93" fmla="*/ 590 h 1808"/>
                <a:gd name="T94" fmla="*/ 2668 w 2669"/>
                <a:gd name="T95" fmla="*/ 603 h 1808"/>
                <a:gd name="T96" fmla="*/ 2661 w 2669"/>
                <a:gd name="T97" fmla="*/ 603 h 1808"/>
                <a:gd name="T98" fmla="*/ 2661 w 2669"/>
                <a:gd name="T99" fmla="*/ 609 h 180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69"/>
                <a:gd name="T151" fmla="*/ 0 h 1808"/>
                <a:gd name="T152" fmla="*/ 2669 w 2669"/>
                <a:gd name="T153" fmla="*/ 1808 h 180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69" h="1808">
                  <a:moveTo>
                    <a:pt x="0" y="1807"/>
                  </a:moveTo>
                  <a:lnTo>
                    <a:pt x="33" y="1789"/>
                  </a:lnTo>
                  <a:lnTo>
                    <a:pt x="73" y="1771"/>
                  </a:lnTo>
                  <a:lnTo>
                    <a:pt x="125" y="1753"/>
                  </a:lnTo>
                  <a:lnTo>
                    <a:pt x="184" y="1723"/>
                  </a:lnTo>
                  <a:lnTo>
                    <a:pt x="309" y="1656"/>
                  </a:lnTo>
                  <a:lnTo>
                    <a:pt x="368" y="1614"/>
                  </a:lnTo>
                  <a:lnTo>
                    <a:pt x="421" y="1572"/>
                  </a:lnTo>
                  <a:lnTo>
                    <a:pt x="519" y="1476"/>
                  </a:lnTo>
                  <a:lnTo>
                    <a:pt x="618" y="1361"/>
                  </a:lnTo>
                  <a:lnTo>
                    <a:pt x="717" y="1229"/>
                  </a:lnTo>
                  <a:lnTo>
                    <a:pt x="809" y="1078"/>
                  </a:lnTo>
                  <a:lnTo>
                    <a:pt x="861" y="988"/>
                  </a:lnTo>
                  <a:lnTo>
                    <a:pt x="907" y="892"/>
                  </a:lnTo>
                  <a:lnTo>
                    <a:pt x="960" y="783"/>
                  </a:lnTo>
                  <a:lnTo>
                    <a:pt x="1006" y="675"/>
                  </a:lnTo>
                  <a:lnTo>
                    <a:pt x="1052" y="566"/>
                  </a:lnTo>
                  <a:lnTo>
                    <a:pt x="1091" y="464"/>
                  </a:lnTo>
                  <a:lnTo>
                    <a:pt x="1130" y="374"/>
                  </a:lnTo>
                  <a:lnTo>
                    <a:pt x="1170" y="301"/>
                  </a:lnTo>
                  <a:lnTo>
                    <a:pt x="1203" y="247"/>
                  </a:lnTo>
                  <a:lnTo>
                    <a:pt x="1236" y="205"/>
                  </a:lnTo>
                  <a:lnTo>
                    <a:pt x="1262" y="175"/>
                  </a:lnTo>
                  <a:lnTo>
                    <a:pt x="1288" y="145"/>
                  </a:lnTo>
                  <a:lnTo>
                    <a:pt x="1341" y="109"/>
                  </a:lnTo>
                  <a:lnTo>
                    <a:pt x="1400" y="79"/>
                  </a:lnTo>
                  <a:lnTo>
                    <a:pt x="1465" y="48"/>
                  </a:lnTo>
                  <a:lnTo>
                    <a:pt x="1538" y="30"/>
                  </a:lnTo>
                  <a:lnTo>
                    <a:pt x="1610" y="18"/>
                  </a:lnTo>
                  <a:lnTo>
                    <a:pt x="1682" y="12"/>
                  </a:lnTo>
                  <a:lnTo>
                    <a:pt x="1755" y="6"/>
                  </a:lnTo>
                  <a:lnTo>
                    <a:pt x="1820" y="0"/>
                  </a:lnTo>
                  <a:lnTo>
                    <a:pt x="1886" y="6"/>
                  </a:lnTo>
                  <a:lnTo>
                    <a:pt x="1958" y="24"/>
                  </a:lnTo>
                  <a:lnTo>
                    <a:pt x="2050" y="54"/>
                  </a:lnTo>
                  <a:lnTo>
                    <a:pt x="2155" y="91"/>
                  </a:lnTo>
                  <a:lnTo>
                    <a:pt x="2260" y="139"/>
                  </a:lnTo>
                  <a:lnTo>
                    <a:pt x="2352" y="199"/>
                  </a:lnTo>
                  <a:lnTo>
                    <a:pt x="2392" y="235"/>
                  </a:lnTo>
                  <a:lnTo>
                    <a:pt x="2438" y="283"/>
                  </a:lnTo>
                  <a:lnTo>
                    <a:pt x="2517" y="386"/>
                  </a:lnTo>
                  <a:lnTo>
                    <a:pt x="2556" y="434"/>
                  </a:lnTo>
                  <a:lnTo>
                    <a:pt x="2589" y="482"/>
                  </a:lnTo>
                  <a:lnTo>
                    <a:pt x="2622" y="524"/>
                  </a:lnTo>
                  <a:lnTo>
                    <a:pt x="2641" y="554"/>
                  </a:lnTo>
                  <a:lnTo>
                    <a:pt x="2655" y="578"/>
                  </a:lnTo>
                  <a:lnTo>
                    <a:pt x="2668" y="590"/>
                  </a:lnTo>
                  <a:lnTo>
                    <a:pt x="2668" y="603"/>
                  </a:lnTo>
                  <a:lnTo>
                    <a:pt x="2661" y="603"/>
                  </a:lnTo>
                  <a:lnTo>
                    <a:pt x="2661" y="609"/>
                  </a:lnTo>
                </a:path>
              </a:pathLst>
            </a:custGeom>
            <a:noFill/>
            <a:ln w="50800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868" name="Rectangle 40"/>
            <p:cNvSpPr>
              <a:spLocks noChangeArrowheads="1"/>
            </p:cNvSpPr>
            <p:nvPr/>
          </p:nvSpPr>
          <p:spPr bwMode="auto">
            <a:xfrm>
              <a:off x="4025" y="2537"/>
              <a:ext cx="3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 i="1"/>
                <a:t>O</a:t>
              </a:r>
              <a:r>
                <a:rPr lang="en-US" altLang="pt-PT" sz="2000" b="1" i="1" baseline="-25000"/>
                <a:t>2</a:t>
              </a:r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>
              <a:off x="1395" y="1968"/>
              <a:ext cx="1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flipV="1">
              <a:off x="3120" y="1982"/>
              <a:ext cx="0" cy="17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35871" name="Oval 31"/>
            <p:cNvSpPr>
              <a:spLocks noChangeArrowheads="1"/>
            </p:cNvSpPr>
            <p:nvPr/>
          </p:nvSpPr>
          <p:spPr bwMode="auto">
            <a:xfrm>
              <a:off x="3072" y="192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  <p:sp>
          <p:nvSpPr>
            <p:cNvPr id="35872" name="Rectangle 37"/>
            <p:cNvSpPr>
              <a:spLocks noChangeArrowheads="1"/>
            </p:cNvSpPr>
            <p:nvPr/>
          </p:nvSpPr>
          <p:spPr bwMode="auto">
            <a:xfrm>
              <a:off x="3017" y="1625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 i="1"/>
                <a:t>B</a:t>
              </a:r>
            </a:p>
          </p:txBody>
        </p:sp>
        <p:sp>
          <p:nvSpPr>
            <p:cNvPr id="35873" name="Rectangle 42"/>
            <p:cNvSpPr>
              <a:spLocks noChangeArrowheads="1"/>
            </p:cNvSpPr>
            <p:nvPr/>
          </p:nvSpPr>
          <p:spPr bwMode="auto">
            <a:xfrm>
              <a:off x="4198" y="1009"/>
              <a:ext cx="1609" cy="140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pt-PT" sz="1400" b="1"/>
                <a:t>A produtividade do trabalho</a:t>
              </a:r>
            </a:p>
            <a:p>
              <a:pPr algn="ctr"/>
              <a:r>
                <a:rPr lang="en-US" altLang="pt-PT" sz="1400" b="1"/>
                <a:t>pode aumentar à </a:t>
              </a:r>
            </a:p>
            <a:p>
              <a:pPr algn="ctr"/>
              <a:r>
                <a:rPr lang="en-US" altLang="pt-PT" sz="1400" b="1"/>
                <a:t>medida que </a:t>
              </a:r>
            </a:p>
            <a:p>
              <a:pPr algn="ctr"/>
              <a:r>
                <a:rPr lang="en-US" altLang="pt-PT" sz="1400" b="1"/>
                <a:t>ocorram melhoramentos</a:t>
              </a:r>
            </a:p>
            <a:p>
              <a:pPr algn="ctr"/>
              <a:r>
                <a:rPr lang="en-US" altLang="pt-PT" sz="1400" b="1"/>
                <a:t> tecnológicos, mesmo que </a:t>
              </a:r>
            </a:p>
            <a:p>
              <a:pPr algn="ctr"/>
              <a:r>
                <a:rPr lang="en-US" altLang="pt-PT" sz="1400" b="1"/>
                <a:t>cada processo </a:t>
              </a:r>
            </a:p>
            <a:p>
              <a:pPr algn="ctr"/>
              <a:r>
                <a:rPr lang="en-US" altLang="pt-PT" sz="1400" b="1"/>
                <a:t>produtivo seja </a:t>
              </a:r>
            </a:p>
            <a:p>
              <a:pPr algn="ctr"/>
              <a:r>
                <a:rPr lang="en-US" altLang="pt-PT" sz="1400" b="1"/>
                <a:t>caracterizado por </a:t>
              </a:r>
            </a:p>
            <a:p>
              <a:pPr algn="ctr"/>
              <a:r>
                <a:rPr lang="en-US" altLang="pt-PT" sz="1400" b="1"/>
                <a:t>rendimentos decrescentes </a:t>
              </a:r>
            </a:p>
            <a:p>
              <a:pPr algn="ctr"/>
              <a:r>
                <a:rPr lang="en-US" altLang="pt-PT" sz="1400" b="1"/>
                <a:t>do trabalho.</a:t>
              </a:r>
            </a:p>
          </p:txBody>
        </p:sp>
      </p:grp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B31C3C-28F4-4591-810B-3E05D0114CBC}" type="slidenum">
              <a:rPr lang="pt-PT" altLang="pt-PT"/>
              <a:pPr eaLnBrk="1" hangingPunct="1"/>
              <a:t>28</a:t>
            </a:fld>
            <a:endParaRPr lang="pt-PT" altLang="pt-PT"/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Produtividade do Trabalho </a:t>
            </a:r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2743200" y="3200400"/>
            <a:ext cx="7195185" cy="1388626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graphicFrame>
        <p:nvGraphicFramePr>
          <p:cNvPr id="307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57501" y="3438525"/>
          <a:ext cx="71294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ção" r:id="rId4" imgW="2984400" imgH="419040" progId="Equation.3">
                  <p:embed/>
                </p:oleObj>
              </mc:Choice>
              <mc:Fallback>
                <p:oleObj name="Equação" r:id="rId4" imgW="2984400" imgH="4190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1" y="3438525"/>
                        <a:ext cx="712946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074864" y="277813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um factor variável (Trabalho)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2823E1-BB95-49D3-8D03-28952ABF392A}" type="slidenum">
              <a:rPr lang="pt-PT" altLang="pt-PT"/>
              <a:pPr eaLnBrk="1" hangingPunct="1"/>
              <a:t>29</a:t>
            </a:fld>
            <a:endParaRPr lang="pt-PT" altLang="pt-PT"/>
          </a:p>
        </p:txBody>
      </p:sp>
      <p:sp>
        <p:nvSpPr>
          <p:cNvPr id="41987" name="Rectangle 1026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41988" name="Rectangle 1027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41989" name="Rectangle 10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PT" smtClean="0"/>
              <a:t>Produtividade do Trabalho e Padrões de Vida</a:t>
            </a:r>
          </a:p>
          <a:p>
            <a:pPr lvl="1" eaLnBrk="1" hangingPunct="1"/>
            <a:r>
              <a:rPr lang="pt-BR" altLang="pt-PT" smtClean="0"/>
              <a:t>O aumento do consumo depende do aumento da produtividade.</a:t>
            </a:r>
          </a:p>
          <a:p>
            <a:pPr lvl="1" eaLnBrk="1" hangingPunct="1"/>
            <a:r>
              <a:rPr lang="pt-BR" altLang="pt-PT" smtClean="0"/>
              <a:t>Determinantes da Produtividade</a:t>
            </a:r>
          </a:p>
          <a:p>
            <a:pPr lvl="2" eaLnBrk="1" hangingPunct="1"/>
            <a:r>
              <a:rPr lang="pt-BR" altLang="pt-PT" smtClean="0"/>
              <a:t>Stock de capital</a:t>
            </a:r>
          </a:p>
          <a:p>
            <a:pPr lvl="2" eaLnBrk="1" hangingPunct="1"/>
            <a:r>
              <a:rPr lang="pt-BR" altLang="pt-PT" smtClean="0"/>
              <a:t>Mudança tecnológica</a:t>
            </a:r>
          </a:p>
        </p:txBody>
      </p:sp>
      <p:sp>
        <p:nvSpPr>
          <p:cNvPr id="41990" name="Rectangle 1034"/>
          <p:cNvSpPr>
            <a:spLocks noGrp="1" noChangeArrowheads="1"/>
          </p:cNvSpPr>
          <p:nvPr>
            <p:ph type="title"/>
          </p:nvPr>
        </p:nvSpPr>
        <p:spPr>
          <a:xfrm>
            <a:off x="2074864" y="277813"/>
            <a:ext cx="7983537" cy="781050"/>
          </a:xfrm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PT" sz="32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78E002-81B8-4852-8043-EF8ADB2EE88C}" type="slidenum">
              <a:rPr lang="pt-PT" altLang="pt-PT"/>
              <a:pPr eaLnBrk="1" hangingPunct="1"/>
              <a:t>3</a:t>
            </a:fld>
            <a:endParaRPr lang="pt-PT" altLang="pt-PT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300000"/>
              </a:lnSpc>
            </a:pPr>
            <a:r>
              <a:rPr lang="pt-BR" altLang="pt-PT" dirty="0" smtClean="0"/>
              <a:t>Introdução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48937" y="1300164"/>
            <a:ext cx="10485120" cy="4224337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PT" sz="2800" dirty="0"/>
              <a:t>Esta temática é voltada para  a </a:t>
            </a:r>
            <a:r>
              <a:rPr lang="pt-BR" altLang="pt-PT" sz="2800" i="1" dirty="0"/>
              <a:t>oferta de mercado</a:t>
            </a:r>
            <a:r>
              <a:rPr lang="pt-BR" altLang="pt-PT" sz="2800" dirty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PT" sz="2800" b="1" dirty="0"/>
              <a:t>A teoria da produção</a:t>
            </a:r>
            <a:r>
              <a:rPr lang="pt-BR" altLang="pt-PT" sz="2800" dirty="0"/>
              <a:t> procura resolver as seguintes questões: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PT" sz="2400" dirty="0"/>
              <a:t>O modo pelo qual uma firma toma decisões de produção, de forma a minimizarem o seu custo;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PT" sz="2400" dirty="0"/>
              <a:t>A forma pelo qual os custos de produção variam com o nível de produção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PT" sz="2400" dirty="0"/>
              <a:t>As Características da oferta de mercado</a:t>
            </a:r>
          </a:p>
          <a:p>
            <a:pPr lvl="1"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PT" sz="2400" dirty="0"/>
              <a:t>Problemas das actividades produtivas em geral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E4DD90-083D-4B39-B469-994A29D3B12F}" type="slidenum">
              <a:rPr lang="pt-PT" altLang="pt-PT"/>
              <a:pPr eaLnBrk="1" hangingPunct="1"/>
              <a:t>30</a:t>
            </a:fld>
            <a:endParaRPr lang="pt-PT" altLang="pt-PT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47109" name="Rectangle 4"/>
          <p:cNvSpPr>
            <a:spLocks noGrp="1" noChangeArrowheads="1"/>
          </p:cNvSpPr>
          <p:nvPr>
            <p:ph type="title"/>
          </p:nvPr>
        </p:nvSpPr>
        <p:spPr>
          <a:xfrm>
            <a:off x="2074864" y="285750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dois factores variáveis</a:t>
            </a:r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Existe uma relação entre produção e produtividade.</a:t>
            </a:r>
          </a:p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No longo prazo, </a:t>
            </a:r>
            <a:r>
              <a:rPr lang="pt-BR" altLang="pt-PT" i="1" smtClean="0"/>
              <a:t>K&amp; L </a:t>
            </a:r>
            <a:r>
              <a:rPr lang="pt-BR" altLang="pt-PT" smtClean="0"/>
              <a:t>são variáveis.</a:t>
            </a:r>
          </a:p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As isoquantas descrevem as possíveis combinações de </a:t>
            </a:r>
            <a:r>
              <a:rPr lang="pt-BR" altLang="pt-PT" i="1" smtClean="0"/>
              <a:t>K &amp; L</a:t>
            </a:r>
            <a:r>
              <a:rPr lang="pt-BR" altLang="pt-PT" smtClean="0"/>
              <a:t> que produzem o mesmo nível de produto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784585-856A-49E2-B699-12BDE02D9212}" type="slidenum">
              <a:rPr lang="pt-PT" altLang="pt-PT"/>
              <a:pPr eaLnBrk="1" hangingPunct="1"/>
              <a:t>31</a:t>
            </a:fld>
            <a:endParaRPr lang="pt-PT" altLang="pt-PT"/>
          </a:p>
        </p:txBody>
      </p:sp>
      <p:sp>
        <p:nvSpPr>
          <p:cNvPr id="48131" name="Rectangle 1026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48132" name="Rectangle 1027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48133" name="Rectangle 1030"/>
          <p:cNvSpPr>
            <a:spLocks noGrp="1" noChangeArrowheads="1"/>
          </p:cNvSpPr>
          <p:nvPr>
            <p:ph type="title"/>
          </p:nvPr>
        </p:nvSpPr>
        <p:spPr>
          <a:xfrm>
            <a:off x="2074864" y="225425"/>
            <a:ext cx="83010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4000"/>
              <a:t>A forma das Isoquantas</a:t>
            </a:r>
            <a:endParaRPr lang="pt-BR" altLang="pt-PT" smtClean="0"/>
          </a:p>
        </p:txBody>
      </p:sp>
      <p:sp>
        <p:nvSpPr>
          <p:cNvPr id="48134" name="Rectangle 1031"/>
          <p:cNvSpPr>
            <a:spLocks noChangeArrowheads="1"/>
          </p:cNvSpPr>
          <p:nvPr/>
        </p:nvSpPr>
        <p:spPr bwMode="auto">
          <a:xfrm>
            <a:off x="4648200" y="62357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48135" name="Line 1032"/>
          <p:cNvSpPr>
            <a:spLocks noChangeShapeType="1"/>
          </p:cNvSpPr>
          <p:nvPr/>
        </p:nvSpPr>
        <p:spPr bwMode="auto">
          <a:xfrm>
            <a:off x="3890963" y="1841500"/>
            <a:ext cx="0" cy="3995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8136" name="Line 1033"/>
          <p:cNvSpPr>
            <a:spLocks noChangeShapeType="1"/>
          </p:cNvSpPr>
          <p:nvPr/>
        </p:nvSpPr>
        <p:spPr bwMode="auto">
          <a:xfrm>
            <a:off x="3905250" y="5815013"/>
            <a:ext cx="5329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8137" name="Rectangle 1034"/>
          <p:cNvSpPr>
            <a:spLocks noChangeArrowheads="1"/>
          </p:cNvSpPr>
          <p:nvPr/>
        </p:nvSpPr>
        <p:spPr bwMode="auto">
          <a:xfrm>
            <a:off x="8051801" y="5859464"/>
            <a:ext cx="20478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b="1"/>
              <a:t>Trabalho por ano</a:t>
            </a:r>
          </a:p>
        </p:txBody>
      </p:sp>
      <p:sp>
        <p:nvSpPr>
          <p:cNvPr id="48138" name="Rectangle 1035"/>
          <p:cNvSpPr>
            <a:spLocks noChangeArrowheads="1"/>
          </p:cNvSpPr>
          <p:nvPr/>
        </p:nvSpPr>
        <p:spPr bwMode="auto">
          <a:xfrm>
            <a:off x="3521076" y="5124451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1</a:t>
            </a:r>
          </a:p>
        </p:txBody>
      </p:sp>
      <p:sp>
        <p:nvSpPr>
          <p:cNvPr id="48139" name="Rectangle 1036"/>
          <p:cNvSpPr>
            <a:spLocks noChangeArrowheads="1"/>
          </p:cNvSpPr>
          <p:nvPr/>
        </p:nvSpPr>
        <p:spPr bwMode="auto">
          <a:xfrm>
            <a:off x="3521076" y="4278314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2</a:t>
            </a:r>
          </a:p>
        </p:txBody>
      </p:sp>
      <p:sp>
        <p:nvSpPr>
          <p:cNvPr id="48140" name="Rectangle 1037"/>
          <p:cNvSpPr>
            <a:spLocks noChangeArrowheads="1"/>
          </p:cNvSpPr>
          <p:nvPr/>
        </p:nvSpPr>
        <p:spPr bwMode="auto">
          <a:xfrm>
            <a:off x="3521076" y="3432176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3</a:t>
            </a:r>
          </a:p>
        </p:txBody>
      </p:sp>
      <p:sp>
        <p:nvSpPr>
          <p:cNvPr id="48141" name="Rectangle 1038"/>
          <p:cNvSpPr>
            <a:spLocks noChangeArrowheads="1"/>
          </p:cNvSpPr>
          <p:nvPr/>
        </p:nvSpPr>
        <p:spPr bwMode="auto">
          <a:xfrm>
            <a:off x="3521076" y="2586039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4</a:t>
            </a:r>
          </a:p>
        </p:txBody>
      </p:sp>
      <p:sp>
        <p:nvSpPr>
          <p:cNvPr id="48142" name="Rectangle 1039"/>
          <p:cNvSpPr>
            <a:spLocks noChangeArrowheads="1"/>
          </p:cNvSpPr>
          <p:nvPr/>
        </p:nvSpPr>
        <p:spPr bwMode="auto">
          <a:xfrm>
            <a:off x="4316414" y="5851526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1</a:t>
            </a:r>
          </a:p>
        </p:txBody>
      </p:sp>
      <p:sp>
        <p:nvSpPr>
          <p:cNvPr id="48143" name="Rectangle 1040"/>
          <p:cNvSpPr>
            <a:spLocks noChangeArrowheads="1"/>
          </p:cNvSpPr>
          <p:nvPr/>
        </p:nvSpPr>
        <p:spPr bwMode="auto">
          <a:xfrm>
            <a:off x="5138739" y="5851526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2</a:t>
            </a:r>
          </a:p>
        </p:txBody>
      </p:sp>
      <p:sp>
        <p:nvSpPr>
          <p:cNvPr id="48144" name="Rectangle 1041"/>
          <p:cNvSpPr>
            <a:spLocks noChangeArrowheads="1"/>
          </p:cNvSpPr>
          <p:nvPr/>
        </p:nvSpPr>
        <p:spPr bwMode="auto">
          <a:xfrm>
            <a:off x="5962651" y="5851526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3</a:t>
            </a:r>
          </a:p>
        </p:txBody>
      </p:sp>
      <p:sp>
        <p:nvSpPr>
          <p:cNvPr id="48145" name="Rectangle 1042"/>
          <p:cNvSpPr>
            <a:spLocks noChangeArrowheads="1"/>
          </p:cNvSpPr>
          <p:nvPr/>
        </p:nvSpPr>
        <p:spPr bwMode="auto">
          <a:xfrm>
            <a:off x="6784976" y="5851526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4</a:t>
            </a:r>
          </a:p>
        </p:txBody>
      </p:sp>
      <p:sp>
        <p:nvSpPr>
          <p:cNvPr id="48146" name="Rectangle 1043"/>
          <p:cNvSpPr>
            <a:spLocks noChangeArrowheads="1"/>
          </p:cNvSpPr>
          <p:nvPr/>
        </p:nvSpPr>
        <p:spPr bwMode="auto">
          <a:xfrm>
            <a:off x="7608889" y="5851526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5</a:t>
            </a:r>
          </a:p>
        </p:txBody>
      </p:sp>
      <p:sp>
        <p:nvSpPr>
          <p:cNvPr id="48147" name="Rectangle 1044"/>
          <p:cNvSpPr>
            <a:spLocks noChangeArrowheads="1"/>
          </p:cNvSpPr>
          <p:nvPr/>
        </p:nvSpPr>
        <p:spPr bwMode="auto">
          <a:xfrm>
            <a:off x="3521076" y="1739901"/>
            <a:ext cx="32541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5</a:t>
            </a:r>
          </a:p>
        </p:txBody>
      </p:sp>
      <p:sp>
        <p:nvSpPr>
          <p:cNvPr id="48148" name="Rectangle 1052"/>
          <p:cNvSpPr>
            <a:spLocks noChangeArrowheads="1"/>
          </p:cNvSpPr>
          <p:nvPr/>
        </p:nvSpPr>
        <p:spPr bwMode="auto">
          <a:xfrm>
            <a:off x="7153276" y="2882901"/>
            <a:ext cx="3482975" cy="8350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pt-PT" sz="1600" b="1"/>
              <a:t>No longo prazo, ambos o capital </a:t>
            </a:r>
          </a:p>
          <a:p>
            <a:pPr algn="ctr"/>
            <a:r>
              <a:rPr lang="en-US" altLang="pt-PT" sz="1600" b="1"/>
              <a:t>e o trabalho variam e apresentam </a:t>
            </a:r>
          </a:p>
          <a:p>
            <a:pPr algn="ctr"/>
            <a:r>
              <a:rPr lang="en-US" altLang="pt-PT" sz="1600" b="1"/>
              <a:t>rendimentos decrescentes.</a:t>
            </a:r>
            <a:endParaRPr lang="en-US" altLang="pt-PT" b="1">
              <a:solidFill>
                <a:schemeClr val="tx2"/>
              </a:solidFill>
            </a:endParaRPr>
          </a:p>
        </p:txBody>
      </p:sp>
      <p:grpSp>
        <p:nvGrpSpPr>
          <p:cNvPr id="2" name="Group 1070"/>
          <p:cNvGrpSpPr>
            <a:grpSpLocks/>
          </p:cNvGrpSpPr>
          <p:nvPr/>
        </p:nvGrpSpPr>
        <p:grpSpPr bwMode="auto">
          <a:xfrm>
            <a:off x="4041776" y="1600200"/>
            <a:ext cx="5357813" cy="4237038"/>
            <a:chOff x="1586" y="1008"/>
            <a:chExt cx="3375" cy="2669"/>
          </a:xfrm>
        </p:grpSpPr>
        <p:sp>
          <p:nvSpPr>
            <p:cNvPr id="48167" name="Freeform 1028"/>
            <p:cNvSpPr>
              <a:spLocks/>
            </p:cNvSpPr>
            <p:nvPr/>
          </p:nvSpPr>
          <p:spPr bwMode="auto">
            <a:xfrm>
              <a:off x="1965" y="1246"/>
              <a:ext cx="1973" cy="2068"/>
            </a:xfrm>
            <a:custGeom>
              <a:avLst/>
              <a:gdLst>
                <a:gd name="T0" fmla="*/ 0 w 1973"/>
                <a:gd name="T1" fmla="*/ 0 h 2068"/>
                <a:gd name="T2" fmla="*/ 70 w 1973"/>
                <a:gd name="T3" fmla="*/ 201 h 2068"/>
                <a:gd name="T4" fmla="*/ 139 w 1973"/>
                <a:gd name="T5" fmla="*/ 403 h 2068"/>
                <a:gd name="T6" fmla="*/ 208 w 1973"/>
                <a:gd name="T7" fmla="*/ 588 h 2068"/>
                <a:gd name="T8" fmla="*/ 290 w 1973"/>
                <a:gd name="T9" fmla="*/ 768 h 2068"/>
                <a:gd name="T10" fmla="*/ 372 w 1973"/>
                <a:gd name="T11" fmla="*/ 938 h 2068"/>
                <a:gd name="T12" fmla="*/ 460 w 1973"/>
                <a:gd name="T13" fmla="*/ 1102 h 2068"/>
                <a:gd name="T14" fmla="*/ 561 w 1973"/>
                <a:gd name="T15" fmla="*/ 1256 h 2068"/>
                <a:gd name="T16" fmla="*/ 611 w 1973"/>
                <a:gd name="T17" fmla="*/ 1325 h 2068"/>
                <a:gd name="T18" fmla="*/ 674 w 1973"/>
                <a:gd name="T19" fmla="*/ 1394 h 2068"/>
                <a:gd name="T20" fmla="*/ 744 w 1973"/>
                <a:gd name="T21" fmla="*/ 1457 h 2068"/>
                <a:gd name="T22" fmla="*/ 813 w 1973"/>
                <a:gd name="T23" fmla="*/ 1521 h 2068"/>
                <a:gd name="T24" fmla="*/ 970 w 1973"/>
                <a:gd name="T25" fmla="*/ 1632 h 2068"/>
                <a:gd name="T26" fmla="*/ 1134 w 1973"/>
                <a:gd name="T27" fmla="*/ 1738 h 2068"/>
                <a:gd name="T28" fmla="*/ 1298 w 1973"/>
                <a:gd name="T29" fmla="*/ 1828 h 2068"/>
                <a:gd name="T30" fmla="*/ 1462 w 1973"/>
                <a:gd name="T31" fmla="*/ 1903 h 2068"/>
                <a:gd name="T32" fmla="*/ 1632 w 1973"/>
                <a:gd name="T33" fmla="*/ 1966 h 2068"/>
                <a:gd name="T34" fmla="*/ 1802 w 1973"/>
                <a:gd name="T35" fmla="*/ 2019 h 2068"/>
                <a:gd name="T36" fmla="*/ 1972 w 1973"/>
                <a:gd name="T37" fmla="*/ 2067 h 20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73"/>
                <a:gd name="T58" fmla="*/ 0 h 2068"/>
                <a:gd name="T59" fmla="*/ 1973 w 1973"/>
                <a:gd name="T60" fmla="*/ 2068 h 20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73" h="2068">
                  <a:moveTo>
                    <a:pt x="0" y="0"/>
                  </a:moveTo>
                  <a:lnTo>
                    <a:pt x="70" y="201"/>
                  </a:lnTo>
                  <a:lnTo>
                    <a:pt x="139" y="403"/>
                  </a:lnTo>
                  <a:lnTo>
                    <a:pt x="208" y="588"/>
                  </a:lnTo>
                  <a:lnTo>
                    <a:pt x="290" y="768"/>
                  </a:lnTo>
                  <a:lnTo>
                    <a:pt x="372" y="938"/>
                  </a:lnTo>
                  <a:lnTo>
                    <a:pt x="460" y="1102"/>
                  </a:lnTo>
                  <a:lnTo>
                    <a:pt x="561" y="1256"/>
                  </a:lnTo>
                  <a:lnTo>
                    <a:pt x="611" y="1325"/>
                  </a:lnTo>
                  <a:lnTo>
                    <a:pt x="674" y="1394"/>
                  </a:lnTo>
                  <a:lnTo>
                    <a:pt x="744" y="1457"/>
                  </a:lnTo>
                  <a:lnTo>
                    <a:pt x="813" y="1521"/>
                  </a:lnTo>
                  <a:lnTo>
                    <a:pt x="970" y="1632"/>
                  </a:lnTo>
                  <a:lnTo>
                    <a:pt x="1134" y="1738"/>
                  </a:lnTo>
                  <a:lnTo>
                    <a:pt x="1298" y="1828"/>
                  </a:lnTo>
                  <a:lnTo>
                    <a:pt x="1462" y="1903"/>
                  </a:lnTo>
                  <a:lnTo>
                    <a:pt x="1632" y="1966"/>
                  </a:lnTo>
                  <a:lnTo>
                    <a:pt x="1802" y="2019"/>
                  </a:lnTo>
                  <a:lnTo>
                    <a:pt x="1972" y="2067"/>
                  </a:lnTo>
                </a:path>
              </a:pathLst>
            </a:custGeom>
            <a:noFill/>
            <a:ln w="50800" cap="rnd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168" name="Freeform 1029"/>
            <p:cNvSpPr>
              <a:spLocks/>
            </p:cNvSpPr>
            <p:nvPr/>
          </p:nvSpPr>
          <p:spPr bwMode="auto">
            <a:xfrm>
              <a:off x="1586" y="1538"/>
              <a:ext cx="1968" cy="2064"/>
            </a:xfrm>
            <a:custGeom>
              <a:avLst/>
              <a:gdLst>
                <a:gd name="T0" fmla="*/ 0 w 1968"/>
                <a:gd name="T1" fmla="*/ 0 h 2064"/>
                <a:gd name="T2" fmla="*/ 68 w 1968"/>
                <a:gd name="T3" fmla="*/ 202 h 2064"/>
                <a:gd name="T4" fmla="*/ 136 w 1968"/>
                <a:gd name="T5" fmla="*/ 398 h 2064"/>
                <a:gd name="T6" fmla="*/ 205 w 1968"/>
                <a:gd name="T7" fmla="*/ 588 h 2064"/>
                <a:gd name="T8" fmla="*/ 284 w 1968"/>
                <a:gd name="T9" fmla="*/ 767 h 2064"/>
                <a:gd name="T10" fmla="*/ 370 w 1968"/>
                <a:gd name="T11" fmla="*/ 939 h 2064"/>
                <a:gd name="T12" fmla="*/ 455 w 1968"/>
                <a:gd name="T13" fmla="*/ 1101 h 2064"/>
                <a:gd name="T14" fmla="*/ 557 w 1968"/>
                <a:gd name="T15" fmla="*/ 1251 h 2064"/>
                <a:gd name="T16" fmla="*/ 608 w 1968"/>
                <a:gd name="T17" fmla="*/ 1320 h 2064"/>
                <a:gd name="T18" fmla="*/ 671 w 1968"/>
                <a:gd name="T19" fmla="*/ 1389 h 2064"/>
                <a:gd name="T20" fmla="*/ 739 w 1968"/>
                <a:gd name="T21" fmla="*/ 1452 h 2064"/>
                <a:gd name="T22" fmla="*/ 807 w 1968"/>
                <a:gd name="T23" fmla="*/ 1516 h 2064"/>
                <a:gd name="T24" fmla="*/ 966 w 1968"/>
                <a:gd name="T25" fmla="*/ 1631 h 2064"/>
                <a:gd name="T26" fmla="*/ 1131 w 1968"/>
                <a:gd name="T27" fmla="*/ 1735 h 2064"/>
                <a:gd name="T28" fmla="*/ 1296 w 1968"/>
                <a:gd name="T29" fmla="*/ 1821 h 2064"/>
                <a:gd name="T30" fmla="*/ 1461 w 1968"/>
                <a:gd name="T31" fmla="*/ 1896 h 2064"/>
                <a:gd name="T32" fmla="*/ 1626 w 1968"/>
                <a:gd name="T33" fmla="*/ 1959 h 2064"/>
                <a:gd name="T34" fmla="*/ 1796 w 1968"/>
                <a:gd name="T35" fmla="*/ 2017 h 2064"/>
                <a:gd name="T36" fmla="*/ 1967 w 1968"/>
                <a:gd name="T37" fmla="*/ 2063 h 20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68"/>
                <a:gd name="T58" fmla="*/ 0 h 2064"/>
                <a:gd name="T59" fmla="*/ 1968 w 1968"/>
                <a:gd name="T60" fmla="*/ 2064 h 20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68" h="2064">
                  <a:moveTo>
                    <a:pt x="0" y="0"/>
                  </a:moveTo>
                  <a:lnTo>
                    <a:pt x="68" y="202"/>
                  </a:lnTo>
                  <a:lnTo>
                    <a:pt x="136" y="398"/>
                  </a:lnTo>
                  <a:lnTo>
                    <a:pt x="205" y="588"/>
                  </a:lnTo>
                  <a:lnTo>
                    <a:pt x="284" y="767"/>
                  </a:lnTo>
                  <a:lnTo>
                    <a:pt x="370" y="939"/>
                  </a:lnTo>
                  <a:lnTo>
                    <a:pt x="455" y="1101"/>
                  </a:lnTo>
                  <a:lnTo>
                    <a:pt x="557" y="1251"/>
                  </a:lnTo>
                  <a:lnTo>
                    <a:pt x="608" y="1320"/>
                  </a:lnTo>
                  <a:lnTo>
                    <a:pt x="671" y="1389"/>
                  </a:lnTo>
                  <a:lnTo>
                    <a:pt x="739" y="1452"/>
                  </a:lnTo>
                  <a:lnTo>
                    <a:pt x="807" y="1516"/>
                  </a:lnTo>
                  <a:lnTo>
                    <a:pt x="966" y="1631"/>
                  </a:lnTo>
                  <a:lnTo>
                    <a:pt x="1131" y="1735"/>
                  </a:lnTo>
                  <a:lnTo>
                    <a:pt x="1296" y="1821"/>
                  </a:lnTo>
                  <a:lnTo>
                    <a:pt x="1461" y="1896"/>
                  </a:lnTo>
                  <a:lnTo>
                    <a:pt x="1626" y="1959"/>
                  </a:lnTo>
                  <a:lnTo>
                    <a:pt x="1796" y="2017"/>
                  </a:lnTo>
                  <a:lnTo>
                    <a:pt x="1967" y="2063"/>
                  </a:lnTo>
                </a:path>
              </a:pathLst>
            </a:custGeom>
            <a:noFill/>
            <a:ln w="508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169" name="Rectangle 1047"/>
            <p:cNvSpPr>
              <a:spLocks noChangeArrowheads="1"/>
            </p:cNvSpPr>
            <p:nvPr/>
          </p:nvSpPr>
          <p:spPr bwMode="auto">
            <a:xfrm>
              <a:off x="3631" y="3427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 i="1"/>
                <a:t>Q</a:t>
              </a:r>
              <a:r>
                <a:rPr lang="en-US" altLang="pt-PT" sz="2000" b="1" i="1" baseline="-25000"/>
                <a:t>1 </a:t>
              </a:r>
              <a:r>
                <a:rPr lang="en-US" altLang="pt-PT" sz="2000" b="1" i="1"/>
                <a:t>= </a:t>
              </a:r>
              <a:r>
                <a:rPr lang="en-US" altLang="pt-PT" sz="2000" b="1"/>
                <a:t>55</a:t>
              </a:r>
            </a:p>
          </p:txBody>
        </p:sp>
        <p:sp>
          <p:nvSpPr>
            <p:cNvPr id="48170" name="Freeform 1058"/>
            <p:cNvSpPr>
              <a:spLocks/>
            </p:cNvSpPr>
            <p:nvPr/>
          </p:nvSpPr>
          <p:spPr bwMode="auto">
            <a:xfrm>
              <a:off x="2304" y="1008"/>
              <a:ext cx="1922" cy="2066"/>
            </a:xfrm>
            <a:custGeom>
              <a:avLst/>
              <a:gdLst>
                <a:gd name="T0" fmla="*/ 0 w 1922"/>
                <a:gd name="T1" fmla="*/ 0 h 2066"/>
                <a:gd name="T2" fmla="*/ 68 w 1922"/>
                <a:gd name="T3" fmla="*/ 202 h 2066"/>
                <a:gd name="T4" fmla="*/ 130 w 1922"/>
                <a:gd name="T5" fmla="*/ 398 h 2066"/>
                <a:gd name="T6" fmla="*/ 205 w 1922"/>
                <a:gd name="T7" fmla="*/ 590 h 2066"/>
                <a:gd name="T8" fmla="*/ 280 w 1922"/>
                <a:gd name="T9" fmla="*/ 767 h 2066"/>
                <a:gd name="T10" fmla="*/ 362 w 1922"/>
                <a:gd name="T11" fmla="*/ 939 h 2066"/>
                <a:gd name="T12" fmla="*/ 451 w 1922"/>
                <a:gd name="T13" fmla="*/ 1101 h 2066"/>
                <a:gd name="T14" fmla="*/ 547 w 1922"/>
                <a:gd name="T15" fmla="*/ 1254 h 2066"/>
                <a:gd name="T16" fmla="*/ 656 w 1922"/>
                <a:gd name="T17" fmla="*/ 1391 h 2066"/>
                <a:gd name="T18" fmla="*/ 793 w 1922"/>
                <a:gd name="T19" fmla="*/ 1519 h 2066"/>
                <a:gd name="T20" fmla="*/ 943 w 1922"/>
                <a:gd name="T21" fmla="*/ 1632 h 2066"/>
                <a:gd name="T22" fmla="*/ 1101 w 1922"/>
                <a:gd name="T23" fmla="*/ 1736 h 2066"/>
                <a:gd name="T24" fmla="*/ 1265 w 1922"/>
                <a:gd name="T25" fmla="*/ 1824 h 2066"/>
                <a:gd name="T26" fmla="*/ 1422 w 1922"/>
                <a:gd name="T27" fmla="*/ 1903 h 2066"/>
                <a:gd name="T28" fmla="*/ 1586 w 1922"/>
                <a:gd name="T29" fmla="*/ 1962 h 2066"/>
                <a:gd name="T30" fmla="*/ 1750 w 1922"/>
                <a:gd name="T31" fmla="*/ 2016 h 2066"/>
                <a:gd name="T32" fmla="*/ 1921 w 1922"/>
                <a:gd name="T33" fmla="*/ 2065 h 20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22"/>
                <a:gd name="T52" fmla="*/ 0 h 2066"/>
                <a:gd name="T53" fmla="*/ 1922 w 1922"/>
                <a:gd name="T54" fmla="*/ 2066 h 20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22" h="2066">
                  <a:moveTo>
                    <a:pt x="0" y="0"/>
                  </a:moveTo>
                  <a:lnTo>
                    <a:pt x="68" y="202"/>
                  </a:lnTo>
                  <a:lnTo>
                    <a:pt x="130" y="398"/>
                  </a:lnTo>
                  <a:lnTo>
                    <a:pt x="205" y="590"/>
                  </a:lnTo>
                  <a:lnTo>
                    <a:pt x="280" y="767"/>
                  </a:lnTo>
                  <a:lnTo>
                    <a:pt x="362" y="939"/>
                  </a:lnTo>
                  <a:lnTo>
                    <a:pt x="451" y="1101"/>
                  </a:lnTo>
                  <a:lnTo>
                    <a:pt x="547" y="1254"/>
                  </a:lnTo>
                  <a:lnTo>
                    <a:pt x="656" y="1391"/>
                  </a:lnTo>
                  <a:lnTo>
                    <a:pt x="793" y="1519"/>
                  </a:lnTo>
                  <a:lnTo>
                    <a:pt x="943" y="1632"/>
                  </a:lnTo>
                  <a:lnTo>
                    <a:pt x="1101" y="1736"/>
                  </a:lnTo>
                  <a:lnTo>
                    <a:pt x="1265" y="1824"/>
                  </a:lnTo>
                  <a:lnTo>
                    <a:pt x="1422" y="1903"/>
                  </a:lnTo>
                  <a:lnTo>
                    <a:pt x="1586" y="1962"/>
                  </a:lnTo>
                  <a:lnTo>
                    <a:pt x="1750" y="2016"/>
                  </a:lnTo>
                  <a:lnTo>
                    <a:pt x="1921" y="2065"/>
                  </a:ln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171" name="Rectangle 1060"/>
            <p:cNvSpPr>
              <a:spLocks noChangeArrowheads="1"/>
            </p:cNvSpPr>
            <p:nvPr/>
          </p:nvSpPr>
          <p:spPr bwMode="auto">
            <a:xfrm>
              <a:off x="3977" y="3161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 i="1"/>
                <a:t>Q</a:t>
              </a:r>
              <a:r>
                <a:rPr lang="en-US" altLang="pt-PT" sz="2000" b="1" i="1" baseline="-25000"/>
                <a:t>2 </a:t>
              </a:r>
              <a:r>
                <a:rPr lang="en-US" altLang="pt-PT" sz="2000" b="1" i="1"/>
                <a:t>= </a:t>
              </a:r>
              <a:r>
                <a:rPr lang="en-US" altLang="pt-PT" sz="2000" b="1"/>
                <a:t>75</a:t>
              </a:r>
            </a:p>
          </p:txBody>
        </p:sp>
        <p:sp>
          <p:nvSpPr>
            <p:cNvPr id="48172" name="Rectangle 1061"/>
            <p:cNvSpPr>
              <a:spLocks noChangeArrowheads="1"/>
            </p:cNvSpPr>
            <p:nvPr/>
          </p:nvSpPr>
          <p:spPr bwMode="auto">
            <a:xfrm>
              <a:off x="4313" y="2873"/>
              <a:ext cx="6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 i="1"/>
                <a:t>Q</a:t>
              </a:r>
              <a:r>
                <a:rPr lang="en-US" altLang="pt-PT" sz="2000" b="1" i="1" baseline="-25000"/>
                <a:t>3 </a:t>
              </a:r>
              <a:r>
                <a:rPr lang="en-US" altLang="pt-PT" sz="2000" b="1" i="1"/>
                <a:t>= </a:t>
              </a:r>
              <a:r>
                <a:rPr lang="en-US" altLang="pt-PT" sz="2000" b="1"/>
                <a:t>90</a:t>
              </a:r>
            </a:p>
          </p:txBody>
        </p:sp>
      </p:grpSp>
      <p:sp>
        <p:nvSpPr>
          <p:cNvPr id="48150" name="Rectangle 1066"/>
          <p:cNvSpPr>
            <a:spLocks noChangeArrowheads="1"/>
          </p:cNvSpPr>
          <p:nvPr/>
        </p:nvSpPr>
        <p:spPr bwMode="auto">
          <a:xfrm>
            <a:off x="2238376" y="1328739"/>
            <a:ext cx="1123707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/>
              <a:t>Capital</a:t>
            </a:r>
          </a:p>
          <a:p>
            <a:r>
              <a:rPr lang="en-US" altLang="pt-PT" sz="2000" b="1"/>
              <a:t>por ano</a:t>
            </a:r>
          </a:p>
        </p:txBody>
      </p:sp>
      <p:grpSp>
        <p:nvGrpSpPr>
          <p:cNvPr id="3" name="Group 1071"/>
          <p:cNvGrpSpPr>
            <a:grpSpLocks/>
          </p:cNvGrpSpPr>
          <p:nvPr/>
        </p:nvGrpSpPr>
        <p:grpSpPr bwMode="auto">
          <a:xfrm>
            <a:off x="3890964" y="1665288"/>
            <a:ext cx="3322637" cy="4214812"/>
            <a:chOff x="1491" y="1049"/>
            <a:chExt cx="2093" cy="2655"/>
          </a:xfrm>
        </p:grpSpPr>
        <p:sp>
          <p:nvSpPr>
            <p:cNvPr id="48152" name="Oval 1045"/>
            <p:cNvSpPr>
              <a:spLocks noChangeArrowheads="1"/>
            </p:cNvSpPr>
            <p:nvPr/>
          </p:nvSpPr>
          <p:spPr bwMode="auto">
            <a:xfrm>
              <a:off x="2832" y="331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  <p:sp>
          <p:nvSpPr>
            <p:cNvPr id="48153" name="Oval 1046"/>
            <p:cNvSpPr>
              <a:spLocks noChangeArrowheads="1"/>
            </p:cNvSpPr>
            <p:nvPr/>
          </p:nvSpPr>
          <p:spPr bwMode="auto">
            <a:xfrm>
              <a:off x="1824" y="225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  <p:sp>
          <p:nvSpPr>
            <p:cNvPr id="48154" name="Line 1048"/>
            <p:cNvSpPr>
              <a:spLocks noChangeShapeType="1"/>
            </p:cNvSpPr>
            <p:nvPr/>
          </p:nvSpPr>
          <p:spPr bwMode="auto">
            <a:xfrm>
              <a:off x="1491" y="2304"/>
              <a:ext cx="20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48155" name="Line 1049"/>
            <p:cNvSpPr>
              <a:spLocks noChangeShapeType="1"/>
            </p:cNvSpPr>
            <p:nvPr/>
          </p:nvSpPr>
          <p:spPr bwMode="auto">
            <a:xfrm>
              <a:off x="1872" y="2451"/>
              <a:ext cx="0" cy="1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48156" name="Line 1050"/>
            <p:cNvSpPr>
              <a:spLocks noChangeShapeType="1"/>
            </p:cNvSpPr>
            <p:nvPr/>
          </p:nvSpPr>
          <p:spPr bwMode="auto">
            <a:xfrm>
              <a:off x="1491" y="3360"/>
              <a:ext cx="130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48157" name="Line 1051"/>
            <p:cNvSpPr>
              <a:spLocks noChangeShapeType="1"/>
            </p:cNvSpPr>
            <p:nvPr/>
          </p:nvSpPr>
          <p:spPr bwMode="auto">
            <a:xfrm>
              <a:off x="2880" y="2451"/>
              <a:ext cx="0" cy="1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48158" name="Rectangle 1053"/>
            <p:cNvSpPr>
              <a:spLocks noChangeArrowheads="1"/>
            </p:cNvSpPr>
            <p:nvPr/>
          </p:nvSpPr>
          <p:spPr bwMode="auto">
            <a:xfrm>
              <a:off x="1625" y="22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 i="1"/>
                <a:t>A</a:t>
              </a:r>
            </a:p>
          </p:txBody>
        </p:sp>
        <p:sp>
          <p:nvSpPr>
            <p:cNvPr id="48159" name="Rectangle 1054"/>
            <p:cNvSpPr>
              <a:spLocks noChangeArrowheads="1"/>
            </p:cNvSpPr>
            <p:nvPr/>
          </p:nvSpPr>
          <p:spPr bwMode="auto">
            <a:xfrm>
              <a:off x="2969" y="3113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b="1" i="1"/>
                <a:t>D</a:t>
              </a:r>
            </a:p>
          </p:txBody>
        </p:sp>
        <p:sp>
          <p:nvSpPr>
            <p:cNvPr id="48160" name="Line 1055"/>
            <p:cNvSpPr>
              <a:spLocks noChangeShapeType="1"/>
            </p:cNvSpPr>
            <p:nvPr/>
          </p:nvSpPr>
          <p:spPr bwMode="auto">
            <a:xfrm>
              <a:off x="2400" y="1443"/>
              <a:ext cx="0" cy="22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48161" name="Oval 1056"/>
            <p:cNvSpPr>
              <a:spLocks noChangeArrowheads="1"/>
            </p:cNvSpPr>
            <p:nvPr/>
          </p:nvSpPr>
          <p:spPr bwMode="auto">
            <a:xfrm>
              <a:off x="2352" y="225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  <p:sp>
          <p:nvSpPr>
            <p:cNvPr id="48162" name="Rectangle 1057"/>
            <p:cNvSpPr>
              <a:spLocks noChangeArrowheads="1"/>
            </p:cNvSpPr>
            <p:nvPr/>
          </p:nvSpPr>
          <p:spPr bwMode="auto">
            <a:xfrm>
              <a:off x="2201" y="22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 i="1"/>
                <a:t>B</a:t>
              </a:r>
            </a:p>
          </p:txBody>
        </p:sp>
        <p:sp>
          <p:nvSpPr>
            <p:cNvPr id="48163" name="Oval 1062"/>
            <p:cNvSpPr>
              <a:spLocks noChangeArrowheads="1"/>
            </p:cNvSpPr>
            <p:nvPr/>
          </p:nvSpPr>
          <p:spPr bwMode="auto">
            <a:xfrm>
              <a:off x="2352" y="120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  <p:sp>
          <p:nvSpPr>
            <p:cNvPr id="48164" name="Rectangle 1064"/>
            <p:cNvSpPr>
              <a:spLocks noChangeArrowheads="1"/>
            </p:cNvSpPr>
            <p:nvPr/>
          </p:nvSpPr>
          <p:spPr bwMode="auto">
            <a:xfrm>
              <a:off x="2705" y="2309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 i="1"/>
                <a:t>C</a:t>
              </a:r>
            </a:p>
          </p:txBody>
        </p:sp>
        <p:sp>
          <p:nvSpPr>
            <p:cNvPr id="48165" name="Rectangle 1065"/>
            <p:cNvSpPr>
              <a:spLocks noChangeArrowheads="1"/>
            </p:cNvSpPr>
            <p:nvPr/>
          </p:nvSpPr>
          <p:spPr bwMode="auto">
            <a:xfrm>
              <a:off x="2441" y="104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 i="1"/>
                <a:t>E</a:t>
              </a:r>
            </a:p>
          </p:txBody>
        </p:sp>
        <p:sp>
          <p:nvSpPr>
            <p:cNvPr id="48166" name="Oval 1068"/>
            <p:cNvSpPr>
              <a:spLocks noChangeArrowheads="1"/>
            </p:cNvSpPr>
            <p:nvPr/>
          </p:nvSpPr>
          <p:spPr bwMode="auto">
            <a:xfrm>
              <a:off x="2836" y="2261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</p:grp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3C4286-1D23-4F09-B9CF-D5B9109B38E7}" type="slidenum">
              <a:rPr lang="pt-PT" altLang="pt-PT"/>
              <a:pPr eaLnBrk="1" hangingPunct="1"/>
              <a:t>32</a:t>
            </a:fld>
            <a:endParaRPr lang="pt-PT" altLang="pt-PT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2151063"/>
            <a:ext cx="8229600" cy="3975100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z="2800"/>
              <a:t>Interpretação das Isoquantas 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pt-BR" altLang="pt-PT" sz="2800"/>
              <a:t>	1)	Suponha que o nível de capital seja 3 e que o nível de trabalho aumente de 0 para 1, depois para 2 e finalmente para 3.  </a:t>
            </a:r>
          </a:p>
          <a:p>
            <a:pPr lvl="2" eaLnBrk="1" hangingPunct="1">
              <a:spcBef>
                <a:spcPct val="35000"/>
              </a:spcBef>
              <a:buSzPct val="75000"/>
            </a:pPr>
            <a:r>
              <a:rPr lang="pt-BR" altLang="pt-PT" sz="2000"/>
              <a:t>Note que a produção aumenta a uma taxa decrescente (55, 20, 15), o que ilustra a ocorrência de rendimentos decrescentes do trabalho no curto e longo prazos.</a:t>
            </a:r>
          </a:p>
        </p:txBody>
      </p:sp>
      <p:sp>
        <p:nvSpPr>
          <p:cNvPr id="49158" name="Rectangle 7"/>
          <p:cNvSpPr>
            <a:spLocks noGrp="1" noChangeArrowheads="1"/>
          </p:cNvSpPr>
          <p:nvPr>
            <p:ph type="title"/>
          </p:nvPr>
        </p:nvSpPr>
        <p:spPr>
          <a:xfrm>
            <a:off x="2074864" y="285750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dois factores variáveis</a:t>
            </a:r>
          </a:p>
        </p:txBody>
      </p:sp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1817689" y="1427163"/>
            <a:ext cx="7540625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800" b="1">
                <a:latin typeface="Arial" charset="0"/>
              </a:rPr>
              <a:t>Taxa Marginal de Substituição Decrescente</a:t>
            </a:r>
            <a:endParaRPr lang="en-US" sz="3200" b="1">
              <a:latin typeface="Arial" charset="0"/>
            </a:endParaRP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6B02C6-2BF4-41AC-AA96-683D7FB5946A}" type="slidenum">
              <a:rPr lang="pt-PT" altLang="pt-PT"/>
              <a:pPr eaLnBrk="1" hangingPunct="1"/>
              <a:t>33</a:t>
            </a:fld>
            <a:endParaRPr lang="pt-PT" altLang="pt-PT"/>
          </a:p>
        </p:txBody>
      </p:sp>
      <p:sp>
        <p:nvSpPr>
          <p:cNvPr id="50179" name="Rectangle 1026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50180" name="Rectangle 1027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5018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981200" y="2192339"/>
            <a:ext cx="8229600" cy="3933825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z="2800"/>
              <a:t>Interpretação das Isoquantas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pt-BR" altLang="pt-PT" sz="2800"/>
              <a:t>	2)	 Suponha que o nível de trabalho seja 3 e que o nível de capital aumente de 0 para 1, depois para 2 e finalmente para 3.</a:t>
            </a:r>
          </a:p>
          <a:p>
            <a:pPr lvl="2" eaLnBrk="1" hangingPunct="1">
              <a:spcBef>
                <a:spcPct val="35000"/>
              </a:spcBef>
              <a:buSzPct val="75000"/>
            </a:pPr>
            <a:r>
              <a:rPr lang="pt-BR" altLang="pt-PT" sz="2000"/>
              <a:t>Novamente, a produção aumenta a uma taxa decrescente (55, 20, 15), devido aos rendimentos decrescentes do capital.</a:t>
            </a:r>
          </a:p>
        </p:txBody>
      </p:sp>
      <p:sp>
        <p:nvSpPr>
          <p:cNvPr id="188422" name="Text Box 1030"/>
          <p:cNvSpPr txBox="1">
            <a:spLocks noChangeArrowheads="1"/>
          </p:cNvSpPr>
          <p:nvPr/>
        </p:nvSpPr>
        <p:spPr bwMode="auto">
          <a:xfrm>
            <a:off x="1793876" y="1427163"/>
            <a:ext cx="7540625" cy="531812"/>
          </a:xfrm>
          <a:prstGeom prst="rect">
            <a:avLst/>
          </a:prstGeom>
          <a:solidFill>
            <a:srgbClr val="D8C0CB"/>
          </a:solidFill>
          <a:ln w="12700">
            <a:solidFill>
              <a:srgbClr val="376546"/>
            </a:solidFill>
            <a:miter lim="800000"/>
            <a:headEnd/>
            <a:tailEnd/>
          </a:ln>
          <a:effectLst>
            <a:outerShdw dist="107763" dir="2700000" algn="ctr" rotWithShape="0">
              <a:srgbClr val="B2B2B2"/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800" b="1">
                <a:latin typeface="Arial" charset="0"/>
              </a:rPr>
              <a:t>Taxa Marginal de Substituição Decrescente</a:t>
            </a:r>
          </a:p>
        </p:txBody>
      </p:sp>
      <p:sp>
        <p:nvSpPr>
          <p:cNvPr id="50183" name="Rectangle 1032"/>
          <p:cNvSpPr>
            <a:spLocks noGrp="1" noChangeArrowheads="1"/>
          </p:cNvSpPr>
          <p:nvPr>
            <p:ph type="title"/>
          </p:nvPr>
        </p:nvSpPr>
        <p:spPr>
          <a:xfrm>
            <a:off x="2074864" y="285750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dois factores variáveis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D75715-8E8C-41E7-90B0-24DCEDE93D2B}" type="slidenum">
              <a:rPr lang="pt-PT" altLang="pt-PT"/>
              <a:pPr eaLnBrk="1" hangingPunct="1"/>
              <a:t>34</a:t>
            </a:fld>
            <a:endParaRPr lang="pt-PT" altLang="pt-PT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Substituição entre factores</a:t>
            </a:r>
          </a:p>
          <a:p>
            <a:pPr lvl="1" eaLnBrk="1" hangingPunct="1">
              <a:buSzPct val="75000"/>
            </a:pPr>
            <a:r>
              <a:rPr lang="pt-BR" altLang="pt-PT" smtClean="0"/>
              <a:t>Os gestores de uma firma desejam determinar a combinação de factores a ser utilizada.  </a:t>
            </a:r>
          </a:p>
          <a:p>
            <a:pPr lvl="1" eaLnBrk="1" hangingPunct="1">
              <a:buSzPct val="75000"/>
            </a:pPr>
            <a:r>
              <a:rPr lang="pt-BR" altLang="pt-PT" smtClean="0"/>
              <a:t>Eles devem levar em consideração as possibilidades de substituição entre os factores.</a:t>
            </a:r>
          </a:p>
        </p:txBody>
      </p:sp>
      <p:sp>
        <p:nvSpPr>
          <p:cNvPr id="51206" name="Rectangle 7"/>
          <p:cNvSpPr>
            <a:spLocks noGrp="1" noChangeArrowheads="1"/>
          </p:cNvSpPr>
          <p:nvPr>
            <p:ph type="title"/>
          </p:nvPr>
        </p:nvSpPr>
        <p:spPr>
          <a:xfrm>
            <a:off x="2074864" y="285750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dois factores variáveis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1D37B2-50EC-453C-BF15-29436F5EAB7E}" type="slidenum">
              <a:rPr lang="pt-PT" altLang="pt-PT"/>
              <a:pPr eaLnBrk="1" hangingPunct="1"/>
              <a:t>35</a:t>
            </a:fld>
            <a:endParaRPr lang="pt-PT" altLang="pt-PT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Substituição entre factores</a:t>
            </a:r>
          </a:p>
          <a:p>
            <a:pPr lvl="1" eaLnBrk="1" hangingPunct="1">
              <a:buSzPct val="75000"/>
            </a:pPr>
            <a:r>
              <a:rPr lang="pt-BR" altLang="pt-PT" smtClean="0"/>
              <a:t>A inclinação de cada isoquanta indica a possibilidade de substituição entre dois factores, dado um nível constante de produção.</a:t>
            </a:r>
          </a:p>
        </p:txBody>
      </p:sp>
      <p:sp>
        <p:nvSpPr>
          <p:cNvPr id="52230" name="Rectangle 7"/>
          <p:cNvSpPr>
            <a:spLocks noGrp="1" noChangeArrowheads="1"/>
          </p:cNvSpPr>
          <p:nvPr>
            <p:ph type="title"/>
          </p:nvPr>
        </p:nvSpPr>
        <p:spPr>
          <a:xfrm>
            <a:off x="2074864" y="285750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dois factores variáveis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B713FE-64CC-4489-9B42-DA6FD92966A4}" type="slidenum">
              <a:rPr lang="pt-PT" altLang="pt-PT"/>
              <a:pPr eaLnBrk="1" hangingPunct="1"/>
              <a:t>36</a:t>
            </a:fld>
            <a:endParaRPr lang="pt-PT" altLang="pt-PT"/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410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Substituição entre factores</a:t>
            </a:r>
          </a:p>
          <a:p>
            <a:pPr lvl="1" eaLnBrk="1" hangingPunct="1">
              <a:buSzPct val="75000"/>
            </a:pPr>
            <a:r>
              <a:rPr lang="pt-BR" altLang="pt-PT" smtClean="0"/>
              <a:t>A taxa marginal de substituição técnica é dada por:</a:t>
            </a:r>
          </a:p>
        </p:txBody>
      </p:sp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2562226" y="3967998"/>
            <a:ext cx="7886700" cy="36933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graphicFrame>
        <p:nvGraphicFramePr>
          <p:cNvPr id="409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21050" y="3990976"/>
          <a:ext cx="69913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4" imgW="7188120" imgH="393480" progId="Equation.3">
                  <p:embed/>
                </p:oleObj>
              </mc:Choice>
              <mc:Fallback>
                <p:oleObj name="Equation" r:id="rId4" imgW="7188120" imgH="39348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3990976"/>
                        <a:ext cx="69913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62226" y="4583114"/>
          <a:ext cx="78597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6" imgW="3009600" imgH="304560" progId="Equation.3">
                  <p:embed/>
                </p:oleObj>
              </mc:Choice>
              <mc:Fallback>
                <p:oleObj name="Equation" r:id="rId6" imgW="3009600" imgH="30456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6" y="4583114"/>
                        <a:ext cx="78597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>
          <a:xfrm>
            <a:off x="2074864" y="285750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dois factores variáveis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58AE49-6B63-43B9-A75F-FD717FC8ABDF}" type="slidenum">
              <a:rPr lang="pt-PT" altLang="pt-PT"/>
              <a:pPr eaLnBrk="1" hangingPunct="1"/>
              <a:t>37</a:t>
            </a:fld>
            <a:endParaRPr lang="pt-PT" altLang="pt-PT"/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53253" name="Rectangle 4"/>
          <p:cNvSpPr>
            <a:spLocks noGrp="1" noChangeArrowheads="1"/>
          </p:cNvSpPr>
          <p:nvPr>
            <p:ph type="title"/>
          </p:nvPr>
        </p:nvSpPr>
        <p:spPr>
          <a:xfrm>
            <a:off x="2074864" y="0"/>
            <a:ext cx="7983537" cy="110490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600"/>
              <a:t>Taxa Marginal de Substituição Técnica</a:t>
            </a:r>
            <a:endParaRPr lang="pt-BR" altLang="pt-PT" smtClean="0"/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4648200" y="62357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53255" name="Line 8"/>
          <p:cNvSpPr>
            <a:spLocks noChangeShapeType="1"/>
          </p:cNvSpPr>
          <p:nvPr/>
        </p:nvSpPr>
        <p:spPr bwMode="auto">
          <a:xfrm>
            <a:off x="3733800" y="1897064"/>
            <a:ext cx="0" cy="399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3256" name="Line 9"/>
          <p:cNvSpPr>
            <a:spLocks noChangeShapeType="1"/>
          </p:cNvSpPr>
          <p:nvPr/>
        </p:nvSpPr>
        <p:spPr bwMode="auto">
          <a:xfrm>
            <a:off x="3752850" y="5873750"/>
            <a:ext cx="5416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3257" name="Rectangle 10"/>
          <p:cNvSpPr>
            <a:spLocks noChangeArrowheads="1"/>
          </p:cNvSpPr>
          <p:nvPr/>
        </p:nvSpPr>
        <p:spPr bwMode="auto">
          <a:xfrm>
            <a:off x="6464301" y="6370638"/>
            <a:ext cx="21002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>
                <a:latin typeface="Times New Roman" panose="02020603050405020304" pitchFamily="18" charset="0"/>
              </a:rPr>
              <a:t>Trabalho por ano</a:t>
            </a:r>
          </a:p>
        </p:txBody>
      </p:sp>
      <p:sp>
        <p:nvSpPr>
          <p:cNvPr id="53258" name="Rectangle 11"/>
          <p:cNvSpPr>
            <a:spLocks noChangeArrowheads="1"/>
          </p:cNvSpPr>
          <p:nvPr/>
        </p:nvSpPr>
        <p:spPr bwMode="auto">
          <a:xfrm>
            <a:off x="3416301" y="5124450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b="1"/>
              <a:t>1</a:t>
            </a:r>
          </a:p>
        </p:txBody>
      </p:sp>
      <p:sp>
        <p:nvSpPr>
          <p:cNvPr id="53259" name="Rectangle 12"/>
          <p:cNvSpPr>
            <a:spLocks noChangeArrowheads="1"/>
          </p:cNvSpPr>
          <p:nvPr/>
        </p:nvSpPr>
        <p:spPr bwMode="auto">
          <a:xfrm>
            <a:off x="3416301" y="427831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b="1"/>
              <a:t>2</a:t>
            </a:r>
          </a:p>
        </p:txBody>
      </p:sp>
      <p:sp>
        <p:nvSpPr>
          <p:cNvPr id="53260" name="Rectangle 13"/>
          <p:cNvSpPr>
            <a:spLocks noChangeArrowheads="1"/>
          </p:cNvSpPr>
          <p:nvPr/>
        </p:nvSpPr>
        <p:spPr bwMode="auto">
          <a:xfrm>
            <a:off x="3416301" y="3432175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b="1"/>
              <a:t>3</a:t>
            </a:r>
          </a:p>
        </p:txBody>
      </p:sp>
      <p:sp>
        <p:nvSpPr>
          <p:cNvPr id="53261" name="Rectangle 14"/>
          <p:cNvSpPr>
            <a:spLocks noChangeArrowheads="1"/>
          </p:cNvSpPr>
          <p:nvPr/>
        </p:nvSpPr>
        <p:spPr bwMode="auto">
          <a:xfrm>
            <a:off x="3416301" y="2586039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b="1"/>
              <a:t>4</a:t>
            </a:r>
          </a:p>
        </p:txBody>
      </p:sp>
      <p:sp>
        <p:nvSpPr>
          <p:cNvPr id="53262" name="Rectangle 15"/>
          <p:cNvSpPr>
            <a:spLocks noChangeArrowheads="1"/>
          </p:cNvSpPr>
          <p:nvPr/>
        </p:nvSpPr>
        <p:spPr bwMode="auto">
          <a:xfrm>
            <a:off x="4316414" y="597376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b="1"/>
              <a:t>1</a:t>
            </a:r>
          </a:p>
        </p:txBody>
      </p:sp>
      <p:sp>
        <p:nvSpPr>
          <p:cNvPr id="53263" name="Rectangle 16"/>
          <p:cNvSpPr>
            <a:spLocks noChangeArrowheads="1"/>
          </p:cNvSpPr>
          <p:nvPr/>
        </p:nvSpPr>
        <p:spPr bwMode="auto">
          <a:xfrm>
            <a:off x="5138739" y="597376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b="1"/>
              <a:t>2</a:t>
            </a:r>
          </a:p>
        </p:txBody>
      </p:sp>
      <p:sp>
        <p:nvSpPr>
          <p:cNvPr id="53264" name="Rectangle 17"/>
          <p:cNvSpPr>
            <a:spLocks noChangeArrowheads="1"/>
          </p:cNvSpPr>
          <p:nvPr/>
        </p:nvSpPr>
        <p:spPr bwMode="auto">
          <a:xfrm>
            <a:off x="5962651" y="597376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b="1"/>
              <a:t>3</a:t>
            </a:r>
          </a:p>
        </p:txBody>
      </p:sp>
      <p:sp>
        <p:nvSpPr>
          <p:cNvPr id="53265" name="Rectangle 18"/>
          <p:cNvSpPr>
            <a:spLocks noChangeArrowheads="1"/>
          </p:cNvSpPr>
          <p:nvPr/>
        </p:nvSpPr>
        <p:spPr bwMode="auto">
          <a:xfrm>
            <a:off x="6784976" y="597376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b="1"/>
              <a:t>4</a:t>
            </a:r>
          </a:p>
        </p:txBody>
      </p:sp>
      <p:sp>
        <p:nvSpPr>
          <p:cNvPr id="53266" name="Rectangle 19"/>
          <p:cNvSpPr>
            <a:spLocks noChangeArrowheads="1"/>
          </p:cNvSpPr>
          <p:nvPr/>
        </p:nvSpPr>
        <p:spPr bwMode="auto">
          <a:xfrm>
            <a:off x="7608889" y="597376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b="1"/>
              <a:t>5</a:t>
            </a:r>
          </a:p>
        </p:txBody>
      </p:sp>
      <p:sp>
        <p:nvSpPr>
          <p:cNvPr id="53267" name="Rectangle 20"/>
          <p:cNvSpPr>
            <a:spLocks noChangeArrowheads="1"/>
          </p:cNvSpPr>
          <p:nvPr/>
        </p:nvSpPr>
        <p:spPr bwMode="auto">
          <a:xfrm>
            <a:off x="3416301" y="1739900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b="1"/>
              <a:t>5</a:t>
            </a:r>
          </a:p>
        </p:txBody>
      </p:sp>
      <p:sp>
        <p:nvSpPr>
          <p:cNvPr id="53268" name="Rectangle 25"/>
          <p:cNvSpPr>
            <a:spLocks noChangeArrowheads="1"/>
          </p:cNvSpPr>
          <p:nvPr/>
        </p:nvSpPr>
        <p:spPr bwMode="auto">
          <a:xfrm>
            <a:off x="2273300" y="1663701"/>
            <a:ext cx="992260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1600" b="1"/>
              <a:t>Capital</a:t>
            </a:r>
          </a:p>
          <a:p>
            <a:r>
              <a:rPr lang="en-US" altLang="pt-PT" sz="1600" b="1"/>
              <a:t> por ano</a:t>
            </a:r>
          </a:p>
        </p:txBody>
      </p:sp>
      <p:sp>
        <p:nvSpPr>
          <p:cNvPr id="53269" name="Rectangle 26"/>
          <p:cNvSpPr>
            <a:spLocks noChangeArrowheads="1"/>
          </p:cNvSpPr>
          <p:nvPr/>
        </p:nvSpPr>
        <p:spPr bwMode="auto">
          <a:xfrm>
            <a:off x="6451600" y="2097089"/>
            <a:ext cx="3854450" cy="8350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pt-PT" sz="1600" b="1"/>
              <a:t>As isoquantas têm inclinação</a:t>
            </a:r>
          </a:p>
          <a:p>
            <a:pPr algn="ctr"/>
            <a:r>
              <a:rPr lang="en-US" altLang="pt-PT" sz="1600" b="1"/>
              <a:t>negativa e são convexas, </a:t>
            </a:r>
          </a:p>
          <a:p>
            <a:pPr algn="ctr"/>
            <a:r>
              <a:rPr lang="en-US" altLang="pt-PT" sz="1600" b="1"/>
              <a:t>assim como as curvas de indiferença.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4217988" y="1890714"/>
            <a:ext cx="3484562" cy="3660775"/>
            <a:chOff x="1697" y="1191"/>
            <a:chExt cx="2195" cy="2306"/>
          </a:xfrm>
        </p:grpSpPr>
        <p:sp>
          <p:nvSpPr>
            <p:cNvPr id="53278" name="Line 27"/>
            <p:cNvSpPr>
              <a:spLocks noChangeShapeType="1"/>
            </p:cNvSpPr>
            <p:nvPr/>
          </p:nvSpPr>
          <p:spPr bwMode="auto">
            <a:xfrm flipH="1">
              <a:off x="3475" y="3312"/>
              <a:ext cx="4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279" name="Line 28"/>
            <p:cNvSpPr>
              <a:spLocks noChangeShapeType="1"/>
            </p:cNvSpPr>
            <p:nvPr/>
          </p:nvSpPr>
          <p:spPr bwMode="auto">
            <a:xfrm flipH="1">
              <a:off x="1867" y="2256"/>
              <a:ext cx="4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280" name="Line 29"/>
            <p:cNvSpPr>
              <a:spLocks noChangeShapeType="1"/>
            </p:cNvSpPr>
            <p:nvPr/>
          </p:nvSpPr>
          <p:spPr bwMode="auto">
            <a:xfrm flipH="1">
              <a:off x="2383" y="2880"/>
              <a:ext cx="5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281" name="Line 30"/>
            <p:cNvSpPr>
              <a:spLocks noChangeShapeType="1"/>
            </p:cNvSpPr>
            <p:nvPr/>
          </p:nvSpPr>
          <p:spPr bwMode="auto">
            <a:xfrm flipH="1">
              <a:off x="2923" y="3168"/>
              <a:ext cx="5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282" name="Line 31"/>
            <p:cNvSpPr>
              <a:spLocks noChangeShapeType="1"/>
            </p:cNvSpPr>
            <p:nvPr/>
          </p:nvSpPr>
          <p:spPr bwMode="auto">
            <a:xfrm>
              <a:off x="1884" y="1191"/>
              <a:ext cx="0" cy="10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283" name="Line 32"/>
            <p:cNvSpPr>
              <a:spLocks noChangeShapeType="1"/>
            </p:cNvSpPr>
            <p:nvPr/>
          </p:nvSpPr>
          <p:spPr bwMode="auto">
            <a:xfrm>
              <a:off x="2340" y="2259"/>
              <a:ext cx="0" cy="6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284" name="Line 33"/>
            <p:cNvSpPr>
              <a:spLocks noChangeShapeType="1"/>
            </p:cNvSpPr>
            <p:nvPr/>
          </p:nvSpPr>
          <p:spPr bwMode="auto">
            <a:xfrm>
              <a:off x="2928" y="2907"/>
              <a:ext cx="0" cy="2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53285" name="Rectangle 35"/>
            <p:cNvSpPr>
              <a:spLocks noChangeArrowheads="1"/>
            </p:cNvSpPr>
            <p:nvPr/>
          </p:nvSpPr>
          <p:spPr bwMode="auto">
            <a:xfrm>
              <a:off x="1999" y="208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1400" b="1"/>
                <a:t>1</a:t>
              </a:r>
            </a:p>
          </p:txBody>
        </p:sp>
        <p:sp>
          <p:nvSpPr>
            <p:cNvPr id="53286" name="Rectangle 36"/>
            <p:cNvSpPr>
              <a:spLocks noChangeArrowheads="1"/>
            </p:cNvSpPr>
            <p:nvPr/>
          </p:nvSpPr>
          <p:spPr bwMode="auto">
            <a:xfrm>
              <a:off x="2489" y="263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1400" b="1"/>
                <a:t>1</a:t>
              </a:r>
            </a:p>
          </p:txBody>
        </p:sp>
        <p:sp>
          <p:nvSpPr>
            <p:cNvPr id="53287" name="Rectangle 37"/>
            <p:cNvSpPr>
              <a:spLocks noChangeArrowheads="1"/>
            </p:cNvSpPr>
            <p:nvPr/>
          </p:nvSpPr>
          <p:spPr bwMode="auto">
            <a:xfrm>
              <a:off x="2969" y="296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1400" b="1"/>
                <a:t>1</a:t>
              </a:r>
            </a:p>
          </p:txBody>
        </p:sp>
        <p:sp>
          <p:nvSpPr>
            <p:cNvPr id="53288" name="Rectangle 38"/>
            <p:cNvSpPr>
              <a:spLocks noChangeArrowheads="1"/>
            </p:cNvSpPr>
            <p:nvPr/>
          </p:nvSpPr>
          <p:spPr bwMode="auto">
            <a:xfrm>
              <a:off x="3497" y="330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1400" b="1"/>
                <a:t>1</a:t>
              </a:r>
            </a:p>
          </p:txBody>
        </p:sp>
        <p:sp>
          <p:nvSpPr>
            <p:cNvPr id="53289" name="Rectangle 39"/>
            <p:cNvSpPr>
              <a:spLocks noChangeArrowheads="1"/>
            </p:cNvSpPr>
            <p:nvPr/>
          </p:nvSpPr>
          <p:spPr bwMode="auto">
            <a:xfrm>
              <a:off x="1697" y="154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1400" b="1"/>
                <a:t>2</a:t>
              </a:r>
            </a:p>
          </p:txBody>
        </p:sp>
        <p:sp>
          <p:nvSpPr>
            <p:cNvPr id="53290" name="Rectangle 40"/>
            <p:cNvSpPr>
              <a:spLocks noChangeArrowheads="1"/>
            </p:cNvSpPr>
            <p:nvPr/>
          </p:nvSpPr>
          <p:spPr bwMode="auto">
            <a:xfrm>
              <a:off x="2153" y="244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1400" b="1"/>
                <a:t>1</a:t>
              </a:r>
            </a:p>
          </p:txBody>
        </p:sp>
        <p:sp>
          <p:nvSpPr>
            <p:cNvPr id="53291" name="Rectangle 41"/>
            <p:cNvSpPr>
              <a:spLocks noChangeArrowheads="1"/>
            </p:cNvSpPr>
            <p:nvPr/>
          </p:nvSpPr>
          <p:spPr bwMode="auto">
            <a:xfrm>
              <a:off x="2693" y="2921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1400" b="1"/>
                <a:t>2/3</a:t>
              </a:r>
            </a:p>
          </p:txBody>
        </p:sp>
        <p:sp>
          <p:nvSpPr>
            <p:cNvPr id="53292" name="Rectangle 42"/>
            <p:cNvSpPr>
              <a:spLocks noChangeArrowheads="1"/>
            </p:cNvSpPr>
            <p:nvPr/>
          </p:nvSpPr>
          <p:spPr bwMode="auto">
            <a:xfrm>
              <a:off x="3113" y="3161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1400" b="1"/>
                <a:t>1/3</a:t>
              </a:r>
            </a:p>
          </p:txBody>
        </p:sp>
        <p:sp>
          <p:nvSpPr>
            <p:cNvPr id="53293" name="Line 43"/>
            <p:cNvSpPr>
              <a:spLocks noChangeShapeType="1"/>
            </p:cNvSpPr>
            <p:nvPr/>
          </p:nvSpPr>
          <p:spPr bwMode="auto">
            <a:xfrm>
              <a:off x="3444" y="3180"/>
              <a:ext cx="0" cy="1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pt-PT"/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960813" y="1598614"/>
            <a:ext cx="5291138" cy="4208462"/>
            <a:chOff x="1535" y="1007"/>
            <a:chExt cx="3333" cy="2651"/>
          </a:xfrm>
        </p:grpSpPr>
        <p:sp>
          <p:nvSpPr>
            <p:cNvPr id="53272" name="Freeform 6"/>
            <p:cNvSpPr>
              <a:spLocks/>
            </p:cNvSpPr>
            <p:nvPr/>
          </p:nvSpPr>
          <p:spPr bwMode="auto">
            <a:xfrm>
              <a:off x="1535" y="1584"/>
              <a:ext cx="2019" cy="2018"/>
            </a:xfrm>
            <a:custGeom>
              <a:avLst/>
              <a:gdLst>
                <a:gd name="T0" fmla="*/ 0 w 2019"/>
                <a:gd name="T1" fmla="*/ 0 h 2018"/>
                <a:gd name="T2" fmla="*/ 68 w 2019"/>
                <a:gd name="T3" fmla="*/ 196 h 2018"/>
                <a:gd name="T4" fmla="*/ 142 w 2019"/>
                <a:gd name="T5" fmla="*/ 386 h 2018"/>
                <a:gd name="T6" fmla="*/ 216 w 2019"/>
                <a:gd name="T7" fmla="*/ 577 h 2018"/>
                <a:gd name="T8" fmla="*/ 296 w 2019"/>
                <a:gd name="T9" fmla="*/ 749 h 2018"/>
                <a:gd name="T10" fmla="*/ 381 w 2019"/>
                <a:gd name="T11" fmla="*/ 917 h 2018"/>
                <a:gd name="T12" fmla="*/ 472 w 2019"/>
                <a:gd name="T13" fmla="*/ 1072 h 2018"/>
                <a:gd name="T14" fmla="*/ 568 w 2019"/>
                <a:gd name="T15" fmla="*/ 1222 h 2018"/>
                <a:gd name="T16" fmla="*/ 625 w 2019"/>
                <a:gd name="T17" fmla="*/ 1291 h 2018"/>
                <a:gd name="T18" fmla="*/ 688 w 2019"/>
                <a:gd name="T19" fmla="*/ 1360 h 2018"/>
                <a:gd name="T20" fmla="*/ 756 w 2019"/>
                <a:gd name="T21" fmla="*/ 1424 h 2018"/>
                <a:gd name="T22" fmla="*/ 830 w 2019"/>
                <a:gd name="T23" fmla="*/ 1481 h 2018"/>
                <a:gd name="T24" fmla="*/ 989 w 2019"/>
                <a:gd name="T25" fmla="*/ 1596 h 2018"/>
                <a:gd name="T26" fmla="*/ 1160 w 2019"/>
                <a:gd name="T27" fmla="*/ 1694 h 2018"/>
                <a:gd name="T28" fmla="*/ 1330 w 2019"/>
                <a:gd name="T29" fmla="*/ 1781 h 2018"/>
                <a:gd name="T30" fmla="*/ 1501 w 2019"/>
                <a:gd name="T31" fmla="*/ 1856 h 2018"/>
                <a:gd name="T32" fmla="*/ 1671 w 2019"/>
                <a:gd name="T33" fmla="*/ 1919 h 2018"/>
                <a:gd name="T34" fmla="*/ 1842 w 2019"/>
                <a:gd name="T35" fmla="*/ 1971 h 2018"/>
                <a:gd name="T36" fmla="*/ 2018 w 2019"/>
                <a:gd name="T37" fmla="*/ 2017 h 20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019"/>
                <a:gd name="T58" fmla="*/ 0 h 2018"/>
                <a:gd name="T59" fmla="*/ 2019 w 2019"/>
                <a:gd name="T60" fmla="*/ 2018 h 201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019" h="2018">
                  <a:moveTo>
                    <a:pt x="0" y="0"/>
                  </a:moveTo>
                  <a:lnTo>
                    <a:pt x="68" y="196"/>
                  </a:lnTo>
                  <a:lnTo>
                    <a:pt x="142" y="386"/>
                  </a:lnTo>
                  <a:lnTo>
                    <a:pt x="216" y="577"/>
                  </a:lnTo>
                  <a:lnTo>
                    <a:pt x="296" y="749"/>
                  </a:lnTo>
                  <a:lnTo>
                    <a:pt x="381" y="917"/>
                  </a:lnTo>
                  <a:lnTo>
                    <a:pt x="472" y="1072"/>
                  </a:lnTo>
                  <a:lnTo>
                    <a:pt x="568" y="1222"/>
                  </a:lnTo>
                  <a:lnTo>
                    <a:pt x="625" y="1291"/>
                  </a:lnTo>
                  <a:lnTo>
                    <a:pt x="688" y="1360"/>
                  </a:lnTo>
                  <a:lnTo>
                    <a:pt x="756" y="1424"/>
                  </a:lnTo>
                  <a:lnTo>
                    <a:pt x="830" y="1481"/>
                  </a:lnTo>
                  <a:lnTo>
                    <a:pt x="989" y="1596"/>
                  </a:lnTo>
                  <a:lnTo>
                    <a:pt x="1160" y="1694"/>
                  </a:lnTo>
                  <a:lnTo>
                    <a:pt x="1330" y="1781"/>
                  </a:lnTo>
                  <a:lnTo>
                    <a:pt x="1501" y="1856"/>
                  </a:lnTo>
                  <a:lnTo>
                    <a:pt x="1671" y="1919"/>
                  </a:lnTo>
                  <a:lnTo>
                    <a:pt x="1842" y="1971"/>
                  </a:lnTo>
                  <a:lnTo>
                    <a:pt x="2018" y="2017"/>
                  </a:lnTo>
                </a:path>
              </a:pathLst>
            </a:custGeom>
            <a:noFill/>
            <a:ln w="508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3273" name="Rectangle 21"/>
            <p:cNvSpPr>
              <a:spLocks noChangeArrowheads="1"/>
            </p:cNvSpPr>
            <p:nvPr/>
          </p:nvSpPr>
          <p:spPr bwMode="auto">
            <a:xfrm>
              <a:off x="3631" y="3427"/>
              <a:ext cx="5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b="1" i="1"/>
                <a:t>Q</a:t>
              </a:r>
              <a:r>
                <a:rPr lang="en-US" altLang="pt-PT" b="1" i="1" baseline="-25000"/>
                <a:t>1 </a:t>
              </a:r>
              <a:r>
                <a:rPr lang="en-US" altLang="pt-PT" b="1" i="1"/>
                <a:t>=</a:t>
              </a:r>
              <a:r>
                <a:rPr lang="en-US" altLang="pt-PT" b="1"/>
                <a:t>55</a:t>
              </a:r>
            </a:p>
          </p:txBody>
        </p:sp>
        <p:sp>
          <p:nvSpPr>
            <p:cNvPr id="53274" name="Freeform 22"/>
            <p:cNvSpPr>
              <a:spLocks/>
            </p:cNvSpPr>
            <p:nvPr/>
          </p:nvSpPr>
          <p:spPr bwMode="auto">
            <a:xfrm>
              <a:off x="2352" y="1008"/>
              <a:ext cx="1922" cy="2066"/>
            </a:xfrm>
            <a:custGeom>
              <a:avLst/>
              <a:gdLst>
                <a:gd name="T0" fmla="*/ 0 w 1922"/>
                <a:gd name="T1" fmla="*/ 0 h 2066"/>
                <a:gd name="T2" fmla="*/ 68 w 1922"/>
                <a:gd name="T3" fmla="*/ 202 h 2066"/>
                <a:gd name="T4" fmla="*/ 130 w 1922"/>
                <a:gd name="T5" fmla="*/ 398 h 2066"/>
                <a:gd name="T6" fmla="*/ 205 w 1922"/>
                <a:gd name="T7" fmla="*/ 590 h 2066"/>
                <a:gd name="T8" fmla="*/ 280 w 1922"/>
                <a:gd name="T9" fmla="*/ 767 h 2066"/>
                <a:gd name="T10" fmla="*/ 362 w 1922"/>
                <a:gd name="T11" fmla="*/ 939 h 2066"/>
                <a:gd name="T12" fmla="*/ 451 w 1922"/>
                <a:gd name="T13" fmla="*/ 1101 h 2066"/>
                <a:gd name="T14" fmla="*/ 547 w 1922"/>
                <a:gd name="T15" fmla="*/ 1254 h 2066"/>
                <a:gd name="T16" fmla="*/ 656 w 1922"/>
                <a:gd name="T17" fmla="*/ 1391 h 2066"/>
                <a:gd name="T18" fmla="*/ 793 w 1922"/>
                <a:gd name="T19" fmla="*/ 1519 h 2066"/>
                <a:gd name="T20" fmla="*/ 943 w 1922"/>
                <a:gd name="T21" fmla="*/ 1632 h 2066"/>
                <a:gd name="T22" fmla="*/ 1101 w 1922"/>
                <a:gd name="T23" fmla="*/ 1736 h 2066"/>
                <a:gd name="T24" fmla="*/ 1265 w 1922"/>
                <a:gd name="T25" fmla="*/ 1824 h 2066"/>
                <a:gd name="T26" fmla="*/ 1422 w 1922"/>
                <a:gd name="T27" fmla="*/ 1903 h 2066"/>
                <a:gd name="T28" fmla="*/ 1586 w 1922"/>
                <a:gd name="T29" fmla="*/ 1962 h 2066"/>
                <a:gd name="T30" fmla="*/ 1750 w 1922"/>
                <a:gd name="T31" fmla="*/ 2016 h 2066"/>
                <a:gd name="T32" fmla="*/ 1921 w 1922"/>
                <a:gd name="T33" fmla="*/ 2065 h 206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22"/>
                <a:gd name="T52" fmla="*/ 0 h 2066"/>
                <a:gd name="T53" fmla="*/ 1922 w 1922"/>
                <a:gd name="T54" fmla="*/ 2066 h 206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22" h="2066">
                  <a:moveTo>
                    <a:pt x="0" y="0"/>
                  </a:moveTo>
                  <a:lnTo>
                    <a:pt x="68" y="202"/>
                  </a:lnTo>
                  <a:lnTo>
                    <a:pt x="130" y="398"/>
                  </a:lnTo>
                  <a:lnTo>
                    <a:pt x="205" y="590"/>
                  </a:lnTo>
                  <a:lnTo>
                    <a:pt x="280" y="767"/>
                  </a:lnTo>
                  <a:lnTo>
                    <a:pt x="362" y="939"/>
                  </a:lnTo>
                  <a:lnTo>
                    <a:pt x="451" y="1101"/>
                  </a:lnTo>
                  <a:lnTo>
                    <a:pt x="547" y="1254"/>
                  </a:lnTo>
                  <a:lnTo>
                    <a:pt x="656" y="1391"/>
                  </a:lnTo>
                  <a:lnTo>
                    <a:pt x="793" y="1519"/>
                  </a:lnTo>
                  <a:lnTo>
                    <a:pt x="943" y="1632"/>
                  </a:lnTo>
                  <a:lnTo>
                    <a:pt x="1101" y="1736"/>
                  </a:lnTo>
                  <a:lnTo>
                    <a:pt x="1265" y="1824"/>
                  </a:lnTo>
                  <a:lnTo>
                    <a:pt x="1422" y="1903"/>
                  </a:lnTo>
                  <a:lnTo>
                    <a:pt x="1586" y="1962"/>
                  </a:lnTo>
                  <a:lnTo>
                    <a:pt x="1750" y="2016"/>
                  </a:lnTo>
                  <a:lnTo>
                    <a:pt x="1921" y="2065"/>
                  </a:ln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3275" name="Rectangle 23"/>
            <p:cNvSpPr>
              <a:spLocks noChangeArrowheads="1"/>
            </p:cNvSpPr>
            <p:nvPr/>
          </p:nvSpPr>
          <p:spPr bwMode="auto">
            <a:xfrm>
              <a:off x="3977" y="3161"/>
              <a:ext cx="5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b="1" i="1"/>
                <a:t>Q</a:t>
              </a:r>
              <a:r>
                <a:rPr lang="en-US" altLang="pt-PT" b="1" i="1" baseline="-25000"/>
                <a:t>2 </a:t>
              </a:r>
              <a:r>
                <a:rPr lang="en-US" altLang="pt-PT" b="1" i="1"/>
                <a:t>=</a:t>
              </a:r>
              <a:r>
                <a:rPr lang="en-US" altLang="pt-PT" b="1"/>
                <a:t>75</a:t>
              </a:r>
            </a:p>
          </p:txBody>
        </p:sp>
        <p:sp>
          <p:nvSpPr>
            <p:cNvPr id="53276" name="Rectangle 24"/>
            <p:cNvSpPr>
              <a:spLocks noChangeArrowheads="1"/>
            </p:cNvSpPr>
            <p:nvPr/>
          </p:nvSpPr>
          <p:spPr bwMode="auto">
            <a:xfrm>
              <a:off x="4313" y="2873"/>
              <a:ext cx="5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b="1" i="1"/>
                <a:t>Q</a:t>
              </a:r>
              <a:r>
                <a:rPr lang="en-US" altLang="pt-PT" b="1" i="1" baseline="-25000"/>
                <a:t>3 </a:t>
              </a:r>
              <a:r>
                <a:rPr lang="en-US" altLang="pt-PT" b="1" i="1"/>
                <a:t>=</a:t>
              </a:r>
              <a:r>
                <a:rPr lang="en-US" altLang="pt-PT" b="1"/>
                <a:t>90</a:t>
              </a:r>
            </a:p>
          </p:txBody>
        </p:sp>
        <p:sp>
          <p:nvSpPr>
            <p:cNvPr id="53277" name="Freeform 5"/>
            <p:cNvSpPr>
              <a:spLocks/>
            </p:cNvSpPr>
            <p:nvPr/>
          </p:nvSpPr>
          <p:spPr bwMode="auto">
            <a:xfrm>
              <a:off x="1871" y="1007"/>
              <a:ext cx="2067" cy="2307"/>
            </a:xfrm>
            <a:custGeom>
              <a:avLst/>
              <a:gdLst>
                <a:gd name="T0" fmla="*/ 0 w 2067"/>
                <a:gd name="T1" fmla="*/ 0 h 2307"/>
                <a:gd name="T2" fmla="*/ 69 w 2067"/>
                <a:gd name="T3" fmla="*/ 228 h 2307"/>
                <a:gd name="T4" fmla="*/ 145 w 2067"/>
                <a:gd name="T5" fmla="*/ 445 h 2307"/>
                <a:gd name="T6" fmla="*/ 220 w 2067"/>
                <a:gd name="T7" fmla="*/ 657 h 2307"/>
                <a:gd name="T8" fmla="*/ 302 w 2067"/>
                <a:gd name="T9" fmla="*/ 859 h 2307"/>
                <a:gd name="T10" fmla="*/ 390 w 2067"/>
                <a:gd name="T11" fmla="*/ 1050 h 2307"/>
                <a:gd name="T12" fmla="*/ 485 w 2067"/>
                <a:gd name="T13" fmla="*/ 1230 h 2307"/>
                <a:gd name="T14" fmla="*/ 586 w 2067"/>
                <a:gd name="T15" fmla="*/ 1400 h 2307"/>
                <a:gd name="T16" fmla="*/ 642 w 2067"/>
                <a:gd name="T17" fmla="*/ 1479 h 2307"/>
                <a:gd name="T18" fmla="*/ 705 w 2067"/>
                <a:gd name="T19" fmla="*/ 1553 h 2307"/>
                <a:gd name="T20" fmla="*/ 775 w 2067"/>
                <a:gd name="T21" fmla="*/ 1627 h 2307"/>
                <a:gd name="T22" fmla="*/ 850 w 2067"/>
                <a:gd name="T23" fmla="*/ 1696 h 2307"/>
                <a:gd name="T24" fmla="*/ 1014 w 2067"/>
                <a:gd name="T25" fmla="*/ 1824 h 2307"/>
                <a:gd name="T26" fmla="*/ 1190 w 2067"/>
                <a:gd name="T27" fmla="*/ 1935 h 2307"/>
                <a:gd name="T28" fmla="*/ 1360 w 2067"/>
                <a:gd name="T29" fmla="*/ 2036 h 2307"/>
                <a:gd name="T30" fmla="*/ 1449 w 2067"/>
                <a:gd name="T31" fmla="*/ 2083 h 2307"/>
                <a:gd name="T32" fmla="*/ 1531 w 2067"/>
                <a:gd name="T33" fmla="*/ 2120 h 2307"/>
                <a:gd name="T34" fmla="*/ 1707 w 2067"/>
                <a:gd name="T35" fmla="*/ 2189 h 2307"/>
                <a:gd name="T36" fmla="*/ 1890 w 2067"/>
                <a:gd name="T37" fmla="*/ 2253 h 2307"/>
                <a:gd name="T38" fmla="*/ 2066 w 2067"/>
                <a:gd name="T39" fmla="*/ 2306 h 230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67"/>
                <a:gd name="T61" fmla="*/ 0 h 2307"/>
                <a:gd name="T62" fmla="*/ 2067 w 2067"/>
                <a:gd name="T63" fmla="*/ 2307 h 230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67" h="2307">
                  <a:moveTo>
                    <a:pt x="0" y="0"/>
                  </a:moveTo>
                  <a:lnTo>
                    <a:pt x="69" y="228"/>
                  </a:lnTo>
                  <a:lnTo>
                    <a:pt x="145" y="445"/>
                  </a:lnTo>
                  <a:lnTo>
                    <a:pt x="220" y="657"/>
                  </a:lnTo>
                  <a:lnTo>
                    <a:pt x="302" y="859"/>
                  </a:lnTo>
                  <a:lnTo>
                    <a:pt x="390" y="1050"/>
                  </a:lnTo>
                  <a:lnTo>
                    <a:pt x="485" y="1230"/>
                  </a:lnTo>
                  <a:lnTo>
                    <a:pt x="586" y="1400"/>
                  </a:lnTo>
                  <a:lnTo>
                    <a:pt x="642" y="1479"/>
                  </a:lnTo>
                  <a:lnTo>
                    <a:pt x="705" y="1553"/>
                  </a:lnTo>
                  <a:lnTo>
                    <a:pt x="775" y="1627"/>
                  </a:lnTo>
                  <a:lnTo>
                    <a:pt x="850" y="1696"/>
                  </a:lnTo>
                  <a:lnTo>
                    <a:pt x="1014" y="1824"/>
                  </a:lnTo>
                  <a:lnTo>
                    <a:pt x="1190" y="1935"/>
                  </a:lnTo>
                  <a:lnTo>
                    <a:pt x="1360" y="2036"/>
                  </a:lnTo>
                  <a:lnTo>
                    <a:pt x="1449" y="2083"/>
                  </a:lnTo>
                  <a:lnTo>
                    <a:pt x="1531" y="2120"/>
                  </a:lnTo>
                  <a:lnTo>
                    <a:pt x="1707" y="2189"/>
                  </a:lnTo>
                  <a:lnTo>
                    <a:pt x="1890" y="2253"/>
                  </a:lnTo>
                  <a:lnTo>
                    <a:pt x="2066" y="2306"/>
                  </a:lnTo>
                </a:path>
              </a:pathLst>
            </a:custGeom>
            <a:noFill/>
            <a:ln w="50800" cap="rnd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6AD414-F2BA-427F-A095-6D29950A77F8}" type="slidenum">
              <a:rPr lang="pt-PT" altLang="pt-PT"/>
              <a:pPr eaLnBrk="1" hangingPunct="1"/>
              <a:t>38</a:t>
            </a:fld>
            <a:endParaRPr lang="pt-PT" altLang="pt-PT"/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Observações: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pt-BR" altLang="pt-PT" smtClean="0"/>
              <a:t>	1)	A TMST cai de 2 para 1/3 à medida que a quantidade de trabalho aumenta de 1 para 5 unidades.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pt-BR" altLang="pt-PT" smtClean="0"/>
              <a:t>	2) 	Uma TMST decrescente decorre de rendimentos decrescentes e implica isoquantas convexas.</a:t>
            </a:r>
          </a:p>
        </p:txBody>
      </p:sp>
      <p:sp>
        <p:nvSpPr>
          <p:cNvPr id="54278" name="Rectangle 7"/>
          <p:cNvSpPr>
            <a:spLocks noGrp="1" noChangeArrowheads="1"/>
          </p:cNvSpPr>
          <p:nvPr>
            <p:ph type="title"/>
          </p:nvPr>
        </p:nvSpPr>
        <p:spPr>
          <a:xfrm>
            <a:off x="2074864" y="285750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dois factores variáveis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4B35AE-1A78-4A73-9D7C-A0809E99122C}" type="slidenum">
              <a:rPr lang="pt-PT" altLang="pt-PT"/>
              <a:pPr eaLnBrk="1" hangingPunct="1"/>
              <a:t>39</a:t>
            </a:fld>
            <a:endParaRPr lang="pt-PT" altLang="pt-PT"/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667000" y="1828800"/>
            <a:ext cx="8001000" cy="4114800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Observações: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pt-BR" altLang="pt-PT" smtClean="0"/>
              <a:t>	3)	TMST e Produtividade Marginal</a:t>
            </a:r>
          </a:p>
          <a:p>
            <a:pPr lvl="2" eaLnBrk="1" hangingPunct="1">
              <a:spcBef>
                <a:spcPct val="35000"/>
              </a:spcBef>
              <a:buSzPct val="75000"/>
            </a:pPr>
            <a:r>
              <a:rPr lang="pt-BR" altLang="pt-PT" smtClean="0"/>
              <a:t>A variação na produção resultante de uma variação na quantidade de trabalho é dada por:</a:t>
            </a:r>
          </a:p>
        </p:txBody>
      </p:sp>
      <p:sp>
        <p:nvSpPr>
          <p:cNvPr id="5127" name="Rectangle 10"/>
          <p:cNvSpPr>
            <a:spLocks noChangeArrowheads="1"/>
          </p:cNvSpPr>
          <p:nvPr/>
        </p:nvSpPr>
        <p:spPr bwMode="auto">
          <a:xfrm>
            <a:off x="4400550" y="5054084"/>
            <a:ext cx="3733800" cy="36933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graphicFrame>
        <p:nvGraphicFramePr>
          <p:cNvPr id="512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15013" y="5102225"/>
          <a:ext cx="11223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ção" r:id="rId4" imgW="787320" imgH="203040" progId="Equation.3">
                  <p:embed/>
                </p:oleObj>
              </mc:Choice>
              <mc:Fallback>
                <p:oleObj name="Equação" r:id="rId4" imgW="787320" imgH="2030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013" y="5102225"/>
                        <a:ext cx="112236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9"/>
          <p:cNvSpPr>
            <a:spLocks noGrp="1" noChangeArrowheads="1"/>
          </p:cNvSpPr>
          <p:nvPr>
            <p:ph type="title"/>
          </p:nvPr>
        </p:nvSpPr>
        <p:spPr>
          <a:xfrm>
            <a:off x="2074864" y="285750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dois factores variáveis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C1F8E7-CAB5-4A6B-8435-1F183C38C877}" type="slidenum">
              <a:rPr lang="pt-PT" altLang="pt-PT"/>
              <a:pPr eaLnBrk="1" hangingPunct="1"/>
              <a:t>4</a:t>
            </a:fld>
            <a:endParaRPr lang="pt-PT" altLang="pt-PT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4000"/>
              <a:t>Tecnologia da Produção</a:t>
            </a:r>
            <a:endParaRPr lang="pt-BR" altLang="pt-PT" smtClean="0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z="2800"/>
              <a:t>O Processo Produtivo</a:t>
            </a:r>
          </a:p>
          <a:p>
            <a:pPr lvl="1" eaLnBrk="1" hangingPunct="1">
              <a:buSzPct val="75000"/>
            </a:pPr>
            <a:r>
              <a:rPr lang="pt-BR" altLang="pt-PT" sz="2400"/>
              <a:t>Como processo produtivo vamos entender as combinação e transformação de factores de produção ou inputs produtivos em bens e serviços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PT" sz="2800"/>
              <a:t>Tipos de factores (factores de produção)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pt-BR" altLang="pt-PT" sz="2400"/>
              <a:t>Trabalho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pt-BR" altLang="pt-PT" sz="2400"/>
              <a:t>Matérias-primas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pt-BR" altLang="pt-PT" sz="2400"/>
              <a:t>Capital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pt-BR" altLang="pt-PT" sz="2400"/>
              <a:t>Organizacional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4EB8B5-F439-40FB-AA40-CF1E98D58D04}" type="slidenum">
              <a:rPr lang="pt-PT" altLang="pt-PT"/>
              <a:pPr eaLnBrk="1" hangingPunct="1"/>
              <a:t>40</a:t>
            </a:fld>
            <a:endParaRPr lang="pt-PT" altLang="pt-PT"/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61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667000" y="1828800"/>
            <a:ext cx="8001000" cy="4114800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Observações: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pt-BR" altLang="pt-PT" smtClean="0"/>
              <a:t>	3)	TMST e Produtividade Marginal</a:t>
            </a:r>
          </a:p>
          <a:p>
            <a:pPr lvl="2" eaLnBrk="1" hangingPunct="1">
              <a:spcBef>
                <a:spcPct val="70000"/>
              </a:spcBef>
            </a:pPr>
            <a:r>
              <a:rPr lang="pt-BR" altLang="pt-PT" smtClean="0"/>
              <a:t>A variação na produção resultante de uma variação na quantidade de capital é dada por :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>
          <a:xfrm>
            <a:off x="2074864" y="285750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dois factores variáveis</a:t>
            </a: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4552950" y="5196959"/>
            <a:ext cx="3657600" cy="36933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graphicFrame>
        <p:nvGraphicFramePr>
          <p:cNvPr id="315392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05425" y="5141914"/>
          <a:ext cx="23304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4" imgW="1574640" imgH="342720" progId="Equation.3">
                  <p:embed/>
                </p:oleObj>
              </mc:Choice>
              <mc:Fallback>
                <p:oleObj name="Equation" r:id="rId4" imgW="1574640" imgH="34272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5141914"/>
                        <a:ext cx="23304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EF7761-D647-4477-8B4F-EC67E0089851}" type="slidenum">
              <a:rPr lang="pt-PT" altLang="pt-PT"/>
              <a:pPr eaLnBrk="1" hangingPunct="1"/>
              <a:t>41</a:t>
            </a:fld>
            <a:endParaRPr lang="pt-PT" altLang="pt-PT"/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1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667000" y="1828800"/>
            <a:ext cx="8001000" cy="4114800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Observações: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pt-BR" altLang="pt-PT" smtClean="0"/>
              <a:t>	3)	TMST e Produtividade Marginal</a:t>
            </a:r>
          </a:p>
          <a:p>
            <a:pPr lvl="2" eaLnBrk="1" hangingPunct="1">
              <a:spcBef>
                <a:spcPct val="35000"/>
              </a:spcBef>
              <a:buSzPct val="75000"/>
            </a:pPr>
            <a:r>
              <a:rPr lang="pt-BR" altLang="pt-PT" smtClean="0"/>
              <a:t>Se a quantidade de trabalho aumenta, mantendo-se a produção constante, temos:</a:t>
            </a:r>
          </a:p>
        </p:txBody>
      </p:sp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2894013" y="4677269"/>
            <a:ext cx="7829550" cy="1296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graphicFrame>
        <p:nvGraphicFramePr>
          <p:cNvPr id="7170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64025" y="4864100"/>
          <a:ext cx="501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4" imgW="5016240" imgH="431640" progId="Equation.3">
                  <p:embed/>
                </p:oleObj>
              </mc:Choice>
              <mc:Fallback>
                <p:oleObj name="Equation" r:id="rId4" imgW="5016240" imgH="43164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025" y="4864100"/>
                        <a:ext cx="5016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79713" y="5354638"/>
          <a:ext cx="794385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6" imgW="2654280" imgH="228600" progId="Equation.3">
                  <p:embed/>
                </p:oleObj>
              </mc:Choice>
              <mc:Fallback>
                <p:oleObj name="Equation" r:id="rId6" imgW="2654280" imgH="22860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5354638"/>
                        <a:ext cx="794385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>
          <a:xfrm>
            <a:off x="2074864" y="285750"/>
            <a:ext cx="7983537" cy="7810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3200"/>
              <a:t>Produção com dois factores variáveis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F33138-0592-47C2-878C-2A7967E1B111}" type="slidenum">
              <a:rPr lang="pt-PT" altLang="pt-PT"/>
              <a:pPr eaLnBrk="1" hangingPunct="1"/>
              <a:t>42</a:t>
            </a:fld>
            <a:endParaRPr lang="pt-PT" altLang="pt-PT"/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6554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mtClean="0"/>
              <a:t>Rendimentos de Escala</a:t>
            </a:r>
          </a:p>
        </p:txBody>
      </p:sp>
      <p:sp>
        <p:nvSpPr>
          <p:cNvPr id="65542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PT" sz="2800"/>
              <a:t>Medição da relação entre a escala (tamanho) de uma empresa e sua produção.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pt-BR" altLang="pt-PT" sz="2800"/>
              <a:t>	1)	 </a:t>
            </a:r>
            <a:r>
              <a:rPr lang="pt-BR" altLang="pt-PT" sz="2800">
                <a:solidFill>
                  <a:srgbClr val="FF3300"/>
                </a:solidFill>
              </a:rPr>
              <a:t>Rendimentos Crescentes de Escala</a:t>
            </a:r>
            <a:r>
              <a:rPr lang="pt-BR" altLang="pt-PT" sz="2800"/>
              <a:t>: A produção cresce mais do que o dobro quando há duplicação dos factores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SzPct val="75000"/>
            </a:pPr>
            <a:r>
              <a:rPr lang="pt-BR" altLang="pt-PT" sz="1800"/>
              <a:t>Produção maior associada a custo mais baixo (automóveis)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SzPct val="75000"/>
            </a:pPr>
            <a:r>
              <a:rPr lang="pt-BR" altLang="pt-PT" sz="1800"/>
              <a:t>Uma empresa é mais eficiente do que muitas empresas (utilidades)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SzPct val="75000"/>
            </a:pPr>
            <a:r>
              <a:rPr lang="pt-BR" altLang="pt-PT" sz="1800"/>
              <a:t>As isoquantas situam-se cada vez mais próximas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9790E9-196D-4BC1-A491-2D5DDF7CA17B}" type="slidenum">
              <a:rPr lang="pt-PT" altLang="pt-PT"/>
              <a:pPr eaLnBrk="1" hangingPunct="1"/>
              <a:t>43</a:t>
            </a:fld>
            <a:endParaRPr lang="pt-PT" altLang="pt-PT"/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6656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mtClean="0"/>
              <a:t>Rendimentos de Escala</a:t>
            </a:r>
          </a:p>
        </p:txBody>
      </p:sp>
      <p:sp>
        <p:nvSpPr>
          <p:cNvPr id="66566" name="Line 5"/>
          <p:cNvSpPr>
            <a:spLocks noChangeShapeType="1"/>
          </p:cNvSpPr>
          <p:nvPr/>
        </p:nvSpPr>
        <p:spPr bwMode="auto">
          <a:xfrm>
            <a:off x="3886200" y="1954214"/>
            <a:ext cx="0" cy="399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6567" name="Line 6"/>
          <p:cNvSpPr>
            <a:spLocks noChangeShapeType="1"/>
          </p:cNvSpPr>
          <p:nvPr/>
        </p:nvSpPr>
        <p:spPr bwMode="auto">
          <a:xfrm>
            <a:off x="3886200" y="5949950"/>
            <a:ext cx="4006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6568" name="Rectangle 7"/>
          <p:cNvSpPr>
            <a:spLocks noChangeArrowheads="1"/>
          </p:cNvSpPr>
          <p:nvPr/>
        </p:nvSpPr>
        <p:spPr bwMode="auto">
          <a:xfrm>
            <a:off x="7950201" y="5780089"/>
            <a:ext cx="19843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b="1"/>
              <a:t>Trabalho (horas)</a:t>
            </a:r>
          </a:p>
        </p:txBody>
      </p:sp>
      <p:sp>
        <p:nvSpPr>
          <p:cNvPr id="66569" name="Rectangle 8"/>
          <p:cNvSpPr>
            <a:spLocks noChangeArrowheads="1"/>
          </p:cNvSpPr>
          <p:nvPr/>
        </p:nvSpPr>
        <p:spPr bwMode="auto">
          <a:xfrm>
            <a:off x="2518661" y="1530351"/>
            <a:ext cx="1221490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b="1"/>
              <a:t>Capital</a:t>
            </a:r>
          </a:p>
          <a:p>
            <a:pPr algn="r"/>
            <a:r>
              <a:rPr lang="en-US" altLang="pt-PT" b="1"/>
              <a:t>(horas de</a:t>
            </a:r>
          </a:p>
          <a:p>
            <a:pPr algn="r"/>
            <a:r>
              <a:rPr lang="en-US" altLang="pt-PT" b="1"/>
              <a:t>máquina)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305301" y="2800350"/>
            <a:ext cx="3467101" cy="2865438"/>
            <a:chOff x="1752" y="1764"/>
            <a:chExt cx="2184" cy="1805"/>
          </a:xfrm>
        </p:grpSpPr>
        <p:sp>
          <p:nvSpPr>
            <p:cNvPr id="66587" name="Freeform 33"/>
            <p:cNvSpPr>
              <a:spLocks/>
            </p:cNvSpPr>
            <p:nvPr/>
          </p:nvSpPr>
          <p:spPr bwMode="auto">
            <a:xfrm>
              <a:off x="1752" y="2400"/>
              <a:ext cx="1164" cy="1032"/>
            </a:xfrm>
            <a:custGeom>
              <a:avLst/>
              <a:gdLst>
                <a:gd name="T0" fmla="*/ 0 w 1164"/>
                <a:gd name="T1" fmla="*/ 0 h 1032"/>
                <a:gd name="T2" fmla="*/ 95 w 1164"/>
                <a:gd name="T3" fmla="*/ 459 h 1032"/>
                <a:gd name="T4" fmla="*/ 348 w 1164"/>
                <a:gd name="T5" fmla="*/ 768 h 1032"/>
                <a:gd name="T6" fmla="*/ 731 w 1164"/>
                <a:gd name="T7" fmla="*/ 956 h 1032"/>
                <a:gd name="T8" fmla="*/ 1164 w 1164"/>
                <a:gd name="T9" fmla="*/ 1032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4"/>
                <a:gd name="T16" fmla="*/ 0 h 1032"/>
                <a:gd name="T17" fmla="*/ 1164 w 1164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4" h="1032">
                  <a:moveTo>
                    <a:pt x="0" y="0"/>
                  </a:moveTo>
                  <a:cubicBezTo>
                    <a:pt x="16" y="76"/>
                    <a:pt x="37" y="331"/>
                    <a:pt x="95" y="459"/>
                  </a:cubicBezTo>
                  <a:cubicBezTo>
                    <a:pt x="153" y="587"/>
                    <a:pt x="242" y="685"/>
                    <a:pt x="348" y="768"/>
                  </a:cubicBezTo>
                  <a:cubicBezTo>
                    <a:pt x="454" y="851"/>
                    <a:pt x="595" y="912"/>
                    <a:pt x="731" y="956"/>
                  </a:cubicBezTo>
                  <a:cubicBezTo>
                    <a:pt x="867" y="1000"/>
                    <a:pt x="1074" y="1016"/>
                    <a:pt x="1164" y="1032"/>
                  </a:cubicBezTo>
                </a:path>
              </a:pathLst>
            </a:custGeom>
            <a:noFill/>
            <a:ln w="508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6588" name="Rectangle 25"/>
            <p:cNvSpPr>
              <a:spLocks noChangeArrowheads="1"/>
            </p:cNvSpPr>
            <p:nvPr/>
          </p:nvSpPr>
          <p:spPr bwMode="auto">
            <a:xfrm>
              <a:off x="2899" y="3319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10</a:t>
              </a:r>
            </a:p>
          </p:txBody>
        </p:sp>
        <p:sp>
          <p:nvSpPr>
            <p:cNvPr id="66589" name="Rectangle 26"/>
            <p:cNvSpPr>
              <a:spLocks noChangeArrowheads="1"/>
            </p:cNvSpPr>
            <p:nvPr/>
          </p:nvSpPr>
          <p:spPr bwMode="auto">
            <a:xfrm>
              <a:off x="3365" y="3005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20</a:t>
              </a:r>
            </a:p>
          </p:txBody>
        </p:sp>
        <p:sp>
          <p:nvSpPr>
            <p:cNvPr id="66590" name="Rectangle 27"/>
            <p:cNvSpPr>
              <a:spLocks noChangeArrowheads="1"/>
            </p:cNvSpPr>
            <p:nvPr/>
          </p:nvSpPr>
          <p:spPr bwMode="auto">
            <a:xfrm>
              <a:off x="3641" y="2693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30</a:t>
              </a:r>
            </a:p>
          </p:txBody>
        </p:sp>
        <p:sp>
          <p:nvSpPr>
            <p:cNvPr id="66591" name="Freeform 34"/>
            <p:cNvSpPr>
              <a:spLocks/>
            </p:cNvSpPr>
            <p:nvPr/>
          </p:nvSpPr>
          <p:spPr bwMode="auto">
            <a:xfrm>
              <a:off x="2184" y="2052"/>
              <a:ext cx="1164" cy="1032"/>
            </a:xfrm>
            <a:custGeom>
              <a:avLst/>
              <a:gdLst>
                <a:gd name="T0" fmla="*/ 0 w 1164"/>
                <a:gd name="T1" fmla="*/ 0 h 1032"/>
                <a:gd name="T2" fmla="*/ 95 w 1164"/>
                <a:gd name="T3" fmla="*/ 459 h 1032"/>
                <a:gd name="T4" fmla="*/ 348 w 1164"/>
                <a:gd name="T5" fmla="*/ 768 h 1032"/>
                <a:gd name="T6" fmla="*/ 731 w 1164"/>
                <a:gd name="T7" fmla="*/ 956 h 1032"/>
                <a:gd name="T8" fmla="*/ 1164 w 1164"/>
                <a:gd name="T9" fmla="*/ 1032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4"/>
                <a:gd name="T16" fmla="*/ 0 h 1032"/>
                <a:gd name="T17" fmla="*/ 1164 w 1164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4" h="1032">
                  <a:moveTo>
                    <a:pt x="0" y="0"/>
                  </a:moveTo>
                  <a:cubicBezTo>
                    <a:pt x="16" y="76"/>
                    <a:pt x="37" y="331"/>
                    <a:pt x="95" y="459"/>
                  </a:cubicBezTo>
                  <a:cubicBezTo>
                    <a:pt x="153" y="587"/>
                    <a:pt x="242" y="685"/>
                    <a:pt x="348" y="768"/>
                  </a:cubicBezTo>
                  <a:cubicBezTo>
                    <a:pt x="454" y="851"/>
                    <a:pt x="595" y="912"/>
                    <a:pt x="731" y="956"/>
                  </a:cubicBezTo>
                  <a:cubicBezTo>
                    <a:pt x="867" y="1000"/>
                    <a:pt x="1074" y="1016"/>
                    <a:pt x="1164" y="1032"/>
                  </a:cubicBezTo>
                </a:path>
              </a:pathLst>
            </a:custGeom>
            <a:noFill/>
            <a:ln w="50800" cap="rnd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6592" name="Freeform 35"/>
            <p:cNvSpPr>
              <a:spLocks/>
            </p:cNvSpPr>
            <p:nvPr/>
          </p:nvSpPr>
          <p:spPr bwMode="auto">
            <a:xfrm>
              <a:off x="2484" y="1764"/>
              <a:ext cx="1164" cy="1032"/>
            </a:xfrm>
            <a:custGeom>
              <a:avLst/>
              <a:gdLst>
                <a:gd name="T0" fmla="*/ 0 w 1164"/>
                <a:gd name="T1" fmla="*/ 0 h 1032"/>
                <a:gd name="T2" fmla="*/ 95 w 1164"/>
                <a:gd name="T3" fmla="*/ 459 h 1032"/>
                <a:gd name="T4" fmla="*/ 348 w 1164"/>
                <a:gd name="T5" fmla="*/ 768 h 1032"/>
                <a:gd name="T6" fmla="*/ 731 w 1164"/>
                <a:gd name="T7" fmla="*/ 956 h 1032"/>
                <a:gd name="T8" fmla="*/ 1164 w 1164"/>
                <a:gd name="T9" fmla="*/ 1032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4"/>
                <a:gd name="T16" fmla="*/ 0 h 1032"/>
                <a:gd name="T17" fmla="*/ 1164 w 1164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4" h="1032">
                  <a:moveTo>
                    <a:pt x="0" y="0"/>
                  </a:moveTo>
                  <a:cubicBezTo>
                    <a:pt x="16" y="76"/>
                    <a:pt x="37" y="331"/>
                    <a:pt x="95" y="459"/>
                  </a:cubicBezTo>
                  <a:cubicBezTo>
                    <a:pt x="153" y="587"/>
                    <a:pt x="242" y="685"/>
                    <a:pt x="348" y="768"/>
                  </a:cubicBezTo>
                  <a:cubicBezTo>
                    <a:pt x="454" y="851"/>
                    <a:pt x="595" y="912"/>
                    <a:pt x="731" y="956"/>
                  </a:cubicBezTo>
                  <a:cubicBezTo>
                    <a:pt x="867" y="1000"/>
                    <a:pt x="1074" y="1016"/>
                    <a:pt x="1164" y="1032"/>
                  </a:cubicBez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3570288" y="1316038"/>
            <a:ext cx="6724650" cy="4997450"/>
            <a:chOff x="1289" y="829"/>
            <a:chExt cx="4236" cy="3148"/>
          </a:xfrm>
        </p:grpSpPr>
        <p:sp>
          <p:nvSpPr>
            <p:cNvPr id="66572" name="Rectangle 28"/>
            <p:cNvSpPr>
              <a:spLocks noChangeArrowheads="1"/>
            </p:cNvSpPr>
            <p:nvPr/>
          </p:nvSpPr>
          <p:spPr bwMode="auto">
            <a:xfrm>
              <a:off x="1645" y="829"/>
              <a:ext cx="3880" cy="44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Rendimentos crescentes:</a:t>
              </a:r>
            </a:p>
            <a:p>
              <a:r>
                <a:rPr lang="en-US" altLang="pt-PT" sz="2000" b="1"/>
                <a:t>As isoquantas situam-se cada vez mais próximas</a:t>
              </a:r>
            </a:p>
          </p:txBody>
        </p:sp>
        <p:grpSp>
          <p:nvGrpSpPr>
            <p:cNvPr id="66573" name="Group 39"/>
            <p:cNvGrpSpPr>
              <a:grpSpLocks/>
            </p:cNvGrpSpPr>
            <p:nvPr/>
          </p:nvGrpSpPr>
          <p:grpSpPr bwMode="auto">
            <a:xfrm>
              <a:off x="1289" y="1315"/>
              <a:ext cx="2766" cy="2662"/>
              <a:chOff x="1289" y="1315"/>
              <a:chExt cx="2766" cy="2662"/>
            </a:xfrm>
          </p:grpSpPr>
          <p:sp>
            <p:nvSpPr>
              <p:cNvPr id="66574" name="Line 17"/>
              <p:cNvSpPr>
                <a:spLocks noChangeShapeType="1"/>
              </p:cNvSpPr>
              <p:nvPr/>
            </p:nvSpPr>
            <p:spPr bwMode="auto">
              <a:xfrm flipV="1">
                <a:off x="2064" y="3218"/>
                <a:ext cx="0" cy="50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66575" name="Rectangle 9"/>
              <p:cNvSpPr>
                <a:spLocks noChangeArrowheads="1"/>
              </p:cNvSpPr>
              <p:nvPr/>
            </p:nvSpPr>
            <p:spPr bwMode="auto">
              <a:xfrm>
                <a:off x="1965" y="3727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pt-PT" sz="2000" b="1"/>
                  <a:t>5</a:t>
                </a:r>
              </a:p>
            </p:txBody>
          </p:sp>
          <p:sp>
            <p:nvSpPr>
              <p:cNvPr id="66576" name="Rectangle 10"/>
              <p:cNvSpPr>
                <a:spLocks noChangeArrowheads="1"/>
              </p:cNvSpPr>
              <p:nvPr/>
            </p:nvSpPr>
            <p:spPr bwMode="auto">
              <a:xfrm>
                <a:off x="2653" y="3727"/>
                <a:ext cx="29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pt-PT" sz="2000" b="1"/>
                  <a:t>10</a:t>
                </a:r>
              </a:p>
            </p:txBody>
          </p:sp>
          <p:sp>
            <p:nvSpPr>
              <p:cNvPr id="66577" name="Rectangle 12"/>
              <p:cNvSpPr>
                <a:spLocks noChangeArrowheads="1"/>
              </p:cNvSpPr>
              <p:nvPr/>
            </p:nvSpPr>
            <p:spPr bwMode="auto">
              <a:xfrm>
                <a:off x="1289" y="3034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pt-PT" sz="2000" b="1"/>
                  <a:t>2</a:t>
                </a:r>
              </a:p>
            </p:txBody>
          </p:sp>
          <p:sp>
            <p:nvSpPr>
              <p:cNvPr id="66578" name="Rectangle 13"/>
              <p:cNvSpPr>
                <a:spLocks noChangeArrowheads="1"/>
              </p:cNvSpPr>
              <p:nvPr/>
            </p:nvSpPr>
            <p:spPr bwMode="auto">
              <a:xfrm>
                <a:off x="1289" y="2305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pt-PT" sz="2000" b="1"/>
                  <a:t>4</a:t>
                </a:r>
              </a:p>
            </p:txBody>
          </p:sp>
          <p:sp>
            <p:nvSpPr>
              <p:cNvPr id="66579" name="Rectangle 15"/>
              <p:cNvSpPr>
                <a:spLocks noChangeArrowheads="1"/>
              </p:cNvSpPr>
              <p:nvPr/>
            </p:nvSpPr>
            <p:spPr bwMode="auto">
              <a:xfrm>
                <a:off x="1325" y="3727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pt-PT" sz="2000" b="1"/>
                  <a:t>0</a:t>
                </a:r>
              </a:p>
            </p:txBody>
          </p:sp>
          <p:sp>
            <p:nvSpPr>
              <p:cNvPr id="66580" name="Line 18"/>
              <p:cNvSpPr>
                <a:spLocks noChangeShapeType="1"/>
              </p:cNvSpPr>
              <p:nvPr/>
            </p:nvSpPr>
            <p:spPr bwMode="auto">
              <a:xfrm>
                <a:off x="1491" y="2448"/>
                <a:ext cx="120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66581" name="Line 19"/>
              <p:cNvSpPr>
                <a:spLocks noChangeShapeType="1"/>
              </p:cNvSpPr>
              <p:nvPr/>
            </p:nvSpPr>
            <p:spPr bwMode="auto">
              <a:xfrm flipV="1">
                <a:off x="2784" y="2474"/>
                <a:ext cx="0" cy="12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66582" name="Rectangle 21"/>
              <p:cNvSpPr>
                <a:spLocks noChangeArrowheads="1"/>
              </p:cNvSpPr>
              <p:nvPr/>
            </p:nvSpPr>
            <p:spPr bwMode="auto">
              <a:xfrm>
                <a:off x="3823" y="1315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pt-PT" sz="2000" b="1" i="1"/>
                  <a:t>A</a:t>
                </a:r>
              </a:p>
            </p:txBody>
          </p:sp>
          <p:sp>
            <p:nvSpPr>
              <p:cNvPr id="66583" name="Line 29"/>
              <p:cNvSpPr>
                <a:spLocks noChangeShapeType="1"/>
              </p:cNvSpPr>
              <p:nvPr/>
            </p:nvSpPr>
            <p:spPr bwMode="auto">
              <a:xfrm flipV="1">
                <a:off x="1512" y="1464"/>
                <a:ext cx="2268" cy="2268"/>
              </a:xfrm>
              <a:prstGeom prst="line">
                <a:avLst/>
              </a:prstGeom>
              <a:noFill/>
              <a:ln w="50800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66584" name="Oval 32"/>
              <p:cNvSpPr>
                <a:spLocks noChangeArrowheads="1"/>
              </p:cNvSpPr>
              <p:nvPr/>
            </p:nvSpPr>
            <p:spPr bwMode="auto">
              <a:xfrm>
                <a:off x="2724" y="2302"/>
                <a:ext cx="164" cy="32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PT" altLang="pt-PT"/>
              </a:p>
            </p:txBody>
          </p:sp>
          <p:sp>
            <p:nvSpPr>
              <p:cNvPr id="66585" name="Line 16"/>
              <p:cNvSpPr>
                <a:spLocks noChangeShapeType="1"/>
              </p:cNvSpPr>
              <p:nvPr/>
            </p:nvSpPr>
            <p:spPr bwMode="auto">
              <a:xfrm>
                <a:off x="1491" y="3156"/>
                <a:ext cx="4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66586" name="Oval 31"/>
              <p:cNvSpPr>
                <a:spLocks noChangeArrowheads="1"/>
              </p:cNvSpPr>
              <p:nvPr/>
            </p:nvSpPr>
            <p:spPr bwMode="auto">
              <a:xfrm>
                <a:off x="2028" y="2998"/>
                <a:ext cx="164" cy="32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pt-PT" altLang="pt-PT"/>
              </a:p>
            </p:txBody>
          </p:sp>
        </p:grpSp>
      </p:grp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6EB549-C720-4221-8985-204509BEA09F}" type="slidenum">
              <a:rPr lang="pt-PT" altLang="pt-PT"/>
              <a:pPr eaLnBrk="1" hangingPunct="1"/>
              <a:t>44</a:t>
            </a:fld>
            <a:endParaRPr lang="pt-PT" altLang="pt-PT"/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6758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mtClean="0"/>
              <a:t>Rendimentos de Escala</a:t>
            </a:r>
          </a:p>
        </p:txBody>
      </p:sp>
      <p:sp>
        <p:nvSpPr>
          <p:cNvPr id="67590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z="2800"/>
              <a:t>Medição da relação entre a escala (tamanho) de uma empresa e sua produção.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pt-BR" altLang="pt-PT" sz="2800"/>
              <a:t>	2)	 </a:t>
            </a:r>
            <a:r>
              <a:rPr lang="pt-BR" altLang="pt-PT" sz="2800">
                <a:solidFill>
                  <a:srgbClr val="FF3300"/>
                </a:solidFill>
              </a:rPr>
              <a:t>Rendimentos Constantes de Escala</a:t>
            </a:r>
            <a:r>
              <a:rPr lang="pt-BR" altLang="pt-PT" sz="2800"/>
              <a:t>: A produção dobra quando há duplicação dos factores</a:t>
            </a:r>
          </a:p>
          <a:p>
            <a:pPr lvl="2" eaLnBrk="1" hangingPunct="1">
              <a:spcBef>
                <a:spcPct val="35000"/>
              </a:spcBef>
              <a:buSzPct val="75000"/>
            </a:pPr>
            <a:r>
              <a:rPr lang="pt-BR" altLang="pt-PT" sz="2000"/>
              <a:t> O tamanho não afecta a produtividade</a:t>
            </a:r>
          </a:p>
          <a:p>
            <a:pPr lvl="2" eaLnBrk="1" hangingPunct="1">
              <a:spcBef>
                <a:spcPct val="35000"/>
              </a:spcBef>
              <a:buSzPct val="75000"/>
            </a:pPr>
            <a:r>
              <a:rPr lang="pt-BR" altLang="pt-PT" sz="2000"/>
              <a:t> Grande número de produtores</a:t>
            </a:r>
          </a:p>
          <a:p>
            <a:pPr lvl="2" eaLnBrk="1" hangingPunct="1">
              <a:spcBef>
                <a:spcPct val="35000"/>
              </a:spcBef>
              <a:buSzPct val="75000"/>
            </a:pPr>
            <a:r>
              <a:rPr lang="pt-BR" altLang="pt-PT" sz="2000"/>
              <a:t> As isoquantas são espaçadas igualmente</a:t>
            </a: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A6F73C-9045-449B-9EF9-B3E361E24C7E}" type="slidenum">
              <a:rPr lang="pt-PT" altLang="pt-PT"/>
              <a:pPr eaLnBrk="1" hangingPunct="1"/>
              <a:t>45</a:t>
            </a:fld>
            <a:endParaRPr lang="pt-PT" altLang="pt-PT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68613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331788"/>
            <a:ext cx="8229600" cy="666750"/>
          </a:xfrm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4000"/>
              <a:t>Rendimentos de Escala</a:t>
            </a:r>
          </a:p>
        </p:txBody>
      </p:sp>
      <p:sp>
        <p:nvSpPr>
          <p:cNvPr id="68614" name="Line 5"/>
          <p:cNvSpPr>
            <a:spLocks noChangeShapeType="1"/>
          </p:cNvSpPr>
          <p:nvPr/>
        </p:nvSpPr>
        <p:spPr bwMode="auto">
          <a:xfrm>
            <a:off x="3886200" y="1954214"/>
            <a:ext cx="0" cy="399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615" name="Line 6"/>
          <p:cNvSpPr>
            <a:spLocks noChangeShapeType="1"/>
          </p:cNvSpPr>
          <p:nvPr/>
        </p:nvSpPr>
        <p:spPr bwMode="auto">
          <a:xfrm>
            <a:off x="3886200" y="5949950"/>
            <a:ext cx="4006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8616" name="Rectangle 7"/>
          <p:cNvSpPr>
            <a:spLocks noChangeArrowheads="1"/>
          </p:cNvSpPr>
          <p:nvPr/>
        </p:nvSpPr>
        <p:spPr bwMode="auto">
          <a:xfrm>
            <a:off x="7931151" y="5722939"/>
            <a:ext cx="19843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b="1"/>
              <a:t>Trabalho (horas)</a:t>
            </a:r>
          </a:p>
        </p:txBody>
      </p:sp>
      <p:sp>
        <p:nvSpPr>
          <p:cNvPr id="68617" name="Rectangle 8"/>
          <p:cNvSpPr>
            <a:spLocks noChangeArrowheads="1"/>
          </p:cNvSpPr>
          <p:nvPr/>
        </p:nvSpPr>
        <p:spPr bwMode="auto">
          <a:xfrm>
            <a:off x="2061461" y="1587501"/>
            <a:ext cx="1221490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b="1"/>
              <a:t>Capital</a:t>
            </a:r>
          </a:p>
          <a:p>
            <a:pPr algn="r"/>
            <a:r>
              <a:rPr lang="en-US" altLang="pt-PT" b="1"/>
              <a:t>(horas de</a:t>
            </a:r>
          </a:p>
          <a:p>
            <a:pPr algn="r"/>
            <a:r>
              <a:rPr lang="en-US" altLang="pt-PT" b="1"/>
              <a:t>máquina)</a:t>
            </a: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7524750" y="1274763"/>
            <a:ext cx="3143250" cy="92551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pt-PT" b="1">
                <a:solidFill>
                  <a:schemeClr val="bg1"/>
                </a:solidFill>
              </a:rPr>
              <a:t>Rendimentos  constantes: as isoquantas são                             espaçadas igualmente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305301" y="1466850"/>
            <a:ext cx="4705351" cy="4198938"/>
            <a:chOff x="1752" y="924"/>
            <a:chExt cx="2964" cy="2645"/>
          </a:xfrm>
        </p:grpSpPr>
        <p:sp>
          <p:nvSpPr>
            <p:cNvPr id="68639" name="Freeform 12"/>
            <p:cNvSpPr>
              <a:spLocks/>
            </p:cNvSpPr>
            <p:nvPr/>
          </p:nvSpPr>
          <p:spPr bwMode="auto">
            <a:xfrm>
              <a:off x="1752" y="2400"/>
              <a:ext cx="1164" cy="1032"/>
            </a:xfrm>
            <a:custGeom>
              <a:avLst/>
              <a:gdLst>
                <a:gd name="T0" fmla="*/ 0 w 1164"/>
                <a:gd name="T1" fmla="*/ 0 h 1032"/>
                <a:gd name="T2" fmla="*/ 95 w 1164"/>
                <a:gd name="T3" fmla="*/ 459 h 1032"/>
                <a:gd name="T4" fmla="*/ 348 w 1164"/>
                <a:gd name="T5" fmla="*/ 768 h 1032"/>
                <a:gd name="T6" fmla="*/ 731 w 1164"/>
                <a:gd name="T7" fmla="*/ 956 h 1032"/>
                <a:gd name="T8" fmla="*/ 1164 w 1164"/>
                <a:gd name="T9" fmla="*/ 1032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4"/>
                <a:gd name="T16" fmla="*/ 0 h 1032"/>
                <a:gd name="T17" fmla="*/ 1164 w 1164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4" h="1032">
                  <a:moveTo>
                    <a:pt x="0" y="0"/>
                  </a:moveTo>
                  <a:cubicBezTo>
                    <a:pt x="16" y="76"/>
                    <a:pt x="37" y="331"/>
                    <a:pt x="95" y="459"/>
                  </a:cubicBezTo>
                  <a:cubicBezTo>
                    <a:pt x="153" y="587"/>
                    <a:pt x="242" y="685"/>
                    <a:pt x="348" y="768"/>
                  </a:cubicBezTo>
                  <a:cubicBezTo>
                    <a:pt x="454" y="851"/>
                    <a:pt x="595" y="912"/>
                    <a:pt x="731" y="956"/>
                  </a:cubicBezTo>
                  <a:cubicBezTo>
                    <a:pt x="867" y="1000"/>
                    <a:pt x="1074" y="1016"/>
                    <a:pt x="1164" y="1032"/>
                  </a:cubicBezTo>
                </a:path>
              </a:pathLst>
            </a:custGeom>
            <a:noFill/>
            <a:ln w="508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8640" name="Rectangle 13"/>
            <p:cNvSpPr>
              <a:spLocks noChangeArrowheads="1"/>
            </p:cNvSpPr>
            <p:nvPr/>
          </p:nvSpPr>
          <p:spPr bwMode="auto">
            <a:xfrm>
              <a:off x="2899" y="3319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10</a:t>
              </a:r>
            </a:p>
          </p:txBody>
        </p:sp>
        <p:sp>
          <p:nvSpPr>
            <p:cNvPr id="68641" name="Rectangle 14"/>
            <p:cNvSpPr>
              <a:spLocks noChangeArrowheads="1"/>
            </p:cNvSpPr>
            <p:nvPr/>
          </p:nvSpPr>
          <p:spPr bwMode="auto">
            <a:xfrm>
              <a:off x="3665" y="2645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20</a:t>
              </a:r>
            </a:p>
          </p:txBody>
        </p:sp>
        <p:sp>
          <p:nvSpPr>
            <p:cNvPr id="68642" name="Rectangle 15"/>
            <p:cNvSpPr>
              <a:spLocks noChangeArrowheads="1"/>
            </p:cNvSpPr>
            <p:nvPr/>
          </p:nvSpPr>
          <p:spPr bwMode="auto">
            <a:xfrm>
              <a:off x="4421" y="1841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30</a:t>
              </a:r>
            </a:p>
          </p:txBody>
        </p:sp>
        <p:sp>
          <p:nvSpPr>
            <p:cNvPr id="68643" name="Freeform 16"/>
            <p:cNvSpPr>
              <a:spLocks/>
            </p:cNvSpPr>
            <p:nvPr/>
          </p:nvSpPr>
          <p:spPr bwMode="auto">
            <a:xfrm>
              <a:off x="2472" y="1728"/>
              <a:ext cx="1164" cy="1032"/>
            </a:xfrm>
            <a:custGeom>
              <a:avLst/>
              <a:gdLst>
                <a:gd name="T0" fmla="*/ 0 w 1164"/>
                <a:gd name="T1" fmla="*/ 0 h 1032"/>
                <a:gd name="T2" fmla="*/ 95 w 1164"/>
                <a:gd name="T3" fmla="*/ 459 h 1032"/>
                <a:gd name="T4" fmla="*/ 348 w 1164"/>
                <a:gd name="T5" fmla="*/ 768 h 1032"/>
                <a:gd name="T6" fmla="*/ 731 w 1164"/>
                <a:gd name="T7" fmla="*/ 956 h 1032"/>
                <a:gd name="T8" fmla="*/ 1164 w 1164"/>
                <a:gd name="T9" fmla="*/ 1032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4"/>
                <a:gd name="T16" fmla="*/ 0 h 1032"/>
                <a:gd name="T17" fmla="*/ 1164 w 1164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4" h="1032">
                  <a:moveTo>
                    <a:pt x="0" y="0"/>
                  </a:moveTo>
                  <a:cubicBezTo>
                    <a:pt x="16" y="76"/>
                    <a:pt x="37" y="331"/>
                    <a:pt x="95" y="459"/>
                  </a:cubicBezTo>
                  <a:cubicBezTo>
                    <a:pt x="153" y="587"/>
                    <a:pt x="242" y="685"/>
                    <a:pt x="348" y="768"/>
                  </a:cubicBezTo>
                  <a:cubicBezTo>
                    <a:pt x="454" y="851"/>
                    <a:pt x="595" y="912"/>
                    <a:pt x="731" y="956"/>
                  </a:cubicBezTo>
                  <a:cubicBezTo>
                    <a:pt x="867" y="1000"/>
                    <a:pt x="1074" y="1016"/>
                    <a:pt x="1164" y="1032"/>
                  </a:cubicBezTo>
                </a:path>
              </a:pathLst>
            </a:custGeom>
            <a:noFill/>
            <a:ln w="50800" cap="rnd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8644" name="Freeform 17"/>
            <p:cNvSpPr>
              <a:spLocks/>
            </p:cNvSpPr>
            <p:nvPr/>
          </p:nvSpPr>
          <p:spPr bwMode="auto">
            <a:xfrm>
              <a:off x="3216" y="924"/>
              <a:ext cx="1164" cy="1032"/>
            </a:xfrm>
            <a:custGeom>
              <a:avLst/>
              <a:gdLst>
                <a:gd name="T0" fmla="*/ 0 w 1164"/>
                <a:gd name="T1" fmla="*/ 0 h 1032"/>
                <a:gd name="T2" fmla="*/ 95 w 1164"/>
                <a:gd name="T3" fmla="*/ 459 h 1032"/>
                <a:gd name="T4" fmla="*/ 348 w 1164"/>
                <a:gd name="T5" fmla="*/ 768 h 1032"/>
                <a:gd name="T6" fmla="*/ 731 w 1164"/>
                <a:gd name="T7" fmla="*/ 956 h 1032"/>
                <a:gd name="T8" fmla="*/ 1164 w 1164"/>
                <a:gd name="T9" fmla="*/ 1032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4"/>
                <a:gd name="T16" fmla="*/ 0 h 1032"/>
                <a:gd name="T17" fmla="*/ 1164 w 1164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4" h="1032">
                  <a:moveTo>
                    <a:pt x="0" y="0"/>
                  </a:moveTo>
                  <a:cubicBezTo>
                    <a:pt x="16" y="76"/>
                    <a:pt x="37" y="331"/>
                    <a:pt x="95" y="459"/>
                  </a:cubicBezTo>
                  <a:cubicBezTo>
                    <a:pt x="153" y="587"/>
                    <a:pt x="242" y="685"/>
                    <a:pt x="348" y="768"/>
                  </a:cubicBezTo>
                  <a:cubicBezTo>
                    <a:pt x="454" y="851"/>
                    <a:pt x="595" y="912"/>
                    <a:pt x="731" y="956"/>
                  </a:cubicBezTo>
                  <a:cubicBezTo>
                    <a:pt x="867" y="1000"/>
                    <a:pt x="1074" y="1016"/>
                    <a:pt x="1164" y="1032"/>
                  </a:cubicBez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570289" y="2087564"/>
            <a:ext cx="4391025" cy="4225925"/>
            <a:chOff x="1289" y="1315"/>
            <a:chExt cx="2766" cy="2662"/>
          </a:xfrm>
        </p:grpSpPr>
        <p:sp>
          <p:nvSpPr>
            <p:cNvPr id="68621" name="Rectangle 9"/>
            <p:cNvSpPr>
              <a:spLocks noChangeArrowheads="1"/>
            </p:cNvSpPr>
            <p:nvPr/>
          </p:nvSpPr>
          <p:spPr bwMode="auto">
            <a:xfrm>
              <a:off x="3437" y="3727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15</a:t>
              </a:r>
            </a:p>
          </p:txBody>
        </p:sp>
        <p:sp>
          <p:nvSpPr>
            <p:cNvPr id="68622" name="Line 19"/>
            <p:cNvSpPr>
              <a:spLocks noChangeShapeType="1"/>
            </p:cNvSpPr>
            <p:nvPr/>
          </p:nvSpPr>
          <p:spPr bwMode="auto">
            <a:xfrm flipV="1">
              <a:off x="2064" y="3218"/>
              <a:ext cx="0" cy="5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68623" name="Rectangle 20"/>
            <p:cNvSpPr>
              <a:spLocks noChangeArrowheads="1"/>
            </p:cNvSpPr>
            <p:nvPr/>
          </p:nvSpPr>
          <p:spPr bwMode="auto">
            <a:xfrm>
              <a:off x="1965" y="372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5</a:t>
              </a:r>
            </a:p>
          </p:txBody>
        </p:sp>
        <p:sp>
          <p:nvSpPr>
            <p:cNvPr id="68624" name="Rectangle 21"/>
            <p:cNvSpPr>
              <a:spLocks noChangeArrowheads="1"/>
            </p:cNvSpPr>
            <p:nvPr/>
          </p:nvSpPr>
          <p:spPr bwMode="auto">
            <a:xfrm>
              <a:off x="2653" y="3727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10</a:t>
              </a:r>
            </a:p>
          </p:txBody>
        </p:sp>
        <p:sp>
          <p:nvSpPr>
            <p:cNvPr id="68625" name="Rectangle 22"/>
            <p:cNvSpPr>
              <a:spLocks noChangeArrowheads="1"/>
            </p:cNvSpPr>
            <p:nvPr/>
          </p:nvSpPr>
          <p:spPr bwMode="auto">
            <a:xfrm>
              <a:off x="1289" y="3005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2</a:t>
              </a:r>
            </a:p>
          </p:txBody>
        </p:sp>
        <p:sp>
          <p:nvSpPr>
            <p:cNvPr id="68626" name="Rectangle 23"/>
            <p:cNvSpPr>
              <a:spLocks noChangeArrowheads="1"/>
            </p:cNvSpPr>
            <p:nvPr/>
          </p:nvSpPr>
          <p:spPr bwMode="auto">
            <a:xfrm>
              <a:off x="1289" y="228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4</a:t>
              </a:r>
            </a:p>
          </p:txBody>
        </p:sp>
        <p:sp>
          <p:nvSpPr>
            <p:cNvPr id="68627" name="Rectangle 24"/>
            <p:cNvSpPr>
              <a:spLocks noChangeArrowheads="1"/>
            </p:cNvSpPr>
            <p:nvPr/>
          </p:nvSpPr>
          <p:spPr bwMode="auto">
            <a:xfrm>
              <a:off x="1325" y="372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0</a:t>
              </a:r>
            </a:p>
          </p:txBody>
        </p:sp>
        <p:sp>
          <p:nvSpPr>
            <p:cNvPr id="68628" name="Line 25"/>
            <p:cNvSpPr>
              <a:spLocks noChangeShapeType="1"/>
            </p:cNvSpPr>
            <p:nvPr/>
          </p:nvSpPr>
          <p:spPr bwMode="auto">
            <a:xfrm>
              <a:off x="1491" y="2448"/>
              <a:ext cx="12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68629" name="Line 26"/>
            <p:cNvSpPr>
              <a:spLocks noChangeShapeType="1"/>
            </p:cNvSpPr>
            <p:nvPr/>
          </p:nvSpPr>
          <p:spPr bwMode="auto">
            <a:xfrm flipV="1">
              <a:off x="2784" y="2474"/>
              <a:ext cx="0" cy="12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68630" name="Rectangle 27"/>
            <p:cNvSpPr>
              <a:spLocks noChangeArrowheads="1"/>
            </p:cNvSpPr>
            <p:nvPr/>
          </p:nvSpPr>
          <p:spPr bwMode="auto">
            <a:xfrm>
              <a:off x="3823" y="1315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 i="1"/>
                <a:t>A</a:t>
              </a:r>
            </a:p>
          </p:txBody>
        </p:sp>
        <p:sp>
          <p:nvSpPr>
            <p:cNvPr id="68631" name="Line 28"/>
            <p:cNvSpPr>
              <a:spLocks noChangeShapeType="1"/>
            </p:cNvSpPr>
            <p:nvPr/>
          </p:nvSpPr>
          <p:spPr bwMode="auto">
            <a:xfrm flipV="1">
              <a:off x="1512" y="1464"/>
              <a:ext cx="2268" cy="2268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68632" name="Oval 29"/>
            <p:cNvSpPr>
              <a:spLocks noChangeArrowheads="1"/>
            </p:cNvSpPr>
            <p:nvPr/>
          </p:nvSpPr>
          <p:spPr bwMode="auto">
            <a:xfrm>
              <a:off x="2724" y="2302"/>
              <a:ext cx="164" cy="3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  <p:sp>
          <p:nvSpPr>
            <p:cNvPr id="68633" name="Line 30"/>
            <p:cNvSpPr>
              <a:spLocks noChangeShapeType="1"/>
            </p:cNvSpPr>
            <p:nvPr/>
          </p:nvSpPr>
          <p:spPr bwMode="auto">
            <a:xfrm>
              <a:off x="1491" y="3156"/>
              <a:ext cx="4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68634" name="Oval 31"/>
            <p:cNvSpPr>
              <a:spLocks noChangeArrowheads="1"/>
            </p:cNvSpPr>
            <p:nvPr/>
          </p:nvSpPr>
          <p:spPr bwMode="auto">
            <a:xfrm>
              <a:off x="2028" y="2998"/>
              <a:ext cx="164" cy="3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  <p:sp>
          <p:nvSpPr>
            <p:cNvPr id="68635" name="Rectangle 32"/>
            <p:cNvSpPr>
              <a:spLocks noChangeArrowheads="1"/>
            </p:cNvSpPr>
            <p:nvPr/>
          </p:nvSpPr>
          <p:spPr bwMode="auto">
            <a:xfrm>
              <a:off x="1289" y="1561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6</a:t>
              </a:r>
            </a:p>
          </p:txBody>
        </p:sp>
        <p:sp>
          <p:nvSpPr>
            <p:cNvPr id="68636" name="Line 33"/>
            <p:cNvSpPr>
              <a:spLocks noChangeShapeType="1"/>
            </p:cNvSpPr>
            <p:nvPr/>
          </p:nvSpPr>
          <p:spPr bwMode="auto">
            <a:xfrm>
              <a:off x="1491" y="1680"/>
              <a:ext cx="20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68637" name="Line 34"/>
            <p:cNvSpPr>
              <a:spLocks noChangeShapeType="1"/>
            </p:cNvSpPr>
            <p:nvPr/>
          </p:nvSpPr>
          <p:spPr bwMode="auto">
            <a:xfrm flipV="1">
              <a:off x="3576" y="1682"/>
              <a:ext cx="0" cy="2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68638" name="Oval 35"/>
            <p:cNvSpPr>
              <a:spLocks noChangeArrowheads="1"/>
            </p:cNvSpPr>
            <p:nvPr/>
          </p:nvSpPr>
          <p:spPr bwMode="auto">
            <a:xfrm>
              <a:off x="3516" y="1522"/>
              <a:ext cx="164" cy="3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</p:grp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B08884-2BA0-44F4-83DF-64126482AF0F}" type="slidenum">
              <a:rPr lang="pt-PT" altLang="pt-PT"/>
              <a:pPr eaLnBrk="1" hangingPunct="1"/>
              <a:t>46</a:t>
            </a:fld>
            <a:endParaRPr lang="pt-PT" altLang="pt-PT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6963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mtClean="0"/>
              <a:t>Rendimentos de Escala</a:t>
            </a:r>
          </a:p>
        </p:txBody>
      </p:sp>
      <p:sp>
        <p:nvSpPr>
          <p:cNvPr id="69638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PT" sz="2800"/>
              <a:t>Medição da relação entre a escala (tamanho) de uma empresa e sua produção.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pt-BR" altLang="pt-PT" sz="2800"/>
              <a:t>	3)	 </a:t>
            </a:r>
            <a:r>
              <a:rPr lang="pt-BR" altLang="pt-PT" sz="2800">
                <a:solidFill>
                  <a:srgbClr val="FF3300"/>
                </a:solidFill>
              </a:rPr>
              <a:t>Rendimentos Decrescentes de Escala</a:t>
            </a:r>
            <a:r>
              <a:rPr lang="pt-BR" altLang="pt-PT" sz="2800"/>
              <a:t>: A produção aumenta menos que o dobro quando há duplicação dos factores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SzPct val="75000"/>
            </a:pPr>
            <a:r>
              <a:rPr lang="pt-BR" altLang="pt-PT" sz="2000"/>
              <a:t> Eficiência decrescente à medida que aumenta o tamanho da empresa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SzPct val="75000"/>
            </a:pPr>
            <a:r>
              <a:rPr lang="pt-BR" altLang="pt-PT" sz="2000"/>
              <a:t>Redução da capacidade administrativa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SzPct val="75000"/>
            </a:pPr>
            <a:r>
              <a:rPr lang="pt-BR" altLang="pt-PT" sz="2000"/>
              <a:t>As isoquantas situam-se cada vez mais afastadas</a:t>
            </a: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75D4DD-565D-4DFF-A7C7-8F26571BDD12}" type="slidenum">
              <a:rPr lang="pt-PT" altLang="pt-PT"/>
              <a:pPr eaLnBrk="1" hangingPunct="1"/>
              <a:t>47</a:t>
            </a:fld>
            <a:endParaRPr lang="pt-PT" altLang="pt-PT"/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066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mtClean="0"/>
              <a:t>Rendimentos de Escala</a:t>
            </a:r>
          </a:p>
        </p:txBody>
      </p:sp>
      <p:sp>
        <p:nvSpPr>
          <p:cNvPr id="70662" name="Line 5"/>
          <p:cNvSpPr>
            <a:spLocks noChangeShapeType="1"/>
          </p:cNvSpPr>
          <p:nvPr/>
        </p:nvSpPr>
        <p:spPr bwMode="auto">
          <a:xfrm>
            <a:off x="3886200" y="1954214"/>
            <a:ext cx="0" cy="399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70663" name="Line 6"/>
          <p:cNvSpPr>
            <a:spLocks noChangeShapeType="1"/>
          </p:cNvSpPr>
          <p:nvPr/>
        </p:nvSpPr>
        <p:spPr bwMode="auto">
          <a:xfrm>
            <a:off x="3886200" y="5949950"/>
            <a:ext cx="4006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70664" name="Rectangle 7"/>
          <p:cNvSpPr>
            <a:spLocks noChangeArrowheads="1"/>
          </p:cNvSpPr>
          <p:nvPr/>
        </p:nvSpPr>
        <p:spPr bwMode="auto">
          <a:xfrm>
            <a:off x="7988301" y="5761039"/>
            <a:ext cx="19843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b="1"/>
              <a:t>Trabalho (horas)</a:t>
            </a:r>
          </a:p>
        </p:txBody>
      </p:sp>
      <p:sp>
        <p:nvSpPr>
          <p:cNvPr id="70665" name="Rectangle 8"/>
          <p:cNvSpPr>
            <a:spLocks noChangeArrowheads="1"/>
          </p:cNvSpPr>
          <p:nvPr/>
        </p:nvSpPr>
        <p:spPr bwMode="auto">
          <a:xfrm>
            <a:off x="2061461" y="1587501"/>
            <a:ext cx="1221490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pt-PT" b="1"/>
              <a:t>Capital</a:t>
            </a:r>
          </a:p>
          <a:p>
            <a:pPr algn="r"/>
            <a:r>
              <a:rPr lang="en-US" altLang="pt-PT" b="1"/>
              <a:t>(horas de</a:t>
            </a:r>
          </a:p>
          <a:p>
            <a:pPr algn="r"/>
            <a:r>
              <a:rPr lang="en-US" altLang="pt-PT" b="1"/>
              <a:t>máquina)</a:t>
            </a:r>
          </a:p>
        </p:txBody>
      </p:sp>
      <p:sp>
        <p:nvSpPr>
          <p:cNvPr id="70666" name="Rectangle 9"/>
          <p:cNvSpPr>
            <a:spLocks noChangeArrowheads="1"/>
          </p:cNvSpPr>
          <p:nvPr/>
        </p:nvSpPr>
        <p:spPr bwMode="auto">
          <a:xfrm>
            <a:off x="7086600" y="3030538"/>
            <a:ext cx="3581400" cy="10160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pt-PT" sz="2000" b="1">
                <a:solidFill>
                  <a:schemeClr val="bg1"/>
                </a:solidFill>
              </a:rPr>
              <a:t>Rendimentos decrescentes:</a:t>
            </a:r>
          </a:p>
          <a:p>
            <a:r>
              <a:rPr lang="en-US" altLang="pt-PT" sz="2000" b="1">
                <a:solidFill>
                  <a:schemeClr val="bg1"/>
                </a:solidFill>
              </a:rPr>
              <a:t>as isoquantas situam-se</a:t>
            </a:r>
          </a:p>
          <a:p>
            <a:r>
              <a:rPr lang="en-US" altLang="pt-PT" sz="2000" b="1">
                <a:solidFill>
                  <a:schemeClr val="bg1"/>
                </a:solidFill>
              </a:rPr>
              <a:t>cada vez mais afastadas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343401" y="2781300"/>
            <a:ext cx="3429001" cy="2903538"/>
            <a:chOff x="1776" y="1752"/>
            <a:chExt cx="2160" cy="1829"/>
          </a:xfrm>
        </p:grpSpPr>
        <p:sp>
          <p:nvSpPr>
            <p:cNvPr id="70682" name="Freeform 11"/>
            <p:cNvSpPr>
              <a:spLocks/>
            </p:cNvSpPr>
            <p:nvPr/>
          </p:nvSpPr>
          <p:spPr bwMode="auto">
            <a:xfrm>
              <a:off x="1776" y="2460"/>
              <a:ext cx="1164" cy="1032"/>
            </a:xfrm>
            <a:custGeom>
              <a:avLst/>
              <a:gdLst>
                <a:gd name="T0" fmla="*/ 0 w 1164"/>
                <a:gd name="T1" fmla="*/ 0 h 1032"/>
                <a:gd name="T2" fmla="*/ 95 w 1164"/>
                <a:gd name="T3" fmla="*/ 459 h 1032"/>
                <a:gd name="T4" fmla="*/ 348 w 1164"/>
                <a:gd name="T5" fmla="*/ 768 h 1032"/>
                <a:gd name="T6" fmla="*/ 731 w 1164"/>
                <a:gd name="T7" fmla="*/ 956 h 1032"/>
                <a:gd name="T8" fmla="*/ 1164 w 1164"/>
                <a:gd name="T9" fmla="*/ 1032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4"/>
                <a:gd name="T16" fmla="*/ 0 h 1032"/>
                <a:gd name="T17" fmla="*/ 1164 w 1164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4" h="1032">
                  <a:moveTo>
                    <a:pt x="0" y="0"/>
                  </a:moveTo>
                  <a:cubicBezTo>
                    <a:pt x="16" y="76"/>
                    <a:pt x="37" y="331"/>
                    <a:pt x="95" y="459"/>
                  </a:cubicBezTo>
                  <a:cubicBezTo>
                    <a:pt x="153" y="587"/>
                    <a:pt x="242" y="685"/>
                    <a:pt x="348" y="768"/>
                  </a:cubicBezTo>
                  <a:cubicBezTo>
                    <a:pt x="454" y="851"/>
                    <a:pt x="595" y="912"/>
                    <a:pt x="731" y="956"/>
                  </a:cubicBezTo>
                  <a:cubicBezTo>
                    <a:pt x="867" y="1000"/>
                    <a:pt x="1074" y="1016"/>
                    <a:pt x="1164" y="1032"/>
                  </a:cubicBezTo>
                </a:path>
              </a:pathLst>
            </a:custGeom>
            <a:noFill/>
            <a:ln w="508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0683" name="Rectangle 12"/>
            <p:cNvSpPr>
              <a:spLocks noChangeArrowheads="1"/>
            </p:cNvSpPr>
            <p:nvPr/>
          </p:nvSpPr>
          <p:spPr bwMode="auto">
            <a:xfrm>
              <a:off x="2935" y="3331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10</a:t>
              </a:r>
            </a:p>
          </p:txBody>
        </p:sp>
        <p:sp>
          <p:nvSpPr>
            <p:cNvPr id="70684" name="Rectangle 13"/>
            <p:cNvSpPr>
              <a:spLocks noChangeArrowheads="1"/>
            </p:cNvSpPr>
            <p:nvPr/>
          </p:nvSpPr>
          <p:spPr bwMode="auto">
            <a:xfrm>
              <a:off x="3197" y="3137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20</a:t>
              </a:r>
            </a:p>
          </p:txBody>
        </p:sp>
        <p:sp>
          <p:nvSpPr>
            <p:cNvPr id="70685" name="Rectangle 14"/>
            <p:cNvSpPr>
              <a:spLocks noChangeArrowheads="1"/>
            </p:cNvSpPr>
            <p:nvPr/>
          </p:nvSpPr>
          <p:spPr bwMode="auto">
            <a:xfrm>
              <a:off x="3641" y="2729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30</a:t>
              </a:r>
            </a:p>
          </p:txBody>
        </p:sp>
        <p:sp>
          <p:nvSpPr>
            <p:cNvPr id="70686" name="Freeform 15"/>
            <p:cNvSpPr>
              <a:spLocks/>
            </p:cNvSpPr>
            <p:nvPr/>
          </p:nvSpPr>
          <p:spPr bwMode="auto">
            <a:xfrm>
              <a:off x="2016" y="2184"/>
              <a:ext cx="1164" cy="1032"/>
            </a:xfrm>
            <a:custGeom>
              <a:avLst/>
              <a:gdLst>
                <a:gd name="T0" fmla="*/ 0 w 1164"/>
                <a:gd name="T1" fmla="*/ 0 h 1032"/>
                <a:gd name="T2" fmla="*/ 95 w 1164"/>
                <a:gd name="T3" fmla="*/ 459 h 1032"/>
                <a:gd name="T4" fmla="*/ 348 w 1164"/>
                <a:gd name="T5" fmla="*/ 768 h 1032"/>
                <a:gd name="T6" fmla="*/ 731 w 1164"/>
                <a:gd name="T7" fmla="*/ 956 h 1032"/>
                <a:gd name="T8" fmla="*/ 1164 w 1164"/>
                <a:gd name="T9" fmla="*/ 1032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4"/>
                <a:gd name="T16" fmla="*/ 0 h 1032"/>
                <a:gd name="T17" fmla="*/ 1164 w 1164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4" h="1032">
                  <a:moveTo>
                    <a:pt x="0" y="0"/>
                  </a:moveTo>
                  <a:cubicBezTo>
                    <a:pt x="16" y="76"/>
                    <a:pt x="37" y="331"/>
                    <a:pt x="95" y="459"/>
                  </a:cubicBezTo>
                  <a:cubicBezTo>
                    <a:pt x="153" y="587"/>
                    <a:pt x="242" y="685"/>
                    <a:pt x="348" y="768"/>
                  </a:cubicBezTo>
                  <a:cubicBezTo>
                    <a:pt x="454" y="851"/>
                    <a:pt x="595" y="912"/>
                    <a:pt x="731" y="956"/>
                  </a:cubicBezTo>
                  <a:cubicBezTo>
                    <a:pt x="867" y="1000"/>
                    <a:pt x="1074" y="1016"/>
                    <a:pt x="1164" y="1032"/>
                  </a:cubicBezTo>
                </a:path>
              </a:pathLst>
            </a:custGeom>
            <a:noFill/>
            <a:ln w="50800" cap="rnd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70687" name="Freeform 16"/>
            <p:cNvSpPr>
              <a:spLocks/>
            </p:cNvSpPr>
            <p:nvPr/>
          </p:nvSpPr>
          <p:spPr bwMode="auto">
            <a:xfrm>
              <a:off x="2484" y="1752"/>
              <a:ext cx="1164" cy="1032"/>
            </a:xfrm>
            <a:custGeom>
              <a:avLst/>
              <a:gdLst>
                <a:gd name="T0" fmla="*/ 0 w 1164"/>
                <a:gd name="T1" fmla="*/ 0 h 1032"/>
                <a:gd name="T2" fmla="*/ 95 w 1164"/>
                <a:gd name="T3" fmla="*/ 459 h 1032"/>
                <a:gd name="T4" fmla="*/ 348 w 1164"/>
                <a:gd name="T5" fmla="*/ 768 h 1032"/>
                <a:gd name="T6" fmla="*/ 731 w 1164"/>
                <a:gd name="T7" fmla="*/ 956 h 1032"/>
                <a:gd name="T8" fmla="*/ 1164 w 1164"/>
                <a:gd name="T9" fmla="*/ 1032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4"/>
                <a:gd name="T16" fmla="*/ 0 h 1032"/>
                <a:gd name="T17" fmla="*/ 1164 w 1164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4" h="1032">
                  <a:moveTo>
                    <a:pt x="0" y="0"/>
                  </a:moveTo>
                  <a:cubicBezTo>
                    <a:pt x="16" y="76"/>
                    <a:pt x="37" y="331"/>
                    <a:pt x="95" y="459"/>
                  </a:cubicBezTo>
                  <a:cubicBezTo>
                    <a:pt x="153" y="587"/>
                    <a:pt x="242" y="685"/>
                    <a:pt x="348" y="768"/>
                  </a:cubicBezTo>
                  <a:cubicBezTo>
                    <a:pt x="454" y="851"/>
                    <a:pt x="595" y="912"/>
                    <a:pt x="731" y="956"/>
                  </a:cubicBezTo>
                  <a:cubicBezTo>
                    <a:pt x="867" y="1000"/>
                    <a:pt x="1074" y="1016"/>
                    <a:pt x="1164" y="1032"/>
                  </a:cubicBez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570289" y="2087564"/>
            <a:ext cx="4391025" cy="4225925"/>
            <a:chOff x="1289" y="1315"/>
            <a:chExt cx="2766" cy="2662"/>
          </a:xfrm>
        </p:grpSpPr>
        <p:sp>
          <p:nvSpPr>
            <p:cNvPr id="70669" name="Line 18"/>
            <p:cNvSpPr>
              <a:spLocks noChangeShapeType="1"/>
            </p:cNvSpPr>
            <p:nvPr/>
          </p:nvSpPr>
          <p:spPr bwMode="auto">
            <a:xfrm flipV="1">
              <a:off x="2064" y="3218"/>
              <a:ext cx="0" cy="5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70670" name="Rectangle 19"/>
            <p:cNvSpPr>
              <a:spLocks noChangeArrowheads="1"/>
            </p:cNvSpPr>
            <p:nvPr/>
          </p:nvSpPr>
          <p:spPr bwMode="auto">
            <a:xfrm>
              <a:off x="1965" y="372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5</a:t>
              </a:r>
            </a:p>
          </p:txBody>
        </p:sp>
        <p:sp>
          <p:nvSpPr>
            <p:cNvPr id="70671" name="Rectangle 20"/>
            <p:cNvSpPr>
              <a:spLocks noChangeArrowheads="1"/>
            </p:cNvSpPr>
            <p:nvPr/>
          </p:nvSpPr>
          <p:spPr bwMode="auto">
            <a:xfrm>
              <a:off x="2653" y="3727"/>
              <a:ext cx="2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10</a:t>
              </a:r>
            </a:p>
          </p:txBody>
        </p:sp>
        <p:sp>
          <p:nvSpPr>
            <p:cNvPr id="70672" name="Rectangle 21"/>
            <p:cNvSpPr>
              <a:spLocks noChangeArrowheads="1"/>
            </p:cNvSpPr>
            <p:nvPr/>
          </p:nvSpPr>
          <p:spPr bwMode="auto">
            <a:xfrm>
              <a:off x="1289" y="303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2</a:t>
              </a:r>
            </a:p>
          </p:txBody>
        </p:sp>
        <p:sp>
          <p:nvSpPr>
            <p:cNvPr id="70673" name="Rectangle 22"/>
            <p:cNvSpPr>
              <a:spLocks noChangeArrowheads="1"/>
            </p:cNvSpPr>
            <p:nvPr/>
          </p:nvSpPr>
          <p:spPr bwMode="auto">
            <a:xfrm>
              <a:off x="1289" y="2305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4</a:t>
              </a:r>
            </a:p>
          </p:txBody>
        </p:sp>
        <p:sp>
          <p:nvSpPr>
            <p:cNvPr id="70674" name="Rectangle 23"/>
            <p:cNvSpPr>
              <a:spLocks noChangeArrowheads="1"/>
            </p:cNvSpPr>
            <p:nvPr/>
          </p:nvSpPr>
          <p:spPr bwMode="auto">
            <a:xfrm>
              <a:off x="1325" y="372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/>
                <a:t>0</a:t>
              </a:r>
            </a:p>
          </p:txBody>
        </p:sp>
        <p:sp>
          <p:nvSpPr>
            <p:cNvPr id="70675" name="Line 24"/>
            <p:cNvSpPr>
              <a:spLocks noChangeShapeType="1"/>
            </p:cNvSpPr>
            <p:nvPr/>
          </p:nvSpPr>
          <p:spPr bwMode="auto">
            <a:xfrm>
              <a:off x="1491" y="2448"/>
              <a:ext cx="12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70676" name="Line 25"/>
            <p:cNvSpPr>
              <a:spLocks noChangeShapeType="1"/>
            </p:cNvSpPr>
            <p:nvPr/>
          </p:nvSpPr>
          <p:spPr bwMode="auto">
            <a:xfrm flipV="1">
              <a:off x="2784" y="2474"/>
              <a:ext cx="0" cy="12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70677" name="Rectangle 26"/>
            <p:cNvSpPr>
              <a:spLocks noChangeArrowheads="1"/>
            </p:cNvSpPr>
            <p:nvPr/>
          </p:nvSpPr>
          <p:spPr bwMode="auto">
            <a:xfrm>
              <a:off x="3823" y="1315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pt-PT" sz="2000" b="1" i="1"/>
                <a:t>A</a:t>
              </a:r>
            </a:p>
          </p:txBody>
        </p:sp>
        <p:sp>
          <p:nvSpPr>
            <p:cNvPr id="70678" name="Line 27"/>
            <p:cNvSpPr>
              <a:spLocks noChangeShapeType="1"/>
            </p:cNvSpPr>
            <p:nvPr/>
          </p:nvSpPr>
          <p:spPr bwMode="auto">
            <a:xfrm flipV="1">
              <a:off x="1512" y="1464"/>
              <a:ext cx="2268" cy="2268"/>
            </a:xfrm>
            <a:prstGeom prst="line">
              <a:avLst/>
            </a:prstGeom>
            <a:noFill/>
            <a:ln w="508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70679" name="Oval 28"/>
            <p:cNvSpPr>
              <a:spLocks noChangeArrowheads="1"/>
            </p:cNvSpPr>
            <p:nvPr/>
          </p:nvSpPr>
          <p:spPr bwMode="auto">
            <a:xfrm>
              <a:off x="2724" y="2302"/>
              <a:ext cx="164" cy="3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  <p:sp>
          <p:nvSpPr>
            <p:cNvPr id="70680" name="Line 29"/>
            <p:cNvSpPr>
              <a:spLocks noChangeShapeType="1"/>
            </p:cNvSpPr>
            <p:nvPr/>
          </p:nvSpPr>
          <p:spPr bwMode="auto">
            <a:xfrm>
              <a:off x="1491" y="3156"/>
              <a:ext cx="4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70681" name="Oval 30"/>
            <p:cNvSpPr>
              <a:spLocks noChangeArrowheads="1"/>
            </p:cNvSpPr>
            <p:nvPr/>
          </p:nvSpPr>
          <p:spPr bwMode="auto">
            <a:xfrm>
              <a:off x="2028" y="2998"/>
              <a:ext cx="164" cy="3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pt-PT" altLang="pt-PT"/>
            </a:p>
          </p:txBody>
        </p:sp>
      </p:grp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6B57E0-BCA4-4A53-82F3-92CE1FB747F8}" type="slidenum">
              <a:rPr lang="pt-PT" altLang="pt-PT"/>
              <a:pPr eaLnBrk="1" hangingPunct="1"/>
              <a:t>48</a:t>
            </a:fld>
            <a:endParaRPr lang="pt-PT" altLang="pt-PT"/>
          </a:p>
        </p:txBody>
      </p:sp>
      <p:sp>
        <p:nvSpPr>
          <p:cNvPr id="71683" name="Rectangle 1026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1684" name="Rectangle 1027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1685" name="Rectangle 102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mtClean="0"/>
              <a:t>Resumo</a:t>
            </a:r>
          </a:p>
        </p:txBody>
      </p:sp>
      <p:sp>
        <p:nvSpPr>
          <p:cNvPr id="247813" name="Rectangle 1029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PT" smtClean="0"/>
              <a:t>Uma </a:t>
            </a:r>
            <a:r>
              <a:rPr lang="pt-BR" altLang="pt-PT" i="1" smtClean="0"/>
              <a:t>função de</a:t>
            </a:r>
            <a:r>
              <a:rPr lang="pt-BR" altLang="pt-PT" smtClean="0"/>
              <a:t> </a:t>
            </a:r>
            <a:r>
              <a:rPr lang="pt-BR" altLang="pt-PT" i="1" smtClean="0"/>
              <a:t>produção </a:t>
            </a:r>
            <a:r>
              <a:rPr lang="pt-BR" altLang="pt-PT" smtClean="0"/>
              <a:t>descreve a produção máxima que uma empresa pode obter para cada combinação específica de factores.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pt-BR" altLang="pt-PT" smtClean="0"/>
              <a:t>Uma </a:t>
            </a:r>
            <a:r>
              <a:rPr lang="pt-BR" altLang="pt-PT" i="1" smtClean="0"/>
              <a:t>isoquanta</a:t>
            </a:r>
            <a:r>
              <a:rPr lang="pt-BR" altLang="pt-PT" smtClean="0"/>
              <a:t> é uma curva que mostra todas as combinações de factores que resultam em um determinado nível de produção.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3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8EEEA7-BBDD-41C8-8E02-3780BD1C13FB}" type="slidenum">
              <a:rPr lang="pt-PT" altLang="pt-PT"/>
              <a:pPr eaLnBrk="1" hangingPunct="1"/>
              <a:t>49</a:t>
            </a:fld>
            <a:endParaRPr lang="pt-PT" altLang="pt-PT"/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270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mtClean="0"/>
              <a:t>Resumo</a:t>
            </a:r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O</a:t>
            </a:r>
            <a:r>
              <a:rPr lang="pt-BR" altLang="pt-PT" i="1" smtClean="0"/>
              <a:t> produto médio do trabalho </a:t>
            </a:r>
            <a:r>
              <a:rPr lang="pt-BR" altLang="pt-PT" smtClean="0"/>
              <a:t>mede a produtividade do trabalhador médio, enquanto o </a:t>
            </a:r>
            <a:r>
              <a:rPr lang="pt-BR" altLang="pt-PT" i="1" smtClean="0"/>
              <a:t>produto marginal do trabalho</a:t>
            </a:r>
            <a:r>
              <a:rPr lang="pt-BR" altLang="pt-PT" smtClean="0"/>
              <a:t> mede a produtividade do último trabalhador incluído no processo produtivo.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C16EBC-C70A-4CB6-8BD4-FC6C55205764}" type="slidenum">
              <a:rPr lang="pt-PT" altLang="pt-PT"/>
              <a:pPr eaLnBrk="1" hangingPunct="1"/>
              <a:t>5</a:t>
            </a:fld>
            <a:endParaRPr lang="pt-PT" altLang="pt-PT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4000"/>
              <a:t>Tecnologia da Produção</a:t>
            </a:r>
            <a:endParaRPr lang="pt-BR" altLang="pt-PT" smtClean="0"/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>
                <a:solidFill>
                  <a:srgbClr val="FF3300"/>
                </a:solidFill>
              </a:rPr>
              <a:t>Função de Produção:</a:t>
            </a:r>
          </a:p>
          <a:p>
            <a:pPr lvl="1" eaLnBrk="1" hangingPunct="1">
              <a:spcBef>
                <a:spcPct val="70000"/>
              </a:spcBef>
            </a:pPr>
            <a:r>
              <a:rPr lang="pt-BR" altLang="pt-PT" smtClean="0"/>
              <a:t>Indica o maior nível de produção que uma firma pode atingir para cada combinação possível de factores, dado o estado da tecnologia.</a:t>
            </a:r>
          </a:p>
          <a:p>
            <a:pPr lvl="1" eaLnBrk="1" hangingPunct="1">
              <a:buSzPct val="75000"/>
            </a:pPr>
            <a:r>
              <a:rPr lang="pt-BR" altLang="pt-PT" smtClean="0"/>
              <a:t>Mostra o que é </a:t>
            </a:r>
            <a:r>
              <a:rPr lang="pt-BR" altLang="pt-PT" i="1" smtClean="0"/>
              <a:t>tecnicamente viável</a:t>
            </a:r>
            <a:r>
              <a:rPr lang="pt-BR" altLang="pt-PT" smtClean="0"/>
              <a:t> quando a firma opera de forma </a:t>
            </a:r>
            <a:r>
              <a:rPr lang="pt-BR" altLang="pt-PT" i="1" smtClean="0"/>
              <a:t>eficiente</a:t>
            </a:r>
            <a:r>
              <a:rPr lang="pt-BR" altLang="pt-PT" smtClean="0"/>
              <a:t>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C4F32D-44D2-4D40-8C5E-77713A78311A}" type="slidenum">
              <a:rPr lang="pt-PT" altLang="pt-PT"/>
              <a:pPr eaLnBrk="1" hangingPunct="1"/>
              <a:t>50</a:t>
            </a:fld>
            <a:endParaRPr lang="pt-PT" altLang="pt-PT"/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373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mtClean="0"/>
              <a:t>Resumo</a:t>
            </a:r>
          </a:p>
        </p:txBody>
      </p:sp>
      <p:sp>
        <p:nvSpPr>
          <p:cNvPr id="73734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A </a:t>
            </a:r>
            <a:r>
              <a:rPr lang="pt-BR" altLang="pt-PT" i="1" smtClean="0"/>
              <a:t>lei dos rendimentos decrescentes</a:t>
            </a:r>
            <a:r>
              <a:rPr lang="pt-BR" altLang="pt-PT" smtClean="0"/>
              <a:t> explica que o produto marginal de um factor diminui quando a quantidade desse factor é aumentada.</a:t>
            </a:r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96C051-249D-4B27-A61A-0D949B71769E}" type="slidenum">
              <a:rPr lang="pt-PT" altLang="pt-PT"/>
              <a:pPr eaLnBrk="1" hangingPunct="1"/>
              <a:t>51</a:t>
            </a:fld>
            <a:endParaRPr lang="pt-PT" altLang="pt-PT"/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475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mtClean="0"/>
              <a:t>Resumo</a:t>
            </a:r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As isoquantas inclinam-se sempre para baixo porque o produto marginal de todos os factores é positivo.</a:t>
            </a:r>
          </a:p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O padrão de vida que um país pode oferecer a seus cidadãos está intimamente relacionado a seu nível de produtividade.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9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3923C2-236E-4E96-AB2A-06D67E7EA7D8}" type="slidenum">
              <a:rPr lang="pt-PT" altLang="pt-PT"/>
              <a:pPr eaLnBrk="1" hangingPunct="1"/>
              <a:t>52</a:t>
            </a:fld>
            <a:endParaRPr lang="pt-PT" altLang="pt-PT"/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7578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mtClean="0"/>
              <a:t>Resumo</a:t>
            </a:r>
          </a:p>
        </p:txBody>
      </p:sp>
      <p:sp>
        <p:nvSpPr>
          <p:cNvPr id="75782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Na análise de longo prazo, tendemos a focar a escolha da empresa em termos de escala ou dimensão de operação.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82CBFF-DF06-4995-8746-D6D158900917}" type="slidenum">
              <a:rPr lang="pt-PT" altLang="pt-PT"/>
              <a:pPr eaLnBrk="1" hangingPunct="1"/>
              <a:t>6</a:t>
            </a:fld>
            <a:endParaRPr lang="pt-PT" altLang="pt-PT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z="4000"/>
              <a:t>Tecnologia da Produção</a:t>
            </a:r>
            <a:endParaRPr lang="pt-BR" altLang="pt-PT" smtClean="0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No caso de dois factores a função de produção é caracterizado por: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pt-BR" altLang="pt-PT" smtClean="0"/>
              <a:t>     </a:t>
            </a:r>
            <a:r>
              <a:rPr lang="pt-BR" altLang="pt-PT" i="1" smtClean="0"/>
              <a:t>Q = F(K,L)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pt-BR" altLang="pt-PT" i="1" smtClean="0"/>
              <a:t>     Q = </a:t>
            </a:r>
            <a:r>
              <a:rPr lang="pt-BR" altLang="pt-PT" smtClean="0"/>
              <a:t>Produto</a:t>
            </a:r>
            <a:r>
              <a:rPr lang="pt-BR" altLang="pt-PT" i="1" smtClean="0"/>
              <a:t>, K = </a:t>
            </a:r>
            <a:r>
              <a:rPr lang="pt-BR" altLang="pt-PT" smtClean="0"/>
              <a:t>Capital, </a:t>
            </a:r>
            <a:r>
              <a:rPr lang="pt-BR" altLang="pt-PT" i="1" smtClean="0"/>
              <a:t>L</a:t>
            </a:r>
            <a:r>
              <a:rPr lang="pt-BR" altLang="pt-PT" smtClean="0"/>
              <a:t> = Trabalho</a:t>
            </a:r>
          </a:p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Como já visto, essa função depende do estado da tecnologia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48DB60-0761-4631-A0B0-6157E2F7C3A3}" type="slidenum">
              <a:rPr lang="pt-PT" altLang="pt-PT"/>
              <a:pPr eaLnBrk="1" hangingPunct="1"/>
              <a:t>7</a:t>
            </a:fld>
            <a:endParaRPr lang="pt-PT" altLang="pt-PT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mtClean="0"/>
              <a:t>Isoquantas</a:t>
            </a:r>
          </a:p>
        </p:txBody>
      </p:sp>
      <p:sp>
        <p:nvSpPr>
          <p:cNvPr id="17414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/>
              <a:t>Premissas</a:t>
            </a:r>
          </a:p>
          <a:p>
            <a:pPr lvl="1" eaLnBrk="1" hangingPunct="1">
              <a:spcBef>
                <a:spcPct val="70000"/>
              </a:spcBef>
            </a:pPr>
            <a:r>
              <a:rPr lang="pt-BR" altLang="pt-PT" smtClean="0"/>
              <a:t>Um produtor de alimentos utiliza dois factores</a:t>
            </a:r>
          </a:p>
          <a:p>
            <a:pPr lvl="2" eaLnBrk="1" hangingPunct="1">
              <a:spcBef>
                <a:spcPct val="70000"/>
              </a:spcBef>
            </a:pPr>
            <a:r>
              <a:rPr lang="pt-BR" altLang="pt-PT" smtClean="0"/>
              <a:t>Trabalho (</a:t>
            </a:r>
            <a:r>
              <a:rPr lang="pt-BR" altLang="pt-PT" i="1" smtClean="0"/>
              <a:t>L</a:t>
            </a:r>
            <a:r>
              <a:rPr lang="pt-BR" altLang="pt-PT" smtClean="0"/>
              <a:t>) &amp; Capital (</a:t>
            </a:r>
            <a:r>
              <a:rPr lang="pt-BR" altLang="pt-PT" i="1" smtClean="0"/>
              <a:t>K</a:t>
            </a:r>
            <a:r>
              <a:rPr lang="pt-BR" altLang="pt-PT" smtClean="0"/>
              <a:t>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7AA154-A395-4142-A43A-0E266E7E55DD}" type="slidenum">
              <a:rPr lang="pt-PT" altLang="pt-PT"/>
              <a:pPr eaLnBrk="1" hangingPunct="1"/>
              <a:t>8</a:t>
            </a:fld>
            <a:endParaRPr lang="pt-PT" altLang="pt-PT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mtClean="0"/>
              <a:t>Isoquantas</a:t>
            </a:r>
          </a:p>
        </p:txBody>
      </p:sp>
      <p:sp>
        <p:nvSpPr>
          <p:cNvPr id="18438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z="2800"/>
              <a:t>Observações: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pt-BR" altLang="pt-PT" sz="2800"/>
              <a:t>	1) 	Para qualquer nível de K, o produto aumenta quando L aumenta.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pt-BR" altLang="pt-PT" sz="2800"/>
              <a:t>	2)	 Para qualquer nível de L, o produto aumenta quando K aumenta.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pt-BR" altLang="pt-PT" sz="2800"/>
              <a:t>	3)	Várias combinações de factores podem produzir a mesma quantidade de produto.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3450D7-A1DA-43A5-89E5-DE747631FCDC}" type="slidenum">
              <a:rPr lang="pt-PT" altLang="pt-PT"/>
              <a:pPr eaLnBrk="1" hangingPunct="1"/>
              <a:t>9</a:t>
            </a:fld>
            <a:endParaRPr lang="pt-PT" altLang="pt-PT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2286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800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PT" smtClean="0"/>
              <a:t>Isoquantas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70000"/>
              </a:spcBef>
            </a:pPr>
            <a:r>
              <a:rPr lang="pt-BR" altLang="pt-PT" smtClean="0">
                <a:solidFill>
                  <a:srgbClr val="FF3300"/>
                </a:solidFill>
              </a:rPr>
              <a:t>Isoquantas</a:t>
            </a:r>
          </a:p>
          <a:p>
            <a:pPr lvl="1" eaLnBrk="1" hangingPunct="1">
              <a:spcBef>
                <a:spcPct val="70000"/>
              </a:spcBef>
            </a:pPr>
            <a:r>
              <a:rPr lang="pt-BR" altLang="pt-PT" smtClean="0"/>
              <a:t>São curvas que representam todas as possíveis combinações de factores que geram a mesma quantidade de produto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2584</TotalTime>
  <Words>2217</Words>
  <Application>Microsoft Office PowerPoint</Application>
  <PresentationFormat>Ecrã Panorâmico</PresentationFormat>
  <Paragraphs>455</Paragraphs>
  <Slides>52</Slides>
  <Notes>52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dos diapositivos</vt:lpstr>
      </vt:variant>
      <vt:variant>
        <vt:i4>52</vt:i4>
      </vt:variant>
    </vt:vector>
  </HeadingPairs>
  <TitlesOfParts>
    <vt:vector size="57" baseType="lpstr">
      <vt:lpstr>Arial</vt:lpstr>
      <vt:lpstr>Times New Roman</vt:lpstr>
      <vt:lpstr>Modelo de apresentação predefinido</vt:lpstr>
      <vt:lpstr>Equação</vt:lpstr>
      <vt:lpstr>Equation</vt:lpstr>
      <vt:lpstr>Teoria da Produção</vt:lpstr>
      <vt:lpstr>Tópicos para Discussão</vt:lpstr>
      <vt:lpstr>Introdução</vt:lpstr>
      <vt:lpstr>Tecnologia da Produção</vt:lpstr>
      <vt:lpstr>Tecnologia da Produção</vt:lpstr>
      <vt:lpstr>Tecnologia da Produção</vt:lpstr>
      <vt:lpstr>Isoquantas</vt:lpstr>
      <vt:lpstr>Isoquantas</vt:lpstr>
      <vt:lpstr>Isoquantas</vt:lpstr>
      <vt:lpstr>Função de Produção para Alimentos</vt:lpstr>
      <vt:lpstr>Produção com dois factores variáveis (L,K)</vt:lpstr>
      <vt:lpstr>Isoquantas</vt:lpstr>
      <vt:lpstr>Isoquantas</vt:lpstr>
      <vt:lpstr>Isoquantas</vt:lpstr>
      <vt:lpstr>Produção com um factor variável (Trabalho)</vt:lpstr>
      <vt:lpstr>Produção com um factor variável (Trabalho)</vt:lpstr>
      <vt:lpstr>Produção com um factor variável (Trabalho)</vt:lpstr>
      <vt:lpstr>Produção com um factor variável (Trabalho)</vt:lpstr>
      <vt:lpstr>Produção com um factor variável (Trabalho)</vt:lpstr>
      <vt:lpstr>Produção com um factor variável (Trabalho)</vt:lpstr>
      <vt:lpstr>Produção com um factor variável (Trabalho)</vt:lpstr>
      <vt:lpstr>Produção com um factor variável (Trabalho)</vt:lpstr>
      <vt:lpstr>Produção com um factor variável (Trabalho)</vt:lpstr>
      <vt:lpstr>Produção com um factor variável (Trabalho)</vt:lpstr>
      <vt:lpstr>Produção com um factor variável (Trabalho)</vt:lpstr>
      <vt:lpstr>Produção com um factor variável (Trabalho)</vt:lpstr>
      <vt:lpstr>Efeito da Inovação Tecnológica</vt:lpstr>
      <vt:lpstr>Produção com um factor variável (Trabalho)</vt:lpstr>
      <vt:lpstr>Apresentação do PowerPoint</vt:lpstr>
      <vt:lpstr>Produção com dois factores variáveis</vt:lpstr>
      <vt:lpstr>A forma das Isoquantas</vt:lpstr>
      <vt:lpstr>Produção com dois factores variáveis</vt:lpstr>
      <vt:lpstr>Produção com dois factores variáveis</vt:lpstr>
      <vt:lpstr>Produção com dois factores variáveis</vt:lpstr>
      <vt:lpstr>Produção com dois factores variáveis</vt:lpstr>
      <vt:lpstr>Produção com dois factores variáveis</vt:lpstr>
      <vt:lpstr>Taxa Marginal de Substituição Técnica</vt:lpstr>
      <vt:lpstr>Produção com dois factores variáveis</vt:lpstr>
      <vt:lpstr>Produção com dois factores variáveis</vt:lpstr>
      <vt:lpstr>Produção com dois factores variáveis</vt:lpstr>
      <vt:lpstr>Produção com dois factores variáveis</vt:lpstr>
      <vt:lpstr>Rendimentos de Escala</vt:lpstr>
      <vt:lpstr>Rendimentos de Escala</vt:lpstr>
      <vt:lpstr>Rendimentos de Escala</vt:lpstr>
      <vt:lpstr>Rendimentos de Escala</vt:lpstr>
      <vt:lpstr>Rendimentos de Escala</vt:lpstr>
      <vt:lpstr>Rendimentos de Escala</vt:lpstr>
      <vt:lpstr>Resumo</vt:lpstr>
      <vt:lpstr>Resumo</vt:lpstr>
      <vt:lpstr>Resumo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Jeff Caldwell</dc:creator>
  <cp:lastModifiedBy>Miguel Oliveira</cp:lastModifiedBy>
  <cp:revision>131</cp:revision>
  <dcterms:created xsi:type="dcterms:W3CDTF">1997-07-14T00:22:12Z</dcterms:created>
  <dcterms:modified xsi:type="dcterms:W3CDTF">2020-03-25T13:33:54Z</dcterms:modified>
</cp:coreProperties>
</file>