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b4f129ebd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b4f129ebd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ts val="1300"/>
              <a:buFont typeface="Lato"/>
              <a:buAutoNum type="arabicPeriod"/>
            </a:pPr>
            <a:r>
              <a:rPr lang="en-GB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As tarefas alocadas em um Sprint são transferidas do Product Backlog para o Sprint Backlog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c08c858f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c08c858f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ts val="1300"/>
              <a:buFont typeface="Lato"/>
              <a:buAutoNum type="arabicPeriod"/>
            </a:pPr>
            <a:r>
              <a:rPr lang="en-GB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As tarefas alocadas em um Sprint são transferidas do Product Backlog para o Sprint Backlog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c08c858f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c08c858f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ts val="1300"/>
              <a:buFont typeface="Lato"/>
              <a:buAutoNum type="arabicPeriod"/>
            </a:pPr>
            <a:r>
              <a:rPr lang="en-GB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As tarefas alocadas em um Sprint são transferidas do Product Backlog para o Sprint Backlog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c08c858f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c08c858f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ts val="1300"/>
              <a:buFont typeface="Lato"/>
              <a:buAutoNum type="arabicPeriod"/>
            </a:pPr>
            <a:r>
              <a:rPr lang="en-GB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As tarefas alocadas em um Sprint são transferidas do Product Backlog para o Sprint Backlog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c08c858f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c08c858f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ts val="1300"/>
              <a:buFont typeface="Lato"/>
              <a:buAutoNum type="arabicPeriod"/>
            </a:pPr>
            <a:r>
              <a:rPr lang="en-GB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As tarefas alocadas em um Sprint são transferidas do Product Backlog para o Sprint Backlog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c08c858f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c08c858f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ts val="1300"/>
              <a:buFont typeface="Lato"/>
              <a:buAutoNum type="arabicPeriod"/>
            </a:pPr>
            <a:r>
              <a:rPr lang="en-GB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As tarefas alocadas em um Sprint são transferidas do Product Backlog para o Sprint Backlog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b4f129eb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b4f129eb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c08c858f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c08c858f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ts val="1300"/>
              <a:buFont typeface="Lato"/>
              <a:buAutoNum type="arabicPeriod"/>
            </a:pPr>
            <a:r>
              <a:rPr lang="en-GB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As tarefas alocadas em um Sprint são transferidas do Product Backlog para o Sprint Backlog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c08c858f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c08c858f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ts val="1300"/>
              <a:buFont typeface="Lato"/>
              <a:buAutoNum type="arabicPeriod"/>
            </a:pPr>
            <a:r>
              <a:rPr lang="en-GB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As tarefas alocadas em um Sprint são transferidas do Product Backlog para o Sprint Backlog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c08c858f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c08c858f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ts val="1300"/>
              <a:buFont typeface="Lato"/>
              <a:buAutoNum type="arabicPeriod"/>
            </a:pPr>
            <a:r>
              <a:rPr lang="en-GB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As tarefas alocadas em um Sprint são transferidas do Product Backlog para o Sprint Backlog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b4f129eb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b4f129eb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c08c858f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c08c858f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ts val="1300"/>
              <a:buFont typeface="Lato"/>
              <a:buAutoNum type="arabicPeriod"/>
            </a:pPr>
            <a:r>
              <a:rPr lang="en-GB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As tarefas alocadas em um Sprint são transferidas do Product Backlog para o Sprint Backlog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c08c858f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c08c858f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ts val="1300"/>
              <a:buFont typeface="Lato"/>
              <a:buAutoNum type="arabicPeriod"/>
            </a:pPr>
            <a:r>
              <a:rPr lang="en-GB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As tarefas alocadas em um Sprint são transferidas do Product Backlog para o Sprint Backlog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b4f129eb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b4f129eb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b4f129eb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b4f129eb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b84d753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b84d753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b84d753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b84d753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b84d7532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b84d7532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b84d7532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b84d7532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b84d7532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b84d7532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b84d7532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b84d7532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75" y="143900"/>
            <a:ext cx="3232350" cy="262356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>
            <p:ph idx="4294967295" type="subTitle"/>
          </p:nvPr>
        </p:nvSpPr>
        <p:spPr>
          <a:xfrm>
            <a:off x="422700" y="4114825"/>
            <a:ext cx="41493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400">
                <a:solidFill>
                  <a:srgbClr val="434343"/>
                </a:solidFill>
              </a:rPr>
              <a:t>Daniel Carneiro</a:t>
            </a:r>
            <a:br>
              <a:rPr lang="en-GB">
                <a:solidFill>
                  <a:srgbClr val="434343"/>
                </a:solidFill>
              </a:rPr>
            </a:br>
            <a:r>
              <a:rPr lang="en-GB">
                <a:solidFill>
                  <a:srgbClr val="434343"/>
                </a:solidFill>
              </a:rPr>
              <a:t>Unidade Curricular: Sistemas de Informação</a:t>
            </a:r>
            <a:br>
              <a:rPr lang="en-GB">
                <a:solidFill>
                  <a:srgbClr val="434343"/>
                </a:solidFill>
              </a:rPr>
            </a:br>
            <a:r>
              <a:rPr lang="en-GB">
                <a:solidFill>
                  <a:srgbClr val="434343"/>
                </a:solidFill>
              </a:rPr>
              <a:t>Licenciatura: Sistemas Multimedia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6" name="Google Shape;136;p13"/>
          <p:cNvSpPr txBox="1"/>
          <p:nvPr>
            <p:ph idx="4294967295" type="title"/>
          </p:nvPr>
        </p:nvSpPr>
        <p:spPr>
          <a:xfrm>
            <a:off x="140600" y="2993863"/>
            <a:ext cx="4587000" cy="10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34343"/>
                </a:solidFill>
              </a:rPr>
              <a:t>Gestão de Tarefas</a:t>
            </a:r>
            <a:br>
              <a:rPr lang="en-GB" sz="6000">
                <a:solidFill>
                  <a:srgbClr val="434343"/>
                </a:solidFill>
              </a:rPr>
            </a:br>
            <a:r>
              <a:rPr lang="en-GB" sz="2400">
                <a:solidFill>
                  <a:srgbClr val="434343"/>
                </a:solidFill>
              </a:rPr>
              <a:t>- Scrum -</a:t>
            </a:r>
            <a:endParaRPr sz="6000">
              <a:solidFill>
                <a:srgbClr val="434343"/>
              </a:solidFill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0026" y="4354100"/>
            <a:ext cx="1535098" cy="6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Estrutura da metodologia Scrum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Review Meeting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297500" y="1567550"/>
            <a:ext cx="76374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Para que a equipa esteja ciente das alterações do projecto ou de novas funcionalidades que estão a ser desenvolvidas é criada uma reunião em que visa a apresentação dessas funcionalidades implementadas numa num Sprint.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434343"/>
                </a:solidFill>
              </a:rPr>
              <a:t>Por vezes desta reunião podem seguir alterações ao projecto uma vez que nesta reunião tudo é visto ao pormenor.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2276" y="4761625"/>
            <a:ext cx="562851" cy="23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Estrutura da metodologia Scrum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Sprint Retrospective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1297500" y="1567550"/>
            <a:ext cx="76374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Entre todos os sprints deve ser analisado o que correu bem versus o que correu mal, para que tal tenha o conhecimento da equipa normalmente é enviado um email ou feito um documento com uma retrospectiva no fim de um sprint.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434343"/>
                </a:solidFill>
              </a:rPr>
              <a:t>Neste documento devem ser indicados todos os factores que influenciam a duração da sprint também como  alguma interferência externa (por exemplo férias, mudanças na legislação) ou interna </a:t>
            </a:r>
            <a:br>
              <a:rPr lang="en-GB">
                <a:solidFill>
                  <a:srgbClr val="434343"/>
                </a:solidFill>
              </a:rPr>
            </a:br>
            <a:r>
              <a:rPr lang="en-GB">
                <a:solidFill>
                  <a:srgbClr val="434343"/>
                </a:solidFill>
              </a:rPr>
              <a:t>(por exemplo falha na comunicação, compreensão ou alteração do produto na última hora) para que o Scrum Master tenha uma noção do que levou a sprint a aumentar ou diminuir a sua duração.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2276" y="4761625"/>
            <a:ext cx="562851" cy="23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Gestão da Estrutura Scrum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Dimensão das Equipas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1297500" y="1567550"/>
            <a:ext cx="76374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O tamanho das equipas Scrum normalmente ronda entre 5 a 7 profissionais, visto que esta metodologia segundo os seus criadores funciona melhor do que em equipas de maior dimensão.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434343"/>
                </a:solidFill>
              </a:rPr>
              <a:t>O grande intuito desta estrutura não é o foco só no que ocorreu erradamente mas também verificar o que correu bem e no que pode ser melhorado para um próximo sprint e sendo numa equipa mais pequena não só é mais fácil identificar e gerir problemas, soluções ou funcionalidades como também de coordenar.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2276" y="4761625"/>
            <a:ext cx="562851" cy="23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Gestão da Estrutura Scrum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Scrum Master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1297500" y="1567550"/>
            <a:ext cx="76374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Este é compreendido como o responsável por coordenar e auxiliar as equipas na metodologia Scrum e de também garantir que a mesma é compreendida e posta em prática por toda a equipa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434343"/>
                </a:solidFill>
              </a:rPr>
              <a:t>Este é responsável por garantir que a equipa segue o processo, como também é um auxilia com a remoção de interferências e obstáculos à equipa sendo que atua como um líder-servo da equipa.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2276" y="4761625"/>
            <a:ext cx="562851" cy="23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Gestão da Estrutura Scrum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Product Owner</a:t>
            </a:r>
            <a:r>
              <a:rPr lang="en-GB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1297500" y="1262750"/>
            <a:ext cx="76374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Tem de ter uma compreensão sólida do negócio e mercado e que tem de representar a equipa e os stakeholders no projeto.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Este é responsável pelo product backlog e por transmitir uma visão das funcionalidades que acrescentam valor para a empresa e para a equipa.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A nível de trabalho de equipa o product owner está em contacto direto com a equipa de desenvolvimento e trabalha com a mesma para assegurar que o sprint e seus requisitos estão conforme as expectativas, também quando este é concluído e bem como o product backlog é constantemente revisto.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Responsabilidade de verificar e manter as especificações tanto como informar a equipa de eventuais modificações pertence tanto ao product owner como ao scrum master.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2276" y="4761625"/>
            <a:ext cx="562851" cy="23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Gestão da Estrutura Scrum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Equipa de Desenvolvimento</a:t>
            </a:r>
            <a:r>
              <a:rPr lang="en-GB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1297500" y="1567550"/>
            <a:ext cx="76374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Esta equipa engloba todos os programadores, designers, testers, administradores de bases de dados, arquitetos entre outros necessários para cada empresa.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Todos os membros da equipa de desenvolvimento devem possuir em coletivo as habilidades necessárias para desenvolver o que é solicitado num sprint e pelo Product Owner.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A equipa de desenvolvimento é responsável pela conceção, construção e testes de um produto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O grande foco desta equipa é a cooperação para um objetivo, podendo então dizer que cada membro terá de ter uma postura e atitude mosqueteira (Um por todos e todos por um).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2276" y="4761625"/>
            <a:ext cx="562851" cy="23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Ecosistema Scrum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93490"/>
            <a:ext cx="8991596" cy="422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2276" y="4761625"/>
            <a:ext cx="562851" cy="23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Caso de Estudo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Modelo de Gestão de Tarefas Anterior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8" name="Google Shape;248;p29"/>
          <p:cNvSpPr txBox="1"/>
          <p:nvPr>
            <p:ph idx="1" type="body"/>
          </p:nvPr>
        </p:nvSpPr>
        <p:spPr>
          <a:xfrm>
            <a:off x="1297500" y="1567550"/>
            <a:ext cx="76374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b="1" lang="en-GB">
                <a:solidFill>
                  <a:srgbClr val="434343"/>
                </a:solidFill>
              </a:rPr>
              <a:t>Lista de bugs existentes e novos</a:t>
            </a:r>
            <a:r>
              <a:rPr lang="en-GB">
                <a:solidFill>
                  <a:srgbClr val="434343"/>
                </a:solidFill>
              </a:rPr>
              <a:t> - nesta lista continha todos os problemas que o software na versão online continha tanto como novos problemas na versão de testes (pre-release), ou seja das novas funcionalidades que já estariam a ser integradas.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b="1" lang="en-GB">
                <a:solidFill>
                  <a:srgbClr val="434343"/>
                </a:solidFill>
              </a:rPr>
              <a:t>Lista de novas funcionalidades a implementar</a:t>
            </a:r>
            <a:r>
              <a:rPr lang="en-GB">
                <a:solidFill>
                  <a:srgbClr val="434343"/>
                </a:solidFill>
              </a:rPr>
              <a:t> - esta lista continha todas as funcionalidades que a equipa de vendas e a equipa de desenvolvimento propõem para mais tarde implementar.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b="1" lang="en-GB">
                <a:solidFill>
                  <a:srgbClr val="434343"/>
                </a:solidFill>
              </a:rPr>
              <a:t>Lista de prioridades definida pela equipa de vendas</a:t>
            </a:r>
            <a:r>
              <a:rPr lang="en-GB">
                <a:solidFill>
                  <a:srgbClr val="434343"/>
                </a:solidFill>
              </a:rPr>
              <a:t> - baseada na lista de novas funcionalidades, selecionam quais as tarefas que teriam mais impacto no software e quais seriam fulcrais para os clientes. 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2276" y="4761625"/>
            <a:ext cx="562851" cy="23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Caso de Estudo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Novo Modelo de Gestão de Tarefas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5" name="Google Shape;255;p30"/>
          <p:cNvSpPr txBox="1"/>
          <p:nvPr>
            <p:ph idx="1" type="body"/>
          </p:nvPr>
        </p:nvSpPr>
        <p:spPr>
          <a:xfrm>
            <a:off x="1297500" y="1567550"/>
            <a:ext cx="76374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>
                <a:solidFill>
                  <a:srgbClr val="434343"/>
                </a:solidFill>
              </a:rPr>
              <a:t>Em Janeiro de 2019, após várias pesquisas e análises a diferentes softwares a empresa decidiu adotar o pacote de software da Atlassian que compreendia os subcomponentes: Jira, BitBucket e Confluence. 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>
                <a:solidFill>
                  <a:srgbClr val="434343"/>
                </a:solidFill>
              </a:rPr>
              <a:t>Esses pacotes de softwares foram instalados e expandidos por todas as equipas de desenvolvimento da empresa num prazo de 3 meses.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>
                <a:solidFill>
                  <a:srgbClr val="434343"/>
                </a:solidFill>
              </a:rPr>
              <a:t>A grande vantagem deste pacote de softwares é que se interligam entre si, ou seja quando uma tarefa é criada esta cria um id que posteriormente pode ser convertido num ambiente seguro para programar essa tarefa no software (branch). 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>
                <a:solidFill>
                  <a:srgbClr val="434343"/>
                </a:solidFill>
              </a:rPr>
              <a:t>Também uma das grandes vantagens é que pode ser criado um sprint, como referido anteriormente, um período de tempo para o qual uma lista de tarefas tem de ser concluída, isto obriga a equipa a se ajudar mutuamente para que tal seja concluído a tempo.</a:t>
            </a:r>
            <a:endParaRPr b="1">
              <a:solidFill>
                <a:srgbClr val="434343"/>
              </a:solidFill>
            </a:endParaRPr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2276" y="4761625"/>
            <a:ext cx="562851" cy="23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Caso de Estudo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Novo Modelo de Gestão de Tarefas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Tarefa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2" name="Google Shape;262;p31"/>
          <p:cNvSpPr txBox="1"/>
          <p:nvPr>
            <p:ph idx="1" type="body"/>
          </p:nvPr>
        </p:nvSpPr>
        <p:spPr>
          <a:xfrm>
            <a:off x="1297500" y="1567550"/>
            <a:ext cx="76374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>
                <a:solidFill>
                  <a:srgbClr val="434343"/>
                </a:solidFill>
              </a:rPr>
              <a:t>Para a gestão eficiente da equipa é necessário atribuir tarefas consoante as diferentes aptidões dos membros da mesma, para isso são criadas tarefas com imagens, descrições e atributos como: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b="1" lang="en-GB">
                <a:solidFill>
                  <a:srgbClr val="434343"/>
                </a:solidFill>
              </a:rPr>
              <a:t>Prioridade </a:t>
            </a:r>
            <a:r>
              <a:rPr lang="en-GB">
                <a:solidFill>
                  <a:srgbClr val="434343"/>
                </a:solidFill>
              </a:rPr>
              <a:t>- existem vários tipos de prioridades como Urgente, Normal, Baixa Prioridade;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b="1" lang="en-GB">
                <a:solidFill>
                  <a:srgbClr val="434343"/>
                </a:solidFill>
              </a:rPr>
              <a:t>Sprint pertencente </a:t>
            </a:r>
            <a:r>
              <a:rPr lang="en-GB">
                <a:solidFill>
                  <a:srgbClr val="434343"/>
                </a:solidFill>
              </a:rPr>
              <a:t>- referência o período de tempo em que uma lista de tarefas tem de ser concluída;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b="1" lang="en-GB">
                <a:solidFill>
                  <a:srgbClr val="434343"/>
                </a:solidFill>
              </a:rPr>
              <a:t>Estado da Tarefa</a:t>
            </a:r>
            <a:r>
              <a:rPr lang="en-GB">
                <a:solidFill>
                  <a:srgbClr val="434343"/>
                </a:solidFill>
              </a:rPr>
              <a:t> - a tarefa terá vários estados consoante o grau de desenvolvimento da mesma, por exemplo: A Fazer, Em Progresso, Em Revisão e Completada;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b="1" lang="en-GB">
                <a:solidFill>
                  <a:srgbClr val="434343"/>
                </a:solidFill>
              </a:rPr>
              <a:t>Atribuição da tarefa</a:t>
            </a:r>
            <a:r>
              <a:rPr lang="en-GB">
                <a:solidFill>
                  <a:srgbClr val="434343"/>
                </a:solidFill>
              </a:rPr>
              <a:t> - as tarefas serão distribuídas pela equipa mas somente podem ser adicionadas para um trabalhador. Se necessário a tarefa pode ser atribuída a outro programador para ser completada.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63" name="Google Shape;2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2276" y="4761625"/>
            <a:ext cx="562851" cy="23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Introdução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262750"/>
            <a:ext cx="7038900" cy="3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No âmbito da disciplina de Sistemas de Informação, foi proposto um trabalho à escolha do aluno que visa em descrever a gestão de tarefas da equipa de desenvolvimento de software para a web, da empresa CADS Software LTD sediada em Bournemouth, Reino Unido. </a:t>
            </a:r>
            <a:endParaRPr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Como programador nesta empresa passei tanto pelo modelo de organização de tarefas anterior como no modelo em que vou desenvolver neste trabalho baseado na metodologia </a:t>
            </a:r>
            <a:r>
              <a:rPr i="1" lang="en-GB">
                <a:solidFill>
                  <a:srgbClr val="434343"/>
                </a:solidFill>
              </a:rPr>
              <a:t>Scrum</a:t>
            </a:r>
            <a:r>
              <a:rPr lang="en-GB">
                <a:solidFill>
                  <a:srgbClr val="434343"/>
                </a:solidFill>
              </a:rPr>
              <a:t>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2276" y="4761625"/>
            <a:ext cx="562851" cy="23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Caso de Estudo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Novo Modelo de Gestão de Tarefas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Diagrama de Contexto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69" name="Google Shape;2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2276" y="4761625"/>
            <a:ext cx="562851" cy="23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688" y="1771650"/>
            <a:ext cx="57626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Caso de Estudo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Novo Modelo de Gestão de Tarefas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Diagrama Nível 1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76" name="Google Shape;2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2276" y="4761625"/>
            <a:ext cx="562851" cy="23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1925" y="1534025"/>
            <a:ext cx="440446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Conclusão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3" name="Google Shape;283;p34"/>
          <p:cNvSpPr txBox="1"/>
          <p:nvPr>
            <p:ph idx="1" type="body"/>
          </p:nvPr>
        </p:nvSpPr>
        <p:spPr>
          <a:xfrm>
            <a:off x="1297500" y="1186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Com esta implementação foi possível a melhor organização da equipa de desenvolvimento e melhor gestão de documentação para suportar futuras alterações.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Também importante de salientar que a comunicação entre os membros da mesma melhorou e tornou-se mais focada sendo que todos os parâmetros de uma tarefa são registados.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No lado de </a:t>
            </a:r>
            <a:r>
              <a:rPr lang="en-GB">
                <a:solidFill>
                  <a:srgbClr val="434343"/>
                </a:solidFill>
              </a:rPr>
              <a:t>demonstração</a:t>
            </a:r>
            <a:r>
              <a:rPr lang="en-GB">
                <a:solidFill>
                  <a:srgbClr val="434343"/>
                </a:solidFill>
              </a:rPr>
              <a:t> dos produtos ao cliente </a:t>
            </a:r>
            <a:r>
              <a:rPr lang="en-GB">
                <a:solidFill>
                  <a:srgbClr val="434343"/>
                </a:solidFill>
              </a:rPr>
              <a:t>também</a:t>
            </a:r>
            <a:r>
              <a:rPr lang="en-GB">
                <a:solidFill>
                  <a:srgbClr val="434343"/>
                </a:solidFill>
              </a:rPr>
              <a:t> foi </a:t>
            </a:r>
            <a:r>
              <a:rPr lang="en-GB">
                <a:solidFill>
                  <a:srgbClr val="434343"/>
                </a:solidFill>
              </a:rPr>
              <a:t>possível</a:t>
            </a:r>
            <a:r>
              <a:rPr lang="en-GB">
                <a:solidFill>
                  <a:srgbClr val="434343"/>
                </a:solidFill>
              </a:rPr>
              <a:t> estimar com mais clareza quando é que as </a:t>
            </a:r>
            <a:r>
              <a:rPr lang="en-GB">
                <a:solidFill>
                  <a:srgbClr val="434343"/>
                </a:solidFill>
              </a:rPr>
              <a:t>próximas</a:t>
            </a:r>
            <a:r>
              <a:rPr lang="en-GB">
                <a:solidFill>
                  <a:srgbClr val="434343"/>
                </a:solidFill>
              </a:rPr>
              <a:t> versões irão ser disponibilizadas, o mesmo acontece para novas funcionalidades.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Pelo lado menos favorável este processo </a:t>
            </a:r>
            <a:r>
              <a:rPr lang="en-GB">
                <a:solidFill>
                  <a:srgbClr val="434343"/>
                </a:solidFill>
              </a:rPr>
              <a:t>requer</a:t>
            </a:r>
            <a:r>
              <a:rPr lang="en-GB">
                <a:solidFill>
                  <a:srgbClr val="434343"/>
                </a:solidFill>
              </a:rPr>
              <a:t> alterações constantes pela equipa de desenvolvimento sendo que todas as informações devem constar no software levando a mais tempo dispensado para estes registos.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84" name="Google Shape;2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2276" y="4761625"/>
            <a:ext cx="562851" cy="23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Objetivo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0" name="Google Shape;150;p15"/>
          <p:cNvSpPr txBox="1"/>
          <p:nvPr>
            <p:ph idx="4294967295" type="body"/>
          </p:nvPr>
        </p:nvSpPr>
        <p:spPr>
          <a:xfrm>
            <a:off x="1297500" y="1186550"/>
            <a:ext cx="7038900" cy="32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São objetivos deste trabalho: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>
                <a:solidFill>
                  <a:srgbClr val="434343"/>
                </a:solidFill>
              </a:rPr>
              <a:t>Descrição da implementação de um sistema de tarefas com base na metodologia Scrum na empresa CADS Software LTD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>
                <a:solidFill>
                  <a:srgbClr val="434343"/>
                </a:solidFill>
              </a:rPr>
              <a:t>Elaboração de um diagrama de organização de tarefas. 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>
                <a:solidFill>
                  <a:srgbClr val="434343"/>
                </a:solidFill>
              </a:rPr>
              <a:t>Retrospectiva de como era o sistema anterior e as mudanças que foram efetuadas.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2276" y="4761625"/>
            <a:ext cx="562851" cy="23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Origem do Scrum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Retirado de uma posição tática do râguebi termo Scrum consiste em concentrar todos os atacantes em apenas um lugar no campo para facilitar a oportunidade de um membro da equipa avançar com a bola, sendo que todos trabalham para o mesmo objetivo.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434343"/>
                </a:solidFill>
              </a:rPr>
              <a:t>Em 1995 foi criado a metodologia Scrum por Jeff Sutherland e Ken Schwaber, estes apresentaram na conferência de Ospsla em Austin (Texas, Estados Unidos da América) uma analogia entre as táticas de râguebi e o desenvolvimento de produtos tendo como visão trabalhar em equipa em direção a um objetivo comum.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2276" y="4761625"/>
            <a:ext cx="562851" cy="23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Metodologia Scrum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Scrum é uma metodologia Agile para gestão e planeamento de projetos de software usada para gerir o trabalho em produtos ou soluções complexas desde o início dos anos 90.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É uma estrutura na qual as pessoas podem lidar com problemas com frequentes modificações e complexos, enquanto fornecem produtos de maneira criativa e produtiva.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434343"/>
                </a:solidFill>
              </a:rPr>
              <a:t>Podemos encarar a metodologia Scrum não como um processo, uma técnica ou método definitivo, mas por uma estrutura na qual pode empregar vários processos e técnicas.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2276" y="4761625"/>
            <a:ext cx="562851" cy="23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Estrutura da metodologia Scrum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Sprints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7451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>
                <a:solidFill>
                  <a:srgbClr val="434343"/>
                </a:solidFill>
              </a:rPr>
              <a:t>Representa um período de tempo no qual um conjunto de atividades deve ser executado. 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>
                <a:solidFill>
                  <a:srgbClr val="434343"/>
                </a:solidFill>
              </a:rPr>
              <a:t>Podemos compreender como uma lista de tarefas distribuídas pela equipa com um prazo de expiração. 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>
                <a:solidFill>
                  <a:srgbClr val="434343"/>
                </a:solidFill>
              </a:rPr>
              <a:t>Normalmente um sprint tem uma duração entre duas semanas a um mês, dependendo da complexidade do projeto.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2276" y="4761625"/>
            <a:ext cx="562851" cy="23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Estrutura da metodologia Scrum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Product Backlog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567550"/>
            <a:ext cx="7451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>
                <a:solidFill>
                  <a:srgbClr val="434343"/>
                </a:solidFill>
              </a:rPr>
              <a:t>Representa-se por uma lista de funcionalidades a serem implementadas num projeto, ou seja, uma lista de tarefas que não têm um sprint destinado. 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>
                <a:solidFill>
                  <a:srgbClr val="434343"/>
                </a:solidFill>
              </a:rPr>
              <a:t>Esta pode ser constituída por novas funcionalidades a implementar ou então problemas existentes no projecto que necessitam de ser revistos ou alterados. 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>
                <a:solidFill>
                  <a:srgbClr val="434343"/>
                </a:solidFill>
              </a:rPr>
              <a:t>Esta lista é mantida e atualizada pelo Product Owner e Scrum Master e analisada para futuros sprints.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2276" y="4761625"/>
            <a:ext cx="562851" cy="23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Estrutura da metodologia Scrum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Sprint Planning Meeting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97500" y="1567550"/>
            <a:ext cx="74514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Esta é uma reunião em que o Product Owner planeia e prioriza as tarefas do Product Backlog e a equipa seleciona as atividades que será capaz de implementar durante um Sprint.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Esta reunião é bastante importante para que a sprint seja concluída a tempo sendo que a equipa de desenvolvimento faz uma estimativa de quanto tempo demora a efetuar a lista de tarefas.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2276" y="4761625"/>
            <a:ext cx="562851" cy="23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451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Estrutura da metodologia Scrum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Daily Scrum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297500" y="1567550"/>
            <a:ext cx="76374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Como em todas as empresas a comunicação interna é crucial para o sucesso da empresa.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434343"/>
                </a:solidFill>
              </a:rPr>
              <a:t>Esta é uma breve reunião normalmente matinal com o objectivo de verificar o que foi feito no dia anterior para auxiliar o Product Owner e Scrum Master a identificar interferências e priorizar o trabalho do dia que se inicia.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2276" y="4761625"/>
            <a:ext cx="562851" cy="23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