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84d753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84d753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4f129ebd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4f129ebd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4f129e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4f129e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4f129eb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4f129eb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4f129eb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4f129eb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4f129e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4f129e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4f129ebd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4f129ebd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84d75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84d75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84d75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84d75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84d753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84d753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84d753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84d753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84d753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84d753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title"/>
          </p:nvPr>
        </p:nvSpPr>
        <p:spPr>
          <a:xfrm>
            <a:off x="146525" y="2971475"/>
            <a:ext cx="45870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434343"/>
                </a:solidFill>
              </a:rPr>
              <a:t>Scrum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812725" y="4012100"/>
            <a:ext cx="3444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Unidade Curricular: Sistemas de Informação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00" y="443025"/>
            <a:ext cx="3232350" cy="262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45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Características</a:t>
            </a:r>
            <a:r>
              <a:rPr lang="en-GB">
                <a:solidFill>
                  <a:srgbClr val="000000"/>
                </a:solidFill>
              </a:rPr>
              <a:t> da Equipa de Desenvolvimento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0000"/>
                </a:solidFill>
              </a:rPr>
              <a:t>”Um por todos e todos por um!”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Auto-Organizada</a:t>
            </a:r>
            <a:r>
              <a:rPr lang="en-GB">
                <a:solidFill>
                  <a:srgbClr val="434343"/>
                </a:solidFill>
              </a:rPr>
              <a:t> (determinar a melhor maneira de conseguir o objetivo do sprint)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Multi-Funcional </a:t>
            </a:r>
            <a:r>
              <a:rPr lang="en-GB">
                <a:solidFill>
                  <a:srgbClr val="434343"/>
                </a:solidFill>
              </a:rPr>
              <a:t>(de forma coletiva, possuir o conjunto necessário de habilidades)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Atitude Mosqueteira</a:t>
            </a:r>
            <a:r>
              <a:rPr lang="en-GB">
                <a:solidFill>
                  <a:srgbClr val="434343"/>
                </a:solidFill>
              </a:rPr>
              <a:t> (Um por todos e todos por um)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Comunicação Frequente</a:t>
            </a:r>
            <a:r>
              <a:rPr lang="en-GB">
                <a:solidFill>
                  <a:srgbClr val="434343"/>
                </a:solidFill>
              </a:rPr>
              <a:t> (comunicar uns com os outros, incluindo o Scrum Master e Prod. Owner)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Comunicação Transparente</a:t>
            </a:r>
            <a:r>
              <a:rPr lang="en-GB">
                <a:solidFill>
                  <a:srgbClr val="434343"/>
                </a:solidFill>
              </a:rPr>
              <a:t> (compreensão clara do que está realmente a acontecer)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Equipa com Tamanho Certo</a:t>
            </a:r>
            <a:r>
              <a:rPr lang="en-GB">
                <a:solidFill>
                  <a:srgbClr val="434343"/>
                </a:solidFill>
              </a:rPr>
              <a:t> (A regra geral é que ter entre 5-9 pessoas na equipa)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Focados e comprometidos</a:t>
            </a:r>
            <a:r>
              <a:rPr lang="en-GB">
                <a:solidFill>
                  <a:srgbClr val="434343"/>
                </a:solidFill>
              </a:rPr>
              <a:t> (focados num </a:t>
            </a:r>
            <a:r>
              <a:rPr lang="en-GB">
                <a:solidFill>
                  <a:srgbClr val="434343"/>
                </a:solidFill>
              </a:rPr>
              <a:t>objetivo</a:t>
            </a:r>
            <a:r>
              <a:rPr lang="en-GB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Trabalhar num ritmo sustentável </a:t>
            </a:r>
            <a:r>
              <a:rPr lang="en-GB">
                <a:solidFill>
                  <a:srgbClr val="434343"/>
                </a:solidFill>
              </a:rPr>
              <a:t>(entregam produtos de qualidade em um ambiente saudável e divertido)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Estrutura</a:t>
            </a:r>
            <a:r>
              <a:rPr lang="en-GB">
                <a:solidFill>
                  <a:srgbClr val="000000"/>
                </a:solidFill>
              </a:rPr>
              <a:t> Scrum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957950"/>
            <a:ext cx="7141800" cy="4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Sprints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(R</a:t>
            </a:r>
            <a:r>
              <a:rPr lang="en-GB">
                <a:solidFill>
                  <a:srgbClr val="434343"/>
                </a:solidFill>
              </a:rPr>
              <a:t>epresenta um </a:t>
            </a:r>
            <a:r>
              <a:rPr lang="en-GB">
                <a:solidFill>
                  <a:srgbClr val="434343"/>
                </a:solidFill>
              </a:rPr>
              <a:t>período</a:t>
            </a:r>
            <a:r>
              <a:rPr lang="en-GB">
                <a:solidFill>
                  <a:srgbClr val="434343"/>
                </a:solidFill>
              </a:rPr>
              <a:t> de tempo no qual um conjunto de atividades deve ser executado.)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Product Backlog </a:t>
            </a:r>
            <a:br>
              <a:rPr b="1"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(Lista de funcionalidades a serem implementadas num projeto)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Sprint Planning Meeting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(Reunião de planeamento na qual o </a:t>
            </a:r>
            <a:r>
              <a:rPr b="1" lang="en-GB">
                <a:solidFill>
                  <a:srgbClr val="434343"/>
                </a:solidFill>
              </a:rPr>
              <a:t>Product Owner</a:t>
            </a:r>
            <a:r>
              <a:rPr lang="en-GB">
                <a:solidFill>
                  <a:srgbClr val="434343"/>
                </a:solidFill>
              </a:rPr>
              <a:t> prioriza os itens do </a:t>
            </a:r>
            <a:r>
              <a:rPr b="1" lang="en-GB">
                <a:solidFill>
                  <a:srgbClr val="434343"/>
                </a:solidFill>
              </a:rPr>
              <a:t>Product Backlog</a:t>
            </a:r>
            <a:r>
              <a:rPr lang="en-GB">
                <a:solidFill>
                  <a:srgbClr val="434343"/>
                </a:solidFill>
              </a:rPr>
              <a:t> e a equipa seleciona as atividades que será capaz de implementar durante o Sprint)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Daily Scrum</a:t>
            </a:r>
            <a:br>
              <a:rPr b="1"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(Breve reunião normalmente matinal com o objectivo de verificar o que foi feito no dia anterior, identificar impedimentos e priorizar o trabalho do dia que se inicia)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Review Meeting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(Apresentação das funcionalidades implementadas numa num Sprint)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-GB">
                <a:solidFill>
                  <a:srgbClr val="434343"/>
                </a:solidFill>
              </a:rPr>
              <a:t>Sprint Retrospective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(Ocorre entre Sprints e visa focar nos que correu bem versus o que correu mal)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Ecosistema Scrum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93490"/>
            <a:ext cx="8991596" cy="422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Finalidade da Metodologia Scrum?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Scrum é uma plataforma que ajuda as equipas a trabalhar em conjunto.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Encoraja as equipas a aprender com as </a:t>
            </a:r>
            <a:r>
              <a:rPr lang="en-GB">
                <a:solidFill>
                  <a:srgbClr val="434343"/>
                </a:solidFill>
              </a:rPr>
              <a:t>experiências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Ajuda as equipas a se </a:t>
            </a:r>
            <a:r>
              <a:rPr lang="en-GB">
                <a:solidFill>
                  <a:srgbClr val="434343"/>
                </a:solidFill>
              </a:rPr>
              <a:t>auto-</a:t>
            </a:r>
            <a:r>
              <a:rPr lang="en-GB">
                <a:solidFill>
                  <a:srgbClr val="434343"/>
                </a:solidFill>
              </a:rPr>
              <a:t>organizar</a:t>
            </a:r>
            <a:r>
              <a:rPr lang="en-GB">
                <a:solidFill>
                  <a:srgbClr val="434343"/>
                </a:solidFill>
              </a:rPr>
              <a:t> quando se deparam com um problema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Ajuda a Refletir nas suas conquistas e perdas para continuar a melhorar as suas </a:t>
            </a:r>
            <a:r>
              <a:rPr lang="en-GB">
                <a:solidFill>
                  <a:srgbClr val="434343"/>
                </a:solidFill>
              </a:rPr>
              <a:t>competências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Ajuda as empresas a estruturar as equipas de uma forma eficiente e universal (</a:t>
            </a:r>
            <a:r>
              <a:rPr lang="en-GB">
                <a:solidFill>
                  <a:srgbClr val="434343"/>
                </a:solidFill>
              </a:rPr>
              <a:t>não</a:t>
            </a:r>
            <a:r>
              <a:rPr lang="en-GB">
                <a:solidFill>
                  <a:srgbClr val="434343"/>
                </a:solidFill>
              </a:rPr>
              <a:t> </a:t>
            </a:r>
            <a:r>
              <a:rPr lang="en-GB">
                <a:solidFill>
                  <a:srgbClr val="434343"/>
                </a:solidFill>
              </a:rPr>
              <a:t>cingida apenas</a:t>
            </a:r>
            <a:r>
              <a:rPr lang="en-GB">
                <a:solidFill>
                  <a:srgbClr val="434343"/>
                </a:solidFill>
              </a:rPr>
              <a:t> na </a:t>
            </a:r>
            <a:r>
              <a:rPr lang="en-GB">
                <a:solidFill>
                  <a:srgbClr val="434343"/>
                </a:solidFill>
              </a:rPr>
              <a:t>área</a:t>
            </a:r>
            <a:r>
              <a:rPr lang="en-GB">
                <a:solidFill>
                  <a:srgbClr val="434343"/>
                </a:solidFill>
              </a:rPr>
              <a:t> do desenvolvimento de software)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Breve Historia sobre o Scrum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62750"/>
            <a:ext cx="70389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Scrum foi criado por Jeff Sutherland e Ken Schwaber em 1995, e apresentado na conferência Ospsla em Austin no Texas. Neste mesmo ano foi publicado o artigo “SCRUM Software Development Process”.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Os autores herdaram o termo “Scrum” do artigo “The New Product Development Game”, publicado por Takeuchi e Nonaka em 1986. Neste artigo eles utilizam o termo “Scrum” obtido do jogo de Rugby, onde fazem uma analogia entre o processo de desenvolvimento de um produto com as táticas de jogo de Rugby, que valorizam o trabalho em equipa.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Neste artigo Takeuchi e Nonaka concluem que as equipas pequenas e auto-organizadas têm um desempenho melhor no desenvolvimento de produtos complexos, quando são definidos objetivos ao invés de tarefas a serem executadas.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No artigo eles mencionam que o mundo do negócio mudou muito, para que uma empresa seja competitiva não basta ter uma boa qualidade, custo baixo e um diferencial no mercado. As empresas também precisam de rapidez e flexibilidade.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 que é a Metodologia Scrum?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5"/>
          <p:cNvSpPr txBox="1"/>
          <p:nvPr>
            <p:ph idx="4294967295" type="body"/>
          </p:nvPr>
        </p:nvSpPr>
        <p:spPr>
          <a:xfrm>
            <a:off x="1297500" y="1186550"/>
            <a:ext cx="70389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Scrum é uma metodologia </a:t>
            </a:r>
            <a:r>
              <a:rPr i="1" lang="en-GB">
                <a:solidFill>
                  <a:srgbClr val="434343"/>
                </a:solidFill>
              </a:rPr>
              <a:t>Agile </a:t>
            </a:r>
            <a:r>
              <a:rPr lang="en-GB">
                <a:solidFill>
                  <a:srgbClr val="434343"/>
                </a:solidFill>
              </a:rPr>
              <a:t>para gestão e planeamento de projetos de software usada para gerir o trabalho em produtos complexos desde o início dos anos 90.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É uma estrutura na qual as pessoas podem lidar com problemas adaptativos complexos, enquanto fornecem produtos de maneira criativa e produtiva.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Scrum não é um processo, técnica ou método definitivo, pelo contrário, é uma estrutura na qual pode empregar vários processos e técnicas.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Gestão</a:t>
            </a:r>
            <a:r>
              <a:rPr lang="en-GB">
                <a:solidFill>
                  <a:srgbClr val="000000"/>
                </a:solidFill>
              </a:rPr>
              <a:t> da Estrutura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Scrum Master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Scrum Master é um dos três papéis definidos dentro da metodologia Scrum. A sua principal responsabilidade é ajudar a equipa a seguir o processo Scrum. Este faz parte da </a:t>
            </a:r>
            <a:r>
              <a:rPr i="1" lang="en-GB">
                <a:solidFill>
                  <a:srgbClr val="434343"/>
                </a:solidFill>
              </a:rPr>
              <a:t>Scrum Team</a:t>
            </a:r>
            <a:r>
              <a:rPr lang="en-GB">
                <a:solidFill>
                  <a:srgbClr val="434343"/>
                </a:solidFill>
              </a:rPr>
              <a:t> e actua como um </a:t>
            </a:r>
            <a:r>
              <a:rPr i="1" lang="en-GB">
                <a:solidFill>
                  <a:srgbClr val="434343"/>
                </a:solidFill>
              </a:rPr>
              <a:t>servant leader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Ao contrário de um gestor de projetos numa abordagem waterfall, o Scrum Master não é responsável pelo planeamento, isso é feito pelo</a:t>
            </a:r>
            <a:r>
              <a:rPr i="1" lang="en-GB">
                <a:solidFill>
                  <a:srgbClr val="434343"/>
                </a:solidFill>
              </a:rPr>
              <a:t> product owner</a:t>
            </a:r>
            <a:r>
              <a:rPr lang="en-GB">
                <a:solidFill>
                  <a:srgbClr val="434343"/>
                </a:solidFill>
              </a:rPr>
              <a:t> e pela equipa. Também não gere os elementos da equipa, nem é responsável pela qualidade do produto, isso é feito pela equipa.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Ele é responsável por assegurar que a equipa segue o processo, como também é um facilitador que remove obstáculos da equipa.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Responsabilidades do Scrum Master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Facilitar a reunião diária (daily Scrum)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Ajudar a equipa a manter o burndown chart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Organizar as sessões de planeamento, revisões de sprint e restrospectivas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Proteger a equipa de interrupções durante o sprint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Remover obstáculos que possam prejudicar a equipa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Encorajar a colaboração entre a equipa e o Product Owner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Product Owner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É geralmente alguém com uma sólida compreensão do negócio, organização e mercado, que representa os utilizadores e outros stakeholders no projeto.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sua responsabilidade é ter uma visão das funcionalidades do produto que adicionam valor à organização e transmitir essa visão para a equipa scrum. Esta responsabilidade é realizada mantendo um </a:t>
            </a:r>
            <a:r>
              <a:rPr i="1" lang="en-GB">
                <a:solidFill>
                  <a:srgbClr val="434343"/>
                </a:solidFill>
              </a:rPr>
              <a:t>product backlog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O </a:t>
            </a:r>
            <a:r>
              <a:rPr i="1" lang="en-GB">
                <a:solidFill>
                  <a:srgbClr val="434343"/>
                </a:solidFill>
              </a:rPr>
              <a:t>product owner</a:t>
            </a:r>
            <a:r>
              <a:rPr lang="en-GB">
                <a:solidFill>
                  <a:srgbClr val="434343"/>
                </a:solidFill>
              </a:rPr>
              <a:t> trabalha diretamente com o gestor de produto para poder aferir os requisitos para o </a:t>
            </a:r>
            <a:r>
              <a:rPr i="1" lang="en-GB">
                <a:solidFill>
                  <a:srgbClr val="434343"/>
                </a:solidFill>
              </a:rPr>
              <a:t>product backlog</a:t>
            </a:r>
            <a:r>
              <a:rPr lang="en-GB">
                <a:solidFill>
                  <a:srgbClr val="434343"/>
                </a:solidFill>
              </a:rPr>
              <a:t>. Depois o product owner leva o </a:t>
            </a:r>
            <a:r>
              <a:rPr i="1" lang="en-GB">
                <a:solidFill>
                  <a:srgbClr val="434343"/>
                </a:solidFill>
              </a:rPr>
              <a:t>product backlog</a:t>
            </a:r>
            <a:r>
              <a:rPr lang="en-GB">
                <a:solidFill>
                  <a:srgbClr val="434343"/>
                </a:solidFill>
              </a:rPr>
              <a:t> para a equipa scrum.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Responsabilidades do </a:t>
            </a:r>
            <a:r>
              <a:rPr lang="en-GB">
                <a:solidFill>
                  <a:srgbClr val="000000"/>
                </a:solidFill>
              </a:rPr>
              <a:t>Product Owner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4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Desenvolver uma visão clara do produto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Definir objectivos para cada sprint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Produzir e manter um product backlog priorizado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Clarificar os requisitos do produto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Trabalhar com a equipa na definição dos requisitos a elaborar em cada sprint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Comprometer-se com a equipa em não lançar novos requisitos para a equipa durante o sprint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Especificar os requisitos do produto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Estar disponível para a equipa durante o sprint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Equipa de Desenvolvimento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4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Scrum define o papel da equipa de desenvolvimento, que é nada menos do que um conjunto de todos os colaboradores que atuam em todas as fases de um produto 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(arquitetos, programadores, testers, administradores de bases de dados, entre outros)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Os membros da equipa de desenvolvimento, em conjunto, devem possuir as habilidades necessárias para entregar o que foi solicitado pelo Product Owner.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equipa e responsável pela concepção, construção e testes do produto.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Equipa de Desenvolvimento</a:t>
            </a:r>
            <a:br>
              <a:rPr lang="en-GB">
                <a:solidFill>
                  <a:srgbClr val="000000"/>
                </a:solidFill>
              </a:rPr>
            </a:b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451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Engloba todos os</a:t>
            </a:r>
            <a:r>
              <a:rPr lang="en-GB">
                <a:solidFill>
                  <a:srgbClr val="434343"/>
                </a:solidFill>
              </a:rPr>
              <a:t> colaboradores que atuam na fase de desenvolvimento de um produto (</a:t>
            </a:r>
            <a:r>
              <a:rPr lang="en-GB">
                <a:solidFill>
                  <a:srgbClr val="434343"/>
                </a:solidFill>
              </a:rPr>
              <a:t>arquitetos</a:t>
            </a:r>
            <a:r>
              <a:rPr lang="en-GB">
                <a:solidFill>
                  <a:srgbClr val="434343"/>
                </a:solidFill>
              </a:rPr>
              <a:t>, programadores, testers, administradores de bases de dados, entre outros).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Os membros da equipa devem possuir as habilidades necessárias para entregar o que foi solicitado pelo Product Owner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D</a:t>
            </a:r>
            <a:r>
              <a:rPr lang="en-GB">
                <a:solidFill>
                  <a:srgbClr val="434343"/>
                </a:solidFill>
              </a:rPr>
              <a:t>eve fazer todo o trabalho para produzir uma ou mais funcionalidades do produto em cada Sprint, </a:t>
            </a:r>
            <a:r>
              <a:rPr lang="en-GB">
                <a:solidFill>
                  <a:srgbClr val="434343"/>
                </a:solidFill>
              </a:rPr>
              <a:t>I</a:t>
            </a:r>
            <a:r>
              <a:rPr lang="en-GB">
                <a:solidFill>
                  <a:srgbClr val="434343"/>
                </a:solidFill>
              </a:rPr>
              <a:t>ncluindo a Concepção, Desenvolvimento, Integração e Testes dessa funcionalidade.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