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1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8.xml" ContentType="application/vnd.openxmlformats-officedocument.presentationml.notesSlide+xml"/>
  <Override PartName="/ppt/_rels/presentation.xml.rels" ContentType="application/vnd.openxmlformats-package.relationships+xml"/>
  <Override PartName="/ppt/media/image25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2.jpeg" ContentType="image/jpe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3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32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8.png" ContentType="image/png"/>
  <Override PartName="/ppt/media/image11.png" ContentType="image/png"/>
  <Override PartName="/ppt/media/image38.png" ContentType="image/png"/>
  <Override PartName="/ppt/media/image8.png" ContentType="image/png"/>
  <Override PartName="/ppt/media/image7.png" ContentType="image/png"/>
  <Override PartName="/ppt/media/image3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47.png" ContentType="image/png"/>
  <Override PartName="/ppt/media/image5.png" ContentType="image/png"/>
  <Override PartName="/ppt/media/image35.png" ContentType="image/png"/>
  <Override PartName="/ppt/media/image12.jpeg" ContentType="image/jpeg"/>
  <Override PartName="/ppt/media/image34.png" ContentType="image/png"/>
  <Override PartName="/ppt/media/image4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7689FC3-3A61-42D3-9C34-66F72361E38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692280" y="692280"/>
            <a:ext cx="5516640" cy="3102120"/>
          </a:xfrm>
          <a:prstGeom prst="rect">
            <a:avLst/>
          </a:prstGeom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5800" y="4012560"/>
            <a:ext cx="5523120" cy="4092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3886200" y="9360"/>
            <a:ext cx="23227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929017A-9D29-483E-AEEA-BE392D28001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692280" y="692280"/>
            <a:ext cx="5516640" cy="3102120"/>
          </a:xfrm>
          <a:prstGeom prst="rect">
            <a:avLst/>
          </a:prstGeom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5800" y="4012560"/>
            <a:ext cx="5523120" cy="4092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GPT-4o multi-modal model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3886200" y="9360"/>
            <a:ext cx="23227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7C97593-D0D9-4DCB-8D33-93F20957698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692280" y="692280"/>
            <a:ext cx="5516640" cy="3102120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85800" y="4012560"/>
            <a:ext cx="5523120" cy="4092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GPT-4o multi-modal model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8" name="CustomShape 3"/>
          <p:cNvSpPr/>
          <p:nvPr/>
        </p:nvSpPr>
        <p:spPr>
          <a:xfrm>
            <a:off x="3886200" y="9360"/>
            <a:ext cx="23227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025857B-C89F-4CF5-9315-2B688AA05C6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692280" y="692280"/>
            <a:ext cx="5516640" cy="3102120"/>
          </a:xfrm>
          <a:prstGeom prst="rect">
            <a:avLst/>
          </a:prstGeom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85800" y="4012560"/>
            <a:ext cx="5523120" cy="4092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1" name="CustomShape 3"/>
          <p:cNvSpPr/>
          <p:nvPr/>
        </p:nvSpPr>
        <p:spPr>
          <a:xfrm>
            <a:off x="3886200" y="9360"/>
            <a:ext cx="23227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CD38180-1CE7-4C71-BFCE-B80828AC698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692280" y="692280"/>
            <a:ext cx="5516640" cy="3102120"/>
          </a:xfrm>
          <a:prstGeom prst="rect">
            <a:avLst/>
          </a:prstGeom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85800" y="4012560"/>
            <a:ext cx="5523120" cy="409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3886200" y="9360"/>
            <a:ext cx="23227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0184CA4-EC73-4D5B-BC78-264A2C4132BB}" type="slidenum">
              <a:rPr b="0" lang="en-US" sz="1200" spc="-1" strike="noStrike">
                <a:solidFill>
                  <a:srgbClr val="a6a6a6"/>
                </a:solidFill>
                <a:latin typeface="Tahoma"/>
                <a:ea typeface="Tahom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692280" y="692280"/>
            <a:ext cx="5516640" cy="3102120"/>
          </a:xfrm>
          <a:prstGeom prst="rect">
            <a:avLst/>
          </a:prstGeom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012560"/>
            <a:ext cx="5523120" cy="4092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5" name="CustomShape 3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4"/>
          <p:cNvSpPr/>
          <p:nvPr/>
        </p:nvSpPr>
        <p:spPr>
          <a:xfrm>
            <a:off x="3886200" y="9360"/>
            <a:ext cx="23227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48EEC01-545D-4702-A1B8-9B8992991673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692280" y="692280"/>
            <a:ext cx="5516640" cy="3102120"/>
          </a:xfrm>
          <a:prstGeom prst="rect">
            <a:avLst/>
          </a:prstGeom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685800" y="4012560"/>
            <a:ext cx="5523120" cy="4092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GPT-4o multi-modal model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3886200" y="9360"/>
            <a:ext cx="23227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9E9AEC7-A52D-4038-9B31-819515873DA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692280" y="692280"/>
            <a:ext cx="5516640" cy="3102120"/>
          </a:xfrm>
          <a:prstGeom prst="rect">
            <a:avLst/>
          </a:prstGeom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85800" y="4012560"/>
            <a:ext cx="5523120" cy="4092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GPT-4o multi-modal model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2" name="CustomShape 3"/>
          <p:cNvSpPr/>
          <p:nvPr/>
        </p:nvSpPr>
        <p:spPr>
          <a:xfrm>
            <a:off x="3886200" y="9360"/>
            <a:ext cx="23227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CF2F243-533C-4FBC-AE65-31D0828DC4A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694800" y="126000"/>
            <a:ext cx="10820520" cy="0"/>
          </a:xfrm>
          <a:prstGeom prst="line">
            <a:avLst/>
          </a:prstGeom>
          <a:ln w="254160">
            <a:solidFill>
              <a:srgbClr val="ce1126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4" descr="Shape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291960" y="6328800"/>
            <a:ext cx="1933560" cy="327600"/>
          </a:xfrm>
          <a:prstGeom prst="rect">
            <a:avLst/>
          </a:prstGeom>
          <a:ln>
            <a:noFill/>
          </a:ln>
        </p:spPr>
      </p:pic>
      <p:pic>
        <p:nvPicPr>
          <p:cNvPr id="2" name="Picture 2" descr=""/>
          <p:cNvPicPr/>
          <p:nvPr/>
        </p:nvPicPr>
        <p:blipFill>
          <a:blip r:embed="rId3"/>
          <a:srcRect l="0" t="0" r="0" b="796"/>
          <a:stretch/>
        </p:blipFill>
        <p:spPr>
          <a:xfrm>
            <a:off x="0" y="0"/>
            <a:ext cx="12190680" cy="4966560"/>
          </a:xfrm>
          <a:prstGeom prst="rect">
            <a:avLst/>
          </a:prstGeom>
          <a:ln>
            <a:noFill/>
          </a:ln>
        </p:spPr>
      </p:pic>
      <p:pic>
        <p:nvPicPr>
          <p:cNvPr id="3" name="Picture 1" descr="Shape&#10;&#10;Description automatically generated with medium confidence"/>
          <p:cNvPicPr/>
          <p:nvPr/>
        </p:nvPicPr>
        <p:blipFill>
          <a:blip r:embed="rId4"/>
          <a:stretch/>
        </p:blipFill>
        <p:spPr>
          <a:xfrm>
            <a:off x="682920" y="5304240"/>
            <a:ext cx="3694320" cy="62712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>
            <a:off x="694800" y="126000"/>
            <a:ext cx="10820520" cy="0"/>
          </a:xfrm>
          <a:prstGeom prst="line">
            <a:avLst/>
          </a:prstGeom>
          <a:ln w="254160">
            <a:solidFill>
              <a:srgbClr val="ce1126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Picture 4" descr="Shape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291960" y="6328800"/>
            <a:ext cx="1933560" cy="327600"/>
          </a:xfrm>
          <a:prstGeom prst="rect">
            <a:avLst/>
          </a:prstGeom>
          <a:ln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694800" y="126000"/>
            <a:ext cx="10820520" cy="0"/>
          </a:xfrm>
          <a:prstGeom prst="line">
            <a:avLst/>
          </a:prstGeom>
          <a:ln w="254160">
            <a:solidFill>
              <a:srgbClr val="ce1126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Picture 4" descr="Shape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291960" y="6328800"/>
            <a:ext cx="1933560" cy="327600"/>
          </a:xfrm>
          <a:prstGeom prst="rect">
            <a:avLst/>
          </a:prstGeom>
          <a:ln>
            <a:noFill/>
          </a:ln>
        </p:spPr>
      </p:pic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ine 1"/>
          <p:cNvSpPr/>
          <p:nvPr/>
        </p:nvSpPr>
        <p:spPr>
          <a:xfrm>
            <a:off x="694800" y="126000"/>
            <a:ext cx="10820520" cy="0"/>
          </a:xfrm>
          <a:prstGeom prst="line">
            <a:avLst/>
          </a:prstGeom>
          <a:ln w="254160">
            <a:solidFill>
              <a:srgbClr val="ce1126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Picture 4" descr="Shape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291960" y="6328800"/>
            <a:ext cx="1933560" cy="327600"/>
          </a:xfrm>
          <a:prstGeom prst="rect">
            <a:avLst/>
          </a:prstGeom>
          <a:ln>
            <a:noFill/>
          </a:ln>
        </p:spPr>
      </p:pic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ine 1"/>
          <p:cNvSpPr/>
          <p:nvPr/>
        </p:nvSpPr>
        <p:spPr>
          <a:xfrm>
            <a:off x="694800" y="126000"/>
            <a:ext cx="10820520" cy="0"/>
          </a:xfrm>
          <a:prstGeom prst="line">
            <a:avLst/>
          </a:prstGeom>
          <a:ln w="254160">
            <a:solidFill>
              <a:srgbClr val="ce1126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Picture 4" descr="Shape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291960" y="6328800"/>
            <a:ext cx="1933560" cy="327600"/>
          </a:xfrm>
          <a:prstGeom prst="rect">
            <a:avLst/>
          </a:prstGeom>
          <a:ln>
            <a:noFill/>
          </a:ln>
        </p:spPr>
      </p:pic>
      <p:sp>
        <p:nvSpPr>
          <p:cNvPr id="16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Line 1"/>
          <p:cNvSpPr/>
          <p:nvPr/>
        </p:nvSpPr>
        <p:spPr>
          <a:xfrm>
            <a:off x="694800" y="126000"/>
            <a:ext cx="10820520" cy="0"/>
          </a:xfrm>
          <a:prstGeom prst="line">
            <a:avLst/>
          </a:prstGeom>
          <a:ln w="254160">
            <a:solidFill>
              <a:srgbClr val="ce1126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03" name="Picture 4" descr="Shape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291960" y="6328800"/>
            <a:ext cx="1933560" cy="327600"/>
          </a:xfrm>
          <a:prstGeom prst="rect">
            <a:avLst/>
          </a:prstGeom>
          <a:ln>
            <a:noFill/>
          </a:ln>
        </p:spPr>
      </p:pic>
      <p:pic>
        <p:nvPicPr>
          <p:cNvPr id="204" name="Picture 2" descr="A picture containing background pattern&#10;&#10;Description automatically generated"/>
          <p:cNvPicPr/>
          <p:nvPr/>
        </p:nvPicPr>
        <p:blipFill>
          <a:blip r:embed="rId3"/>
          <a:stretch/>
        </p:blipFill>
        <p:spPr>
          <a:xfrm flipH="1" rot="5400000">
            <a:off x="7005600" y="1673280"/>
            <a:ext cx="5745600" cy="3251880"/>
          </a:xfrm>
          <a:prstGeom prst="rect">
            <a:avLst/>
          </a:prstGeom>
          <a:ln>
            <a:noFill/>
          </a:ln>
        </p:spPr>
      </p:pic>
      <p:sp>
        <p:nvSpPr>
          <p:cNvPr id="20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www.youtube.com/watchv=2cKRm9fuifs" TargetMode="External"/><Relationship Id="rId2" Type="http://schemas.openxmlformats.org/officeDocument/2006/relationships/hyperlink" Target="https://loonwerks.com/projects/inspecta.html" TargetMode="External"/><Relationship Id="rId3" Type="http://schemas.openxmlformats.org/officeDocument/2006/relationships/hyperlink" Target="https://github.com/loonwerks/AgreeDog" TargetMode="External"/><Relationship Id="rId4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slideLayout" Target="../slideLayouts/slideLayout13.xml"/><Relationship Id="rId1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slideLayout" Target="../slideLayouts/slideLayout25.xml"/><Relationship Id="rId1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506520" y="1188720"/>
            <a:ext cx="7173360" cy="3144600"/>
          </a:xfrm>
          <a:prstGeom prst="rect">
            <a:avLst/>
          </a:prstGeom>
          <a:solidFill>
            <a:srgbClr val="ffffff">
              <a:alpha val="2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80000"/>
              </a:lnSpc>
            </a:pPr>
            <a:r>
              <a:rPr b="1" lang="en" sz="4800" spc="-1" strike="noStrike">
                <a:solidFill>
                  <a:srgbClr val="000000"/>
                </a:solidFill>
                <a:latin typeface="Arial"/>
                <a:ea typeface="DejaVu Sans"/>
              </a:rPr>
              <a:t>Towards Trustworthy Integration of Generative AI in the MBSE Development Lifecycle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5025600" y="5204520"/>
            <a:ext cx="6681960" cy="11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  <a:ea typeface="Noto Sans CJK SC"/>
              </a:rPr>
              <a:t> 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  <a:ea typeface="Noto Sans CJK SC"/>
              </a:rPr>
              <a:t>Amer Tahat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Isaac Amundson, David Hardin, Darren Cofer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1600" spc="-1" strike="noStrike" baseline="14000000">
                <a:solidFill>
                  <a:srgbClr val="000000"/>
                </a:solidFill>
                <a:latin typeface="Arial"/>
                <a:ea typeface="Noto Sans CJK SC"/>
              </a:rPr>
              <a:t>25</a:t>
            </a:r>
            <a:r>
              <a:rPr b="0" lang="en-US" sz="1600" spc="-1" strike="noStrike" baseline="14000000">
                <a:solidFill>
                  <a:srgbClr val="000000"/>
                </a:solidFill>
                <a:latin typeface="Arial"/>
                <a:ea typeface="Noto Sans CJK SC"/>
              </a:rPr>
              <a:t>th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Annual High Confidence Software and Systems (HCSS 2025)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May 14, 2025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460760" y="6642720"/>
            <a:ext cx="349776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Times New Roman"/>
              </a:rPr>
              <a:t>Distribution Statement “A” (Approved for Public Release, Distribution Unlimited).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85320" y="6679440"/>
            <a:ext cx="10071000" cy="1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"/>
                <a:ea typeface="DejaVu Sans"/>
              </a:rPr>
              <a:t>© 2025 Collins Aerospace.  |  This document does not include any export controlled technical data.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53" name="CustomShape 5"/>
          <p:cNvSpPr/>
          <p:nvPr/>
        </p:nvSpPr>
        <p:spPr>
          <a:xfrm>
            <a:off x="147960" y="6200640"/>
            <a:ext cx="2863800" cy="4773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694800" y="466200"/>
            <a:ext cx="1080972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Toward Trusted Gen AI in the MBSE Lifecycle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10983240" y="6433920"/>
            <a:ext cx="530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F89B38E1-4460-4D09-9441-DDDFDE832E3E}" type="slidenum">
              <a:rPr b="0" lang="en-US" sz="1200" spc="-1" strike="noStrike">
                <a:solidFill>
                  <a:srgbClr val="63666a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4866120" y="6547320"/>
            <a:ext cx="329364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This document does not include any export-controlled technical data.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4" name="CustomShape 4"/>
          <p:cNvSpPr/>
          <p:nvPr/>
        </p:nvSpPr>
        <p:spPr>
          <a:xfrm>
            <a:off x="85320" y="6679440"/>
            <a:ext cx="10071000" cy="1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"/>
                <a:ea typeface="DejaVu Sans"/>
              </a:rPr>
              <a:t>© 2025 Collins Aerospace.  |  This document does not include any export controlled technical data.</a:t>
            </a:r>
            <a:endParaRPr b="0" lang="en-US" sz="600" spc="-1" strike="noStrike">
              <a:latin typeface="Arial"/>
            </a:endParaRPr>
          </a:p>
        </p:txBody>
      </p:sp>
      <p:pic>
        <p:nvPicPr>
          <p:cNvPr id="365" name="" descr=""/>
          <p:cNvPicPr/>
          <p:nvPr/>
        </p:nvPicPr>
        <p:blipFill>
          <a:blip r:embed="rId1"/>
          <a:srcRect l="9762" t="0" r="24616" b="1958"/>
          <a:stretch/>
        </p:blipFill>
        <p:spPr>
          <a:xfrm>
            <a:off x="914400" y="1005840"/>
            <a:ext cx="10240200" cy="5028120"/>
          </a:xfrm>
          <a:prstGeom prst="rect">
            <a:avLst/>
          </a:prstGeom>
          <a:ln cap="sq" w="54720">
            <a:solidFill>
              <a:srgbClr val="dee6ef"/>
            </a:solidFill>
            <a:bevel/>
          </a:ln>
          <a:effectLst>
            <a:outerShdw dir="2700000" dist="102841">
              <a:srgbClr val="808080"/>
            </a:outerShdw>
          </a:effectLst>
        </p:spPr>
      </p:pic>
      <p:sp>
        <p:nvSpPr>
          <p:cNvPr id="366" name="CustomShape 5"/>
          <p:cNvSpPr/>
          <p:nvPr/>
        </p:nvSpPr>
        <p:spPr>
          <a:xfrm>
            <a:off x="7680960" y="4754880"/>
            <a:ext cx="39308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6"/>
          <p:cNvSpPr/>
          <p:nvPr/>
        </p:nvSpPr>
        <p:spPr>
          <a:xfrm>
            <a:off x="-3200400" y="1861560"/>
            <a:ext cx="3930840" cy="18874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r="2700000" dist="102841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Reads project + NL sys requirements + CEX + agree.log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Explains violation in natural language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Suggests repairs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1–Click application → full AGREE re-check → Git push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68" name="" descr=""/>
          <p:cNvPicPr/>
          <p:nvPr/>
        </p:nvPicPr>
        <p:blipFill>
          <a:blip r:embed="rId2"/>
          <a:stretch/>
        </p:blipFill>
        <p:spPr>
          <a:xfrm>
            <a:off x="6766560" y="5088600"/>
            <a:ext cx="3788280" cy="663120"/>
          </a:xfrm>
          <a:prstGeom prst="rect">
            <a:avLst/>
          </a:prstGeom>
          <a:ln>
            <a:noFill/>
          </a:ln>
        </p:spPr>
      </p:pic>
      <p:sp>
        <p:nvSpPr>
          <p:cNvPr id="369" name="Line 7"/>
          <p:cNvSpPr/>
          <p:nvPr/>
        </p:nvSpPr>
        <p:spPr>
          <a:xfrm>
            <a:off x="6400800" y="4754880"/>
            <a:ext cx="583560" cy="0"/>
          </a:xfrm>
          <a:prstGeom prst="line">
            <a:avLst/>
          </a:prstGeom>
          <a:ln w="3672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8"/>
          <p:cNvSpPr/>
          <p:nvPr/>
        </p:nvSpPr>
        <p:spPr>
          <a:xfrm>
            <a:off x="7040880" y="4572000"/>
            <a:ext cx="4113720" cy="364680"/>
          </a:xfrm>
          <a:prstGeom prst="rect">
            <a:avLst/>
          </a:prstGeom>
          <a:noFill/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9"/>
          <p:cNvSpPr/>
          <p:nvPr/>
        </p:nvSpPr>
        <p:spPr>
          <a:xfrm>
            <a:off x="9088560" y="3291840"/>
            <a:ext cx="785880" cy="237960"/>
          </a:xfrm>
          <a:prstGeom prst="rect">
            <a:avLst/>
          </a:prstGeom>
          <a:noFill/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10"/>
          <p:cNvSpPr/>
          <p:nvPr/>
        </p:nvSpPr>
        <p:spPr>
          <a:xfrm>
            <a:off x="6711120" y="2799360"/>
            <a:ext cx="785880" cy="309600"/>
          </a:xfrm>
          <a:prstGeom prst="rect">
            <a:avLst/>
          </a:prstGeom>
          <a:noFill/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694800" y="466200"/>
            <a:ext cx="1080972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AgreeDog System Call-Graph Complexity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10983240" y="6433920"/>
            <a:ext cx="530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0FADA37A-5D62-4E8B-8392-63C58A417D5D}" type="slidenum">
              <a:rPr b="0" lang="en-US" sz="1200" spc="-1" strike="noStrike">
                <a:solidFill>
                  <a:srgbClr val="63666a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4866120" y="6547320"/>
            <a:ext cx="329364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This document does not include any export-controlled technical data.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76" name="CustomShape 4"/>
          <p:cNvSpPr/>
          <p:nvPr/>
        </p:nvSpPr>
        <p:spPr>
          <a:xfrm>
            <a:off x="85320" y="6679440"/>
            <a:ext cx="10071000" cy="1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"/>
                <a:ea typeface="DejaVu Sans"/>
              </a:rPr>
              <a:t>© 2025 Collins Aerospace.  |  This document does not include any export controlled technical data.</a:t>
            </a:r>
            <a:endParaRPr b="0" lang="en-US" sz="600" spc="-1" strike="noStrike">
              <a:latin typeface="Arial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1"/>
          <a:srcRect l="125" t="17038" r="880" b="2587"/>
          <a:stretch/>
        </p:blipFill>
        <p:spPr>
          <a:xfrm>
            <a:off x="5212080" y="939960"/>
            <a:ext cx="6491160" cy="4453920"/>
          </a:xfrm>
          <a:prstGeom prst="rect">
            <a:avLst/>
          </a:prstGeom>
          <a:ln w="54720">
            <a:noFill/>
          </a:ln>
          <a:effectLst>
            <a:outerShdw dir="2700000" dist="102841">
              <a:srgbClr val="808080"/>
            </a:outerShdw>
          </a:effectLst>
        </p:spPr>
      </p:pic>
      <p:sp>
        <p:nvSpPr>
          <p:cNvPr id="378" name="Line 5"/>
          <p:cNvSpPr/>
          <p:nvPr/>
        </p:nvSpPr>
        <p:spPr>
          <a:xfrm flipV="1">
            <a:off x="7406640" y="3657600"/>
            <a:ext cx="822960" cy="914400"/>
          </a:xfrm>
          <a:prstGeom prst="line">
            <a:avLst/>
          </a:prstGeom>
          <a:ln w="3672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6"/>
          <p:cNvSpPr/>
          <p:nvPr/>
        </p:nvSpPr>
        <p:spPr>
          <a:xfrm>
            <a:off x="731520" y="5470920"/>
            <a:ext cx="10514520" cy="65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AGREE-Dog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significantly automates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DevOp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ProofOp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➔ drastic user effort reduction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0" name="CustomShape 7"/>
          <p:cNvSpPr/>
          <p:nvPr/>
        </p:nvSpPr>
        <p:spPr>
          <a:xfrm>
            <a:off x="4572000" y="5521680"/>
            <a:ext cx="2467800" cy="237960"/>
          </a:xfrm>
          <a:prstGeom prst="rect">
            <a:avLst/>
          </a:prstGeom>
          <a:noFill/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8"/>
          <p:cNvSpPr/>
          <p:nvPr/>
        </p:nvSpPr>
        <p:spPr>
          <a:xfrm>
            <a:off x="1136160" y="1188720"/>
            <a:ext cx="3983400" cy="3874320"/>
          </a:xfrm>
          <a:prstGeom prst="rect">
            <a:avLst/>
          </a:prstGeom>
          <a:solidFill>
            <a:srgbClr val="f6f9d4"/>
          </a:solidFill>
          <a:ln>
            <a:noFill/>
          </a:ln>
          <a:effectLst>
            <a:outerShdw dir="2700000" dist="102841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Traditional Workflow: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Tens of interdependent calls &amp; manual back-and-forth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AGREE-Dog Approach:</a:t>
            </a:r>
            <a:endParaRPr b="0" lang="en-US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Collapses complex interactions into a single recommendation step</a:t>
            </a:r>
            <a:endParaRPr b="0" lang="en-US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Minimizes manual navigation of call-graphs and dependencies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Dramatic reduction in user effort via push-button UI.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604440" y="453240"/>
            <a:ext cx="10824480" cy="65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8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Ongoing Experimental Evaluations: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85320" y="6679440"/>
            <a:ext cx="10071000" cy="1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"/>
                <a:ea typeface="DejaVu Sans"/>
              </a:rPr>
              <a:t>© 2025 Collins Aerospace.  |  This document does not include any export controlled technical data.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10983240" y="6433920"/>
            <a:ext cx="530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5A19E8E9-22EB-4FFA-A5BE-C9EE64C96BE4}" type="slidenum">
              <a:rPr b="0" lang="en-US" sz="1200" spc="-1" strike="noStrike">
                <a:solidFill>
                  <a:srgbClr val="63666a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85" name="CustomShape 4"/>
          <p:cNvSpPr/>
          <p:nvPr/>
        </p:nvSpPr>
        <p:spPr>
          <a:xfrm>
            <a:off x="731520" y="1104840"/>
            <a:ext cx="80456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5"/>
          <p:cNvSpPr/>
          <p:nvPr/>
        </p:nvSpPr>
        <p:spPr>
          <a:xfrm>
            <a:off x="1621800" y="1266480"/>
            <a:ext cx="9783720" cy="188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Test bed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: We created 13 test scenarios for an autonomous‐vehicle (Car) AADL model—each scenario comprising 400 LoC models, &lt;100 LoC CEX, &lt;100 LoC sys requirements, and agree Logs. Total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∼10,000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LoC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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Fault Injection: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We injected faults into three key components (Top-level Control System, Steering, and Transmission) and ran a full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AGREE-Dog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repair “conversation” for each.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87" name="CustomShape 6"/>
          <p:cNvSpPr/>
          <p:nvPr/>
        </p:nvSpPr>
        <p:spPr>
          <a:xfrm>
            <a:off x="6256080" y="790920"/>
            <a:ext cx="10824480" cy="65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604440" y="453240"/>
            <a:ext cx="10824480" cy="65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8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Key Impact &amp; Scalability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85320" y="6679440"/>
            <a:ext cx="10071000" cy="1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"/>
                <a:ea typeface="DejaVu Sans"/>
              </a:rPr>
              <a:t>© 2025 Collins Aerospace.  |  This document does not include any export controlled technical data.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390" name="CustomShape 3"/>
          <p:cNvSpPr/>
          <p:nvPr/>
        </p:nvSpPr>
        <p:spPr>
          <a:xfrm>
            <a:off x="10983240" y="6433920"/>
            <a:ext cx="530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CA935FFF-3C2A-496D-8C7F-0F3D05B0F77F}" type="slidenum">
              <a:rPr b="0" lang="en-US" sz="1200" spc="-1" strike="noStrike">
                <a:solidFill>
                  <a:srgbClr val="63666a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91" name="CustomShape 4"/>
          <p:cNvSpPr/>
          <p:nvPr/>
        </p:nvSpPr>
        <p:spPr>
          <a:xfrm>
            <a:off x="731520" y="1104840"/>
            <a:ext cx="80456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2" name="" descr=""/>
          <p:cNvPicPr/>
          <p:nvPr/>
        </p:nvPicPr>
        <p:blipFill>
          <a:blip r:embed="rId1"/>
          <a:stretch/>
        </p:blipFill>
        <p:spPr>
          <a:xfrm>
            <a:off x="6217560" y="914400"/>
            <a:ext cx="4937760" cy="4388760"/>
          </a:xfrm>
          <a:prstGeom prst="rect">
            <a:avLst/>
          </a:prstGeom>
          <a:ln>
            <a:noFill/>
          </a:ln>
        </p:spPr>
      </p:pic>
      <p:pic>
        <p:nvPicPr>
          <p:cNvPr id="393" name="" descr=""/>
          <p:cNvPicPr/>
          <p:nvPr/>
        </p:nvPicPr>
        <p:blipFill>
          <a:blip r:embed="rId2"/>
          <a:stretch/>
        </p:blipFill>
        <p:spPr>
          <a:xfrm>
            <a:off x="656640" y="1095120"/>
            <a:ext cx="5211360" cy="4476960"/>
          </a:xfrm>
          <a:prstGeom prst="rect">
            <a:avLst/>
          </a:prstGeom>
          <a:ln>
            <a:noFill/>
          </a:ln>
        </p:spPr>
      </p:pic>
      <p:sp>
        <p:nvSpPr>
          <p:cNvPr id="394" name="CustomShape 5"/>
          <p:cNvSpPr/>
          <p:nvPr/>
        </p:nvSpPr>
        <p:spPr>
          <a:xfrm>
            <a:off x="2103840" y="5634720"/>
            <a:ext cx="9325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 Observation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Human input dropped below 0.1% of the workflow—yet we still achieved 100% system-wide validity, demonstrating a dramatic reduction in manual effort.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95" name="" descr=""/>
          <p:cNvPicPr/>
          <p:nvPr/>
        </p:nvPicPr>
        <p:blipFill>
          <a:blip r:embed="rId3"/>
          <a:stretch/>
        </p:blipFill>
        <p:spPr>
          <a:xfrm>
            <a:off x="3017520" y="1939680"/>
            <a:ext cx="3199680" cy="43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604440" y="453240"/>
            <a:ext cx="11170800" cy="65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8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Challenges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822960" y="1104840"/>
            <a:ext cx="9142920" cy="47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609480" indent="-4557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Contextual constraints</a:t>
            </a:r>
            <a:endParaRPr b="0" lang="en-US" sz="2400" spc="-1" strike="noStrike">
              <a:latin typeface="Arial"/>
            </a:endParaRPr>
          </a:p>
          <a:p>
            <a:pPr lvl="1" marL="1219320" indent="-4219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GenAI struggles with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accurate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AGREE model explanations due to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limited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context, causing hallucinations</a:t>
            </a:r>
            <a:endParaRPr b="0" lang="en-US" sz="2000" spc="-1" strike="noStrike">
              <a:latin typeface="Arial"/>
            </a:endParaRPr>
          </a:p>
          <a:p>
            <a:pPr lvl="1" marL="1219320" indent="-4219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AGREE-Dog Retrieval-Augmented Generation (RAG) System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adjusts context dynamically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reducing hallucinations and improving explanation accuracy.</a:t>
            </a:r>
            <a:endParaRPr b="0" lang="en-US" sz="2000" spc="-1" strike="noStrike">
              <a:latin typeface="Arial"/>
            </a:endParaRPr>
          </a:p>
          <a:p>
            <a:pPr marL="609480" indent="-4557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Model repair</a:t>
            </a:r>
            <a:endParaRPr b="0" lang="en-US" sz="2400" spc="-1" strike="noStrike">
              <a:latin typeface="Arial"/>
            </a:endParaRPr>
          </a:p>
          <a:p>
            <a:pPr lvl="1" marL="1219320" indent="-4219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Repairs can generate multiple solutions, some of which violate system requirements</a:t>
            </a:r>
            <a:endParaRPr b="0" lang="en-US" sz="2000" spc="-1" strike="noStrike">
              <a:latin typeface="Arial"/>
            </a:endParaRPr>
          </a:p>
          <a:p>
            <a:pPr lvl="1" marL="1219320" indent="-4219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AGREE-Dog deploy Agree.log validity analysis and follows predefined requirements to ensure repairs respect system constraints.</a:t>
            </a:r>
            <a:endParaRPr b="0" lang="en-US" sz="2000" spc="-1" strike="noStrike">
              <a:latin typeface="Arial"/>
            </a:endParaRPr>
          </a:p>
          <a:p>
            <a:pPr marL="609480" indent="-4557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Evaluation</a:t>
            </a:r>
            <a:endParaRPr b="0" lang="en-US" sz="2400" spc="-1" strike="noStrike">
              <a:latin typeface="Arial"/>
            </a:endParaRPr>
          </a:p>
          <a:p>
            <a:pPr lvl="1" marL="1219320" indent="-4219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Manual evaluation limits scalability for large models</a:t>
            </a:r>
            <a:endParaRPr b="0" lang="en-US" sz="2000" spc="-1" strike="noStrike">
              <a:latin typeface="Arial"/>
            </a:endParaRPr>
          </a:p>
          <a:p>
            <a:pPr lvl="1" marL="1219320" indent="-4219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Conversational Quality Assessment System (CQAS) automates performance tracking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8" name="CustomShape 3"/>
          <p:cNvSpPr/>
          <p:nvPr/>
        </p:nvSpPr>
        <p:spPr>
          <a:xfrm>
            <a:off x="85320" y="6679440"/>
            <a:ext cx="10071000" cy="1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"/>
                <a:ea typeface="DejaVu Sans"/>
              </a:rPr>
              <a:t>© 2025 Collins Aerospace.  |  This document does not include any export controlled technical data.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399" name="CustomShape 4"/>
          <p:cNvSpPr/>
          <p:nvPr/>
        </p:nvSpPr>
        <p:spPr>
          <a:xfrm>
            <a:off x="10983240" y="6433920"/>
            <a:ext cx="530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2E1C18AF-4B1B-4EC5-B448-70F04BAE8DC9}" type="slidenum">
              <a:rPr b="0" lang="en-US" sz="1200" spc="-1" strike="noStrike">
                <a:solidFill>
                  <a:srgbClr val="63666a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604440" y="453240"/>
            <a:ext cx="11170800" cy="65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8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Current Limitations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822960" y="1104840"/>
            <a:ext cx="10514520" cy="47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609480" indent="-4557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Manual Solver Selection</a:t>
            </a:r>
            <a:endParaRPr b="0" lang="en-US" sz="2400" spc="-1" strike="noStrike">
              <a:latin typeface="Arial"/>
            </a:endParaRPr>
          </a:p>
          <a:p>
            <a:pPr lvl="1" marL="1219320" indent="-4219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Users must still choose between JKind, SMT solvers.</a:t>
            </a:r>
            <a:endParaRPr b="0" lang="en-US" sz="2000" spc="-1" strike="noStrike">
              <a:latin typeface="Arial"/>
            </a:endParaRPr>
          </a:p>
          <a:p>
            <a:pPr lvl="1" marL="1219320" indent="-4219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We are developing a multi-agent router that intelligently selects solvers based on context, performance, and explainability.</a:t>
            </a:r>
            <a:endParaRPr b="0" lang="en-US" sz="2000" spc="-1" strike="noStrike">
              <a:latin typeface="Arial"/>
            </a:endParaRPr>
          </a:p>
          <a:p>
            <a:pPr marL="609480" indent="-4557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Model repair</a:t>
            </a:r>
            <a:endParaRPr b="0" lang="en-US" sz="2400" spc="-1" strike="noStrike">
              <a:latin typeface="Arial"/>
            </a:endParaRPr>
          </a:p>
          <a:p>
            <a:pPr lvl="1" marL="1219320" indent="-4219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We are testing multiple-root causes for cex generation, across more complex systems. </a:t>
            </a:r>
            <a:endParaRPr b="0" lang="en-US" sz="2000" spc="-1" strike="noStrike">
              <a:latin typeface="Arial"/>
            </a:endParaRPr>
          </a:p>
          <a:p>
            <a:pPr lvl="1" marL="1219320" indent="-4219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AGREE-Dog plugin is being developed, enabling more automated navigation between system files.</a:t>
            </a:r>
            <a:endParaRPr b="0" lang="en-US" sz="2000" spc="-1" strike="noStrike">
              <a:latin typeface="Arial"/>
            </a:endParaRPr>
          </a:p>
          <a:p>
            <a:pPr marL="609480" indent="-4557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RL Integration In Progress</a:t>
            </a:r>
            <a:endParaRPr b="0" lang="en-US" sz="2400" spc="-1" strike="noStrike">
              <a:latin typeface="Arial"/>
            </a:endParaRPr>
          </a:p>
          <a:p>
            <a:pPr lvl="1" marL="1219320" indent="-4219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Repair adaptation via reinforcement learning is in early stage.</a:t>
            </a:r>
            <a:endParaRPr b="0" lang="en-US" sz="2000" spc="-1" strike="noStrike">
              <a:latin typeface="Arial"/>
            </a:endParaRPr>
          </a:p>
          <a:p>
            <a:pPr lvl="1" marL="1219320" indent="-4219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We are incorporating conversation history into our recommendation system and fine-tuning datasets.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85320" y="6679440"/>
            <a:ext cx="10071000" cy="1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"/>
                <a:ea typeface="DejaVu Sans"/>
              </a:rPr>
              <a:t>© 2025 Collins Aerospace.  |  This document does not include any export controlled technical data.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403" name="CustomShape 4"/>
          <p:cNvSpPr/>
          <p:nvPr/>
        </p:nvSpPr>
        <p:spPr>
          <a:xfrm>
            <a:off x="10983240" y="6433920"/>
            <a:ext cx="530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7D69712E-3EC5-4236-80E1-80C7B0F68F5A}" type="slidenum">
              <a:rPr b="0" lang="en-US" sz="1200" spc="-1" strike="noStrike">
                <a:solidFill>
                  <a:srgbClr val="63666a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600120" y="447840"/>
            <a:ext cx="1106100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8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Conclusions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85320" y="6679440"/>
            <a:ext cx="10071000" cy="1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"/>
                <a:ea typeface="DejaVu Sans"/>
              </a:rPr>
              <a:t>© 2024 Collins Aerospace.  |  This document does not include any export controlled technical data.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10983240" y="6433920"/>
            <a:ext cx="530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6B3CA17D-CCB2-4834-81B7-D0205157EF84}" type="slidenum">
              <a:rPr b="0" lang="en-US" sz="1200" spc="-1" strike="noStrike">
                <a:solidFill>
                  <a:srgbClr val="63666a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07" name="CustomShape 4"/>
          <p:cNvSpPr/>
          <p:nvPr/>
        </p:nvSpPr>
        <p:spPr>
          <a:xfrm>
            <a:off x="529560" y="1211040"/>
            <a:ext cx="10990800" cy="48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609480" indent="-4557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Summary</a:t>
            </a:r>
            <a:endParaRPr b="0" lang="en-US" sz="2400" spc="-1" strike="noStrike">
              <a:latin typeface="Arial"/>
            </a:endParaRPr>
          </a:p>
          <a:p>
            <a:pPr lvl="1" marL="1219320" indent="-4219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AGREE-Dog: Push-Button • System-Wide Formally Valid Repairs • Explainable</a:t>
            </a:r>
            <a:endParaRPr b="0" lang="en-US" sz="2000" spc="-1" strike="noStrike">
              <a:latin typeface="Arial"/>
            </a:endParaRPr>
          </a:p>
          <a:p>
            <a:pPr lvl="1" marL="1219320" indent="-4219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Traceable • Rapid • Human-in-the-Loop</a:t>
            </a:r>
            <a:endParaRPr b="0" lang="en-US" sz="2000" spc="-1" strike="noStrike">
              <a:latin typeface="Arial"/>
            </a:endParaRPr>
          </a:p>
          <a:p>
            <a:pPr lvl="1" marL="1219320" indent="-4219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Validation cycles reduced from days/weeks to minutes/hours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609480" indent="-4557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Up Next:</a:t>
            </a:r>
            <a:endParaRPr b="0" lang="en-US" sz="2400" spc="-1" strike="noStrike">
              <a:latin typeface="Arial"/>
            </a:endParaRPr>
          </a:p>
          <a:p>
            <a:pPr lvl="1" marL="1219320" indent="-421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Federated/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Organizational agents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&amp; solver orchestration</a:t>
            </a:r>
            <a:endParaRPr b="0" lang="en-US" sz="2000" spc="-1" strike="noStrike">
              <a:latin typeface="Arial"/>
            </a:endParaRPr>
          </a:p>
          <a:p>
            <a:pPr lvl="1" marL="1219320" indent="-421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CQAS (evaluation metrics)</a:t>
            </a:r>
            <a:endParaRPr b="0" lang="en-US" sz="2000" spc="-1" strike="noStrike">
              <a:latin typeface="Arial"/>
            </a:endParaRPr>
          </a:p>
          <a:p>
            <a:pPr lvl="1" marL="1219320" indent="-421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SysMLv2 migration: Embed AGREE-Dog </a:t>
            </a:r>
            <a:endParaRPr b="0" lang="en-US" sz="2000" spc="-1" strike="noStrike">
              <a:latin typeface="Arial"/>
            </a:endParaRPr>
          </a:p>
          <a:p>
            <a:pPr lvl="1" marL="1219320" indent="-421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like Copilot into next-gen modeling environments</a:t>
            </a:r>
            <a:endParaRPr b="0" lang="en-US" sz="2000" spc="-1" strike="noStrike">
              <a:latin typeface="Arial"/>
            </a:endParaRPr>
          </a:p>
          <a:p>
            <a:pPr lvl="1" marL="1219320" indent="-421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Assurance patterns dashboard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408" name="Picture 11_0" descr=""/>
          <p:cNvPicPr/>
          <p:nvPr/>
        </p:nvPicPr>
        <p:blipFill>
          <a:blip r:embed="rId1"/>
          <a:stretch/>
        </p:blipFill>
        <p:spPr>
          <a:xfrm>
            <a:off x="8229600" y="2382840"/>
            <a:ext cx="3290760" cy="319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600120" y="447840"/>
            <a:ext cx="1106100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8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85320" y="6679440"/>
            <a:ext cx="10071000" cy="1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"/>
                <a:ea typeface="DejaVu Sans"/>
              </a:rPr>
              <a:t>© 2025 Collins Aerospace.  |  This document does not include any export controlled technical data.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10983240" y="6433920"/>
            <a:ext cx="530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D7B89BCE-DC4A-4DD2-9A3A-8CBA5BE333E1}" type="slidenum">
              <a:rPr b="0" lang="en-US" sz="1200" spc="-1" strike="noStrike">
                <a:solidFill>
                  <a:srgbClr val="63666a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12" name="CustomShape 4"/>
          <p:cNvSpPr/>
          <p:nvPr/>
        </p:nvSpPr>
        <p:spPr>
          <a:xfrm>
            <a:off x="1280160" y="1371600"/>
            <a:ext cx="9142920" cy="4159080"/>
          </a:xfrm>
          <a:prstGeom prst="rect">
            <a:avLst/>
          </a:prstGeom>
          <a:solidFill>
            <a:srgbClr val="ffffff"/>
          </a:solidFill>
          <a:ln>
            <a:solidFill>
              <a:srgbClr val="d9d9d6"/>
            </a:solidFill>
          </a:ln>
          <a:effectLst>
            <a:outerShdw dir="2700000" dist="37674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AGREE-Dog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Video Demo: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▶️ </a:t>
            </a:r>
            <a:r>
              <a:rPr b="1" lang="en-US" sz="1800" spc="-1" strike="noStrike" u="sng">
                <a:solidFill>
                  <a:srgbClr val="0000ff"/>
                </a:solidFill>
                <a:uFillTx/>
                <a:latin typeface="Arial"/>
                <a:ea typeface="Noto Sans CJK SC"/>
                <a:hlinkClick r:id="rId1"/>
              </a:rPr>
              <a:t>https://www.youtube.com/watchv=2cKRm9fuifs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INSPECTA project page: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🌐 </a:t>
            </a:r>
            <a:r>
              <a:rPr b="1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https://loonwerks.com/projects/inspecta.html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AGREE-Dog source code: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💻 </a:t>
            </a:r>
            <a:r>
              <a:rPr b="1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https://github.com/loonwerks/AgreeDog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AGREE-Dog-Plugin source code: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💻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https://github.com/loonwerks/AgreeDog-plugin.git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685800" y="1602360"/>
            <a:ext cx="7138080" cy="32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0000"/>
              </a:lnSpc>
            </a:pPr>
            <a:r>
              <a:rPr b="1" lang="en-US" sz="6600" spc="-1" strike="noStrike">
                <a:solidFill>
                  <a:srgbClr val="000000"/>
                </a:solidFill>
                <a:latin typeface="Arial"/>
                <a:ea typeface="DejaVu Sans"/>
              </a:rPr>
              <a:t>Thank You!</a:t>
            </a:r>
            <a:br/>
            <a:endParaRPr b="0" lang="en-US" sz="6600" spc="-1" strike="noStrike"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10983240" y="6433920"/>
            <a:ext cx="530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4C9523F7-A532-4546-BC3B-BF63928151E3}" type="slidenum">
              <a:rPr b="0" lang="en-US" sz="1200" spc="-1" strike="noStrike">
                <a:solidFill>
                  <a:srgbClr val="63666a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685800" y="5339520"/>
            <a:ext cx="412272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This work was funded by DARPA contract FA8750-24-9-1000.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The views, opinions and/or findings expressed are those of the authors and should not be interpreted as representing the official views or policies of the Department of Defense or the U.S. Government.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6" name="CustomShape 4"/>
          <p:cNvSpPr/>
          <p:nvPr/>
        </p:nvSpPr>
        <p:spPr>
          <a:xfrm>
            <a:off x="85320" y="6679440"/>
            <a:ext cx="10071000" cy="1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"/>
                <a:ea typeface="DejaVu Sans"/>
              </a:rPr>
              <a:t>© 2025 Collins Aerospace.  |  This document does not include any export controlled technical data.</a:t>
            </a:r>
            <a:endParaRPr b="0" lang="en-US" sz="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721440" y="1519200"/>
            <a:ext cx="6386760" cy="378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Develop automated, scalable </a:t>
            </a:r>
            <a:r>
              <a:rPr b="1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formal methods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 tools that are integrated into </a:t>
            </a:r>
            <a:r>
              <a:rPr b="0" i="1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traditional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 development pipelines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Enable </a:t>
            </a:r>
            <a:r>
              <a:rPr b="0" i="1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traditional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 product engineers to incrementally produce and maintain </a:t>
            </a:r>
            <a:r>
              <a:rPr b="1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high-assurance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 national security systems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694800" y="514440"/>
            <a:ext cx="10809720" cy="3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DARPA PROVERS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256" name="Group 3"/>
          <p:cNvGrpSpPr/>
          <p:nvPr/>
        </p:nvGrpSpPr>
        <p:grpSpPr>
          <a:xfrm>
            <a:off x="905760" y="3750120"/>
            <a:ext cx="2593440" cy="1674360"/>
            <a:chOff x="905760" y="3750120"/>
            <a:chExt cx="2593440" cy="1674360"/>
          </a:xfrm>
        </p:grpSpPr>
        <p:pic>
          <p:nvPicPr>
            <p:cNvPr id="257" name="Picture 33" descr=""/>
            <p:cNvPicPr/>
            <p:nvPr/>
          </p:nvPicPr>
          <p:blipFill>
            <a:blip r:embed="rId1"/>
            <a:stretch/>
          </p:blipFill>
          <p:spPr>
            <a:xfrm>
              <a:off x="1056960" y="3750120"/>
              <a:ext cx="1294920" cy="86112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58" name="Group 4"/>
            <p:cNvGrpSpPr/>
            <p:nvPr/>
          </p:nvGrpSpPr>
          <p:grpSpPr>
            <a:xfrm>
              <a:off x="905760" y="3835440"/>
              <a:ext cx="2593440" cy="1589040"/>
              <a:chOff x="905760" y="3835440"/>
              <a:chExt cx="2593440" cy="1589040"/>
            </a:xfrm>
          </p:grpSpPr>
          <p:grpSp>
            <p:nvGrpSpPr>
              <p:cNvPr id="259" name="Group 5"/>
              <p:cNvGrpSpPr/>
              <p:nvPr/>
            </p:nvGrpSpPr>
            <p:grpSpPr>
              <a:xfrm>
                <a:off x="905760" y="3835440"/>
                <a:ext cx="2593440" cy="1571400"/>
                <a:chOff x="905760" y="3835440"/>
                <a:chExt cx="2593440" cy="1571400"/>
              </a:xfrm>
            </p:grpSpPr>
            <p:grpSp>
              <p:nvGrpSpPr>
                <p:cNvPr id="260" name="Group 6"/>
                <p:cNvGrpSpPr/>
                <p:nvPr/>
              </p:nvGrpSpPr>
              <p:grpSpPr>
                <a:xfrm>
                  <a:off x="905760" y="4627800"/>
                  <a:ext cx="2593440" cy="779040"/>
                  <a:chOff x="905760" y="4627800"/>
                  <a:chExt cx="2593440" cy="779040"/>
                </a:xfrm>
              </p:grpSpPr>
              <p:pic>
                <p:nvPicPr>
                  <p:cNvPr id="261" name="Picture 4" descr="Image result for facebook logo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905760" y="4627800"/>
                    <a:ext cx="627840" cy="6278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262" name="Picture 6" descr="Image result for microsoft logo"/>
                  <p:cNvPicPr/>
                  <p:nvPr/>
                </p:nvPicPr>
                <p:blipFill>
                  <a:blip r:embed="rId3"/>
                  <a:srcRect l="0" t="31022" r="76356" b="28167"/>
                  <a:stretch/>
                </p:blipFill>
                <p:spPr>
                  <a:xfrm>
                    <a:off x="2786400" y="4638960"/>
                    <a:ext cx="712800" cy="7678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  <p:pic>
              <p:nvPicPr>
                <p:cNvPr id="263" name="Picture 12" descr="Related image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2028960" y="3835440"/>
                  <a:ext cx="1314360" cy="68940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pic>
            <p:nvPicPr>
              <p:cNvPr id="264" name="Picture 22" descr=""/>
              <p:cNvPicPr/>
              <p:nvPr/>
            </p:nvPicPr>
            <p:blipFill>
              <a:blip r:embed="rId5"/>
              <a:stretch/>
            </p:blipFill>
            <p:spPr>
              <a:xfrm>
                <a:off x="1849680" y="4656600"/>
                <a:ext cx="624600" cy="76788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265" name="Group 7"/>
          <p:cNvGrpSpPr/>
          <p:nvPr/>
        </p:nvGrpSpPr>
        <p:grpSpPr>
          <a:xfrm>
            <a:off x="4596120" y="3681000"/>
            <a:ext cx="2256480" cy="2123640"/>
            <a:chOff x="4596120" y="3681000"/>
            <a:chExt cx="2256480" cy="2123640"/>
          </a:xfrm>
        </p:grpSpPr>
        <p:pic>
          <p:nvPicPr>
            <p:cNvPr id="266" name="Picture 25" descr=""/>
            <p:cNvPicPr/>
            <p:nvPr/>
          </p:nvPicPr>
          <p:blipFill>
            <a:blip r:embed="rId6"/>
            <a:stretch/>
          </p:blipFill>
          <p:spPr>
            <a:xfrm>
              <a:off x="4874040" y="3681000"/>
              <a:ext cx="1374840" cy="502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7" name="Picture 29" descr=""/>
            <p:cNvPicPr/>
            <p:nvPr/>
          </p:nvPicPr>
          <p:blipFill>
            <a:blip r:embed="rId7"/>
            <a:stretch/>
          </p:blipFill>
          <p:spPr>
            <a:xfrm>
              <a:off x="4596120" y="4327200"/>
              <a:ext cx="716400" cy="677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8" name="Picture 30" descr=""/>
            <p:cNvPicPr/>
            <p:nvPr/>
          </p:nvPicPr>
          <p:blipFill>
            <a:blip r:embed="rId8"/>
            <a:stretch/>
          </p:blipFill>
          <p:spPr>
            <a:xfrm>
              <a:off x="6153480" y="5037840"/>
              <a:ext cx="699120" cy="660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9" name="Picture 31" descr=""/>
            <p:cNvPicPr/>
            <p:nvPr/>
          </p:nvPicPr>
          <p:blipFill>
            <a:blip r:embed="rId9"/>
            <a:stretch/>
          </p:blipFill>
          <p:spPr>
            <a:xfrm>
              <a:off x="5226120" y="5098680"/>
              <a:ext cx="746640" cy="7059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0" name="Picture 32" descr=""/>
            <p:cNvPicPr/>
            <p:nvPr/>
          </p:nvPicPr>
          <p:blipFill>
            <a:blip r:embed="rId10"/>
            <a:stretch/>
          </p:blipFill>
          <p:spPr>
            <a:xfrm>
              <a:off x="5706720" y="4045320"/>
              <a:ext cx="1112760" cy="1051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71" name="CustomShape 8"/>
          <p:cNvSpPr/>
          <p:nvPr/>
        </p:nvSpPr>
        <p:spPr>
          <a:xfrm>
            <a:off x="694800" y="914040"/>
            <a:ext cx="809712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2200" spc="-1" strike="noStrike">
                <a:solidFill>
                  <a:srgbClr val="c00000"/>
                </a:solidFill>
                <a:latin typeface="Arial"/>
                <a:ea typeface="DejaVu Sans"/>
              </a:rPr>
              <a:t>Pipelined Reasoning of Verifiers Enabling Robust Systems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2" name="CustomShape 9"/>
          <p:cNvSpPr/>
          <p:nvPr/>
        </p:nvSpPr>
        <p:spPr>
          <a:xfrm>
            <a:off x="7520040" y="1491120"/>
            <a:ext cx="4371840" cy="30920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70c0"/>
            </a:solidFill>
            <a:round/>
          </a:ln>
          <a:effectLst>
            <a:outerShdw dir="2700000" dist="37674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82880" rIns="182880" tIns="182880" bIns="18288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Barriers to formal methods adoption</a:t>
            </a:r>
            <a:endParaRPr b="0" lang="en-US" sz="1800" spc="-1" strike="noStrike">
              <a:latin typeface="Arial"/>
            </a:endParaRPr>
          </a:p>
          <a:p>
            <a:pPr marL="219600" indent="-2181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Scalability to support real-world systems</a:t>
            </a:r>
            <a:endParaRPr b="0" lang="en-US" sz="1600" spc="-1" strike="noStrike">
              <a:latin typeface="Arial"/>
            </a:endParaRPr>
          </a:p>
          <a:p>
            <a:pPr marL="219600" indent="-2181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UI targets formal-methods experts, creating a learning curve for others.</a:t>
            </a:r>
            <a:endParaRPr b="0" lang="en-US" sz="1600" spc="-1" strike="noStrike">
              <a:latin typeface="Arial"/>
            </a:endParaRPr>
          </a:p>
          <a:p>
            <a:pPr marL="219600" indent="-2181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Lack of commercially licensed / supported tools</a:t>
            </a:r>
            <a:endParaRPr b="0" lang="en-US" sz="1600" spc="-1" strike="noStrike">
              <a:latin typeface="Arial"/>
            </a:endParaRPr>
          </a:p>
          <a:p>
            <a:pPr marL="219600" indent="-2181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Formal methods skillset required</a:t>
            </a:r>
            <a:endParaRPr b="0" lang="en-US" sz="1600" spc="-1" strike="noStrike">
              <a:latin typeface="Arial"/>
            </a:endParaRPr>
          </a:p>
          <a:p>
            <a:pPr lvl="1" marL="438840" indent="-2181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Property specification language</a:t>
            </a:r>
            <a:endParaRPr b="0" lang="en-US" sz="1600" spc="-1" strike="noStrike">
              <a:latin typeface="Arial"/>
            </a:endParaRPr>
          </a:p>
          <a:p>
            <a:pPr lvl="1" marL="438840" indent="-2181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Explainable counterexamples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CustomShape 10"/>
          <p:cNvSpPr/>
          <p:nvPr/>
        </p:nvSpPr>
        <p:spPr>
          <a:xfrm>
            <a:off x="7978320" y="4074480"/>
            <a:ext cx="2974680" cy="374040"/>
          </a:xfrm>
          <a:prstGeom prst="rect">
            <a:avLst/>
          </a:prstGeom>
          <a:noFill/>
          <a:ln w="5724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11"/>
          <p:cNvSpPr/>
          <p:nvPr/>
        </p:nvSpPr>
        <p:spPr>
          <a:xfrm>
            <a:off x="85320" y="6679440"/>
            <a:ext cx="10071000" cy="1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"/>
                <a:ea typeface="DejaVu Sans"/>
              </a:rPr>
              <a:t>© 2025 Collins Aerospace.  |  This document does not include any export controlled technical data.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75" name="CustomShape 12"/>
          <p:cNvSpPr/>
          <p:nvPr/>
        </p:nvSpPr>
        <p:spPr>
          <a:xfrm>
            <a:off x="10983240" y="6433920"/>
            <a:ext cx="530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5F44F418-A756-4CC3-A86D-C0B662F29AAB}" type="slidenum">
              <a:rPr b="0" lang="en-US" sz="1200" spc="-1" strike="noStrike">
                <a:solidFill>
                  <a:srgbClr val="63666a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76" name="CustomShape 13"/>
          <p:cNvSpPr/>
          <p:nvPr/>
        </p:nvSpPr>
        <p:spPr>
          <a:xfrm>
            <a:off x="7498080" y="4754880"/>
            <a:ext cx="4388040" cy="875160"/>
          </a:xfrm>
          <a:prstGeom prst="rect">
            <a:avLst/>
          </a:prstGeom>
          <a:solidFill>
            <a:srgbClr val="ffffd7"/>
          </a:solidFill>
          <a:ln w="18360">
            <a:solidFill>
              <a:srgbClr val="000000"/>
            </a:solidFill>
            <a:round/>
          </a:ln>
          <a:effectLst>
            <a:outerShdw dir="2700000" dist="102841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GenAI's Potential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Accelerates system development — but trust, correctness, and consistency must be non-negotiable.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wipe dir="l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694800" y="466200"/>
            <a:ext cx="10809720" cy="67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INSPECTA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8" name="Picture 114" descr=""/>
          <p:cNvPicPr/>
          <p:nvPr/>
        </p:nvPicPr>
        <p:blipFill>
          <a:blip r:embed="rId1"/>
          <a:srcRect l="0" t="0" r="2655" b="0"/>
          <a:stretch/>
        </p:blipFill>
        <p:spPr>
          <a:xfrm>
            <a:off x="345240" y="1789920"/>
            <a:ext cx="7023960" cy="3213360"/>
          </a:xfrm>
          <a:prstGeom prst="rect">
            <a:avLst/>
          </a:prstGeom>
          <a:ln>
            <a:noFill/>
          </a:ln>
        </p:spPr>
      </p:pic>
      <p:sp>
        <p:nvSpPr>
          <p:cNvPr id="279" name="CustomShape 2"/>
          <p:cNvSpPr/>
          <p:nvPr/>
        </p:nvSpPr>
        <p:spPr>
          <a:xfrm>
            <a:off x="583560" y="4293360"/>
            <a:ext cx="687240" cy="201600"/>
          </a:xfrm>
          <a:prstGeom prst="roundRect">
            <a:avLst>
              <a:gd name="adj" fmla="val 50000"/>
            </a:avLst>
          </a:prstGeom>
          <a:noFill/>
          <a:ln w="2844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3"/>
          <p:cNvSpPr/>
          <p:nvPr/>
        </p:nvSpPr>
        <p:spPr>
          <a:xfrm>
            <a:off x="5852160" y="1767240"/>
            <a:ext cx="706320" cy="199800"/>
          </a:xfrm>
          <a:prstGeom prst="roundRect">
            <a:avLst>
              <a:gd name="adj" fmla="val 50000"/>
            </a:avLst>
          </a:prstGeom>
          <a:noFill/>
          <a:ln w="2844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81" name="Picture 17" descr=""/>
          <p:cNvPicPr/>
          <p:nvPr/>
        </p:nvPicPr>
        <p:blipFill>
          <a:blip r:embed="rId2"/>
          <a:srcRect l="0" t="0" r="0" b="4806"/>
          <a:stretch/>
        </p:blipFill>
        <p:spPr>
          <a:xfrm>
            <a:off x="8390160" y="4447080"/>
            <a:ext cx="3294720" cy="1885320"/>
          </a:xfrm>
          <a:prstGeom prst="rect">
            <a:avLst/>
          </a:prstGeom>
          <a:ln w="28440">
            <a:noFill/>
          </a:ln>
        </p:spPr>
      </p:pic>
      <p:sp>
        <p:nvSpPr>
          <p:cNvPr id="282" name="CustomShape 4"/>
          <p:cNvSpPr/>
          <p:nvPr/>
        </p:nvSpPr>
        <p:spPr>
          <a:xfrm>
            <a:off x="694800" y="917640"/>
            <a:ext cx="8796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2000" spc="-1" strike="noStrike">
                <a:solidFill>
                  <a:srgbClr val="c00000"/>
                </a:solidFill>
                <a:latin typeface="Arial"/>
                <a:ea typeface="DejaVu Sans"/>
              </a:rPr>
              <a:t>Industrial-Scale Proof Engineering for Critical Trustworthy Applications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83" name="Picture 26" descr=""/>
          <p:cNvPicPr/>
          <p:nvPr/>
        </p:nvPicPr>
        <p:blipFill>
          <a:blip r:embed="rId3"/>
          <a:stretch/>
        </p:blipFill>
        <p:spPr>
          <a:xfrm>
            <a:off x="9848520" y="336600"/>
            <a:ext cx="1675800" cy="1054080"/>
          </a:xfrm>
          <a:prstGeom prst="rect">
            <a:avLst/>
          </a:prstGeom>
          <a:ln>
            <a:noFill/>
          </a:ln>
        </p:spPr>
      </p:pic>
      <p:sp>
        <p:nvSpPr>
          <p:cNvPr id="284" name="CustomShape 5"/>
          <p:cNvSpPr/>
          <p:nvPr/>
        </p:nvSpPr>
        <p:spPr>
          <a:xfrm>
            <a:off x="85320" y="6679440"/>
            <a:ext cx="10071000" cy="1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"/>
                <a:ea typeface="DejaVu Sans"/>
              </a:rPr>
              <a:t>© 2025 Collins Aerospace.  |  This document does not include any export controlled technical data.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85" name="CustomShape 6"/>
          <p:cNvSpPr/>
          <p:nvPr/>
        </p:nvSpPr>
        <p:spPr>
          <a:xfrm>
            <a:off x="10983240" y="6433920"/>
            <a:ext cx="530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19848A00-7A95-413C-869B-4304903B7B9D}" type="slidenum">
              <a:rPr b="0" lang="en-US" sz="1200" spc="-1" strike="noStrike">
                <a:solidFill>
                  <a:srgbClr val="63666a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86" name="Picture 12" descr=""/>
          <p:cNvPicPr/>
          <p:nvPr/>
        </p:nvPicPr>
        <p:blipFill>
          <a:blip r:embed="rId4"/>
          <a:stretch/>
        </p:blipFill>
        <p:spPr>
          <a:xfrm>
            <a:off x="7364880" y="2325960"/>
            <a:ext cx="284760" cy="243360"/>
          </a:xfrm>
          <a:prstGeom prst="rect">
            <a:avLst/>
          </a:prstGeom>
          <a:ln>
            <a:noFill/>
          </a:ln>
        </p:spPr>
      </p:pic>
      <p:pic>
        <p:nvPicPr>
          <p:cNvPr id="287" name="Picture 99" descr=""/>
          <p:cNvPicPr/>
          <p:nvPr/>
        </p:nvPicPr>
        <p:blipFill>
          <a:blip r:embed="rId5"/>
          <a:stretch/>
        </p:blipFill>
        <p:spPr>
          <a:xfrm>
            <a:off x="7358760" y="2731680"/>
            <a:ext cx="284760" cy="243360"/>
          </a:xfrm>
          <a:prstGeom prst="rect">
            <a:avLst/>
          </a:prstGeom>
          <a:ln>
            <a:noFill/>
          </a:ln>
        </p:spPr>
      </p:pic>
      <p:pic>
        <p:nvPicPr>
          <p:cNvPr id="288" name="Picture 100" descr=""/>
          <p:cNvPicPr/>
          <p:nvPr/>
        </p:nvPicPr>
        <p:blipFill>
          <a:blip r:embed="rId6"/>
          <a:stretch/>
        </p:blipFill>
        <p:spPr>
          <a:xfrm>
            <a:off x="7367760" y="3108960"/>
            <a:ext cx="284760" cy="243360"/>
          </a:xfrm>
          <a:prstGeom prst="rect">
            <a:avLst/>
          </a:prstGeom>
          <a:ln>
            <a:noFill/>
          </a:ln>
        </p:spPr>
      </p:pic>
      <p:pic>
        <p:nvPicPr>
          <p:cNvPr id="289" name="Picture 101" descr=""/>
          <p:cNvPicPr/>
          <p:nvPr/>
        </p:nvPicPr>
        <p:blipFill>
          <a:blip r:embed="rId7"/>
          <a:stretch/>
        </p:blipFill>
        <p:spPr>
          <a:xfrm>
            <a:off x="7358760" y="3441600"/>
            <a:ext cx="284760" cy="243360"/>
          </a:xfrm>
          <a:prstGeom prst="rect">
            <a:avLst/>
          </a:prstGeom>
          <a:ln>
            <a:noFill/>
          </a:ln>
        </p:spPr>
      </p:pic>
      <p:pic>
        <p:nvPicPr>
          <p:cNvPr id="290" name="Picture 102" descr=""/>
          <p:cNvPicPr/>
          <p:nvPr/>
        </p:nvPicPr>
        <p:blipFill>
          <a:blip r:embed="rId8"/>
          <a:stretch/>
        </p:blipFill>
        <p:spPr>
          <a:xfrm>
            <a:off x="7354440" y="3785040"/>
            <a:ext cx="284760" cy="243360"/>
          </a:xfrm>
          <a:prstGeom prst="rect">
            <a:avLst/>
          </a:prstGeom>
          <a:ln>
            <a:noFill/>
          </a:ln>
        </p:spPr>
      </p:pic>
      <p:pic>
        <p:nvPicPr>
          <p:cNvPr id="291" name="Picture 103" descr=""/>
          <p:cNvPicPr/>
          <p:nvPr/>
        </p:nvPicPr>
        <p:blipFill>
          <a:blip r:embed="rId9"/>
          <a:stretch/>
        </p:blipFill>
        <p:spPr>
          <a:xfrm>
            <a:off x="7353720" y="4254120"/>
            <a:ext cx="284760" cy="243360"/>
          </a:xfrm>
          <a:prstGeom prst="rect">
            <a:avLst/>
          </a:prstGeom>
          <a:ln>
            <a:noFill/>
          </a:ln>
        </p:spPr>
      </p:pic>
      <p:pic>
        <p:nvPicPr>
          <p:cNvPr id="292" name="Picture 104" descr=""/>
          <p:cNvPicPr/>
          <p:nvPr/>
        </p:nvPicPr>
        <p:blipFill>
          <a:blip r:embed="rId10"/>
          <a:stretch/>
        </p:blipFill>
        <p:spPr>
          <a:xfrm>
            <a:off x="7360920" y="4703040"/>
            <a:ext cx="284760" cy="243360"/>
          </a:xfrm>
          <a:prstGeom prst="rect">
            <a:avLst/>
          </a:prstGeom>
          <a:ln>
            <a:noFill/>
          </a:ln>
        </p:spPr>
      </p:pic>
      <p:grpSp>
        <p:nvGrpSpPr>
          <p:cNvPr id="293" name="Group 7"/>
          <p:cNvGrpSpPr/>
          <p:nvPr/>
        </p:nvGrpSpPr>
        <p:grpSpPr>
          <a:xfrm>
            <a:off x="8598600" y="1802880"/>
            <a:ext cx="2975400" cy="2494080"/>
            <a:chOff x="8598600" y="1802880"/>
            <a:chExt cx="2975400" cy="2494080"/>
          </a:xfrm>
        </p:grpSpPr>
        <p:pic>
          <p:nvPicPr>
            <p:cNvPr id="294" name="Picture 105" descr=""/>
            <p:cNvPicPr/>
            <p:nvPr/>
          </p:nvPicPr>
          <p:blipFill>
            <a:blip r:embed="rId11"/>
            <a:srcRect l="44051" t="12332" r="0" b="0"/>
            <a:stretch/>
          </p:blipFill>
          <p:spPr>
            <a:xfrm>
              <a:off x="8598600" y="2080080"/>
              <a:ext cx="2895120" cy="2216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5" name="CustomShape 8"/>
            <p:cNvSpPr/>
            <p:nvPr/>
          </p:nvSpPr>
          <p:spPr>
            <a:xfrm>
              <a:off x="9936720" y="1802880"/>
              <a:ext cx="1637280" cy="45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Cloud-based DevOps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296" name="CustomShape 9"/>
          <p:cNvSpPr/>
          <p:nvPr/>
        </p:nvSpPr>
        <p:spPr>
          <a:xfrm>
            <a:off x="9178920" y="2257920"/>
            <a:ext cx="406440" cy="33768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0"/>
          <p:cNvSpPr/>
          <p:nvPr/>
        </p:nvSpPr>
        <p:spPr>
          <a:xfrm>
            <a:off x="9630360" y="2257920"/>
            <a:ext cx="406440" cy="33768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1"/>
          <p:cNvSpPr/>
          <p:nvPr/>
        </p:nvSpPr>
        <p:spPr>
          <a:xfrm>
            <a:off x="8590320" y="3638880"/>
            <a:ext cx="2894040" cy="64476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12"/>
          <p:cNvSpPr/>
          <p:nvPr/>
        </p:nvSpPr>
        <p:spPr>
          <a:xfrm>
            <a:off x="10037880" y="4284720"/>
            <a:ext cx="0" cy="162360"/>
          </a:xfrm>
          <a:prstGeom prst="line">
            <a:avLst/>
          </a:prstGeom>
          <a:ln w="28440">
            <a:solidFill>
              <a:srgbClr val="c00000"/>
            </a:solidFill>
            <a:prstDash val="sys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3"/>
          <p:cNvSpPr/>
          <p:nvPr/>
        </p:nvSpPr>
        <p:spPr>
          <a:xfrm>
            <a:off x="1793520" y="2249280"/>
            <a:ext cx="5446080" cy="38952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4"/>
          <p:cNvSpPr/>
          <p:nvPr/>
        </p:nvSpPr>
        <p:spPr>
          <a:xfrm>
            <a:off x="640080" y="5212080"/>
            <a:ext cx="7131240" cy="11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Role of AGREE Copilot ( AGREE-Dog 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→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Creates a trust fabric for AI-accelerated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MBSE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engineering.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" dur="indefinite" restart="never" nodeType="tmRoot">
          <p:childTnLst>
            <p:seq>
              <p:cTn id="27" dur="indefinite" nodeType="mainSeq">
                <p:childTnLst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006 -4.44444E-006 L 0.12213 0.20417 E">
                                      <p:cBhvr>
                                        <p:cTn id="67" dur="1000" fill="hold"/>
                                        <p:tgtEl>
                                          <p:spTgt spid="286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006 -3.7037E-006 L 0.12123 0.14491 E">
                                      <p:cBhvr>
                                        <p:cTn id="69" dur="1000" fill="hold"/>
                                        <p:tgtEl>
                                          <p:spTgt spid="287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006 -4.81481E-006 L 0.12109 0.09005 E">
                                      <p:cBhvr>
                                        <p:cTn id="71" dur="1000" fill="hold"/>
                                        <p:tgtEl>
                                          <p:spTgt spid="288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006 4.07407E-006 L 0.12045 0.0412 E">
                                      <p:cBhvr>
                                        <p:cTn id="73" dur="1000" fill="hold"/>
                                        <p:tgtEl>
                                          <p:spTgt spid="289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006 4.07407E-006 L 0.12149 -0.0088 E">
                                      <p:cBhvr>
                                        <p:cTn id="75" dur="1000" fill="hold"/>
                                        <p:tgtEl>
                                          <p:spTgt spid="290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006 -4.44444E-006 L 0.12448 -0.07731 E">
                                      <p:cBhvr>
                                        <p:cTn id="77" dur="1000" fill="hold"/>
                                        <p:tgtEl>
                                          <p:spTgt spid="291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006 -2.22222E-006 L 0.12162 -0.14259 E">
                                      <p:cBhvr>
                                        <p:cTn id="79" dur="1000" fill="hold"/>
                                        <p:tgtEl>
                                          <p:spTgt spid="292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685800" y="1384560"/>
            <a:ext cx="11313000" cy="440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9080" indent="-287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Assume-Guarantee annex for AADL architecture models</a:t>
            </a:r>
            <a:endParaRPr b="0" lang="en-US" sz="2200" spc="-1" strike="noStrike">
              <a:latin typeface="Arial"/>
            </a:endParaRPr>
          </a:p>
          <a:p>
            <a:pPr lvl="1" marL="569880" indent="-279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Assumptions describe the expectations that a component has on the environment</a:t>
            </a:r>
            <a:endParaRPr b="0" lang="en-US" sz="1800" spc="-1" strike="noStrike">
              <a:latin typeface="Arial"/>
            </a:endParaRPr>
          </a:p>
          <a:p>
            <a:pPr lvl="1" marL="569880" indent="-279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Guarantees describe bounds on the behavior of the component when assumptions are valid</a:t>
            </a:r>
            <a:endParaRPr b="0" lang="en-US" sz="1800" spc="-1" strike="noStrike">
              <a:latin typeface="Arial"/>
            </a:endParaRPr>
          </a:p>
          <a:p>
            <a:pPr marL="289080" indent="-287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Compositional analysis to prove correctness of:</a:t>
            </a:r>
            <a:endParaRPr b="0" lang="en-US" sz="2200" spc="-1" strike="noStrike">
              <a:latin typeface="Arial"/>
            </a:endParaRPr>
          </a:p>
          <a:p>
            <a:pPr lvl="1" marL="569880" indent="-279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Component interfaces (component assumptions are satisfied by upstream guarantees)</a:t>
            </a:r>
            <a:endParaRPr b="0" lang="en-US" sz="1800" spc="-1" strike="noStrike">
              <a:latin typeface="Arial"/>
            </a:endParaRPr>
          </a:p>
          <a:p>
            <a:pPr lvl="1" marL="569880" indent="-279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Component implementations (component assumptions and subcomponent guarantees satisfy guarantees)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694800" y="466200"/>
            <a:ext cx="10809720" cy="67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Compositional Reasoning with AGREE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10983240" y="6433920"/>
            <a:ext cx="530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C4879C00-A5DB-4C3A-8682-BEA082B2574F}" type="slidenum">
              <a:rPr b="0" lang="en-US" sz="1200" spc="-1" strike="noStrike">
                <a:solidFill>
                  <a:srgbClr val="63666a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05" name="CustomShape 4"/>
          <p:cNvSpPr/>
          <p:nvPr/>
        </p:nvSpPr>
        <p:spPr>
          <a:xfrm>
            <a:off x="694800" y="909000"/>
            <a:ext cx="8796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2000" spc="-1" strike="noStrike">
                <a:solidFill>
                  <a:srgbClr val="c00000"/>
                </a:solidFill>
                <a:latin typeface="Arial"/>
                <a:ea typeface="DejaVu Sans"/>
              </a:rPr>
              <a:t>Assume Guarantee Reasoning Environment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06" name="Picture 14" descr=""/>
          <p:cNvPicPr/>
          <p:nvPr/>
        </p:nvPicPr>
        <p:blipFill>
          <a:blip r:embed="rId1"/>
          <a:stretch/>
        </p:blipFill>
        <p:spPr>
          <a:xfrm>
            <a:off x="1329840" y="3716280"/>
            <a:ext cx="10024560" cy="2569320"/>
          </a:xfrm>
          <a:prstGeom prst="rect">
            <a:avLst/>
          </a:prstGeom>
          <a:ln>
            <a:noFill/>
          </a:ln>
        </p:spPr>
      </p:pic>
      <p:sp>
        <p:nvSpPr>
          <p:cNvPr id="307" name="CustomShape 5"/>
          <p:cNvSpPr/>
          <p:nvPr/>
        </p:nvSpPr>
        <p:spPr>
          <a:xfrm>
            <a:off x="85320" y="6679440"/>
            <a:ext cx="10071000" cy="1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"/>
                <a:ea typeface="DejaVu Sans"/>
              </a:rPr>
              <a:t>© 2025 Collins Aerospace.  |  This document does not include any export controlled technical data.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308" name="CustomShape 6"/>
          <p:cNvSpPr/>
          <p:nvPr/>
        </p:nvSpPr>
        <p:spPr>
          <a:xfrm>
            <a:off x="4786560" y="4731120"/>
            <a:ext cx="785880" cy="308520"/>
          </a:xfrm>
          <a:prstGeom prst="rect">
            <a:avLst/>
          </a:prstGeom>
          <a:noFill/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7"/>
          <p:cNvSpPr/>
          <p:nvPr/>
        </p:nvSpPr>
        <p:spPr>
          <a:xfrm>
            <a:off x="3420360" y="4731120"/>
            <a:ext cx="1126440" cy="308520"/>
          </a:xfrm>
          <a:prstGeom prst="rect">
            <a:avLst/>
          </a:prstGeom>
          <a:noFill/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8"/>
          <p:cNvSpPr/>
          <p:nvPr/>
        </p:nvSpPr>
        <p:spPr>
          <a:xfrm>
            <a:off x="2327040" y="4731120"/>
            <a:ext cx="785880" cy="308520"/>
          </a:xfrm>
          <a:prstGeom prst="rect">
            <a:avLst/>
          </a:prstGeom>
          <a:noFill/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9"/>
          <p:cNvSpPr/>
          <p:nvPr/>
        </p:nvSpPr>
        <p:spPr>
          <a:xfrm>
            <a:off x="1301400" y="4730400"/>
            <a:ext cx="785880" cy="308520"/>
          </a:xfrm>
          <a:prstGeom prst="rect">
            <a:avLst/>
          </a:prstGeom>
          <a:noFill/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12" name="Group 10"/>
          <p:cNvGrpSpPr/>
          <p:nvPr/>
        </p:nvGrpSpPr>
        <p:grpSpPr>
          <a:xfrm>
            <a:off x="2445120" y="5529240"/>
            <a:ext cx="1958760" cy="428040"/>
            <a:chOff x="2445120" y="5529240"/>
            <a:chExt cx="1958760" cy="428040"/>
          </a:xfrm>
        </p:grpSpPr>
        <p:sp>
          <p:nvSpPr>
            <p:cNvPr id="313" name="CustomShape 11"/>
            <p:cNvSpPr/>
            <p:nvPr/>
          </p:nvSpPr>
          <p:spPr>
            <a:xfrm>
              <a:off x="2445120" y="5529240"/>
              <a:ext cx="1958760" cy="428040"/>
            </a:xfrm>
            <a:prstGeom prst="wedgeRoundRectCallout">
              <a:avLst>
                <a:gd name="adj1" fmla="val 25368"/>
                <a:gd name="adj2" fmla="val -133029"/>
                <a:gd name="adj3" fmla="val 16667"/>
              </a:avLst>
            </a:prstGeom>
            <a:solidFill>
              <a:srgbClr val="fff2cc"/>
            </a:solidFill>
            <a:ln w="12600">
              <a:solidFill>
                <a:srgbClr val="1d315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Input &lt; 10 </a:t>
              </a:r>
              <a:r>
                <a:rPr b="0" lang="en-US" sz="1100" spc="-1" strike="noStrike">
                  <a:solidFill>
                    <a:srgbClr val="000000"/>
                  </a:solidFill>
                  <a:latin typeface="Wingdings"/>
                  <a:ea typeface="DejaVu Sans"/>
                </a:rPr>
                <a:t></a:t>
              </a:r>
              <a:r>
                <a:rPr b="0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Output &lt; 18</a:t>
              </a:r>
              <a:endParaRPr b="0" lang="en-US" sz="1100" spc="-1" strike="noStrike">
                <a:latin typeface="Arial"/>
              </a:endParaRPr>
            </a:p>
          </p:txBody>
        </p:sp>
        <p:pic>
          <p:nvPicPr>
            <p:cNvPr id="314" name="Picture 16" descr=""/>
            <p:cNvPicPr/>
            <p:nvPr/>
          </p:nvPicPr>
          <p:blipFill>
            <a:blip r:embed="rId2"/>
            <a:stretch/>
          </p:blipFill>
          <p:spPr>
            <a:xfrm>
              <a:off x="2558520" y="5645520"/>
              <a:ext cx="177120" cy="20700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grpSp>
        <p:nvGrpSpPr>
          <p:cNvPr id="315" name="Group 12"/>
          <p:cNvGrpSpPr/>
          <p:nvPr/>
        </p:nvGrpSpPr>
        <p:grpSpPr>
          <a:xfrm>
            <a:off x="2448360" y="5529240"/>
            <a:ext cx="1958760" cy="428040"/>
            <a:chOff x="2448360" y="5529240"/>
            <a:chExt cx="1958760" cy="428040"/>
          </a:xfrm>
        </p:grpSpPr>
        <p:sp>
          <p:nvSpPr>
            <p:cNvPr id="316" name="CustomShape 13"/>
            <p:cNvSpPr/>
            <p:nvPr/>
          </p:nvSpPr>
          <p:spPr>
            <a:xfrm>
              <a:off x="2448360" y="5529240"/>
              <a:ext cx="1958760" cy="428040"/>
            </a:xfrm>
            <a:prstGeom prst="wedgeRoundRectCallout">
              <a:avLst>
                <a:gd name="adj1" fmla="val 25368"/>
                <a:gd name="adj2" fmla="val -133029"/>
                <a:gd name="adj3" fmla="val 16667"/>
              </a:avLst>
            </a:prstGeom>
            <a:solidFill>
              <a:srgbClr val="fff2cc"/>
            </a:solidFill>
            <a:ln w="12600">
              <a:solidFill>
                <a:srgbClr val="1d315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Input &lt; 20 </a:t>
              </a:r>
              <a:r>
                <a:rPr b="0" lang="en-US" sz="1100" spc="-1" strike="noStrike">
                  <a:solidFill>
                    <a:srgbClr val="000000"/>
                  </a:solidFill>
                  <a:latin typeface="Wingdings"/>
                  <a:ea typeface="DejaVu Sans"/>
                </a:rPr>
                <a:t></a:t>
              </a:r>
              <a:r>
                <a:rPr b="0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Output &lt; 38</a:t>
              </a:r>
              <a:endParaRPr b="0" lang="en-US" sz="1100" spc="-1" strike="noStrike">
                <a:latin typeface="Arial"/>
              </a:endParaRPr>
            </a:p>
          </p:txBody>
        </p:sp>
        <p:pic>
          <p:nvPicPr>
            <p:cNvPr id="317" name="Picture 18" descr=""/>
            <p:cNvPicPr/>
            <p:nvPr/>
          </p:nvPicPr>
          <p:blipFill>
            <a:blip r:embed="rId3"/>
            <a:stretch/>
          </p:blipFill>
          <p:spPr>
            <a:xfrm>
              <a:off x="2546640" y="5626440"/>
              <a:ext cx="218160" cy="22356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8" dur="indefinite" restart="never" nodeType="tmRoot">
          <p:childTnLst>
            <p:seq>
              <p:cTn id="99" dur="indefinite" nodeType="mainSeq">
                <p:childTnLst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694800" y="466200"/>
            <a:ext cx="10809720" cy="67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AGREE Counterexamples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10983240" y="6433920"/>
            <a:ext cx="530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22252D35-DA43-4783-89EA-9B2F48A54AB3}" type="slidenum">
              <a:rPr b="0" lang="en-US" sz="1200" spc="-1" strike="noStrike">
                <a:solidFill>
                  <a:srgbClr val="63666a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20" name="Picture 6" descr=""/>
          <p:cNvPicPr/>
          <p:nvPr/>
        </p:nvPicPr>
        <p:blipFill>
          <a:blip r:embed="rId1"/>
          <a:srcRect l="0" t="0" r="0" b="46022"/>
          <a:stretch/>
        </p:blipFill>
        <p:spPr>
          <a:xfrm>
            <a:off x="7632360" y="651960"/>
            <a:ext cx="4017960" cy="309672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21" name="Picture 8" descr=""/>
          <p:cNvPicPr/>
          <p:nvPr/>
        </p:nvPicPr>
        <p:blipFill>
          <a:blip r:embed="rId2"/>
          <a:stretch/>
        </p:blipFill>
        <p:spPr>
          <a:xfrm>
            <a:off x="549360" y="1143000"/>
            <a:ext cx="6669720" cy="3139920"/>
          </a:xfrm>
          <a:prstGeom prst="rect">
            <a:avLst/>
          </a:prstGeom>
          <a:ln>
            <a:noFill/>
          </a:ln>
        </p:spPr>
      </p:pic>
      <p:sp>
        <p:nvSpPr>
          <p:cNvPr id="322" name="CustomShape 3"/>
          <p:cNvSpPr/>
          <p:nvPr/>
        </p:nvSpPr>
        <p:spPr>
          <a:xfrm>
            <a:off x="6603840" y="1895400"/>
            <a:ext cx="894240" cy="29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e1126"/>
          </a:solidFill>
          <a:ln w="12600">
            <a:solidFill>
              <a:srgbClr val="5a071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4"/>
          <p:cNvSpPr/>
          <p:nvPr/>
        </p:nvSpPr>
        <p:spPr>
          <a:xfrm>
            <a:off x="85320" y="6679440"/>
            <a:ext cx="10071000" cy="1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"/>
                <a:ea typeface="DejaVu Sans"/>
              </a:rPr>
              <a:t>© 2025 Collins Aerospace.  |  This document does not include any export controlled technical data.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324" name="CustomShape 5"/>
          <p:cNvSpPr/>
          <p:nvPr/>
        </p:nvSpPr>
        <p:spPr>
          <a:xfrm>
            <a:off x="365760" y="5303520"/>
            <a:ext cx="694836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Before AgreeDog: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costly and error-prone manual interpretation of counterexamples, requirements, logs, and models — sometimes taking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days or weeks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to complete repairs!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640080" y="939960"/>
            <a:ext cx="1088028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596880" indent="-455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Early trials of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AGREE-Dog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—have reduced system-level repair cycles from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days/weeks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minutes/seconds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delivering substantial time savings.</a:t>
            </a:r>
            <a:endParaRPr b="0" lang="en-US" sz="2400" spc="-1" strike="noStrike">
              <a:latin typeface="Arial"/>
            </a:endParaRPr>
          </a:p>
          <a:p>
            <a:pPr marL="596880" indent="-455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Powered by GPT-4o, O3, and GPT-4.1 multimodal models.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694800" y="466200"/>
            <a:ext cx="1080972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Toward Trusted Gen AI in the MBSE Lifecycle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10983240" y="6433920"/>
            <a:ext cx="530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15286D0B-5012-42CC-9FF8-18A498B54028}" type="slidenum">
              <a:rPr b="0" lang="en-US" sz="1200" spc="-1" strike="noStrike">
                <a:solidFill>
                  <a:srgbClr val="63666a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28" name="CustomShape 4"/>
          <p:cNvSpPr/>
          <p:nvPr/>
        </p:nvSpPr>
        <p:spPr>
          <a:xfrm>
            <a:off x="85320" y="6679440"/>
            <a:ext cx="10071000" cy="1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"/>
                <a:ea typeface="DejaVu Sans"/>
              </a:rPr>
              <a:t>© 2025 Collins Aerospace.  |  This document does not include any export controlled technical data.</a:t>
            </a:r>
            <a:endParaRPr b="0" lang="en-US" sz="600" spc="-1" strike="noStrike">
              <a:latin typeface="Arial"/>
            </a:endParaRPr>
          </a:p>
        </p:txBody>
      </p:sp>
      <p:pic>
        <p:nvPicPr>
          <p:cNvPr id="329" name="Picture 43" descr=""/>
          <p:cNvPicPr/>
          <p:nvPr/>
        </p:nvPicPr>
        <p:blipFill>
          <a:blip r:embed="rId1"/>
          <a:stretch/>
        </p:blipFill>
        <p:spPr>
          <a:xfrm>
            <a:off x="1092240" y="2493720"/>
            <a:ext cx="10153800" cy="3723120"/>
          </a:xfrm>
          <a:prstGeom prst="rect">
            <a:avLst/>
          </a:prstGeom>
          <a:ln>
            <a:noFill/>
          </a:ln>
        </p:spPr>
      </p:pic>
      <p:sp>
        <p:nvSpPr>
          <p:cNvPr id="330" name="CustomShape 5"/>
          <p:cNvSpPr/>
          <p:nvPr/>
        </p:nvSpPr>
        <p:spPr>
          <a:xfrm>
            <a:off x="4572000" y="2834640"/>
            <a:ext cx="731160" cy="4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Valid?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694800" y="466200"/>
            <a:ext cx="1080972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Toward Trusted Gen AI in the MBSE Lifecycle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10983240" y="6433920"/>
            <a:ext cx="530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4254EA35-9B20-4A81-A2A4-3E18BEF1B680}" type="slidenum">
              <a:rPr b="0" lang="en-US" sz="1200" spc="-1" strike="noStrike">
                <a:solidFill>
                  <a:srgbClr val="63666a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4866120" y="6547320"/>
            <a:ext cx="329364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This document does not include any export-controlled technical data.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4" name="CustomShape 4"/>
          <p:cNvSpPr/>
          <p:nvPr/>
        </p:nvSpPr>
        <p:spPr>
          <a:xfrm>
            <a:off x="85320" y="6679440"/>
            <a:ext cx="10071000" cy="1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"/>
                <a:ea typeface="DejaVu Sans"/>
              </a:rPr>
              <a:t>© 2025 Collins Aerospace.  |  This document does not include any export controlled technical data.</a:t>
            </a:r>
            <a:endParaRPr b="0" lang="en-US" sz="600" spc="-1" strike="noStrike">
              <a:latin typeface="Arial"/>
            </a:endParaRPr>
          </a:p>
        </p:txBody>
      </p:sp>
      <p:pic>
        <p:nvPicPr>
          <p:cNvPr id="335" name="" descr=""/>
          <p:cNvPicPr/>
          <p:nvPr/>
        </p:nvPicPr>
        <p:blipFill>
          <a:blip r:embed="rId1"/>
          <a:srcRect l="0" t="0" r="40157" b="2106"/>
          <a:stretch/>
        </p:blipFill>
        <p:spPr>
          <a:xfrm>
            <a:off x="823320" y="1097640"/>
            <a:ext cx="6399360" cy="4936320"/>
          </a:xfrm>
          <a:prstGeom prst="rect">
            <a:avLst/>
          </a:prstGeom>
          <a:ln w="54720">
            <a:solidFill>
              <a:srgbClr val="2a6099"/>
            </a:solidFill>
            <a:round/>
          </a:ln>
        </p:spPr>
      </p:pic>
      <p:pic>
        <p:nvPicPr>
          <p:cNvPr id="336" name="" descr=""/>
          <p:cNvPicPr/>
          <p:nvPr/>
        </p:nvPicPr>
        <p:blipFill>
          <a:blip r:embed="rId2"/>
          <a:srcRect l="0" t="0" r="39588" b="37051"/>
          <a:stretch/>
        </p:blipFill>
        <p:spPr>
          <a:xfrm>
            <a:off x="7585200" y="1025640"/>
            <a:ext cx="3569400" cy="4093920"/>
          </a:xfrm>
          <a:prstGeom prst="rect">
            <a:avLst/>
          </a:prstGeom>
          <a:ln w="18360">
            <a:solidFill>
              <a:srgbClr val="2a6099"/>
            </a:solidFill>
            <a:round/>
          </a:ln>
        </p:spPr>
      </p:pic>
      <p:sp>
        <p:nvSpPr>
          <p:cNvPr id="337" name="Line 5"/>
          <p:cNvSpPr/>
          <p:nvPr/>
        </p:nvSpPr>
        <p:spPr>
          <a:xfrm flipV="1">
            <a:off x="2926080" y="2834640"/>
            <a:ext cx="4659120" cy="274320"/>
          </a:xfrm>
          <a:prstGeom prst="line">
            <a:avLst/>
          </a:prstGeom>
          <a:ln w="36720">
            <a:solidFill>
              <a:srgbClr val="ff4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6"/>
          <p:cNvSpPr/>
          <p:nvPr/>
        </p:nvSpPr>
        <p:spPr>
          <a:xfrm>
            <a:off x="7955280" y="5249880"/>
            <a:ext cx="301644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Advanced settings menu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Line 7"/>
          <p:cNvSpPr/>
          <p:nvPr/>
        </p:nvSpPr>
        <p:spPr>
          <a:xfrm flipH="1">
            <a:off x="4846320" y="4754880"/>
            <a:ext cx="64008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8"/>
          <p:cNvSpPr/>
          <p:nvPr/>
        </p:nvSpPr>
        <p:spPr>
          <a:xfrm flipH="1">
            <a:off x="6675120" y="5303520"/>
            <a:ext cx="64008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Line 9"/>
          <p:cNvSpPr/>
          <p:nvPr/>
        </p:nvSpPr>
        <p:spPr>
          <a:xfrm flipH="1">
            <a:off x="5394960" y="5577840"/>
            <a:ext cx="64008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10"/>
          <p:cNvSpPr/>
          <p:nvPr/>
        </p:nvSpPr>
        <p:spPr>
          <a:xfrm flipH="1">
            <a:off x="5395320" y="5577840"/>
            <a:ext cx="64008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Line 11"/>
          <p:cNvSpPr/>
          <p:nvPr/>
        </p:nvSpPr>
        <p:spPr>
          <a:xfrm flipH="1">
            <a:off x="4677480" y="5448600"/>
            <a:ext cx="64008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Line 12"/>
          <p:cNvSpPr/>
          <p:nvPr/>
        </p:nvSpPr>
        <p:spPr>
          <a:xfrm>
            <a:off x="5486400" y="5943600"/>
            <a:ext cx="164592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Line 13"/>
          <p:cNvSpPr/>
          <p:nvPr/>
        </p:nvSpPr>
        <p:spPr>
          <a:xfrm flipH="1">
            <a:off x="5394960" y="5943600"/>
            <a:ext cx="1737360" cy="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roup 1"/>
          <p:cNvGrpSpPr/>
          <p:nvPr/>
        </p:nvGrpSpPr>
        <p:grpSpPr>
          <a:xfrm>
            <a:off x="617400" y="1168200"/>
            <a:ext cx="11175840" cy="5035680"/>
            <a:chOff x="617400" y="1168200"/>
            <a:chExt cx="11175840" cy="5035680"/>
          </a:xfrm>
        </p:grpSpPr>
        <p:pic>
          <p:nvPicPr>
            <p:cNvPr id="347" name="Google Shape;112;p22" descr=""/>
            <p:cNvPicPr/>
            <p:nvPr/>
          </p:nvPicPr>
          <p:blipFill>
            <a:blip r:embed="rId1"/>
            <a:stretch/>
          </p:blipFill>
          <p:spPr>
            <a:xfrm>
              <a:off x="617400" y="1168200"/>
              <a:ext cx="11175840" cy="5035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8" name="Picture 6" descr=""/>
            <p:cNvPicPr/>
            <p:nvPr/>
          </p:nvPicPr>
          <p:blipFill>
            <a:blip r:embed="rId2"/>
            <a:stretch/>
          </p:blipFill>
          <p:spPr>
            <a:xfrm>
              <a:off x="7968240" y="2057400"/>
              <a:ext cx="961920" cy="214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49" name="CustomShape 2"/>
          <p:cNvSpPr/>
          <p:nvPr/>
        </p:nvSpPr>
        <p:spPr>
          <a:xfrm rot="10800000">
            <a:off x="9619200" y="2704320"/>
            <a:ext cx="617040" cy="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3"/>
          <p:cNvSpPr/>
          <p:nvPr/>
        </p:nvSpPr>
        <p:spPr>
          <a:xfrm flipH="1" flipV="1">
            <a:off x="9616320" y="4750920"/>
            <a:ext cx="690840" cy="8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4"/>
          <p:cNvSpPr/>
          <p:nvPr/>
        </p:nvSpPr>
        <p:spPr>
          <a:xfrm flipH="1">
            <a:off x="8873280" y="5505480"/>
            <a:ext cx="801720" cy="10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5"/>
          <p:cNvSpPr/>
          <p:nvPr/>
        </p:nvSpPr>
        <p:spPr>
          <a:xfrm>
            <a:off x="10236240" y="2593800"/>
            <a:ext cx="1262880" cy="29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ff0000"/>
                </a:solidFill>
                <a:latin typeface="Arial"/>
                <a:ea typeface="DejaVu Sans"/>
              </a:rPr>
              <a:t>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CustomShape 6"/>
          <p:cNvSpPr/>
          <p:nvPr/>
        </p:nvSpPr>
        <p:spPr>
          <a:xfrm>
            <a:off x="10310040" y="4692240"/>
            <a:ext cx="1464840" cy="29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ff0000"/>
                </a:solidFill>
                <a:latin typeface="Arial"/>
                <a:ea typeface="DejaVu Sans"/>
              </a:rPr>
              <a:t>Detection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" name="CustomShape 7"/>
          <p:cNvSpPr/>
          <p:nvPr/>
        </p:nvSpPr>
        <p:spPr>
          <a:xfrm>
            <a:off x="9677880" y="5394600"/>
            <a:ext cx="126288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ff0000"/>
                </a:solidFill>
                <a:latin typeface="Arial"/>
                <a:ea typeface="DejaVu Sans"/>
              </a:rPr>
              <a:t>Repair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CustomShape 8"/>
          <p:cNvSpPr/>
          <p:nvPr/>
        </p:nvSpPr>
        <p:spPr>
          <a:xfrm>
            <a:off x="8691120" y="4752360"/>
            <a:ext cx="37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9"/>
          <p:cNvSpPr/>
          <p:nvPr/>
        </p:nvSpPr>
        <p:spPr>
          <a:xfrm>
            <a:off x="2307600" y="2204640"/>
            <a:ext cx="47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10"/>
          <p:cNvSpPr/>
          <p:nvPr/>
        </p:nvSpPr>
        <p:spPr>
          <a:xfrm>
            <a:off x="599040" y="360360"/>
            <a:ext cx="11175840" cy="64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rmAutofit/>
          </a:bodyPr>
          <a:p>
            <a:pPr>
              <a:lnSpc>
                <a:spcPct val="80000"/>
              </a:lnSpc>
            </a:pPr>
            <a:r>
              <a:rPr b="1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AGREE-Dog: Counterexample Analysis and Resolution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8" name="CustomShape 11"/>
          <p:cNvSpPr/>
          <p:nvPr/>
        </p:nvSpPr>
        <p:spPr>
          <a:xfrm>
            <a:off x="85320" y="6679440"/>
            <a:ext cx="10071000" cy="1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"/>
                <a:ea typeface="DejaVu Sans"/>
              </a:rPr>
              <a:t>© 2025 Collins Aerospace.  |  This document does not include any export controlled technical data.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359" name="CustomShape 12"/>
          <p:cNvSpPr/>
          <p:nvPr/>
        </p:nvSpPr>
        <p:spPr>
          <a:xfrm>
            <a:off x="10983240" y="6433920"/>
            <a:ext cx="530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B363F87C-2095-4601-9CB0-24164138F3BD}" type="slidenum">
              <a:rPr b="0" lang="en-US" sz="1200" spc="-1" strike="noStrike">
                <a:solidFill>
                  <a:srgbClr val="63666a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60" name="Google Shape;127;p23" descr=""/>
          <p:cNvPicPr/>
          <p:nvPr/>
        </p:nvPicPr>
        <p:blipFill>
          <a:blip r:embed="rId3"/>
          <a:stretch/>
        </p:blipFill>
        <p:spPr>
          <a:xfrm>
            <a:off x="4114800" y="2834640"/>
            <a:ext cx="5028120" cy="2578320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dir="2700000" dist="37674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4" dur="indefinite" restart="never" nodeType="tmRoot">
          <p:childTnLst>
            <p:seq>
              <p:cTn id="135" dur="indefinite" nodeType="mainSeq">
                <p:childTnLst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5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 E">
                                      <p:cBhvr>
                                        <p:cTn id="1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</p:animMotion>
                                    <p:animEffect filter="fade" transition="in">
                                      <p:cBhvr additive="repl">
                                        <p:cTn id="142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CA_16x9_2024_v1</Template>
  <TotalTime>7689</TotalTime>
  <Application>LibreOffice/6.4.7.2$Linux_X86_64 LibreOffice_project/40$Build-2</Application>
  <Company>Collins Aerospace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2024-04-12T23:23:31Z</dcterms:created>
  <dc:creator>Tahat, Amer                            Collins</dc:creator>
  <dc:description>Updated June 2023</dc:description>
  <cp:keywords>https /corpid.rtx.com</cp:keywords>
  <dc:language>en-US</dc:language>
  <cp:lastModifiedBy/>
  <dcterms:modified xsi:type="dcterms:W3CDTF">2025-05-17T18:05:51Z</dcterms:modified>
  <cp:revision>51</cp:revision>
  <dc:subject>rtnipcontrolcode:internaluseonly|rtnipcontrolcodevm:rtxpogc035|rtnexportcontrolcountry:usa|rtnexportcontrolcode:otherinfo|rtnexportcontrolcodevm:nousecvm</dc:subject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Collins Aerospace</vt:lpwstr>
  </property>
  <property fmtid="{D5CDD505-2E9C-101B-9397-08002B2CF9AE}" pid="4" name="ContentTypeId">
    <vt:lpwstr>0x010100FA49450BF7B11147AA8C116BA14E6848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MSIP_Label_4447dd6a-a4a1-440b-a6a3-9124ef1ee017_ActionId">
    <vt:lpwstr>9a5bf9cd-cf11-4485-9abb-891aabd778e5</vt:lpwstr>
  </property>
  <property fmtid="{D5CDD505-2E9C-101B-9397-08002B2CF9AE}" pid="10" name="MSIP_Label_4447dd6a-a4a1-440b-a6a3-9124ef1ee017_ContentBits">
    <vt:lpwstr>0</vt:lpwstr>
  </property>
  <property fmtid="{D5CDD505-2E9C-101B-9397-08002B2CF9AE}" pid="11" name="MSIP_Label_4447dd6a-a4a1-440b-a6a3-9124ef1ee017_Enabled">
    <vt:lpwstr>true</vt:lpwstr>
  </property>
  <property fmtid="{D5CDD505-2E9C-101B-9397-08002B2CF9AE}" pid="12" name="MSIP_Label_4447dd6a-a4a1-440b-a6a3-9124ef1ee017_Method">
    <vt:lpwstr>Privileged</vt:lpwstr>
  </property>
  <property fmtid="{D5CDD505-2E9C-101B-9397-08002B2CF9AE}" pid="13" name="MSIP_Label_4447dd6a-a4a1-440b-a6a3-9124ef1ee017_Name">
    <vt:lpwstr>NO TECH DATA</vt:lpwstr>
  </property>
  <property fmtid="{D5CDD505-2E9C-101B-9397-08002B2CF9AE}" pid="14" name="MSIP_Label_4447dd6a-a4a1-440b-a6a3-9124ef1ee017_SetDate">
    <vt:lpwstr>2022-12-09T16:32:43Z</vt:lpwstr>
  </property>
  <property fmtid="{D5CDD505-2E9C-101B-9397-08002B2CF9AE}" pid="15" name="MSIP_Label_4447dd6a-a4a1-440b-a6a3-9124ef1ee017_SiteId">
    <vt:lpwstr>7a18110d-ef9b-4274-acef-e62ab0fe28ed</vt:lpwstr>
  </property>
  <property fmtid="{D5CDD505-2E9C-101B-9397-08002B2CF9AE}" pid="16" name="Notes">
    <vt:i4>6</vt:i4>
  </property>
  <property fmtid="{D5CDD505-2E9C-101B-9397-08002B2CF9AE}" pid="17" name="PresentationFormat">
    <vt:lpwstr>Widescreen</vt:lpwstr>
  </property>
  <property fmtid="{D5CDD505-2E9C-101B-9397-08002B2CF9AE}" pid="18" name="ScaleCrop">
    <vt:bool>0</vt:bool>
  </property>
  <property fmtid="{D5CDD505-2E9C-101B-9397-08002B2CF9AE}" pid="19" name="ShareDoc">
    <vt:bool>0</vt:bool>
  </property>
  <property fmtid="{D5CDD505-2E9C-101B-9397-08002B2CF9AE}" pid="20" name="Slides">
    <vt:i4>10</vt:i4>
  </property>
  <property fmtid="{D5CDD505-2E9C-101B-9397-08002B2CF9AE}" pid="21" name="bjClsUserRVM">
    <vt:lpwstr>[]</vt:lpwstr>
  </property>
  <property fmtid="{D5CDD505-2E9C-101B-9397-08002B2CF9AE}" pid="22" name="bjDocumentLabelXML">
    <vt:lpwstr>&lt;?xml version="1.0" encoding="us-ascii"?&gt;&lt;sisl xmlns:xsi="http://www.w3.org/2001/XMLSchema-instance" xmlns:xsd="http://www.w3.org/2001/XMLSchema" sislVersion="0" policy="cde53ac1-bf5f-4aae-9cf1-07509e23a4b0" origin="userSelected" xmlns="http://www.boldonj</vt:lpwstr>
  </property>
  <property fmtid="{D5CDD505-2E9C-101B-9397-08002B2CF9AE}" pid="23" name="bjDocumentLabelXML-0">
    <vt:lpwstr>ames.com/2008/01/sie/internal/label"&gt;&lt;element uid="acf9ecc3-0f45-4234-a90d-e4368facd981" value="" /&gt;&lt;element uid="69d00acd-89c4-44e0-84ae-e58da17f485c" value="" /&gt;&lt;element uid="bba94c65-ac3d-4f34-b2e1-8de11ef6f01c" value="" /&gt;&lt;element uid="bc2b7c01-6db1-4</vt:lpwstr>
  </property>
  <property fmtid="{D5CDD505-2E9C-101B-9397-08002B2CF9AE}" pid="24" name="bjDocumentLabelXML-1">
    <vt:lpwstr>e7d-88d1-fc61674f86fd" value="" /&gt;&lt;element uid="92e993a3-af32-4afb-aa19-3a49cdb82c7a" value="" /&gt;&lt;/sisl&gt;</vt:lpwstr>
  </property>
  <property fmtid="{D5CDD505-2E9C-101B-9397-08002B2CF9AE}" pid="25" name="bjDocumentSecurityLabel">
    <vt:lpwstr>Export Control Country: US  | Company Use/Internal Use Only | RTX Corporation (Corporate) | Other Information (Not Requiring an Export Control Marking) | No visual marking applied by the tool</vt:lpwstr>
  </property>
  <property fmtid="{D5CDD505-2E9C-101B-9397-08002B2CF9AE}" pid="26" name="bjLabelHistoryID">
    <vt:lpwstr>{F555A3F5-5996-4CD2-86E8-A52D0A24AEF9}</vt:lpwstr>
  </property>
  <property fmtid="{D5CDD505-2E9C-101B-9397-08002B2CF9AE}" pid="27" name="bjSaver">
    <vt:lpwstr>A2AB0OuaTTiL2YVHw3qxYann2Jd9uCN6</vt:lpwstr>
  </property>
  <property fmtid="{D5CDD505-2E9C-101B-9397-08002B2CF9AE}" pid="28" name="bjSlideMasterFooterText">
    <vt:lpwstr>RTX Corporation (Corporate) - Company Use</vt:lpwstr>
  </property>
  <property fmtid="{D5CDD505-2E9C-101B-9397-08002B2CF9AE}" pid="29" name="docIndexRef">
    <vt:lpwstr>3795a40d-54be-4aba-9c89-73449e97543b</vt:lpwstr>
  </property>
  <property fmtid="{D5CDD505-2E9C-101B-9397-08002B2CF9AE}" pid="30" name="rtnexportcontrolcode">
    <vt:lpwstr>otherinfo</vt:lpwstr>
  </property>
  <property fmtid="{D5CDD505-2E9C-101B-9397-08002B2CF9AE}" pid="31" name="rtnexportcontrolcodevm">
    <vt:lpwstr>nousecvm</vt:lpwstr>
  </property>
  <property fmtid="{D5CDD505-2E9C-101B-9397-08002B2CF9AE}" pid="32" name="rtnexportcontrolcountry">
    <vt:lpwstr>usa</vt:lpwstr>
  </property>
  <property fmtid="{D5CDD505-2E9C-101B-9397-08002B2CF9AE}" pid="33" name="rtnipcontrolcode">
    <vt:lpwstr>internaluseonly</vt:lpwstr>
  </property>
  <property fmtid="{D5CDD505-2E9C-101B-9397-08002B2CF9AE}" pid="34" name="rtnipcontrolcodevm">
    <vt:lpwstr>rtxpogc035</vt:lpwstr>
  </property>
</Properties>
</file>