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4" r:id="rId2"/>
  </p:sldMasterIdLst>
  <p:sldIdLst>
    <p:sldId id="432" r:id="rId3"/>
    <p:sldId id="433" r:id="rId4"/>
    <p:sldId id="434" r:id="rId5"/>
    <p:sldId id="435" r:id="rId6"/>
    <p:sldId id="257" r:id="rId7"/>
    <p:sldId id="438" r:id="rId8"/>
    <p:sldId id="439" r:id="rId9"/>
    <p:sldId id="440" r:id="rId10"/>
    <p:sldId id="436" r:id="rId11"/>
    <p:sldId id="437" r:id="rId12"/>
    <p:sldId id="441" r:id="rId13"/>
    <p:sldId id="442" r:id="rId14"/>
    <p:sldId id="443" r:id="rId15"/>
    <p:sldId id="444" r:id="rId16"/>
    <p:sldId id="44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EDBD"/>
    <a:srgbClr val="FF746C"/>
    <a:srgbClr val="FF0000"/>
    <a:srgbClr val="4F94CC"/>
    <a:srgbClr val="F5DFBC"/>
    <a:srgbClr val="BFD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00" d="100"/>
          <a:sy n="100" d="100"/>
        </p:scale>
        <p:origin x="216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Sub + Body | White">
    <p:bg>
      <p:bgRef idx="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E5225AB-9C68-48C0-B481-4F436A3B7308}"/>
              </a:ext>
            </a:extLst>
          </p:cNvPr>
          <p:cNvSpPr>
            <a:spLocks noGrp="1"/>
          </p:cNvSpPr>
          <p:nvPr>
            <p:ph type="body" idx="2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FBE7D4-FDCA-0F4E-B63D-291E8DDF9D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66827"/>
            <a:ext cx="10972800" cy="75850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8355C-FA3B-4066-92A2-32029C5A17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09600" y="1682496"/>
            <a:ext cx="10972800" cy="4401760"/>
          </a:xfrm>
          <a:prstGeom prst="rect">
            <a:avLst/>
          </a:prstGeom>
        </p:spPr>
        <p:txBody>
          <a:bodyPr>
            <a:noAutofit/>
          </a:bodyPr>
          <a:lstStyle>
            <a:lvl1pPr marL="233363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spc="0">
                <a:solidFill>
                  <a:schemeClr val="tx1"/>
                </a:solidFill>
              </a:defRPr>
            </a:lvl1pPr>
            <a:lvl2pPr marL="685800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</a:defRPr>
            </a:lvl2pPr>
            <a:lvl3pPr marL="1142944" indent="-228588">
              <a:buClr>
                <a:schemeClr val="accent1"/>
              </a:buClr>
              <a:buFont typeface="Arial" panose="020B0604020202020204" pitchFamily="34" charset="0"/>
              <a:buChar char="•"/>
              <a:defRPr sz="1200" spc="0">
                <a:solidFill>
                  <a:schemeClr val="tx1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C8824-0868-4FA8-BAE4-101D6897D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6730C-B129-4981-BDF8-FCCAB3B2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83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| White | No 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4572E7-7425-4C17-972B-9287FED039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B0995-EA19-4990-AF4B-4097FA44D9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787D3AD-A96D-41C2-BC61-0733E7B9DF8F}"/>
              </a:ext>
            </a:extLst>
          </p:cNvPr>
          <p:cNvSpPr txBox="1">
            <a:spLocks/>
          </p:cNvSpPr>
          <p:nvPr/>
        </p:nvSpPr>
        <p:spPr>
          <a:xfrm>
            <a:off x="5296103" y="6279970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spc="0" baseline="0" dirty="0">
                <a:solidFill>
                  <a:schemeClr val="tx1"/>
                </a:solidFill>
                <a:cs typeface="DIN-Light"/>
              </a:rPr>
              <a:t>© 2020 </a:t>
            </a:r>
            <a:r>
              <a:rPr lang="en-US" sz="600" spc="0" baseline="0" dirty="0">
                <a:solidFill>
                  <a:schemeClr val="tx1"/>
                </a:solidFill>
              </a:rPr>
              <a:t>Collins Aerospace</a:t>
            </a:r>
            <a:endParaRPr lang="en-US" sz="600" spc="0" baseline="0" dirty="0">
              <a:solidFill>
                <a:schemeClr val="accent1"/>
              </a:solidFill>
              <a:cs typeface="DIN-Light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87510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Sub + Body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61B13AE-08FF-4182-B13B-7EB8F4FA053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895352"/>
            <a:ext cx="10972800" cy="4188904"/>
          </a:xfrm>
        </p:spPr>
        <p:txBody>
          <a:bodyPr>
            <a:noAutofit/>
          </a:bodyPr>
          <a:lstStyle>
            <a:lvl1pPr marL="233363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spc="0">
                <a:solidFill>
                  <a:schemeClr val="tx1"/>
                </a:solidFill>
              </a:defRPr>
            </a:lvl1pPr>
            <a:lvl2pPr marL="685800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</a:defRPr>
            </a:lvl2pPr>
            <a:lvl3pPr marL="1142944" indent="-228588">
              <a:buClr>
                <a:schemeClr val="accent1"/>
              </a:buClr>
              <a:buFont typeface="Arial" panose="020B0604020202020204" pitchFamily="34" charset="0"/>
              <a:buChar char="•"/>
              <a:defRPr sz="1200" spc="0">
                <a:solidFill>
                  <a:schemeClr val="tx1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F01E6AB-8035-CC44-8226-FB6BA86CD6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FBE7D4-FDCA-0F4E-B63D-291E8DDF9D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D98B8D-DCA3-4BD6-A11A-ED3B7B2C6A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94BEA-A368-4593-9A57-A3D0128BB4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6743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Body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ECF2EFB-1FFD-0640-A59A-CE7F226354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401380"/>
            <a:ext cx="10972800" cy="4664517"/>
          </a:xfrm>
        </p:spPr>
        <p:txBody>
          <a:bodyPr>
            <a:noAutofit/>
          </a:bodyPr>
          <a:lstStyle>
            <a:lvl1pPr marL="233363" indent="-233363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spc="0">
                <a:solidFill>
                  <a:schemeClr val="tx1"/>
                </a:solidFill>
              </a:defRPr>
            </a:lvl1pPr>
            <a:lvl2pPr marL="685800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</a:defRPr>
            </a:lvl2pPr>
            <a:lvl3pPr marL="1142944" indent="-228588">
              <a:buClr>
                <a:schemeClr val="accent1"/>
              </a:buClr>
              <a:buFont typeface="Arial" panose="020B0604020202020204" pitchFamily="34" charset="0"/>
              <a:buChar char="•"/>
              <a:defRPr sz="1200" spc="0">
                <a:solidFill>
                  <a:schemeClr val="tx1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39C789-234B-0041-B311-916160AEF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9B8D00-5DA5-4638-B20A-F06736E623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805BD7-0FC8-4CFC-8B71-3CC33B9FBF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12563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Sub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A13725E-EEC9-A541-A129-451A9DC7953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33CA67-2743-BE45-A4E6-B088ACBBA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D23D9B-E365-4390-B4C2-73EC374CA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4FBCDF-CD63-4BEF-BE6A-CD05B51514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92232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42A82-65F5-9643-8C5E-E126C1F2F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4F9EE2-4406-4C21-92F4-F3E5A020A8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DD45E3-18F7-4B84-9FB9-181D23BECA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7629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 Collage + Sub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77EED0EA-774D-0F41-A218-DE820FFCF14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973738"/>
            <a:ext cx="4145280" cy="913107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AA25B962-B6D5-E443-8523-A4362723BE0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30412" y="1973736"/>
            <a:ext cx="8046720" cy="414267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9303EEA9-2941-B74E-9117-7A9AD13BCAF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886845"/>
            <a:ext cx="4145280" cy="3229565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109CE1B-EC33-4340-989A-4E157D4BA7D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AFF837-9556-424F-BF3B-DC25B38857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4FD6C8-43BC-4102-ACE7-BF469C8BBAF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1BDE68-94B6-4E33-A15B-7D0201FF59A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94957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 Collage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BF40DBD9-649C-9E44-A365-E9AF1300ECB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552919"/>
            <a:ext cx="4145280" cy="122181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1115DFFC-CD2E-F041-805B-96932B19DA1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30412" y="1555531"/>
            <a:ext cx="8046720" cy="4560876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5025509D-C23E-E24C-9625-BD927A967CA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774731"/>
            <a:ext cx="4145280" cy="3341676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A98B6A-953C-CB4D-B187-26021C9C7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21283D-BD12-4875-AF80-4F52F686B3D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CF32B8-F448-4736-85DD-63E5A177F60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89046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Two Columns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044BBBB-5C96-3A4C-B91C-AC2AB125BBA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0FBF85-F908-9543-AF8C-C05EF7A128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401187-5DE5-46F5-BE19-2596CA0E38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4C5A4B9D-E5EB-4E0B-9B27-98BCC447BC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1753431"/>
            <a:ext cx="5386917" cy="4327516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F1C83059-51E5-4C78-98F2-FD7F352BC5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93367" y="1754660"/>
            <a:ext cx="5386917" cy="4318856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ED366-2A05-459B-9DF8-5BF698B7A4F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5046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Three Columns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D6962E5-3DA9-814E-8D8E-BA7C9106E7CA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09600" y="1166707"/>
            <a:ext cx="10972800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82CE58-32D5-3345-8D45-4B2911CEFF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8A64F6-4B15-444C-BB90-5F5E8F3B383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88175"/>
            <a:ext cx="3535680" cy="4392772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 marL="1371532" indent="0">
              <a:buClr>
                <a:schemeClr val="bg2"/>
              </a:buClr>
              <a:buNone/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46720" y="1688175"/>
            <a:ext cx="3535680" cy="4392772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>
              <a:buClr>
                <a:schemeClr val="bg2"/>
              </a:buClr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4328160" y="1688175"/>
            <a:ext cx="3535680" cy="4392772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>
              <a:buClr>
                <a:schemeClr val="bg2"/>
              </a:buClr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9F715-BBA8-46EE-81BA-5AB0ECF70A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43145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6A440C-5DF3-4DDD-A00A-84F8F4748E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E18CA-2E4A-41D9-B678-28F90E51E0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1989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Body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ECF2EFB-1FFD-0640-A59A-CE7F226354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1402078"/>
            <a:ext cx="10972800" cy="4708975"/>
          </a:xfrm>
          <a:prstGeom prst="rect">
            <a:avLst/>
          </a:prstGeom>
        </p:spPr>
        <p:txBody>
          <a:bodyPr>
            <a:noAutofit/>
          </a:bodyPr>
          <a:lstStyle>
            <a:lvl1pPr marL="233363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600" spc="0">
                <a:solidFill>
                  <a:schemeClr val="tx1"/>
                </a:solidFill>
              </a:defRPr>
            </a:lvl1pPr>
            <a:lvl2pPr marL="685800" indent="-225425"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</a:defRPr>
            </a:lvl2pPr>
            <a:lvl3pPr marL="1142944" indent="-228588">
              <a:buClr>
                <a:schemeClr val="accent1"/>
              </a:buClr>
              <a:buFont typeface="Arial" panose="020B0604020202020204" pitchFamily="34" charset="0"/>
              <a:buChar char="•"/>
              <a:defRPr sz="1200" spc="0">
                <a:solidFill>
                  <a:schemeClr val="tx1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39C789-234B-0041-B311-916160AEF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E5EA4B-59AD-415B-8D7A-5804883562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6F1E04-0B6C-4B81-9C54-243FC5DE3E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91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| Black |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C24002-EE42-4430-9A4A-6C0B504FEA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0FB2B-E08A-4F60-8C05-86602CA65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3DD90CB-1EDF-48E1-BC72-0C5983054F42}"/>
              </a:ext>
            </a:extLst>
          </p:cNvPr>
          <p:cNvSpPr txBox="1">
            <a:spLocks/>
          </p:cNvSpPr>
          <p:nvPr/>
        </p:nvSpPr>
        <p:spPr>
          <a:xfrm>
            <a:off x="5296103" y="6279970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spc="0" baseline="0" dirty="0">
                <a:solidFill>
                  <a:schemeClr val="tx1"/>
                </a:solidFill>
                <a:cs typeface="DIN-Light"/>
              </a:rPr>
              <a:t>© 2020 </a:t>
            </a:r>
            <a:r>
              <a:rPr lang="en-US" sz="600" spc="0" baseline="0" dirty="0">
                <a:solidFill>
                  <a:schemeClr val="tx1"/>
                </a:solidFill>
              </a:rPr>
              <a:t>Collins Aerospace</a:t>
            </a:r>
            <a:endParaRPr lang="en-US" sz="600" spc="0" baseline="0" dirty="0">
              <a:solidFill>
                <a:schemeClr val="accent1"/>
              </a:solidFill>
              <a:cs typeface="DIN-Light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15790316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|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66829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300" baseline="0"/>
            </a:lvl1pPr>
          </a:lstStyle>
          <a:p>
            <a:pPr lvl="0"/>
            <a:r>
              <a:rPr lang="en-US" dirty="0"/>
              <a:t>TITLE HERE. ALL CAPS. WHITE. 24 PT.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7397E52E-98A3-4984-931D-1E63DCDB9A3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138820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21D27-7279-4E5A-A354-B1B0C73D427F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56E47-238B-4F65-BF44-6D8FA932FBBD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468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| Black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466829"/>
            <a:ext cx="6495845" cy="1617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pc="300" baseline="0"/>
            </a:lvl1pPr>
          </a:lstStyle>
          <a:p>
            <a:pPr lvl="0"/>
            <a:r>
              <a:rPr lang="en-US" dirty="0"/>
              <a:t>TITLE HERE. ALL CAPS. BLACK. 24 PT.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67AA4070-7CFC-45F6-8A11-958B4586B16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2138820"/>
            <a:ext cx="6507888" cy="613853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45897C-23C1-436B-89DF-882EE349FC81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CD10A-591E-4F9C-9814-BD8C78107065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87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Cover Slide | Solid |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4A54FD8-B531-0B4E-8934-C853C4D67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2697277"/>
            <a:ext cx="6906408" cy="1617613"/>
          </a:xfrm>
          <a:prstGeom prst="rect">
            <a:avLst/>
          </a:prstGeom>
        </p:spPr>
        <p:txBody>
          <a:bodyPr anchor="b"/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3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 HERE. ALL CAPS. white. 24 PT.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D31D793F-8D60-444C-B182-F47C65D273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1" y="4376177"/>
            <a:ext cx="6906408" cy="613853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609600"/>
            <a:ext cx="11582400" cy="0"/>
          </a:xfrm>
          <a:prstGeom prst="line">
            <a:avLst/>
          </a:prstGeom>
          <a:ln w="6350" cap="sq">
            <a:solidFill>
              <a:schemeClr val="accent1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AAEC19-A6B2-4318-8059-930560E2463A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B0D61B-C032-47A0-817B-E65EADC178ED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68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Cover Slide | Solid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4A54FD8-B531-0B4E-8934-C853C4D67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2697277"/>
            <a:ext cx="6906408" cy="1617613"/>
          </a:xfrm>
          <a:prstGeom prst="rect">
            <a:avLst/>
          </a:prstGeom>
        </p:spPr>
        <p:txBody>
          <a:bodyPr anchor="b"/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3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 HERE. ALL CAPS. black. 24 PT.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D31D793F-8D60-444C-B182-F47C65D273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3" y="4376177"/>
            <a:ext cx="6906408" cy="613853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" y="609600"/>
            <a:ext cx="11582400" cy="9912"/>
          </a:xfrm>
          <a:prstGeom prst="line">
            <a:avLst/>
          </a:prstGeom>
          <a:ln w="6350" cap="sq">
            <a:solidFill>
              <a:schemeClr val="accent1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4A3360-5419-403A-BF9A-FFDBE6F34F28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8E21A3-FD86-4B24-9BF4-D756D4A8106C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25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Cover Slide | Solid | Terra Cot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4A54FD8-B531-0B4E-8934-C853C4D67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1" y="2697277"/>
            <a:ext cx="6906408" cy="1617613"/>
          </a:xfrm>
          <a:prstGeom prst="rect">
            <a:avLst/>
          </a:prstGeom>
        </p:spPr>
        <p:txBody>
          <a:bodyPr anchor="b"/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3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 HERE. ALL CAPS. WHITE. 24 PT.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D31D793F-8D60-444C-B182-F47C65D273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3" y="4376177"/>
            <a:ext cx="6906408" cy="613853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SUBHEAD HERE. ALL CAPS. white. 11 PT.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" y="609600"/>
            <a:ext cx="11582400" cy="9912"/>
          </a:xfrm>
          <a:prstGeom prst="line">
            <a:avLst/>
          </a:prstGeom>
          <a:ln w="6350" cap="sq">
            <a:solidFill>
              <a:schemeClr val="tx1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4E10CE-6D19-4A8A-AAD8-85840FDD8F3C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4D1D29-7C65-4277-A32E-2FD693FAC8A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73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| Solid |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9CF9688B-74D5-7B40-871D-F5EADB2DA9E6}"/>
              </a:ext>
            </a:extLst>
          </p:cNvPr>
          <p:cNvSpPr/>
          <p:nvPr/>
        </p:nvSpPr>
        <p:spPr>
          <a:xfrm>
            <a:off x="348901" y="345062"/>
            <a:ext cx="11494220" cy="5647183"/>
          </a:xfrm>
          <a:custGeom>
            <a:avLst/>
            <a:gdLst>
              <a:gd name="connsiteX0" fmla="*/ 385314 w 8620665"/>
              <a:gd name="connsiteY0" fmla="*/ 0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  <a:gd name="connsiteX0" fmla="*/ 304632 w 8620665"/>
              <a:gd name="connsiteY0" fmla="*/ 8965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665" h="4014159">
                <a:moveTo>
                  <a:pt x="304632" y="8965"/>
                </a:moveTo>
                <a:lnTo>
                  <a:pt x="8620665" y="0"/>
                </a:lnTo>
                <a:lnTo>
                  <a:pt x="8620665" y="4014159"/>
                </a:lnTo>
                <a:lnTo>
                  <a:pt x="0" y="4014159"/>
                </a:lnTo>
                <a:lnTo>
                  <a:pt x="0" y="408317"/>
                </a:lnTo>
              </a:path>
            </a:pathLst>
          </a:custGeom>
          <a:noFill/>
          <a:ln w="15875">
            <a:solidFill>
              <a:schemeClr val="tx1"/>
            </a:solidFill>
            <a:head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D77F097C-CB5B-3641-B30F-3DA07CE8FD3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2509" y="5407142"/>
            <a:ext cx="6913501" cy="417931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E988F-F066-469F-B9DB-2509596932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499" y="2061405"/>
            <a:ext cx="10984992" cy="334573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500" spc="300" baseline="0">
                <a:ea typeface="+mn-ea"/>
              </a:defRPr>
            </a:lvl1pPr>
          </a:lstStyle>
          <a:p>
            <a:pPr lvl="0"/>
            <a:r>
              <a:rPr lang="en-US" dirty="0"/>
              <a:t>TRANSITION TITLE. </a:t>
            </a:r>
            <a:br>
              <a:rPr lang="en-US" dirty="0"/>
            </a:br>
            <a:r>
              <a:rPr lang="en-US" dirty="0"/>
              <a:t>ALL CAPS. WHITE. </a:t>
            </a:r>
            <a:br>
              <a:rPr lang="en-US" dirty="0"/>
            </a:br>
            <a:r>
              <a:rPr lang="en-US" dirty="0"/>
              <a:t>45 PT.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B6529-7FFC-481C-8C50-839650D8F5EB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30380-8D6C-48ED-B960-5D3CA89888CE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18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| Solid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9CF9688B-74D5-7B40-871D-F5EADB2DA9E6}"/>
              </a:ext>
            </a:extLst>
          </p:cNvPr>
          <p:cNvSpPr/>
          <p:nvPr/>
        </p:nvSpPr>
        <p:spPr>
          <a:xfrm>
            <a:off x="348901" y="345062"/>
            <a:ext cx="11494220" cy="5647183"/>
          </a:xfrm>
          <a:custGeom>
            <a:avLst/>
            <a:gdLst>
              <a:gd name="connsiteX0" fmla="*/ 385314 w 8620665"/>
              <a:gd name="connsiteY0" fmla="*/ 0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  <a:gd name="connsiteX0" fmla="*/ 304632 w 8620665"/>
              <a:gd name="connsiteY0" fmla="*/ 8965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665" h="4014159">
                <a:moveTo>
                  <a:pt x="304632" y="8965"/>
                </a:moveTo>
                <a:lnTo>
                  <a:pt x="8620665" y="0"/>
                </a:lnTo>
                <a:lnTo>
                  <a:pt x="8620665" y="4014159"/>
                </a:lnTo>
                <a:lnTo>
                  <a:pt x="0" y="4014159"/>
                </a:lnTo>
                <a:lnTo>
                  <a:pt x="0" y="408317"/>
                </a:lnTo>
              </a:path>
            </a:pathLst>
          </a:custGeom>
          <a:noFill/>
          <a:ln w="15875">
            <a:solidFill>
              <a:schemeClr val="tx1"/>
            </a:solidFill>
            <a:head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D77F097C-CB5B-3641-B30F-3DA07CE8FD3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2509" y="5407142"/>
            <a:ext cx="6913501" cy="417931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 HERE. ALL CAPS. TERRA COTTA. 11 PT.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A2C1F3-FA25-47B6-8A37-E9A0CD151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499" y="2061405"/>
            <a:ext cx="10984992" cy="334573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500" spc="300" baseline="0">
                <a:ea typeface="+mn-ea"/>
              </a:defRPr>
            </a:lvl1pPr>
          </a:lstStyle>
          <a:p>
            <a:pPr lvl="0"/>
            <a:r>
              <a:rPr lang="en-US" dirty="0"/>
              <a:t>TRANSITION TITLE. </a:t>
            </a:r>
            <a:br>
              <a:rPr lang="en-US" dirty="0"/>
            </a:br>
            <a:r>
              <a:rPr lang="en-US" dirty="0"/>
              <a:t>ALL CAPS. Black. </a:t>
            </a:r>
            <a:br>
              <a:rPr lang="en-US" dirty="0"/>
            </a:br>
            <a:r>
              <a:rPr lang="en-US" dirty="0"/>
              <a:t>45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2BE83E-D886-418F-9C93-2D5DEA9C3484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A2071B-2C30-49B6-95FF-C5CCFE8BAA7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82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| Solid | Terra Cot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9CF9688B-74D5-7B40-871D-F5EADB2DA9E6}"/>
              </a:ext>
            </a:extLst>
          </p:cNvPr>
          <p:cNvSpPr/>
          <p:nvPr/>
        </p:nvSpPr>
        <p:spPr>
          <a:xfrm>
            <a:off x="348901" y="345062"/>
            <a:ext cx="11494220" cy="5647183"/>
          </a:xfrm>
          <a:custGeom>
            <a:avLst/>
            <a:gdLst>
              <a:gd name="connsiteX0" fmla="*/ 385314 w 8620665"/>
              <a:gd name="connsiteY0" fmla="*/ 0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  <a:gd name="connsiteX0" fmla="*/ 304632 w 8620665"/>
              <a:gd name="connsiteY0" fmla="*/ 8965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665" h="4014159">
                <a:moveTo>
                  <a:pt x="304632" y="8965"/>
                </a:moveTo>
                <a:lnTo>
                  <a:pt x="8620665" y="0"/>
                </a:lnTo>
                <a:lnTo>
                  <a:pt x="8620665" y="4014159"/>
                </a:lnTo>
                <a:lnTo>
                  <a:pt x="0" y="4014159"/>
                </a:lnTo>
                <a:lnTo>
                  <a:pt x="0" y="408317"/>
                </a:lnTo>
              </a:path>
            </a:pathLst>
          </a:custGeom>
          <a:noFill/>
          <a:ln w="15875">
            <a:solidFill>
              <a:schemeClr val="tx1"/>
            </a:solidFill>
            <a:head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D77F097C-CB5B-3641-B30F-3DA07CE8FD3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2509" y="5407142"/>
            <a:ext cx="6913501" cy="417931"/>
          </a:xfrm>
        </p:spPr>
        <p:txBody>
          <a:bodyPr anchor="t">
            <a:noAutofit/>
          </a:bodyPr>
          <a:lstStyle>
            <a:lvl1pPr marL="0" indent="0">
              <a:buNone/>
              <a:defRPr sz="1100" cap="all" spc="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SUBHEAD HERE. ALL CAPS. white. 11 PT.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91C7030-7C21-4D01-94C3-78400167FE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499" y="2061405"/>
            <a:ext cx="10984992" cy="334573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500" spc="300" baseline="0">
                <a:solidFill>
                  <a:schemeClr val="tx1"/>
                </a:solidFill>
                <a:ea typeface="+mn-ea"/>
              </a:defRPr>
            </a:lvl1pPr>
          </a:lstStyle>
          <a:p>
            <a:pPr lvl="0"/>
            <a:r>
              <a:rPr lang="en-US" dirty="0"/>
              <a:t>TRANSITION TITLE. </a:t>
            </a:r>
            <a:br>
              <a:rPr lang="en-US" dirty="0"/>
            </a:br>
            <a:r>
              <a:rPr lang="en-US" dirty="0"/>
              <a:t>ALL CAPS. WHITE. </a:t>
            </a:r>
            <a:br>
              <a:rPr lang="en-US" dirty="0"/>
            </a:br>
            <a:r>
              <a:rPr lang="en-US" dirty="0"/>
              <a:t>45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9FA3B2-D0F0-46D2-9466-44B642FC905B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3A297C-A2D6-40CA-AD99-EEB809D81A8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74206"/>
      </p:ext>
    </p:extLst>
  </p:cSld>
  <p:clrMapOvr>
    <a:masterClrMapping/>
  </p:clrMapOvr>
  <p:transition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 Chart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66827"/>
            <a:ext cx="11237379" cy="75850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958B17C-FE6E-4F59-A161-671D59ABF97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09600" y="1166707"/>
            <a:ext cx="11237379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5ABFF238-972F-FB40-BE5D-68E2F1D9EC2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93792" y="1641951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8EC76AE-7BE5-294B-9BF4-53BFFAFF7E7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93792" y="3030131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12D8180D-0D8E-B642-AD57-6BA7F623754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676400" y="3030131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E6A15E34-936C-DF49-858C-AB3A808ED2C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5008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4C68ADBA-D7D6-D342-AE08-FD1C53F945E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859024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E02ECDB4-5AD6-7C45-91D3-82FE33CE6D9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193792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B967F4E4-8CE7-2944-A00F-24639A4022F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040880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6067C2E-8A1A-C24E-ABBB-BFD08C1671B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711184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356D8DE8-5B64-8D4D-9781-CB5B72A560F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381488" y="4349837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4" name="Text Placeholder 59">
            <a:extLst>
              <a:ext uri="{FF2B5EF4-FFF2-40B4-BE49-F238E27FC236}">
                <a16:creationId xmlns:a16="http://schemas.microsoft.com/office/drawing/2014/main" id="{AAD068EC-C3F2-0F46-B6CB-4A760746362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39840" y="1806231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15" name="Text Placeholder 59">
            <a:extLst>
              <a:ext uri="{FF2B5EF4-FFF2-40B4-BE49-F238E27FC236}">
                <a16:creationId xmlns:a16="http://schemas.microsoft.com/office/drawing/2014/main" id="{46396501-5E4A-4547-BD0E-75445D8F480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9840" y="2300952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16" name="Text Placeholder 59">
            <a:extLst>
              <a:ext uri="{FF2B5EF4-FFF2-40B4-BE49-F238E27FC236}">
                <a16:creationId xmlns:a16="http://schemas.microsoft.com/office/drawing/2014/main" id="{2603966A-E2D9-824B-A89F-EA677B9EFE1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859024" y="3175234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F306B794-F127-CD4A-AF19-BEEFCAA85BB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859024" y="3683206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18" name="Text Placeholder 59">
            <a:extLst>
              <a:ext uri="{FF2B5EF4-FFF2-40B4-BE49-F238E27FC236}">
                <a16:creationId xmlns:a16="http://schemas.microsoft.com/office/drawing/2014/main" id="{34112D37-2205-B848-AC2E-BD4056D73F7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45009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19" name="Text Placeholder 59">
            <a:extLst>
              <a:ext uri="{FF2B5EF4-FFF2-40B4-BE49-F238E27FC236}">
                <a16:creationId xmlns:a16="http://schemas.microsoft.com/office/drawing/2014/main" id="{F7F8772C-0E28-B04E-BD81-B40EF87AEC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45009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0" name="Text Placeholder 59">
            <a:extLst>
              <a:ext uri="{FF2B5EF4-FFF2-40B4-BE49-F238E27FC236}">
                <a16:creationId xmlns:a16="http://schemas.microsoft.com/office/drawing/2014/main" id="{9227AD50-FBF9-A246-AF49-3CEF5A9B092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859024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1" name="Text Placeholder 59">
            <a:extLst>
              <a:ext uri="{FF2B5EF4-FFF2-40B4-BE49-F238E27FC236}">
                <a16:creationId xmlns:a16="http://schemas.microsoft.com/office/drawing/2014/main" id="{A9801118-1422-A14E-BD94-22F26787C1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59024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2" name="Text Placeholder 59">
            <a:extLst>
              <a:ext uri="{FF2B5EF4-FFF2-40B4-BE49-F238E27FC236}">
                <a16:creationId xmlns:a16="http://schemas.microsoft.com/office/drawing/2014/main" id="{DA83B46F-FD84-814E-B725-028067D91D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193792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3" name="Text Placeholder 59">
            <a:extLst>
              <a:ext uri="{FF2B5EF4-FFF2-40B4-BE49-F238E27FC236}">
                <a16:creationId xmlns:a16="http://schemas.microsoft.com/office/drawing/2014/main" id="{7608E6CD-ACB2-4A4E-99C9-BA790309A6C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93792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4" name="Text Placeholder 59">
            <a:extLst>
              <a:ext uri="{FF2B5EF4-FFF2-40B4-BE49-F238E27FC236}">
                <a16:creationId xmlns:a16="http://schemas.microsoft.com/office/drawing/2014/main" id="{34273060-1F39-A54E-B595-D24001E81C2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040880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5" name="Text Placeholder 59">
            <a:extLst>
              <a:ext uri="{FF2B5EF4-FFF2-40B4-BE49-F238E27FC236}">
                <a16:creationId xmlns:a16="http://schemas.microsoft.com/office/drawing/2014/main" id="{DB3F8C38-E7FA-EC4B-B0EA-E8968653CAEB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040880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6" name="Text Placeholder 59">
            <a:extLst>
              <a:ext uri="{FF2B5EF4-FFF2-40B4-BE49-F238E27FC236}">
                <a16:creationId xmlns:a16="http://schemas.microsoft.com/office/drawing/2014/main" id="{C10AEC33-A230-184B-A765-7D4A74A8F4C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723755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27" name="Text Placeholder 59">
            <a:extLst>
              <a:ext uri="{FF2B5EF4-FFF2-40B4-BE49-F238E27FC236}">
                <a16:creationId xmlns:a16="http://schemas.microsoft.com/office/drawing/2014/main" id="{9F2E478C-C4E9-4146-9EC3-D0C9AB7A659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723755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81E76849-5610-2C40-93D4-822EF3028FBB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674232" y="3030131"/>
            <a:ext cx="975360" cy="975360"/>
          </a:xfrm>
          <a:prstGeom prst="rect">
            <a:avLst/>
          </a:prstGeo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29" name="Text Placeholder 59">
            <a:extLst>
              <a:ext uri="{FF2B5EF4-FFF2-40B4-BE49-F238E27FC236}">
                <a16:creationId xmlns:a16="http://schemas.microsoft.com/office/drawing/2014/main" id="{11A9C59D-F39D-D14F-AF46-5BA85F567680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431280" y="3175234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30" name="Text Placeholder 59">
            <a:extLst>
              <a:ext uri="{FF2B5EF4-FFF2-40B4-BE49-F238E27FC236}">
                <a16:creationId xmlns:a16="http://schemas.microsoft.com/office/drawing/2014/main" id="{4695BFE7-6E66-EB4F-83FA-D531E3D06BC2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431280" y="3683206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1" name="Text Placeholder 59">
            <a:extLst>
              <a:ext uri="{FF2B5EF4-FFF2-40B4-BE49-F238E27FC236}">
                <a16:creationId xmlns:a16="http://schemas.microsoft.com/office/drawing/2014/main" id="{81818247-7E1D-6647-BB1B-ACB36AE7600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819904" y="3174297"/>
            <a:ext cx="2072640" cy="486833"/>
          </a:xfrm>
          <a:prstGeom prst="rect">
            <a:avLst/>
          </a:prstGeo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BLACK. 9 PT.</a:t>
            </a:r>
          </a:p>
        </p:txBody>
      </p:sp>
      <p:sp>
        <p:nvSpPr>
          <p:cNvPr id="32" name="Text Placeholder 59">
            <a:extLst>
              <a:ext uri="{FF2B5EF4-FFF2-40B4-BE49-F238E27FC236}">
                <a16:creationId xmlns:a16="http://schemas.microsoft.com/office/drawing/2014/main" id="{4F1CECA1-565B-7540-B43C-49770A617ECB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819904" y="3683206"/>
            <a:ext cx="2072640" cy="322287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3" name="Text Placeholder 59">
            <a:extLst>
              <a:ext uri="{FF2B5EF4-FFF2-40B4-BE49-F238E27FC236}">
                <a16:creationId xmlns:a16="http://schemas.microsoft.com/office/drawing/2014/main" id="{5A430AF1-FF22-0A4E-9AAB-B6FEC573BCF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0381488" y="5449719"/>
            <a:ext cx="1465491" cy="291367"/>
          </a:xfrm>
          <a:prstGeom prst="rect">
            <a:avLst/>
          </a:prstGeo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BLACK. 8 PT.</a:t>
            </a:r>
          </a:p>
        </p:txBody>
      </p:sp>
      <p:sp>
        <p:nvSpPr>
          <p:cNvPr id="34" name="Text Placeholder 59">
            <a:extLst>
              <a:ext uri="{FF2B5EF4-FFF2-40B4-BE49-F238E27FC236}">
                <a16:creationId xmlns:a16="http://schemas.microsoft.com/office/drawing/2014/main" id="{99BD1052-19CC-5A4B-9443-95FF06B71007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10381488" y="5755572"/>
            <a:ext cx="1465491" cy="328021"/>
          </a:xfrm>
          <a:prstGeom prst="rect">
            <a:avLst/>
          </a:prstGeo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5F1AE9EA-E293-486F-B3CE-4BF2AB9EE23C}"/>
              </a:ext>
            </a:extLst>
          </p:cNvPr>
          <p:cNvSpPr>
            <a:spLocks noGrp="1"/>
          </p:cNvSpPr>
          <p:nvPr>
            <p:ph type="sldNum" sz="quarter" idx="67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74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+ Sub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387E6DC-BC84-4C86-A9DE-0160AC1C9D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33CA67-2743-BE45-A4E6-B088ACBBA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AD5D2E-A2AC-4899-90EB-41A4D9D52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3E2829-C632-4D45-94B3-B004173EEE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94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 Chart |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66827"/>
            <a:ext cx="11322776" cy="75850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White. 24 pt.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D6962E5-3DA9-814E-8D8E-BA7C9106E7CA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09600" y="1166707"/>
            <a:ext cx="11322776" cy="411740"/>
          </a:xfrm>
        </p:spPr>
        <p:txBody>
          <a:bodyPr anchor="t">
            <a:normAutofit/>
          </a:bodyPr>
          <a:lstStyle>
            <a:lvl1pPr marL="0" indent="0">
              <a:buNone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SUBTITLE | ALL CAPS | TERRA COTTA | 11 PT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ABFF238-972F-FB40-BE5D-68E2F1D9EC2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193792" y="1666663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18EC76AE-7BE5-294B-9BF4-53BFFAFF7E7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193792" y="3054843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E6A15E34-936C-DF49-858C-AB3A808ED2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5008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4C68ADBA-D7D6-D342-AE08-FD1C53F945E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859024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E02ECDB4-5AD6-7C45-91D3-82FE33CE6D9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193792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B967F4E4-8CE7-2944-A00F-24639A4022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040880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6067C2E-8A1A-C24E-ABBB-BFD08C1671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711184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356D8DE8-5B64-8D4D-9781-CB5B72A560F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0381488" y="4374549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27A2740-AC7D-7345-984A-5BD6779737F4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711184" y="3054843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15" name="Text Placeholder 59">
            <a:extLst>
              <a:ext uri="{FF2B5EF4-FFF2-40B4-BE49-F238E27FC236}">
                <a16:creationId xmlns:a16="http://schemas.microsoft.com/office/drawing/2014/main" id="{4ABFBA9D-330E-B447-889F-71B98260E15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39840" y="1821269"/>
            <a:ext cx="2072640" cy="486833"/>
          </a:xfr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16" name="Text Placeholder 59">
            <a:extLst>
              <a:ext uri="{FF2B5EF4-FFF2-40B4-BE49-F238E27FC236}">
                <a16:creationId xmlns:a16="http://schemas.microsoft.com/office/drawing/2014/main" id="{29383DA9-35EB-A841-B8E8-066B4EA04E9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9840" y="2325664"/>
            <a:ext cx="2072640" cy="322287"/>
          </a:xfr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B4988776-510F-FE4F-9066-FE58CA4CE68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45008" y="5512586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18" name="Text Placeholder 59">
            <a:extLst>
              <a:ext uri="{FF2B5EF4-FFF2-40B4-BE49-F238E27FC236}">
                <a16:creationId xmlns:a16="http://schemas.microsoft.com/office/drawing/2014/main" id="{5CA73BAF-90D6-DF40-BA83-5BBD69EFFCB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45008" y="5818439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19" name="Text Placeholder 59">
            <a:extLst>
              <a:ext uri="{FF2B5EF4-FFF2-40B4-BE49-F238E27FC236}">
                <a16:creationId xmlns:a16="http://schemas.microsoft.com/office/drawing/2014/main" id="{EDE97D3D-175D-6149-AF76-3EF0663BC7E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822448" y="5512586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0" name="Text Placeholder 59">
            <a:extLst>
              <a:ext uri="{FF2B5EF4-FFF2-40B4-BE49-F238E27FC236}">
                <a16:creationId xmlns:a16="http://schemas.microsoft.com/office/drawing/2014/main" id="{07AEE21D-ADEA-DA47-A36B-ED05986C0AD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822448" y="5818439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1" name="Text Placeholder 59">
            <a:extLst>
              <a:ext uri="{FF2B5EF4-FFF2-40B4-BE49-F238E27FC236}">
                <a16:creationId xmlns:a16="http://schemas.microsoft.com/office/drawing/2014/main" id="{A3570388-CF93-E14C-8871-B14FC996C81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193792" y="5512586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2" name="Text Placeholder 59">
            <a:extLst>
              <a:ext uri="{FF2B5EF4-FFF2-40B4-BE49-F238E27FC236}">
                <a16:creationId xmlns:a16="http://schemas.microsoft.com/office/drawing/2014/main" id="{B7D95C78-A9DC-5142-80B0-BEE8D025B55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193792" y="5818439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3" name="Text Placeholder 59">
            <a:extLst>
              <a:ext uri="{FF2B5EF4-FFF2-40B4-BE49-F238E27FC236}">
                <a16:creationId xmlns:a16="http://schemas.microsoft.com/office/drawing/2014/main" id="{5C20E454-7D71-6D49-8340-2C2C92BAB601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032647" y="5512586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4" name="Text Placeholder 59">
            <a:extLst>
              <a:ext uri="{FF2B5EF4-FFF2-40B4-BE49-F238E27FC236}">
                <a16:creationId xmlns:a16="http://schemas.microsoft.com/office/drawing/2014/main" id="{DC2A92B2-B90B-AC44-8367-CC89EF31785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7032647" y="5818439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5" name="Text Placeholder 59">
            <a:extLst>
              <a:ext uri="{FF2B5EF4-FFF2-40B4-BE49-F238E27FC236}">
                <a16:creationId xmlns:a16="http://schemas.microsoft.com/office/drawing/2014/main" id="{DAA62298-769A-A843-804C-507D94C7C8D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737767" y="5516340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6" name="Text Placeholder 59">
            <a:extLst>
              <a:ext uri="{FF2B5EF4-FFF2-40B4-BE49-F238E27FC236}">
                <a16:creationId xmlns:a16="http://schemas.microsoft.com/office/drawing/2014/main" id="{90DB92DC-5B96-6947-9102-329E9AD6B4B8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8737767" y="5822193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7" name="Text Placeholder 59">
            <a:extLst>
              <a:ext uri="{FF2B5EF4-FFF2-40B4-BE49-F238E27FC236}">
                <a16:creationId xmlns:a16="http://schemas.microsoft.com/office/drawing/2014/main" id="{11145940-26F6-D345-AEB5-DB00F76C7F1F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10381488" y="5512586"/>
            <a:ext cx="1465491" cy="291367"/>
          </a:xfrm>
        </p:spPr>
        <p:txBody>
          <a:bodyPr lIns="0" bIns="0" anchor="b"/>
          <a:lstStyle>
            <a:lvl1pPr marL="7938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cap="all" spc="0" baseline="0">
                <a:solidFill>
                  <a:schemeClr val="tx1"/>
                </a:solidFill>
              </a:defRPr>
            </a:lvl1pPr>
          </a:lstStyle>
          <a:p>
            <a:pPr marL="7938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HERE. ALL CAPS. WHITE. 8 PT.</a:t>
            </a:r>
          </a:p>
        </p:txBody>
      </p:sp>
      <p:sp>
        <p:nvSpPr>
          <p:cNvPr id="28" name="Text Placeholder 59">
            <a:extLst>
              <a:ext uri="{FF2B5EF4-FFF2-40B4-BE49-F238E27FC236}">
                <a16:creationId xmlns:a16="http://schemas.microsoft.com/office/drawing/2014/main" id="{7FC80356-24FA-3340-B9FC-DE1492BFA627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0381488" y="5818439"/>
            <a:ext cx="1465491" cy="328021"/>
          </a:xfrm>
        </p:spPr>
        <p:txBody>
          <a:bodyPr lIns="0" bIns="0" anchor="t" anchorCtr="0"/>
          <a:lstStyle>
            <a:lvl1pPr marL="7938" indent="0">
              <a:buNone/>
              <a:defRPr sz="8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8 pt.</a:t>
            </a:r>
          </a:p>
        </p:txBody>
      </p:sp>
      <p:sp>
        <p:nvSpPr>
          <p:cNvPr id="29" name="Picture Placeholder 5">
            <a:extLst>
              <a:ext uri="{FF2B5EF4-FFF2-40B4-BE49-F238E27FC236}">
                <a16:creationId xmlns:a16="http://schemas.microsoft.com/office/drawing/2014/main" id="{F8E227CA-C8B1-FD4F-9719-AC576682CC3A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>
          <a:xfrm>
            <a:off x="1804416" y="3034200"/>
            <a:ext cx="975360" cy="975360"/>
          </a:xfrm>
        </p:spPr>
        <p:txBody>
          <a:bodyPr anchor="ctr"/>
          <a:lstStyle>
            <a:lvl1pPr marL="7938" indent="0" algn="ctr">
              <a:buNone/>
              <a:defRPr sz="750" spc="0"/>
            </a:lvl1pPr>
          </a:lstStyle>
          <a:p>
            <a:r>
              <a:rPr lang="en-US" dirty="0"/>
              <a:t>HEADSHOT HERE</a:t>
            </a:r>
          </a:p>
        </p:txBody>
      </p:sp>
      <p:sp>
        <p:nvSpPr>
          <p:cNvPr id="30" name="Text Placeholder 59">
            <a:extLst>
              <a:ext uri="{FF2B5EF4-FFF2-40B4-BE49-F238E27FC236}">
                <a16:creationId xmlns:a16="http://schemas.microsoft.com/office/drawing/2014/main" id="{479DAFC0-5785-0446-A3E7-5BF65BCC02A9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339840" y="3214947"/>
            <a:ext cx="2072640" cy="486833"/>
          </a:xfr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31" name="Text Placeholder 59">
            <a:extLst>
              <a:ext uri="{FF2B5EF4-FFF2-40B4-BE49-F238E27FC236}">
                <a16:creationId xmlns:a16="http://schemas.microsoft.com/office/drawing/2014/main" id="{01FF4553-5F63-074B-8CB3-DF55725FEFB3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339840" y="3712306"/>
            <a:ext cx="2072640" cy="322287"/>
          </a:xfr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2" name="Text Placeholder 59">
            <a:extLst>
              <a:ext uri="{FF2B5EF4-FFF2-40B4-BE49-F238E27FC236}">
                <a16:creationId xmlns:a16="http://schemas.microsoft.com/office/drawing/2014/main" id="{2ACC479D-100C-AB4A-B437-FFCD18495B7E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2917848" y="3194666"/>
            <a:ext cx="2072640" cy="486833"/>
          </a:xfr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33" name="Text Placeholder 59">
            <a:extLst>
              <a:ext uri="{FF2B5EF4-FFF2-40B4-BE49-F238E27FC236}">
                <a16:creationId xmlns:a16="http://schemas.microsoft.com/office/drawing/2014/main" id="{F88A7EF7-25F7-5349-8978-9A5DA5F31094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2917848" y="3699062"/>
            <a:ext cx="2072640" cy="322287"/>
          </a:xfr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4" name="Text Placeholder 59">
            <a:extLst>
              <a:ext uri="{FF2B5EF4-FFF2-40B4-BE49-F238E27FC236}">
                <a16:creationId xmlns:a16="http://schemas.microsoft.com/office/drawing/2014/main" id="{F442EBC6-A1C6-C446-97E7-801C6B76BA9D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9859736" y="3186214"/>
            <a:ext cx="2072640" cy="486833"/>
          </a:xfrm>
        </p:spPr>
        <p:txBody>
          <a:bodyPr lIns="0" bIns="0" anchor="b"/>
          <a:lstStyle>
            <a:lvl1pPr marL="7938" indent="0">
              <a:buNone/>
              <a:defRPr sz="900" cap="all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HERE. ALL CAPS. WHITE. 9 PT.</a:t>
            </a:r>
          </a:p>
        </p:txBody>
      </p:sp>
      <p:sp>
        <p:nvSpPr>
          <p:cNvPr id="35" name="Text Placeholder 59">
            <a:extLst>
              <a:ext uri="{FF2B5EF4-FFF2-40B4-BE49-F238E27FC236}">
                <a16:creationId xmlns:a16="http://schemas.microsoft.com/office/drawing/2014/main" id="{AB54CC23-A2BA-0E4F-BE56-2BD32D275D06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9859736" y="3690610"/>
            <a:ext cx="2072640" cy="322287"/>
          </a:xfrm>
        </p:spPr>
        <p:txBody>
          <a:bodyPr lIns="0" bIns="0" anchor="t" anchorCtr="0"/>
          <a:lstStyle>
            <a:lvl1pPr marL="7938" indent="0">
              <a:buNone/>
              <a:defRPr sz="900" cap="none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Here. Lowercase. 9 pt.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B862910-D742-4D11-A987-CE16A6571602}"/>
              </a:ext>
            </a:extLst>
          </p:cNvPr>
          <p:cNvSpPr>
            <a:spLocks noGrp="1"/>
          </p:cNvSpPr>
          <p:nvPr>
            <p:ph type="sldNum" sz="quarter" idx="75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47410"/>
      </p:ext>
    </p:extLst>
  </p:cSld>
  <p:clrMapOvr>
    <a:masterClrMapping/>
  </p:clrMapOvr>
  <p:transition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949D8-65DA-4712-BD8B-98784DBBC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69272"/>
      </p:ext>
    </p:extLst>
  </p:cSld>
  <p:clrMapOvr>
    <a:masterClrMapping/>
  </p:clrMapOvr>
  <p:transition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5001-2F50-47FD-A4A7-1DF33CF70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877D5-65E9-461D-8AB1-C8DAD1B1B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B5690-F643-471A-945B-D0BAB3241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7EDBD-0485-4A57-9580-2C6E6CFD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BB67-6EE7-4C23-B985-43789AB9C88F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C92B3-8FC1-4537-9821-A39100EA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B8795-6527-4E61-94A8-C9FE74CDB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2648-93CB-489D-A3BA-32E3E61B4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723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userDrawn="1">
  <p:cSld name="2 Title and Conten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609600" y="734833"/>
            <a:ext cx="10972801" cy="58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9" tIns="121879" rIns="121879" bIns="121879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None/>
              <a:defRPr sz="29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903818" y="1523837"/>
            <a:ext cx="10693400" cy="4751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9" tIns="121879" rIns="121879" bIns="121879" anchor="t" anchorCtr="0"/>
          <a:lstStyle>
            <a:lvl1pPr marL="609493" marR="0" lvl="0" indent="-44019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218987" marR="0" lvl="1" indent="-44019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828480" marR="0" lvl="2" indent="-44019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2437973" marR="0" lvl="3" indent="-44019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047467" marR="0" lvl="4" indent="-44019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656960" marR="0" lvl="5" indent="-4740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4266453" marR="0" lvl="6" indent="-47405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4875947" marR="0" lvl="7" indent="-47405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5485440" marR="0" lvl="8" indent="-47405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9998383"/>
      </p:ext>
    </p:extLst>
  </p:cSld>
  <p:clrMapOvr>
    <a:masterClrMapping/>
  </p:clrMapOvr>
  <p:transition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186C-5005-40FC-A5D8-1F6B7A11C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37D4E-B72F-4BBC-842F-67DDC9F1D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E45DB-CE7D-4430-9A91-74BF0F1A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B2695-6C01-4137-B949-51D8F5EC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5C18-5E6D-4B47-A743-52FBCAD7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914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7242-32A2-4FC5-950D-29889BBF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55164-C515-4265-8678-25E461387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19DCC-FAAA-4EC2-8EEF-FD205E13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0B303-FF72-4FB4-9109-A97F5302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06D53-5F29-472C-A22F-08A48365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5846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D3B49-6BB9-4726-9D09-9B14CC8B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D5460-2776-4912-B280-2CE4EF918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537BA-8E37-4956-8D26-EBB65A6B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4D46C-96D1-44C4-A655-B1D35D8C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28192-0F36-4077-9749-0EB92862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451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6D1F-B70E-4FA6-8A66-C88B754F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2C65-8DB7-4F32-B25B-7454FD4DC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417AE-BB92-45BE-88CB-A9F0E330D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FA9DD-3476-4E52-960B-7B29F6F4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DC755-E342-4D33-B861-A7B26A65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96135-E066-4426-BEEF-B6023E9E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087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1D27B-F652-4785-BDAA-A837A6C3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CA6CA-CB6C-46F5-BABB-BD418213E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2562C-A0AA-4436-A226-7587AD043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F44E7-AE38-4C3B-9009-FD6161A77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4B8FE4-F244-4958-AE67-5C69AF830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939CA6-9686-4AB6-9FF4-8A847F3F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8E66F0-C2B1-4438-89DB-1ECBD094A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D195B5-7680-4A45-A089-74D25598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475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ED66-9FCC-4B1C-9233-180509933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80071-84AF-431E-842F-86AE2129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BD972-EA71-464A-9538-7043795F9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7029B-DCF5-4968-8111-1F90D0D1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Headline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42A82-65F5-9643-8C5E-E126C1F2F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85A6D3-BFB1-4C67-96C5-155EB52E99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4C15CF-47DB-495F-9FCC-9F29980C5D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73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8EF755-3E57-472D-A2E8-4E8FE8126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5DEC5-FF28-4DAF-990B-8A2A33BB1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7F426-9A83-46FB-B916-07E97791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162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80EE1-30D0-4C65-A51C-7D6E653FF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FC27-DC20-4F30-AE57-53839986B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FE9E0-14E8-4D47-9098-7700DE40C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7006F-7792-4A9D-8F65-5B5D7993A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A3B5F-B6FC-4473-93B3-05EC0CA3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8580F-A474-4E07-BF22-160E438A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385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6248-44F4-453D-8B1E-9E6107D64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835767-2549-4D88-9B61-5F98D26C7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5B2F2-1B3A-48F7-8DF4-1C2004A19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99F85-17C5-4472-8B88-0F3D23AD6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A080F-3625-4144-8977-90665980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5C501-958A-4F05-A9D0-C40C7D5D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652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341F-8506-49DE-AB4A-BF903CE8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E4828-CE5E-432C-98F4-98CE80C01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DDD27-BEFF-428B-AB2C-F2415154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3984C-8979-476A-B7AF-54C38AAC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D67ED-80E0-4670-B64A-6AF44540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033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7A109C-8839-48F4-8717-EFC811D9E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F8BC1-C3AA-4347-8A24-7F78F164B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81673-3953-4EDC-8070-058E0B5F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EDC4-D0B3-4856-9A38-C1252647D9D9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26519-8AC3-4462-9A6F-98CFD8D3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911A3-0774-42D1-A5CE-1AE6CBD4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1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 Collage + Sub | Whit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5A6B3B-BED3-47B7-ABC7-94D4715C511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AFF837-9556-424F-BF3B-DC25B38857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F5C344-815E-4E6C-A632-35A2661C7C8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EFF72F07-E416-4EC9-BFB1-4C53521819A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973738"/>
            <a:ext cx="4145280" cy="91310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B604ED8E-155F-4A46-8432-A06E849BF6D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30412" y="1973737"/>
            <a:ext cx="8046720" cy="371755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B83E9807-3886-4F79-9EE8-B285427DC91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886846"/>
            <a:ext cx="4145280" cy="280444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EC55EE-56F3-4C86-AA4D-E940CBB8B9F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8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 Collage | Whit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A98B6A-953C-CB4D-B187-26021C9C7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95D5D8-5FFC-44B7-B3F9-A60157051E2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B9372DE6-DCF8-476C-A783-0468C556516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552919"/>
            <a:ext cx="4145280" cy="122181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05D7251-2D12-4ED9-B64E-0883A8600CE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30412" y="1555531"/>
            <a:ext cx="8046720" cy="40813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A891B195-2B7F-4952-BE48-9C09438F1A3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2774731"/>
            <a:ext cx="4145280" cy="28621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pc="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13834E-16A5-4F30-87AB-A27ECFD0766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07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Two Columns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DB3C81C-40F3-42DA-9512-9E80A45B221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0FBF85-F908-9543-AF8C-C05EF7A128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9D82DC-4516-4CFC-A86F-BFEA28FF5E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4C5A4B9D-E5EB-4E0B-9B27-98BCC447BC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1753432"/>
            <a:ext cx="5386917" cy="4372672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F1C83059-51E5-4C78-98F2-FD7F352BC5B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93367" y="1754662"/>
            <a:ext cx="5386917" cy="4363921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22D29-83B6-4887-8B46-FACDF1A79E7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39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Three Columns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958B17C-FE6E-4F59-A161-671D59ABF97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09600" y="1166707"/>
            <a:ext cx="10972800" cy="4117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100" b="0" cap="all" spc="300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HERE. ALL CAPS. TERRA COTTA. 11 PT.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82CE58-32D5-3345-8D45-4B2911CEFF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300" baseline="0"/>
            </a:lvl1pPr>
          </a:lstStyle>
          <a:p>
            <a:r>
              <a:rPr lang="en-US" dirty="0"/>
              <a:t>TITLE HERE. ALL CAPS. BLACK. 24 PT.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D36293-A803-4765-A0C6-F9722EFE8E9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pc="0"/>
            </a:lvl1pPr>
          </a:lstStyle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88176"/>
            <a:ext cx="3535680" cy="4407824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 marL="1371532" indent="0">
              <a:buClr>
                <a:schemeClr val="bg2"/>
              </a:buClr>
              <a:buNone/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46720" y="1688176"/>
            <a:ext cx="3535680" cy="4407824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>
              <a:buClr>
                <a:schemeClr val="bg2"/>
              </a:buClr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4328160" y="1688176"/>
            <a:ext cx="3535680" cy="4407824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1600" spc="0"/>
            </a:lvl1pPr>
            <a:lvl2pPr>
              <a:buClr>
                <a:schemeClr val="accent1"/>
              </a:buClr>
              <a:defRPr sz="1400" spc="0"/>
            </a:lvl2pPr>
            <a:lvl3pPr>
              <a:buClr>
                <a:schemeClr val="accent1"/>
              </a:buClr>
              <a:defRPr sz="1200" spc="0"/>
            </a:lvl3pPr>
            <a:lvl4pPr>
              <a:buClr>
                <a:schemeClr val="bg2"/>
              </a:buClr>
              <a:defRPr sz="1200"/>
            </a:lvl4pPr>
            <a:lvl5pPr>
              <a:buClr>
                <a:schemeClr val="bg2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4BAAF-F2D1-459C-AC12-D3DB70C0866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36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|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825543-6B7F-4B41-BD8C-976212A546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pc="0"/>
            </a:lvl1pPr>
          </a:lstStyle>
          <a:p>
            <a:pPr algn="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882028-C1CE-4B82-A985-EB48E9AC23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pc="0"/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43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02080"/>
            <a:ext cx="10972800" cy="4707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66827"/>
            <a:ext cx="10972800" cy="758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HERE. ALL CAPS. WHITE. 24 PT.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60F46-2E67-474C-9893-046DAFD1D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47360" y="6446011"/>
            <a:ext cx="5791200" cy="37528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600" spc="0" baseline="0" dirty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26748-83C3-467A-9DF6-CC369EE24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38560" y="6360992"/>
            <a:ext cx="304800" cy="200055"/>
          </a:xfrm>
          <a:prstGeom prst="rect">
            <a:avLst/>
          </a:prstGeom>
        </p:spPr>
        <p:txBody>
          <a:bodyPr wrap="square" lIns="0" rIns="0" anchor="ctr">
            <a:spAutoFit/>
          </a:bodyPr>
          <a:lstStyle>
            <a:lvl1pPr>
              <a:defRPr lang="en-US" sz="700" b="0" i="0" smtClean="0">
                <a:latin typeface="Arial Regular"/>
                <a:cs typeface="DIN-Light"/>
              </a:defRPr>
            </a:lvl1pPr>
          </a:lstStyle>
          <a:p>
            <a:fld id="{FC3AA935-0552-4053-AB5F-13160B57B31C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15BF577F-DD63-462C-8D95-AD4D3295C9A9}"/>
              </a:ext>
            </a:extLst>
          </p:cNvPr>
          <p:cNvSpPr txBox="1">
            <a:spLocks/>
          </p:cNvSpPr>
          <p:nvPr/>
        </p:nvSpPr>
        <p:spPr>
          <a:xfrm>
            <a:off x="5296103" y="6279970"/>
            <a:ext cx="5997303" cy="1830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600" b="0" kern="800" spc="4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spc="0" baseline="0" dirty="0">
                <a:solidFill>
                  <a:schemeClr val="tx1"/>
                </a:solidFill>
                <a:cs typeface="DIN-Light"/>
              </a:rPr>
              <a:t>© 2021 </a:t>
            </a:r>
            <a:r>
              <a:rPr lang="en-US" sz="600" spc="0" baseline="0" dirty="0">
                <a:solidFill>
                  <a:schemeClr val="tx1"/>
                </a:solidFill>
              </a:rPr>
              <a:t>Collins Aerospace</a:t>
            </a:r>
            <a:endParaRPr lang="en-US" sz="600" spc="0" baseline="0" dirty="0">
              <a:solidFill>
                <a:schemeClr val="accent1"/>
              </a:solidFill>
              <a:cs typeface="DIN-Light"/>
              <a:sym typeface="Verdana"/>
            </a:endParaRPr>
          </a:p>
        </p:txBody>
      </p:sp>
      <p:sp>
        <p:nvSpPr>
          <p:cNvPr id="40" name="Logo">
            <a:extLst>
              <a:ext uri="{FF2B5EF4-FFF2-40B4-BE49-F238E27FC236}">
                <a16:creationId xmlns:a16="http://schemas.microsoft.com/office/drawing/2014/main" id="{B4023E06-5263-4C9E-8BEF-4E169EF2921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3147" y="6264635"/>
            <a:ext cx="2087917" cy="353568"/>
          </a:xfrm>
          <a:custGeom>
            <a:avLst/>
            <a:gdLst>
              <a:gd name="T0" fmla="*/ 1871 w 1887"/>
              <a:gd name="T1" fmla="*/ 204 h 319"/>
              <a:gd name="T2" fmla="*/ 1811 w 1887"/>
              <a:gd name="T3" fmla="*/ 126 h 319"/>
              <a:gd name="T4" fmla="*/ 1886 w 1887"/>
              <a:gd name="T5" fmla="*/ 168 h 319"/>
              <a:gd name="T6" fmla="*/ 1779 w 1887"/>
              <a:gd name="T7" fmla="*/ 204 h 319"/>
              <a:gd name="T8" fmla="*/ 1728 w 1887"/>
              <a:gd name="T9" fmla="*/ 126 h 319"/>
              <a:gd name="T10" fmla="*/ 1751 w 1887"/>
              <a:gd name="T11" fmla="*/ 146 h 319"/>
              <a:gd name="T12" fmla="*/ 1656 w 1887"/>
              <a:gd name="T13" fmla="*/ 179 h 319"/>
              <a:gd name="T14" fmla="*/ 1643 w 1887"/>
              <a:gd name="T15" fmla="*/ 174 h 319"/>
              <a:gd name="T16" fmla="*/ 1611 w 1887"/>
              <a:gd name="T17" fmla="*/ 141 h 319"/>
              <a:gd name="T18" fmla="*/ 1703 w 1887"/>
              <a:gd name="T19" fmla="*/ 115 h 319"/>
              <a:gd name="T20" fmla="*/ 1562 w 1887"/>
              <a:gd name="T21" fmla="*/ 174 h 319"/>
              <a:gd name="T22" fmla="*/ 1549 w 1887"/>
              <a:gd name="T23" fmla="*/ 179 h 319"/>
              <a:gd name="T24" fmla="*/ 1587 w 1887"/>
              <a:gd name="T25" fmla="*/ 126 h 319"/>
              <a:gd name="T26" fmla="*/ 1543 w 1887"/>
              <a:gd name="T27" fmla="*/ 204 h 319"/>
              <a:gd name="T28" fmla="*/ 1448 w 1887"/>
              <a:gd name="T29" fmla="*/ 145 h 319"/>
              <a:gd name="T30" fmla="*/ 1414 w 1887"/>
              <a:gd name="T31" fmla="*/ 198 h 319"/>
              <a:gd name="T32" fmla="*/ 1452 w 1887"/>
              <a:gd name="T33" fmla="*/ 173 h 319"/>
              <a:gd name="T34" fmla="*/ 1453 w 1887"/>
              <a:gd name="T35" fmla="*/ 113 h 319"/>
              <a:gd name="T36" fmla="*/ 1370 w 1887"/>
              <a:gd name="T37" fmla="*/ 175 h 319"/>
              <a:gd name="T38" fmla="*/ 1356 w 1887"/>
              <a:gd name="T39" fmla="*/ 181 h 319"/>
              <a:gd name="T40" fmla="*/ 1321 w 1887"/>
              <a:gd name="T41" fmla="*/ 126 h 319"/>
              <a:gd name="T42" fmla="*/ 1401 w 1887"/>
              <a:gd name="T43" fmla="*/ 178 h 319"/>
              <a:gd name="T44" fmla="*/ 1278 w 1887"/>
              <a:gd name="T45" fmla="*/ 118 h 319"/>
              <a:gd name="T46" fmla="*/ 1270 w 1887"/>
              <a:gd name="T47" fmla="*/ 204 h 319"/>
              <a:gd name="T48" fmla="*/ 1195 w 1887"/>
              <a:gd name="T49" fmla="*/ 150 h 319"/>
              <a:gd name="T50" fmla="*/ 1134 w 1887"/>
              <a:gd name="T51" fmla="*/ 160 h 319"/>
              <a:gd name="T52" fmla="*/ 1221 w 1887"/>
              <a:gd name="T53" fmla="*/ 138 h 319"/>
              <a:gd name="T54" fmla="*/ 1224 w 1887"/>
              <a:gd name="T55" fmla="*/ 197 h 319"/>
              <a:gd name="T56" fmla="*/ 1133 w 1887"/>
              <a:gd name="T57" fmla="*/ 204 h 319"/>
              <a:gd name="T58" fmla="*/ 921 w 1887"/>
              <a:gd name="T59" fmla="*/ 135 h 319"/>
              <a:gd name="T60" fmla="*/ 915 w 1887"/>
              <a:gd name="T61" fmla="*/ 207 h 319"/>
              <a:gd name="T62" fmla="*/ 924 w 1887"/>
              <a:gd name="T63" fmla="*/ 176 h 319"/>
              <a:gd name="T64" fmla="*/ 881 w 1887"/>
              <a:gd name="T65" fmla="*/ 141 h 319"/>
              <a:gd name="T66" fmla="*/ 921 w 1887"/>
              <a:gd name="T67" fmla="*/ 135 h 319"/>
              <a:gd name="T68" fmla="*/ 866 w 1887"/>
              <a:gd name="T69" fmla="*/ 150 h 319"/>
              <a:gd name="T70" fmla="*/ 810 w 1887"/>
              <a:gd name="T71" fmla="*/ 204 h 319"/>
              <a:gd name="T72" fmla="*/ 729 w 1887"/>
              <a:gd name="T73" fmla="*/ 115 h 319"/>
              <a:gd name="T74" fmla="*/ 762 w 1887"/>
              <a:gd name="T75" fmla="*/ 85 h 319"/>
              <a:gd name="T76" fmla="*/ 676 w 1887"/>
              <a:gd name="T77" fmla="*/ 73 h 319"/>
              <a:gd name="T78" fmla="*/ 578 w 1887"/>
              <a:gd name="T79" fmla="*/ 175 h 319"/>
              <a:gd name="T80" fmla="*/ 564 w 1887"/>
              <a:gd name="T81" fmla="*/ 181 h 319"/>
              <a:gd name="T82" fmla="*/ 529 w 1887"/>
              <a:gd name="T83" fmla="*/ 125 h 319"/>
              <a:gd name="T84" fmla="*/ 609 w 1887"/>
              <a:gd name="T85" fmla="*/ 178 h 319"/>
              <a:gd name="T86" fmla="*/ 432 w 1887"/>
              <a:gd name="T87" fmla="*/ 201 h 319"/>
              <a:gd name="T88" fmla="*/ 464 w 1887"/>
              <a:gd name="T89" fmla="*/ 72 h 319"/>
              <a:gd name="T90" fmla="*/ 480 w 1887"/>
              <a:gd name="T91" fmla="*/ 104 h 319"/>
              <a:gd name="T92" fmla="*/ 449 w 1887"/>
              <a:gd name="T93" fmla="*/ 173 h 319"/>
              <a:gd name="T94" fmla="*/ 154 w 1887"/>
              <a:gd name="T95" fmla="*/ 95 h 319"/>
              <a:gd name="T96" fmla="*/ 122 w 1887"/>
              <a:gd name="T97" fmla="*/ 107 h 319"/>
              <a:gd name="T98" fmla="*/ 95 w 1887"/>
              <a:gd name="T99" fmla="*/ 160 h 319"/>
              <a:gd name="T100" fmla="*/ 30 w 1887"/>
              <a:gd name="T101" fmla="*/ 253 h 319"/>
              <a:gd name="T102" fmla="*/ 146 w 1887"/>
              <a:gd name="T103" fmla="*/ 319 h 319"/>
              <a:gd name="T104" fmla="*/ 220 w 1887"/>
              <a:gd name="T105" fmla="*/ 231 h 319"/>
              <a:gd name="T106" fmla="*/ 318 w 1887"/>
              <a:gd name="T107" fmla="*/ 177 h 319"/>
              <a:gd name="T108" fmla="*/ 13 w 1887"/>
              <a:gd name="T109" fmla="*/ 96 h 319"/>
              <a:gd name="T110" fmla="*/ 280 w 1887"/>
              <a:gd name="T111" fmla="*/ 54 h 319"/>
              <a:gd name="T112" fmla="*/ 42 w 1887"/>
              <a:gd name="T113" fmla="*/ 50 h 319"/>
              <a:gd name="T114" fmla="*/ 183 w 1887"/>
              <a:gd name="T115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87" h="319">
                <a:moveTo>
                  <a:pt x="1859" y="150"/>
                </a:moveTo>
                <a:cubicBezTo>
                  <a:pt x="1858" y="145"/>
                  <a:pt x="1856" y="142"/>
                  <a:pt x="1854" y="139"/>
                </a:cubicBezTo>
                <a:cubicBezTo>
                  <a:pt x="1851" y="136"/>
                  <a:pt x="1848" y="135"/>
                  <a:pt x="1844" y="135"/>
                </a:cubicBezTo>
                <a:cubicBezTo>
                  <a:pt x="1835" y="135"/>
                  <a:pt x="1830" y="140"/>
                  <a:pt x="1828" y="150"/>
                </a:cubicBezTo>
                <a:lnTo>
                  <a:pt x="1859" y="150"/>
                </a:lnTo>
                <a:close/>
                <a:moveTo>
                  <a:pt x="1887" y="197"/>
                </a:moveTo>
                <a:cubicBezTo>
                  <a:pt x="1883" y="200"/>
                  <a:pt x="1877" y="203"/>
                  <a:pt x="1871" y="204"/>
                </a:cubicBezTo>
                <a:cubicBezTo>
                  <a:pt x="1865" y="206"/>
                  <a:pt x="1858" y="207"/>
                  <a:pt x="1851" y="207"/>
                </a:cubicBezTo>
                <a:cubicBezTo>
                  <a:pt x="1843" y="207"/>
                  <a:pt x="1835" y="206"/>
                  <a:pt x="1829" y="203"/>
                </a:cubicBezTo>
                <a:cubicBezTo>
                  <a:pt x="1822" y="201"/>
                  <a:pt x="1817" y="198"/>
                  <a:pt x="1812" y="194"/>
                </a:cubicBezTo>
                <a:cubicBezTo>
                  <a:pt x="1807" y="190"/>
                  <a:pt x="1804" y="185"/>
                  <a:pt x="1801" y="179"/>
                </a:cubicBezTo>
                <a:cubicBezTo>
                  <a:pt x="1799" y="173"/>
                  <a:pt x="1798" y="167"/>
                  <a:pt x="1798" y="160"/>
                </a:cubicBezTo>
                <a:cubicBezTo>
                  <a:pt x="1798" y="153"/>
                  <a:pt x="1799" y="146"/>
                  <a:pt x="1801" y="141"/>
                </a:cubicBezTo>
                <a:cubicBezTo>
                  <a:pt x="1803" y="135"/>
                  <a:pt x="1806" y="130"/>
                  <a:pt x="1811" y="126"/>
                </a:cubicBezTo>
                <a:cubicBezTo>
                  <a:pt x="1815" y="122"/>
                  <a:pt x="1820" y="118"/>
                  <a:pt x="1825" y="116"/>
                </a:cubicBezTo>
                <a:cubicBezTo>
                  <a:pt x="1831" y="114"/>
                  <a:pt x="1837" y="113"/>
                  <a:pt x="1844" y="113"/>
                </a:cubicBezTo>
                <a:cubicBezTo>
                  <a:pt x="1851" y="113"/>
                  <a:pt x="1857" y="114"/>
                  <a:pt x="1862" y="116"/>
                </a:cubicBezTo>
                <a:cubicBezTo>
                  <a:pt x="1867" y="118"/>
                  <a:pt x="1872" y="121"/>
                  <a:pt x="1876" y="125"/>
                </a:cubicBezTo>
                <a:cubicBezTo>
                  <a:pt x="1880" y="128"/>
                  <a:pt x="1882" y="133"/>
                  <a:pt x="1884" y="138"/>
                </a:cubicBezTo>
                <a:cubicBezTo>
                  <a:pt x="1886" y="144"/>
                  <a:pt x="1887" y="150"/>
                  <a:pt x="1887" y="157"/>
                </a:cubicBezTo>
                <a:cubicBezTo>
                  <a:pt x="1887" y="161"/>
                  <a:pt x="1887" y="165"/>
                  <a:pt x="1886" y="168"/>
                </a:cubicBezTo>
                <a:cubicBezTo>
                  <a:pt x="1828" y="168"/>
                  <a:pt x="1828" y="168"/>
                  <a:pt x="1828" y="168"/>
                </a:cubicBezTo>
                <a:cubicBezTo>
                  <a:pt x="1831" y="178"/>
                  <a:pt x="1840" y="183"/>
                  <a:pt x="1854" y="183"/>
                </a:cubicBezTo>
                <a:cubicBezTo>
                  <a:pt x="1858" y="183"/>
                  <a:pt x="1862" y="182"/>
                  <a:pt x="1866" y="181"/>
                </a:cubicBezTo>
                <a:cubicBezTo>
                  <a:pt x="1870" y="180"/>
                  <a:pt x="1874" y="179"/>
                  <a:pt x="1877" y="178"/>
                </a:cubicBezTo>
                <a:lnTo>
                  <a:pt x="1887" y="197"/>
                </a:lnTo>
                <a:close/>
                <a:moveTo>
                  <a:pt x="1794" y="198"/>
                </a:moveTo>
                <a:cubicBezTo>
                  <a:pt x="1790" y="201"/>
                  <a:pt x="1785" y="203"/>
                  <a:pt x="1779" y="204"/>
                </a:cubicBezTo>
                <a:cubicBezTo>
                  <a:pt x="1774" y="206"/>
                  <a:pt x="1769" y="206"/>
                  <a:pt x="1763" y="206"/>
                </a:cubicBezTo>
                <a:cubicBezTo>
                  <a:pt x="1755" y="206"/>
                  <a:pt x="1748" y="205"/>
                  <a:pt x="1742" y="203"/>
                </a:cubicBezTo>
                <a:cubicBezTo>
                  <a:pt x="1736" y="201"/>
                  <a:pt x="1731" y="198"/>
                  <a:pt x="1727" y="194"/>
                </a:cubicBezTo>
                <a:cubicBezTo>
                  <a:pt x="1723" y="190"/>
                  <a:pt x="1719" y="185"/>
                  <a:pt x="1717" y="179"/>
                </a:cubicBezTo>
                <a:cubicBezTo>
                  <a:pt x="1715" y="173"/>
                  <a:pt x="1714" y="167"/>
                  <a:pt x="1714" y="160"/>
                </a:cubicBezTo>
                <a:cubicBezTo>
                  <a:pt x="1714" y="153"/>
                  <a:pt x="1715" y="147"/>
                  <a:pt x="1718" y="141"/>
                </a:cubicBezTo>
                <a:cubicBezTo>
                  <a:pt x="1720" y="135"/>
                  <a:pt x="1723" y="130"/>
                  <a:pt x="1728" y="126"/>
                </a:cubicBezTo>
                <a:cubicBezTo>
                  <a:pt x="1732" y="122"/>
                  <a:pt x="1737" y="119"/>
                  <a:pt x="1743" y="116"/>
                </a:cubicBezTo>
                <a:cubicBezTo>
                  <a:pt x="1749" y="114"/>
                  <a:pt x="1756" y="113"/>
                  <a:pt x="1763" y="113"/>
                </a:cubicBezTo>
                <a:cubicBezTo>
                  <a:pt x="1773" y="113"/>
                  <a:pt x="1781" y="115"/>
                  <a:pt x="1788" y="118"/>
                </a:cubicBezTo>
                <a:cubicBezTo>
                  <a:pt x="1784" y="144"/>
                  <a:pt x="1784" y="144"/>
                  <a:pt x="1784" y="144"/>
                </a:cubicBezTo>
                <a:cubicBezTo>
                  <a:pt x="1782" y="143"/>
                  <a:pt x="1779" y="142"/>
                  <a:pt x="1775" y="141"/>
                </a:cubicBezTo>
                <a:cubicBezTo>
                  <a:pt x="1772" y="141"/>
                  <a:pt x="1769" y="140"/>
                  <a:pt x="1767" y="140"/>
                </a:cubicBezTo>
                <a:cubicBezTo>
                  <a:pt x="1760" y="140"/>
                  <a:pt x="1755" y="142"/>
                  <a:pt x="1751" y="146"/>
                </a:cubicBezTo>
                <a:cubicBezTo>
                  <a:pt x="1747" y="149"/>
                  <a:pt x="1745" y="154"/>
                  <a:pt x="1745" y="160"/>
                </a:cubicBezTo>
                <a:cubicBezTo>
                  <a:pt x="1745" y="166"/>
                  <a:pt x="1747" y="170"/>
                  <a:pt x="1751" y="174"/>
                </a:cubicBezTo>
                <a:cubicBezTo>
                  <a:pt x="1755" y="177"/>
                  <a:pt x="1760" y="179"/>
                  <a:pt x="1767" y="179"/>
                </a:cubicBezTo>
                <a:cubicBezTo>
                  <a:pt x="1770" y="179"/>
                  <a:pt x="1772" y="179"/>
                  <a:pt x="1775" y="178"/>
                </a:cubicBezTo>
                <a:cubicBezTo>
                  <a:pt x="1778" y="178"/>
                  <a:pt x="1780" y="177"/>
                  <a:pt x="1782" y="176"/>
                </a:cubicBezTo>
                <a:lnTo>
                  <a:pt x="1794" y="198"/>
                </a:lnTo>
                <a:close/>
                <a:moveTo>
                  <a:pt x="1656" y="179"/>
                </a:moveTo>
                <a:cubicBezTo>
                  <a:pt x="1662" y="179"/>
                  <a:pt x="1666" y="177"/>
                  <a:pt x="1669" y="174"/>
                </a:cubicBezTo>
                <a:cubicBezTo>
                  <a:pt x="1673" y="170"/>
                  <a:pt x="1674" y="165"/>
                  <a:pt x="1674" y="160"/>
                </a:cubicBezTo>
                <a:cubicBezTo>
                  <a:pt x="1674" y="154"/>
                  <a:pt x="1673" y="149"/>
                  <a:pt x="1669" y="145"/>
                </a:cubicBezTo>
                <a:cubicBezTo>
                  <a:pt x="1666" y="142"/>
                  <a:pt x="1662" y="140"/>
                  <a:pt x="1656" y="140"/>
                </a:cubicBezTo>
                <a:cubicBezTo>
                  <a:pt x="1651" y="140"/>
                  <a:pt x="1647" y="142"/>
                  <a:pt x="1643" y="145"/>
                </a:cubicBezTo>
                <a:cubicBezTo>
                  <a:pt x="1640" y="149"/>
                  <a:pt x="1638" y="154"/>
                  <a:pt x="1638" y="160"/>
                </a:cubicBezTo>
                <a:cubicBezTo>
                  <a:pt x="1638" y="165"/>
                  <a:pt x="1640" y="170"/>
                  <a:pt x="1643" y="174"/>
                </a:cubicBezTo>
                <a:cubicBezTo>
                  <a:pt x="1647" y="177"/>
                  <a:pt x="1651" y="179"/>
                  <a:pt x="1656" y="179"/>
                </a:cubicBezTo>
                <a:moveTo>
                  <a:pt x="1648" y="207"/>
                </a:moveTo>
                <a:cubicBezTo>
                  <a:pt x="1642" y="207"/>
                  <a:pt x="1637" y="206"/>
                  <a:pt x="1632" y="203"/>
                </a:cubicBezTo>
                <a:cubicBezTo>
                  <a:pt x="1627" y="201"/>
                  <a:pt x="1622" y="198"/>
                  <a:pt x="1619" y="194"/>
                </a:cubicBezTo>
                <a:cubicBezTo>
                  <a:pt x="1615" y="189"/>
                  <a:pt x="1613" y="185"/>
                  <a:pt x="1611" y="179"/>
                </a:cubicBezTo>
                <a:cubicBezTo>
                  <a:pt x="1609" y="173"/>
                  <a:pt x="1608" y="167"/>
                  <a:pt x="1608" y="160"/>
                </a:cubicBezTo>
                <a:cubicBezTo>
                  <a:pt x="1608" y="153"/>
                  <a:pt x="1609" y="147"/>
                  <a:pt x="1611" y="141"/>
                </a:cubicBezTo>
                <a:cubicBezTo>
                  <a:pt x="1613" y="135"/>
                  <a:pt x="1616" y="130"/>
                  <a:pt x="1619" y="126"/>
                </a:cubicBezTo>
                <a:cubicBezTo>
                  <a:pt x="1623" y="122"/>
                  <a:pt x="1627" y="119"/>
                  <a:pt x="1633" y="116"/>
                </a:cubicBezTo>
                <a:cubicBezTo>
                  <a:pt x="1638" y="114"/>
                  <a:pt x="1643" y="113"/>
                  <a:pt x="1649" y="113"/>
                </a:cubicBezTo>
                <a:cubicBezTo>
                  <a:pt x="1654" y="113"/>
                  <a:pt x="1659" y="114"/>
                  <a:pt x="1663" y="116"/>
                </a:cubicBezTo>
                <a:cubicBezTo>
                  <a:pt x="1668" y="118"/>
                  <a:pt x="1671" y="122"/>
                  <a:pt x="1674" y="126"/>
                </a:cubicBezTo>
                <a:cubicBezTo>
                  <a:pt x="1674" y="115"/>
                  <a:pt x="1674" y="115"/>
                  <a:pt x="1674" y="115"/>
                </a:cubicBezTo>
                <a:cubicBezTo>
                  <a:pt x="1703" y="115"/>
                  <a:pt x="1703" y="115"/>
                  <a:pt x="1703" y="115"/>
                </a:cubicBezTo>
                <a:cubicBezTo>
                  <a:pt x="1703" y="204"/>
                  <a:pt x="1703" y="204"/>
                  <a:pt x="1703" y="204"/>
                </a:cubicBezTo>
                <a:cubicBezTo>
                  <a:pt x="1674" y="204"/>
                  <a:pt x="1674" y="204"/>
                  <a:pt x="1674" y="204"/>
                </a:cubicBezTo>
                <a:cubicBezTo>
                  <a:pt x="1674" y="194"/>
                  <a:pt x="1674" y="194"/>
                  <a:pt x="1674" y="194"/>
                </a:cubicBezTo>
                <a:cubicBezTo>
                  <a:pt x="1671" y="198"/>
                  <a:pt x="1668" y="201"/>
                  <a:pt x="1663" y="203"/>
                </a:cubicBezTo>
                <a:cubicBezTo>
                  <a:pt x="1659" y="206"/>
                  <a:pt x="1654" y="207"/>
                  <a:pt x="1648" y="207"/>
                </a:cubicBezTo>
                <a:moveTo>
                  <a:pt x="1549" y="179"/>
                </a:moveTo>
                <a:cubicBezTo>
                  <a:pt x="1554" y="179"/>
                  <a:pt x="1559" y="177"/>
                  <a:pt x="1562" y="174"/>
                </a:cubicBezTo>
                <a:cubicBezTo>
                  <a:pt x="1565" y="170"/>
                  <a:pt x="1567" y="165"/>
                  <a:pt x="1567" y="160"/>
                </a:cubicBezTo>
                <a:cubicBezTo>
                  <a:pt x="1567" y="154"/>
                  <a:pt x="1565" y="149"/>
                  <a:pt x="1562" y="145"/>
                </a:cubicBezTo>
                <a:cubicBezTo>
                  <a:pt x="1559" y="142"/>
                  <a:pt x="1554" y="140"/>
                  <a:pt x="1549" y="140"/>
                </a:cubicBezTo>
                <a:cubicBezTo>
                  <a:pt x="1544" y="140"/>
                  <a:pt x="1540" y="142"/>
                  <a:pt x="1536" y="145"/>
                </a:cubicBezTo>
                <a:cubicBezTo>
                  <a:pt x="1533" y="149"/>
                  <a:pt x="1531" y="154"/>
                  <a:pt x="1531" y="160"/>
                </a:cubicBezTo>
                <a:cubicBezTo>
                  <a:pt x="1531" y="165"/>
                  <a:pt x="1533" y="170"/>
                  <a:pt x="1536" y="174"/>
                </a:cubicBezTo>
                <a:cubicBezTo>
                  <a:pt x="1540" y="177"/>
                  <a:pt x="1544" y="179"/>
                  <a:pt x="1549" y="179"/>
                </a:cubicBezTo>
                <a:moveTo>
                  <a:pt x="1502" y="115"/>
                </a:moveTo>
                <a:cubicBezTo>
                  <a:pt x="1531" y="115"/>
                  <a:pt x="1531" y="115"/>
                  <a:pt x="1531" y="115"/>
                </a:cubicBezTo>
                <a:cubicBezTo>
                  <a:pt x="1531" y="125"/>
                  <a:pt x="1531" y="125"/>
                  <a:pt x="1531" y="125"/>
                </a:cubicBezTo>
                <a:cubicBezTo>
                  <a:pt x="1534" y="121"/>
                  <a:pt x="1538" y="118"/>
                  <a:pt x="1542" y="116"/>
                </a:cubicBezTo>
                <a:cubicBezTo>
                  <a:pt x="1547" y="114"/>
                  <a:pt x="1552" y="113"/>
                  <a:pt x="1558" y="113"/>
                </a:cubicBezTo>
                <a:cubicBezTo>
                  <a:pt x="1563" y="113"/>
                  <a:pt x="1569" y="114"/>
                  <a:pt x="1574" y="116"/>
                </a:cubicBezTo>
                <a:cubicBezTo>
                  <a:pt x="1579" y="118"/>
                  <a:pt x="1583" y="122"/>
                  <a:pt x="1587" y="126"/>
                </a:cubicBezTo>
                <a:cubicBezTo>
                  <a:pt x="1590" y="130"/>
                  <a:pt x="1593" y="135"/>
                  <a:pt x="1595" y="140"/>
                </a:cubicBezTo>
                <a:cubicBezTo>
                  <a:pt x="1597" y="146"/>
                  <a:pt x="1598" y="152"/>
                  <a:pt x="1598" y="159"/>
                </a:cubicBezTo>
                <a:cubicBezTo>
                  <a:pt x="1598" y="166"/>
                  <a:pt x="1597" y="172"/>
                  <a:pt x="1595" y="178"/>
                </a:cubicBezTo>
                <a:cubicBezTo>
                  <a:pt x="1593" y="184"/>
                  <a:pt x="1590" y="189"/>
                  <a:pt x="1586" y="193"/>
                </a:cubicBezTo>
                <a:cubicBezTo>
                  <a:pt x="1582" y="197"/>
                  <a:pt x="1578" y="201"/>
                  <a:pt x="1573" y="203"/>
                </a:cubicBezTo>
                <a:cubicBezTo>
                  <a:pt x="1568" y="205"/>
                  <a:pt x="1563" y="207"/>
                  <a:pt x="1557" y="207"/>
                </a:cubicBezTo>
                <a:cubicBezTo>
                  <a:pt x="1552" y="207"/>
                  <a:pt x="1547" y="206"/>
                  <a:pt x="1543" y="204"/>
                </a:cubicBezTo>
                <a:cubicBezTo>
                  <a:pt x="1539" y="202"/>
                  <a:pt x="1536" y="199"/>
                  <a:pt x="1533" y="196"/>
                </a:cubicBezTo>
                <a:cubicBezTo>
                  <a:pt x="1533" y="243"/>
                  <a:pt x="1533" y="243"/>
                  <a:pt x="1533" y="243"/>
                </a:cubicBezTo>
                <a:cubicBezTo>
                  <a:pt x="1502" y="243"/>
                  <a:pt x="1502" y="243"/>
                  <a:pt x="1502" y="243"/>
                </a:cubicBezTo>
                <a:lnTo>
                  <a:pt x="1502" y="115"/>
                </a:lnTo>
                <a:close/>
                <a:moveTo>
                  <a:pt x="1455" y="135"/>
                </a:moveTo>
                <a:cubicBezTo>
                  <a:pt x="1449" y="135"/>
                  <a:pt x="1445" y="137"/>
                  <a:pt x="1445" y="140"/>
                </a:cubicBezTo>
                <a:cubicBezTo>
                  <a:pt x="1445" y="142"/>
                  <a:pt x="1446" y="144"/>
                  <a:pt x="1448" y="145"/>
                </a:cubicBezTo>
                <a:cubicBezTo>
                  <a:pt x="1450" y="146"/>
                  <a:pt x="1454" y="147"/>
                  <a:pt x="1459" y="148"/>
                </a:cubicBezTo>
                <a:cubicBezTo>
                  <a:pt x="1469" y="151"/>
                  <a:pt x="1477" y="154"/>
                  <a:pt x="1482" y="159"/>
                </a:cubicBezTo>
                <a:cubicBezTo>
                  <a:pt x="1487" y="164"/>
                  <a:pt x="1489" y="170"/>
                  <a:pt x="1489" y="179"/>
                </a:cubicBezTo>
                <a:cubicBezTo>
                  <a:pt x="1489" y="187"/>
                  <a:pt x="1486" y="194"/>
                  <a:pt x="1479" y="199"/>
                </a:cubicBezTo>
                <a:cubicBezTo>
                  <a:pt x="1472" y="204"/>
                  <a:pt x="1462" y="207"/>
                  <a:pt x="1449" y="207"/>
                </a:cubicBezTo>
                <a:cubicBezTo>
                  <a:pt x="1442" y="207"/>
                  <a:pt x="1436" y="206"/>
                  <a:pt x="1429" y="204"/>
                </a:cubicBezTo>
                <a:cubicBezTo>
                  <a:pt x="1423" y="203"/>
                  <a:pt x="1418" y="201"/>
                  <a:pt x="1414" y="198"/>
                </a:cubicBezTo>
                <a:cubicBezTo>
                  <a:pt x="1424" y="180"/>
                  <a:pt x="1424" y="180"/>
                  <a:pt x="1424" y="180"/>
                </a:cubicBezTo>
                <a:cubicBezTo>
                  <a:pt x="1427" y="181"/>
                  <a:pt x="1431" y="182"/>
                  <a:pt x="1436" y="183"/>
                </a:cubicBezTo>
                <a:cubicBezTo>
                  <a:pt x="1440" y="184"/>
                  <a:pt x="1444" y="184"/>
                  <a:pt x="1447" y="184"/>
                </a:cubicBezTo>
                <a:cubicBezTo>
                  <a:pt x="1455" y="184"/>
                  <a:pt x="1458" y="182"/>
                  <a:pt x="1458" y="179"/>
                </a:cubicBezTo>
                <a:cubicBezTo>
                  <a:pt x="1458" y="178"/>
                  <a:pt x="1458" y="177"/>
                  <a:pt x="1458" y="176"/>
                </a:cubicBezTo>
                <a:cubicBezTo>
                  <a:pt x="1458" y="176"/>
                  <a:pt x="1457" y="175"/>
                  <a:pt x="1456" y="175"/>
                </a:cubicBezTo>
                <a:cubicBezTo>
                  <a:pt x="1455" y="174"/>
                  <a:pt x="1454" y="173"/>
                  <a:pt x="1452" y="173"/>
                </a:cubicBezTo>
                <a:cubicBezTo>
                  <a:pt x="1450" y="172"/>
                  <a:pt x="1448" y="172"/>
                  <a:pt x="1445" y="171"/>
                </a:cubicBezTo>
                <a:cubicBezTo>
                  <a:pt x="1440" y="170"/>
                  <a:pt x="1435" y="168"/>
                  <a:pt x="1432" y="166"/>
                </a:cubicBezTo>
                <a:cubicBezTo>
                  <a:pt x="1428" y="164"/>
                  <a:pt x="1425" y="162"/>
                  <a:pt x="1422" y="160"/>
                </a:cubicBezTo>
                <a:cubicBezTo>
                  <a:pt x="1420" y="157"/>
                  <a:pt x="1418" y="155"/>
                  <a:pt x="1417" y="152"/>
                </a:cubicBezTo>
                <a:cubicBezTo>
                  <a:pt x="1416" y="148"/>
                  <a:pt x="1415" y="145"/>
                  <a:pt x="1415" y="141"/>
                </a:cubicBezTo>
                <a:cubicBezTo>
                  <a:pt x="1415" y="132"/>
                  <a:pt x="1418" y="125"/>
                  <a:pt x="1425" y="120"/>
                </a:cubicBezTo>
                <a:cubicBezTo>
                  <a:pt x="1432" y="115"/>
                  <a:pt x="1441" y="113"/>
                  <a:pt x="1453" y="113"/>
                </a:cubicBezTo>
                <a:cubicBezTo>
                  <a:pt x="1459" y="113"/>
                  <a:pt x="1465" y="113"/>
                  <a:pt x="1471" y="115"/>
                </a:cubicBezTo>
                <a:cubicBezTo>
                  <a:pt x="1476" y="116"/>
                  <a:pt x="1481" y="117"/>
                  <a:pt x="1485" y="120"/>
                </a:cubicBezTo>
                <a:cubicBezTo>
                  <a:pt x="1482" y="142"/>
                  <a:pt x="1482" y="142"/>
                  <a:pt x="1482" y="142"/>
                </a:cubicBezTo>
                <a:cubicBezTo>
                  <a:pt x="1478" y="140"/>
                  <a:pt x="1473" y="138"/>
                  <a:pt x="1468" y="137"/>
                </a:cubicBezTo>
                <a:cubicBezTo>
                  <a:pt x="1464" y="136"/>
                  <a:pt x="1459" y="135"/>
                  <a:pt x="1455" y="135"/>
                </a:cubicBezTo>
                <a:moveTo>
                  <a:pt x="1356" y="181"/>
                </a:moveTo>
                <a:cubicBezTo>
                  <a:pt x="1362" y="181"/>
                  <a:pt x="1366" y="179"/>
                  <a:pt x="1370" y="175"/>
                </a:cubicBezTo>
                <a:cubicBezTo>
                  <a:pt x="1373" y="171"/>
                  <a:pt x="1375" y="166"/>
                  <a:pt x="1375" y="160"/>
                </a:cubicBezTo>
                <a:cubicBezTo>
                  <a:pt x="1375" y="153"/>
                  <a:pt x="1373" y="148"/>
                  <a:pt x="1370" y="144"/>
                </a:cubicBezTo>
                <a:cubicBezTo>
                  <a:pt x="1366" y="140"/>
                  <a:pt x="1362" y="139"/>
                  <a:pt x="1356" y="139"/>
                </a:cubicBezTo>
                <a:cubicBezTo>
                  <a:pt x="1350" y="139"/>
                  <a:pt x="1345" y="140"/>
                  <a:pt x="1342" y="144"/>
                </a:cubicBezTo>
                <a:cubicBezTo>
                  <a:pt x="1338" y="148"/>
                  <a:pt x="1337" y="153"/>
                  <a:pt x="1337" y="160"/>
                </a:cubicBezTo>
                <a:cubicBezTo>
                  <a:pt x="1337" y="166"/>
                  <a:pt x="1338" y="171"/>
                  <a:pt x="1342" y="175"/>
                </a:cubicBezTo>
                <a:cubicBezTo>
                  <a:pt x="1345" y="179"/>
                  <a:pt x="1350" y="181"/>
                  <a:pt x="1356" y="181"/>
                </a:cubicBezTo>
                <a:moveTo>
                  <a:pt x="1356" y="207"/>
                </a:moveTo>
                <a:cubicBezTo>
                  <a:pt x="1349" y="207"/>
                  <a:pt x="1342" y="205"/>
                  <a:pt x="1336" y="203"/>
                </a:cubicBezTo>
                <a:cubicBezTo>
                  <a:pt x="1330" y="201"/>
                  <a:pt x="1325" y="198"/>
                  <a:pt x="1321" y="193"/>
                </a:cubicBezTo>
                <a:cubicBezTo>
                  <a:pt x="1317" y="189"/>
                  <a:pt x="1313" y="184"/>
                  <a:pt x="1311" y="178"/>
                </a:cubicBezTo>
                <a:cubicBezTo>
                  <a:pt x="1308" y="173"/>
                  <a:pt x="1307" y="166"/>
                  <a:pt x="1307" y="160"/>
                </a:cubicBezTo>
                <a:cubicBezTo>
                  <a:pt x="1307" y="153"/>
                  <a:pt x="1308" y="147"/>
                  <a:pt x="1311" y="141"/>
                </a:cubicBezTo>
                <a:cubicBezTo>
                  <a:pt x="1313" y="135"/>
                  <a:pt x="1317" y="130"/>
                  <a:pt x="1321" y="126"/>
                </a:cubicBezTo>
                <a:cubicBezTo>
                  <a:pt x="1325" y="122"/>
                  <a:pt x="1331" y="118"/>
                  <a:pt x="1337" y="116"/>
                </a:cubicBezTo>
                <a:cubicBezTo>
                  <a:pt x="1342" y="114"/>
                  <a:pt x="1349" y="113"/>
                  <a:pt x="1356" y="113"/>
                </a:cubicBezTo>
                <a:cubicBezTo>
                  <a:pt x="1363" y="113"/>
                  <a:pt x="1369" y="114"/>
                  <a:pt x="1375" y="116"/>
                </a:cubicBezTo>
                <a:cubicBezTo>
                  <a:pt x="1381" y="118"/>
                  <a:pt x="1386" y="122"/>
                  <a:pt x="1391" y="126"/>
                </a:cubicBezTo>
                <a:cubicBezTo>
                  <a:pt x="1395" y="130"/>
                  <a:pt x="1398" y="135"/>
                  <a:pt x="1401" y="141"/>
                </a:cubicBezTo>
                <a:cubicBezTo>
                  <a:pt x="1403" y="147"/>
                  <a:pt x="1404" y="153"/>
                  <a:pt x="1404" y="160"/>
                </a:cubicBezTo>
                <a:cubicBezTo>
                  <a:pt x="1404" y="166"/>
                  <a:pt x="1403" y="173"/>
                  <a:pt x="1401" y="178"/>
                </a:cubicBezTo>
                <a:cubicBezTo>
                  <a:pt x="1398" y="184"/>
                  <a:pt x="1395" y="189"/>
                  <a:pt x="1391" y="193"/>
                </a:cubicBezTo>
                <a:cubicBezTo>
                  <a:pt x="1386" y="197"/>
                  <a:pt x="1381" y="201"/>
                  <a:pt x="1375" y="203"/>
                </a:cubicBezTo>
                <a:cubicBezTo>
                  <a:pt x="1369" y="205"/>
                  <a:pt x="1363" y="207"/>
                  <a:pt x="1356" y="207"/>
                </a:cubicBezTo>
                <a:moveTo>
                  <a:pt x="1239" y="115"/>
                </a:moveTo>
                <a:cubicBezTo>
                  <a:pt x="1269" y="115"/>
                  <a:pt x="1269" y="115"/>
                  <a:pt x="1269" y="115"/>
                </a:cubicBezTo>
                <a:cubicBezTo>
                  <a:pt x="1269" y="129"/>
                  <a:pt x="1269" y="129"/>
                  <a:pt x="1269" y="129"/>
                </a:cubicBezTo>
                <a:cubicBezTo>
                  <a:pt x="1271" y="124"/>
                  <a:pt x="1274" y="120"/>
                  <a:pt x="1278" y="118"/>
                </a:cubicBezTo>
                <a:cubicBezTo>
                  <a:pt x="1282" y="115"/>
                  <a:pt x="1286" y="114"/>
                  <a:pt x="1291" y="114"/>
                </a:cubicBezTo>
                <a:cubicBezTo>
                  <a:pt x="1295" y="114"/>
                  <a:pt x="1299" y="114"/>
                  <a:pt x="1301" y="116"/>
                </a:cubicBezTo>
                <a:cubicBezTo>
                  <a:pt x="1299" y="145"/>
                  <a:pt x="1299" y="145"/>
                  <a:pt x="1299" y="145"/>
                </a:cubicBezTo>
                <a:cubicBezTo>
                  <a:pt x="1297" y="144"/>
                  <a:pt x="1296" y="143"/>
                  <a:pt x="1293" y="143"/>
                </a:cubicBezTo>
                <a:cubicBezTo>
                  <a:pt x="1291" y="143"/>
                  <a:pt x="1289" y="142"/>
                  <a:pt x="1288" y="142"/>
                </a:cubicBezTo>
                <a:cubicBezTo>
                  <a:pt x="1276" y="142"/>
                  <a:pt x="1270" y="150"/>
                  <a:pt x="1270" y="166"/>
                </a:cubicBezTo>
                <a:cubicBezTo>
                  <a:pt x="1270" y="204"/>
                  <a:pt x="1270" y="204"/>
                  <a:pt x="1270" y="204"/>
                </a:cubicBezTo>
                <a:cubicBezTo>
                  <a:pt x="1239" y="204"/>
                  <a:pt x="1239" y="204"/>
                  <a:pt x="1239" y="204"/>
                </a:cubicBezTo>
                <a:lnTo>
                  <a:pt x="1239" y="115"/>
                </a:lnTo>
                <a:close/>
                <a:moveTo>
                  <a:pt x="1195" y="150"/>
                </a:moveTo>
                <a:cubicBezTo>
                  <a:pt x="1195" y="145"/>
                  <a:pt x="1193" y="142"/>
                  <a:pt x="1191" y="139"/>
                </a:cubicBezTo>
                <a:cubicBezTo>
                  <a:pt x="1188" y="136"/>
                  <a:pt x="1184" y="135"/>
                  <a:pt x="1180" y="135"/>
                </a:cubicBezTo>
                <a:cubicBezTo>
                  <a:pt x="1172" y="135"/>
                  <a:pt x="1166" y="140"/>
                  <a:pt x="1164" y="150"/>
                </a:cubicBezTo>
                <a:lnTo>
                  <a:pt x="1195" y="150"/>
                </a:lnTo>
                <a:close/>
                <a:moveTo>
                  <a:pt x="1224" y="197"/>
                </a:moveTo>
                <a:cubicBezTo>
                  <a:pt x="1219" y="200"/>
                  <a:pt x="1214" y="203"/>
                  <a:pt x="1208" y="204"/>
                </a:cubicBezTo>
                <a:cubicBezTo>
                  <a:pt x="1201" y="206"/>
                  <a:pt x="1195" y="207"/>
                  <a:pt x="1188" y="207"/>
                </a:cubicBezTo>
                <a:cubicBezTo>
                  <a:pt x="1180" y="207"/>
                  <a:pt x="1172" y="206"/>
                  <a:pt x="1166" y="203"/>
                </a:cubicBezTo>
                <a:cubicBezTo>
                  <a:pt x="1159" y="201"/>
                  <a:pt x="1153" y="198"/>
                  <a:pt x="1149" y="194"/>
                </a:cubicBezTo>
                <a:cubicBezTo>
                  <a:pt x="1144" y="190"/>
                  <a:pt x="1141" y="185"/>
                  <a:pt x="1138" y="179"/>
                </a:cubicBezTo>
                <a:cubicBezTo>
                  <a:pt x="1136" y="173"/>
                  <a:pt x="1134" y="167"/>
                  <a:pt x="1134" y="160"/>
                </a:cubicBezTo>
                <a:cubicBezTo>
                  <a:pt x="1134" y="153"/>
                  <a:pt x="1136" y="146"/>
                  <a:pt x="1138" y="141"/>
                </a:cubicBezTo>
                <a:cubicBezTo>
                  <a:pt x="1140" y="135"/>
                  <a:pt x="1143" y="130"/>
                  <a:pt x="1147" y="126"/>
                </a:cubicBezTo>
                <a:cubicBezTo>
                  <a:pt x="1151" y="122"/>
                  <a:pt x="1156" y="118"/>
                  <a:pt x="1162" y="116"/>
                </a:cubicBezTo>
                <a:cubicBezTo>
                  <a:pt x="1168" y="114"/>
                  <a:pt x="1174" y="113"/>
                  <a:pt x="1181" y="113"/>
                </a:cubicBezTo>
                <a:cubicBezTo>
                  <a:pt x="1187" y="113"/>
                  <a:pt x="1193" y="114"/>
                  <a:pt x="1199" y="116"/>
                </a:cubicBezTo>
                <a:cubicBezTo>
                  <a:pt x="1204" y="118"/>
                  <a:pt x="1209" y="121"/>
                  <a:pt x="1212" y="125"/>
                </a:cubicBezTo>
                <a:cubicBezTo>
                  <a:pt x="1216" y="128"/>
                  <a:pt x="1219" y="133"/>
                  <a:pt x="1221" y="138"/>
                </a:cubicBezTo>
                <a:cubicBezTo>
                  <a:pt x="1223" y="144"/>
                  <a:pt x="1224" y="150"/>
                  <a:pt x="1224" y="157"/>
                </a:cubicBezTo>
                <a:cubicBezTo>
                  <a:pt x="1224" y="161"/>
                  <a:pt x="1224" y="165"/>
                  <a:pt x="1223" y="168"/>
                </a:cubicBezTo>
                <a:cubicBezTo>
                  <a:pt x="1165" y="168"/>
                  <a:pt x="1165" y="168"/>
                  <a:pt x="1165" y="168"/>
                </a:cubicBezTo>
                <a:cubicBezTo>
                  <a:pt x="1168" y="178"/>
                  <a:pt x="1176" y="183"/>
                  <a:pt x="1191" y="183"/>
                </a:cubicBezTo>
                <a:cubicBezTo>
                  <a:pt x="1194" y="183"/>
                  <a:pt x="1198" y="182"/>
                  <a:pt x="1203" y="181"/>
                </a:cubicBezTo>
                <a:cubicBezTo>
                  <a:pt x="1207" y="180"/>
                  <a:pt x="1211" y="179"/>
                  <a:pt x="1214" y="178"/>
                </a:cubicBezTo>
                <a:lnTo>
                  <a:pt x="1224" y="197"/>
                </a:lnTo>
                <a:close/>
                <a:moveTo>
                  <a:pt x="1077" y="148"/>
                </a:moveTo>
                <a:cubicBezTo>
                  <a:pt x="1062" y="103"/>
                  <a:pt x="1062" y="103"/>
                  <a:pt x="1062" y="103"/>
                </a:cubicBezTo>
                <a:cubicBezTo>
                  <a:pt x="1047" y="148"/>
                  <a:pt x="1047" y="148"/>
                  <a:pt x="1047" y="148"/>
                </a:cubicBezTo>
                <a:lnTo>
                  <a:pt x="1077" y="148"/>
                </a:lnTo>
                <a:close/>
                <a:moveTo>
                  <a:pt x="1046" y="73"/>
                </a:moveTo>
                <a:cubicBezTo>
                  <a:pt x="1081" y="73"/>
                  <a:pt x="1081" y="73"/>
                  <a:pt x="1081" y="73"/>
                </a:cubicBezTo>
                <a:cubicBezTo>
                  <a:pt x="1133" y="204"/>
                  <a:pt x="1133" y="204"/>
                  <a:pt x="1133" y="204"/>
                </a:cubicBezTo>
                <a:cubicBezTo>
                  <a:pt x="1096" y="204"/>
                  <a:pt x="1096" y="204"/>
                  <a:pt x="1096" y="204"/>
                </a:cubicBezTo>
                <a:cubicBezTo>
                  <a:pt x="1086" y="174"/>
                  <a:pt x="1086" y="174"/>
                  <a:pt x="1086" y="174"/>
                </a:cubicBezTo>
                <a:cubicBezTo>
                  <a:pt x="1039" y="174"/>
                  <a:pt x="1039" y="174"/>
                  <a:pt x="1039" y="174"/>
                </a:cubicBezTo>
                <a:cubicBezTo>
                  <a:pt x="1029" y="204"/>
                  <a:pt x="1029" y="204"/>
                  <a:pt x="1029" y="204"/>
                </a:cubicBezTo>
                <a:cubicBezTo>
                  <a:pt x="995" y="204"/>
                  <a:pt x="995" y="204"/>
                  <a:pt x="995" y="204"/>
                </a:cubicBezTo>
                <a:lnTo>
                  <a:pt x="1046" y="73"/>
                </a:lnTo>
                <a:close/>
                <a:moveTo>
                  <a:pt x="921" y="135"/>
                </a:moveTo>
                <a:cubicBezTo>
                  <a:pt x="914" y="135"/>
                  <a:pt x="911" y="137"/>
                  <a:pt x="911" y="140"/>
                </a:cubicBezTo>
                <a:cubicBezTo>
                  <a:pt x="911" y="142"/>
                  <a:pt x="912" y="144"/>
                  <a:pt x="914" y="145"/>
                </a:cubicBezTo>
                <a:cubicBezTo>
                  <a:pt x="916" y="146"/>
                  <a:pt x="919" y="147"/>
                  <a:pt x="924" y="148"/>
                </a:cubicBezTo>
                <a:cubicBezTo>
                  <a:pt x="935" y="151"/>
                  <a:pt x="943" y="154"/>
                  <a:pt x="948" y="159"/>
                </a:cubicBezTo>
                <a:cubicBezTo>
                  <a:pt x="952" y="164"/>
                  <a:pt x="955" y="170"/>
                  <a:pt x="955" y="179"/>
                </a:cubicBezTo>
                <a:cubicBezTo>
                  <a:pt x="955" y="187"/>
                  <a:pt x="951" y="194"/>
                  <a:pt x="944" y="199"/>
                </a:cubicBezTo>
                <a:cubicBezTo>
                  <a:pt x="937" y="204"/>
                  <a:pt x="928" y="207"/>
                  <a:pt x="915" y="207"/>
                </a:cubicBezTo>
                <a:cubicBezTo>
                  <a:pt x="908" y="207"/>
                  <a:pt x="901" y="206"/>
                  <a:pt x="895" y="204"/>
                </a:cubicBezTo>
                <a:cubicBezTo>
                  <a:pt x="888" y="203"/>
                  <a:pt x="883" y="201"/>
                  <a:pt x="880" y="198"/>
                </a:cubicBezTo>
                <a:cubicBezTo>
                  <a:pt x="890" y="180"/>
                  <a:pt x="890" y="180"/>
                  <a:pt x="890" y="180"/>
                </a:cubicBezTo>
                <a:cubicBezTo>
                  <a:pt x="893" y="181"/>
                  <a:pt x="897" y="182"/>
                  <a:pt x="901" y="183"/>
                </a:cubicBezTo>
                <a:cubicBezTo>
                  <a:pt x="905" y="184"/>
                  <a:pt x="909" y="184"/>
                  <a:pt x="913" y="184"/>
                </a:cubicBezTo>
                <a:cubicBezTo>
                  <a:pt x="920" y="184"/>
                  <a:pt x="924" y="182"/>
                  <a:pt x="924" y="179"/>
                </a:cubicBezTo>
                <a:cubicBezTo>
                  <a:pt x="924" y="178"/>
                  <a:pt x="924" y="177"/>
                  <a:pt x="924" y="176"/>
                </a:cubicBezTo>
                <a:cubicBezTo>
                  <a:pt x="923" y="176"/>
                  <a:pt x="923" y="175"/>
                  <a:pt x="922" y="175"/>
                </a:cubicBezTo>
                <a:cubicBezTo>
                  <a:pt x="921" y="174"/>
                  <a:pt x="919" y="173"/>
                  <a:pt x="918" y="173"/>
                </a:cubicBezTo>
                <a:cubicBezTo>
                  <a:pt x="916" y="172"/>
                  <a:pt x="914" y="172"/>
                  <a:pt x="911" y="171"/>
                </a:cubicBezTo>
                <a:cubicBezTo>
                  <a:pt x="906" y="170"/>
                  <a:pt x="901" y="168"/>
                  <a:pt x="897" y="166"/>
                </a:cubicBezTo>
                <a:cubicBezTo>
                  <a:pt x="893" y="164"/>
                  <a:pt x="890" y="162"/>
                  <a:pt x="888" y="160"/>
                </a:cubicBezTo>
                <a:cubicBezTo>
                  <a:pt x="885" y="157"/>
                  <a:pt x="884" y="155"/>
                  <a:pt x="883" y="152"/>
                </a:cubicBezTo>
                <a:cubicBezTo>
                  <a:pt x="881" y="148"/>
                  <a:pt x="881" y="145"/>
                  <a:pt x="881" y="141"/>
                </a:cubicBezTo>
                <a:cubicBezTo>
                  <a:pt x="881" y="132"/>
                  <a:pt x="884" y="125"/>
                  <a:pt x="891" y="120"/>
                </a:cubicBezTo>
                <a:cubicBezTo>
                  <a:pt x="898" y="115"/>
                  <a:pt x="907" y="113"/>
                  <a:pt x="919" y="113"/>
                </a:cubicBezTo>
                <a:cubicBezTo>
                  <a:pt x="925" y="113"/>
                  <a:pt x="931" y="113"/>
                  <a:pt x="936" y="115"/>
                </a:cubicBezTo>
                <a:cubicBezTo>
                  <a:pt x="942" y="116"/>
                  <a:pt x="947" y="117"/>
                  <a:pt x="951" y="120"/>
                </a:cubicBezTo>
                <a:cubicBezTo>
                  <a:pt x="948" y="142"/>
                  <a:pt x="948" y="142"/>
                  <a:pt x="948" y="142"/>
                </a:cubicBezTo>
                <a:cubicBezTo>
                  <a:pt x="943" y="140"/>
                  <a:pt x="939" y="138"/>
                  <a:pt x="934" y="137"/>
                </a:cubicBezTo>
                <a:cubicBezTo>
                  <a:pt x="929" y="136"/>
                  <a:pt x="925" y="135"/>
                  <a:pt x="921" y="135"/>
                </a:cubicBezTo>
                <a:moveTo>
                  <a:pt x="780" y="115"/>
                </a:moveTo>
                <a:cubicBezTo>
                  <a:pt x="810" y="115"/>
                  <a:pt x="810" y="115"/>
                  <a:pt x="810" y="115"/>
                </a:cubicBezTo>
                <a:cubicBezTo>
                  <a:pt x="810" y="126"/>
                  <a:pt x="810" y="126"/>
                  <a:pt x="810" y="126"/>
                </a:cubicBezTo>
                <a:cubicBezTo>
                  <a:pt x="812" y="122"/>
                  <a:pt x="816" y="119"/>
                  <a:pt x="820" y="116"/>
                </a:cubicBezTo>
                <a:cubicBezTo>
                  <a:pt x="825" y="114"/>
                  <a:pt x="830" y="113"/>
                  <a:pt x="836" y="113"/>
                </a:cubicBezTo>
                <a:cubicBezTo>
                  <a:pt x="846" y="113"/>
                  <a:pt x="853" y="116"/>
                  <a:pt x="859" y="122"/>
                </a:cubicBezTo>
                <a:cubicBezTo>
                  <a:pt x="864" y="128"/>
                  <a:pt x="866" y="138"/>
                  <a:pt x="866" y="150"/>
                </a:cubicBezTo>
                <a:cubicBezTo>
                  <a:pt x="866" y="204"/>
                  <a:pt x="866" y="204"/>
                  <a:pt x="866" y="204"/>
                </a:cubicBezTo>
                <a:cubicBezTo>
                  <a:pt x="836" y="204"/>
                  <a:pt x="836" y="204"/>
                  <a:pt x="836" y="204"/>
                </a:cubicBezTo>
                <a:cubicBezTo>
                  <a:pt x="836" y="156"/>
                  <a:pt x="836" y="156"/>
                  <a:pt x="836" y="156"/>
                </a:cubicBezTo>
                <a:cubicBezTo>
                  <a:pt x="836" y="145"/>
                  <a:pt x="832" y="140"/>
                  <a:pt x="824" y="140"/>
                </a:cubicBezTo>
                <a:cubicBezTo>
                  <a:pt x="819" y="140"/>
                  <a:pt x="816" y="142"/>
                  <a:pt x="814" y="144"/>
                </a:cubicBezTo>
                <a:cubicBezTo>
                  <a:pt x="812" y="147"/>
                  <a:pt x="810" y="152"/>
                  <a:pt x="810" y="157"/>
                </a:cubicBezTo>
                <a:cubicBezTo>
                  <a:pt x="810" y="204"/>
                  <a:pt x="810" y="204"/>
                  <a:pt x="810" y="204"/>
                </a:cubicBezTo>
                <a:cubicBezTo>
                  <a:pt x="780" y="204"/>
                  <a:pt x="780" y="204"/>
                  <a:pt x="780" y="204"/>
                </a:cubicBezTo>
                <a:lnTo>
                  <a:pt x="780" y="115"/>
                </a:lnTo>
                <a:close/>
                <a:moveTo>
                  <a:pt x="729" y="115"/>
                </a:moveTo>
                <a:cubicBezTo>
                  <a:pt x="760" y="115"/>
                  <a:pt x="760" y="115"/>
                  <a:pt x="760" y="115"/>
                </a:cubicBezTo>
                <a:cubicBezTo>
                  <a:pt x="760" y="204"/>
                  <a:pt x="760" y="204"/>
                  <a:pt x="760" y="204"/>
                </a:cubicBezTo>
                <a:cubicBezTo>
                  <a:pt x="729" y="204"/>
                  <a:pt x="729" y="204"/>
                  <a:pt x="729" y="204"/>
                </a:cubicBezTo>
                <a:lnTo>
                  <a:pt x="729" y="115"/>
                </a:lnTo>
                <a:close/>
                <a:moveTo>
                  <a:pt x="744" y="101"/>
                </a:moveTo>
                <a:cubicBezTo>
                  <a:pt x="739" y="101"/>
                  <a:pt x="735" y="100"/>
                  <a:pt x="732" y="97"/>
                </a:cubicBezTo>
                <a:cubicBezTo>
                  <a:pt x="729" y="94"/>
                  <a:pt x="727" y="90"/>
                  <a:pt x="727" y="85"/>
                </a:cubicBezTo>
                <a:cubicBezTo>
                  <a:pt x="727" y="80"/>
                  <a:pt x="729" y="76"/>
                  <a:pt x="732" y="73"/>
                </a:cubicBezTo>
                <a:cubicBezTo>
                  <a:pt x="735" y="70"/>
                  <a:pt x="739" y="68"/>
                  <a:pt x="744" y="68"/>
                </a:cubicBezTo>
                <a:cubicBezTo>
                  <a:pt x="749" y="68"/>
                  <a:pt x="753" y="70"/>
                  <a:pt x="757" y="73"/>
                </a:cubicBezTo>
                <a:cubicBezTo>
                  <a:pt x="760" y="76"/>
                  <a:pt x="762" y="80"/>
                  <a:pt x="762" y="85"/>
                </a:cubicBezTo>
                <a:cubicBezTo>
                  <a:pt x="762" y="90"/>
                  <a:pt x="760" y="94"/>
                  <a:pt x="757" y="97"/>
                </a:cubicBezTo>
                <a:cubicBezTo>
                  <a:pt x="753" y="100"/>
                  <a:pt x="749" y="101"/>
                  <a:pt x="744" y="101"/>
                </a:cubicBezTo>
                <a:moveTo>
                  <a:pt x="676" y="73"/>
                </a:moveTo>
                <a:cubicBezTo>
                  <a:pt x="707" y="73"/>
                  <a:pt x="707" y="73"/>
                  <a:pt x="707" y="73"/>
                </a:cubicBezTo>
                <a:cubicBezTo>
                  <a:pt x="707" y="204"/>
                  <a:pt x="707" y="204"/>
                  <a:pt x="707" y="204"/>
                </a:cubicBezTo>
                <a:cubicBezTo>
                  <a:pt x="676" y="204"/>
                  <a:pt x="676" y="204"/>
                  <a:pt x="676" y="204"/>
                </a:cubicBezTo>
                <a:lnTo>
                  <a:pt x="676" y="73"/>
                </a:lnTo>
                <a:close/>
                <a:moveTo>
                  <a:pt x="625" y="73"/>
                </a:moveTo>
                <a:cubicBezTo>
                  <a:pt x="656" y="73"/>
                  <a:pt x="656" y="73"/>
                  <a:pt x="656" y="73"/>
                </a:cubicBezTo>
                <a:cubicBezTo>
                  <a:pt x="656" y="204"/>
                  <a:pt x="656" y="204"/>
                  <a:pt x="656" y="204"/>
                </a:cubicBezTo>
                <a:cubicBezTo>
                  <a:pt x="625" y="204"/>
                  <a:pt x="625" y="204"/>
                  <a:pt x="625" y="204"/>
                </a:cubicBezTo>
                <a:lnTo>
                  <a:pt x="625" y="73"/>
                </a:lnTo>
                <a:close/>
                <a:moveTo>
                  <a:pt x="564" y="181"/>
                </a:moveTo>
                <a:cubicBezTo>
                  <a:pt x="570" y="181"/>
                  <a:pt x="574" y="179"/>
                  <a:pt x="578" y="175"/>
                </a:cubicBezTo>
                <a:cubicBezTo>
                  <a:pt x="581" y="171"/>
                  <a:pt x="583" y="166"/>
                  <a:pt x="583" y="160"/>
                </a:cubicBezTo>
                <a:cubicBezTo>
                  <a:pt x="583" y="153"/>
                  <a:pt x="581" y="148"/>
                  <a:pt x="578" y="144"/>
                </a:cubicBezTo>
                <a:cubicBezTo>
                  <a:pt x="574" y="140"/>
                  <a:pt x="570" y="139"/>
                  <a:pt x="564" y="139"/>
                </a:cubicBezTo>
                <a:cubicBezTo>
                  <a:pt x="558" y="139"/>
                  <a:pt x="553" y="140"/>
                  <a:pt x="550" y="144"/>
                </a:cubicBezTo>
                <a:cubicBezTo>
                  <a:pt x="546" y="148"/>
                  <a:pt x="544" y="153"/>
                  <a:pt x="544" y="160"/>
                </a:cubicBezTo>
                <a:cubicBezTo>
                  <a:pt x="544" y="166"/>
                  <a:pt x="546" y="171"/>
                  <a:pt x="550" y="175"/>
                </a:cubicBezTo>
                <a:cubicBezTo>
                  <a:pt x="553" y="179"/>
                  <a:pt x="558" y="181"/>
                  <a:pt x="564" y="181"/>
                </a:cubicBezTo>
                <a:moveTo>
                  <a:pt x="564" y="207"/>
                </a:moveTo>
                <a:cubicBezTo>
                  <a:pt x="557" y="207"/>
                  <a:pt x="550" y="205"/>
                  <a:pt x="544" y="203"/>
                </a:cubicBezTo>
                <a:cubicBezTo>
                  <a:pt x="538" y="200"/>
                  <a:pt x="533" y="197"/>
                  <a:pt x="529" y="192"/>
                </a:cubicBezTo>
                <a:cubicBezTo>
                  <a:pt x="524" y="188"/>
                  <a:pt x="521" y="183"/>
                  <a:pt x="518" y="177"/>
                </a:cubicBezTo>
                <a:cubicBezTo>
                  <a:pt x="516" y="171"/>
                  <a:pt x="515" y="164"/>
                  <a:pt x="515" y="158"/>
                </a:cubicBezTo>
                <a:cubicBezTo>
                  <a:pt x="515" y="151"/>
                  <a:pt x="516" y="145"/>
                  <a:pt x="518" y="139"/>
                </a:cubicBezTo>
                <a:cubicBezTo>
                  <a:pt x="521" y="134"/>
                  <a:pt x="524" y="129"/>
                  <a:pt x="529" y="125"/>
                </a:cubicBezTo>
                <a:cubicBezTo>
                  <a:pt x="533" y="121"/>
                  <a:pt x="538" y="118"/>
                  <a:pt x="544" y="116"/>
                </a:cubicBezTo>
                <a:cubicBezTo>
                  <a:pt x="550" y="114"/>
                  <a:pt x="557" y="113"/>
                  <a:pt x="564" y="113"/>
                </a:cubicBezTo>
                <a:cubicBezTo>
                  <a:pt x="571" y="113"/>
                  <a:pt x="577" y="114"/>
                  <a:pt x="583" y="116"/>
                </a:cubicBezTo>
                <a:cubicBezTo>
                  <a:pt x="589" y="118"/>
                  <a:pt x="594" y="122"/>
                  <a:pt x="599" y="126"/>
                </a:cubicBezTo>
                <a:cubicBezTo>
                  <a:pt x="603" y="130"/>
                  <a:pt x="606" y="135"/>
                  <a:pt x="609" y="141"/>
                </a:cubicBezTo>
                <a:cubicBezTo>
                  <a:pt x="611" y="147"/>
                  <a:pt x="612" y="153"/>
                  <a:pt x="612" y="160"/>
                </a:cubicBezTo>
                <a:cubicBezTo>
                  <a:pt x="612" y="166"/>
                  <a:pt x="611" y="173"/>
                  <a:pt x="609" y="178"/>
                </a:cubicBezTo>
                <a:cubicBezTo>
                  <a:pt x="606" y="184"/>
                  <a:pt x="603" y="189"/>
                  <a:pt x="599" y="193"/>
                </a:cubicBezTo>
                <a:cubicBezTo>
                  <a:pt x="594" y="197"/>
                  <a:pt x="589" y="201"/>
                  <a:pt x="583" y="203"/>
                </a:cubicBezTo>
                <a:cubicBezTo>
                  <a:pt x="577" y="205"/>
                  <a:pt x="571" y="207"/>
                  <a:pt x="564" y="207"/>
                </a:cubicBezTo>
                <a:moveTo>
                  <a:pt x="507" y="192"/>
                </a:moveTo>
                <a:cubicBezTo>
                  <a:pt x="501" y="196"/>
                  <a:pt x="494" y="200"/>
                  <a:pt x="486" y="202"/>
                </a:cubicBezTo>
                <a:cubicBezTo>
                  <a:pt x="478" y="205"/>
                  <a:pt x="469" y="206"/>
                  <a:pt x="460" y="206"/>
                </a:cubicBezTo>
                <a:cubicBezTo>
                  <a:pt x="450" y="206"/>
                  <a:pt x="440" y="204"/>
                  <a:pt x="432" y="201"/>
                </a:cubicBezTo>
                <a:cubicBezTo>
                  <a:pt x="424" y="198"/>
                  <a:pt x="417" y="194"/>
                  <a:pt x="411" y="188"/>
                </a:cubicBezTo>
                <a:cubicBezTo>
                  <a:pt x="405" y="183"/>
                  <a:pt x="401" y="176"/>
                  <a:pt x="398" y="167"/>
                </a:cubicBezTo>
                <a:cubicBezTo>
                  <a:pt x="394" y="159"/>
                  <a:pt x="393" y="150"/>
                  <a:pt x="393" y="139"/>
                </a:cubicBezTo>
                <a:cubicBezTo>
                  <a:pt x="393" y="129"/>
                  <a:pt x="395" y="120"/>
                  <a:pt x="398" y="112"/>
                </a:cubicBezTo>
                <a:cubicBezTo>
                  <a:pt x="402" y="104"/>
                  <a:pt x="406" y="96"/>
                  <a:pt x="413" y="90"/>
                </a:cubicBezTo>
                <a:cubicBezTo>
                  <a:pt x="419" y="85"/>
                  <a:pt x="427" y="80"/>
                  <a:pt x="435" y="77"/>
                </a:cubicBezTo>
                <a:cubicBezTo>
                  <a:pt x="444" y="73"/>
                  <a:pt x="454" y="72"/>
                  <a:pt x="464" y="72"/>
                </a:cubicBezTo>
                <a:cubicBezTo>
                  <a:pt x="468" y="72"/>
                  <a:pt x="472" y="72"/>
                  <a:pt x="476" y="72"/>
                </a:cubicBezTo>
                <a:cubicBezTo>
                  <a:pt x="480" y="73"/>
                  <a:pt x="484" y="74"/>
                  <a:pt x="487" y="75"/>
                </a:cubicBezTo>
                <a:cubicBezTo>
                  <a:pt x="491" y="76"/>
                  <a:pt x="495" y="77"/>
                  <a:pt x="498" y="78"/>
                </a:cubicBezTo>
                <a:cubicBezTo>
                  <a:pt x="501" y="79"/>
                  <a:pt x="504" y="81"/>
                  <a:pt x="507" y="82"/>
                </a:cubicBezTo>
                <a:cubicBezTo>
                  <a:pt x="493" y="109"/>
                  <a:pt x="493" y="109"/>
                  <a:pt x="493" y="109"/>
                </a:cubicBezTo>
                <a:cubicBezTo>
                  <a:pt x="490" y="108"/>
                  <a:pt x="488" y="107"/>
                  <a:pt x="486" y="106"/>
                </a:cubicBezTo>
                <a:cubicBezTo>
                  <a:pt x="484" y="105"/>
                  <a:pt x="482" y="104"/>
                  <a:pt x="480" y="104"/>
                </a:cubicBezTo>
                <a:cubicBezTo>
                  <a:pt x="478" y="103"/>
                  <a:pt x="476" y="103"/>
                  <a:pt x="474" y="102"/>
                </a:cubicBezTo>
                <a:cubicBezTo>
                  <a:pt x="472" y="102"/>
                  <a:pt x="469" y="102"/>
                  <a:pt x="466" y="102"/>
                </a:cubicBezTo>
                <a:cubicBezTo>
                  <a:pt x="455" y="102"/>
                  <a:pt x="445" y="105"/>
                  <a:pt x="439" y="112"/>
                </a:cubicBezTo>
                <a:cubicBezTo>
                  <a:pt x="432" y="118"/>
                  <a:pt x="428" y="127"/>
                  <a:pt x="428" y="139"/>
                </a:cubicBezTo>
                <a:cubicBezTo>
                  <a:pt x="428" y="144"/>
                  <a:pt x="429" y="149"/>
                  <a:pt x="431" y="154"/>
                </a:cubicBezTo>
                <a:cubicBezTo>
                  <a:pt x="433" y="158"/>
                  <a:pt x="435" y="162"/>
                  <a:pt x="438" y="165"/>
                </a:cubicBezTo>
                <a:cubicBezTo>
                  <a:pt x="441" y="168"/>
                  <a:pt x="445" y="171"/>
                  <a:pt x="449" y="173"/>
                </a:cubicBezTo>
                <a:cubicBezTo>
                  <a:pt x="454" y="175"/>
                  <a:pt x="459" y="175"/>
                  <a:pt x="464" y="175"/>
                </a:cubicBezTo>
                <a:cubicBezTo>
                  <a:pt x="469" y="175"/>
                  <a:pt x="474" y="175"/>
                  <a:pt x="479" y="173"/>
                </a:cubicBezTo>
                <a:cubicBezTo>
                  <a:pt x="484" y="171"/>
                  <a:pt x="489" y="168"/>
                  <a:pt x="493" y="165"/>
                </a:cubicBezTo>
                <a:lnTo>
                  <a:pt x="507" y="192"/>
                </a:lnTo>
                <a:close/>
                <a:moveTo>
                  <a:pt x="126" y="2"/>
                </a:moveTo>
                <a:cubicBezTo>
                  <a:pt x="130" y="1"/>
                  <a:pt x="133" y="1"/>
                  <a:pt x="137" y="0"/>
                </a:cubicBezTo>
                <a:cubicBezTo>
                  <a:pt x="154" y="95"/>
                  <a:pt x="154" y="95"/>
                  <a:pt x="154" y="95"/>
                </a:cubicBezTo>
                <a:cubicBezTo>
                  <a:pt x="150" y="96"/>
                  <a:pt x="146" y="96"/>
                  <a:pt x="143" y="97"/>
                </a:cubicBezTo>
                <a:lnTo>
                  <a:pt x="126" y="2"/>
                </a:lnTo>
                <a:close/>
                <a:moveTo>
                  <a:pt x="122" y="107"/>
                </a:moveTo>
                <a:cubicBezTo>
                  <a:pt x="126" y="105"/>
                  <a:pt x="129" y="102"/>
                  <a:pt x="133" y="101"/>
                </a:cubicBezTo>
                <a:cubicBezTo>
                  <a:pt x="85" y="17"/>
                  <a:pt x="85" y="17"/>
                  <a:pt x="85" y="17"/>
                </a:cubicBezTo>
                <a:cubicBezTo>
                  <a:pt x="82" y="19"/>
                  <a:pt x="78" y="21"/>
                  <a:pt x="74" y="24"/>
                </a:cubicBezTo>
                <a:lnTo>
                  <a:pt x="122" y="107"/>
                </a:lnTo>
                <a:close/>
                <a:moveTo>
                  <a:pt x="95" y="160"/>
                </a:moveTo>
                <a:cubicBezTo>
                  <a:pt x="95" y="156"/>
                  <a:pt x="95" y="153"/>
                  <a:pt x="96" y="14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2"/>
                  <a:pt x="0" y="156"/>
                  <a:pt x="0" y="159"/>
                </a:cubicBezTo>
                <a:cubicBezTo>
                  <a:pt x="0" y="162"/>
                  <a:pt x="0" y="165"/>
                  <a:pt x="0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66"/>
                  <a:pt x="95" y="163"/>
                  <a:pt x="95" y="160"/>
                </a:cubicBezTo>
                <a:moveTo>
                  <a:pt x="224" y="160"/>
                </a:moveTo>
                <a:cubicBezTo>
                  <a:pt x="224" y="195"/>
                  <a:pt x="195" y="224"/>
                  <a:pt x="159" y="224"/>
                </a:cubicBezTo>
                <a:cubicBezTo>
                  <a:pt x="128" y="224"/>
                  <a:pt x="101" y="201"/>
                  <a:pt x="96" y="171"/>
                </a:cubicBezTo>
                <a:cubicBezTo>
                  <a:pt x="6" y="203"/>
                  <a:pt x="6" y="203"/>
                  <a:pt x="6" y="203"/>
                </a:cubicBezTo>
                <a:cubicBezTo>
                  <a:pt x="8" y="210"/>
                  <a:pt x="11" y="217"/>
                  <a:pt x="14" y="224"/>
                </a:cubicBezTo>
                <a:cubicBezTo>
                  <a:pt x="103" y="191"/>
                  <a:pt x="103" y="191"/>
                  <a:pt x="103" y="191"/>
                </a:cubicBezTo>
                <a:cubicBezTo>
                  <a:pt x="30" y="253"/>
                  <a:pt x="30" y="253"/>
                  <a:pt x="30" y="253"/>
                </a:cubicBezTo>
                <a:cubicBezTo>
                  <a:pt x="34" y="259"/>
                  <a:pt x="40" y="265"/>
                  <a:pt x="45" y="271"/>
                </a:cubicBezTo>
                <a:cubicBezTo>
                  <a:pt x="113" y="213"/>
                  <a:pt x="113" y="213"/>
                  <a:pt x="113" y="213"/>
                </a:cubicBezTo>
                <a:cubicBezTo>
                  <a:pt x="69" y="291"/>
                  <a:pt x="69" y="291"/>
                  <a:pt x="69" y="291"/>
                </a:cubicBezTo>
                <a:cubicBezTo>
                  <a:pt x="76" y="296"/>
                  <a:pt x="83" y="300"/>
                  <a:pt x="91" y="304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18" y="314"/>
                  <a:pt x="118" y="314"/>
                  <a:pt x="118" y="314"/>
                </a:cubicBezTo>
                <a:cubicBezTo>
                  <a:pt x="127" y="317"/>
                  <a:pt x="136" y="318"/>
                  <a:pt x="146" y="319"/>
                </a:cubicBezTo>
                <a:cubicBezTo>
                  <a:pt x="159" y="241"/>
                  <a:pt x="159" y="241"/>
                  <a:pt x="159" y="241"/>
                </a:cubicBezTo>
                <a:cubicBezTo>
                  <a:pt x="173" y="319"/>
                  <a:pt x="173" y="319"/>
                  <a:pt x="173" y="319"/>
                </a:cubicBezTo>
                <a:cubicBezTo>
                  <a:pt x="183" y="318"/>
                  <a:pt x="192" y="317"/>
                  <a:pt x="202" y="314"/>
                </a:cubicBezTo>
                <a:cubicBezTo>
                  <a:pt x="189" y="242"/>
                  <a:pt x="189" y="242"/>
                  <a:pt x="189" y="242"/>
                </a:cubicBezTo>
                <a:cubicBezTo>
                  <a:pt x="225" y="305"/>
                  <a:pt x="225" y="305"/>
                  <a:pt x="225" y="305"/>
                </a:cubicBezTo>
                <a:cubicBezTo>
                  <a:pt x="235" y="301"/>
                  <a:pt x="245" y="295"/>
                  <a:pt x="253" y="289"/>
                </a:cubicBezTo>
                <a:cubicBezTo>
                  <a:pt x="220" y="231"/>
                  <a:pt x="220" y="231"/>
                  <a:pt x="220" y="231"/>
                </a:cubicBezTo>
                <a:cubicBezTo>
                  <a:pt x="271" y="274"/>
                  <a:pt x="271" y="274"/>
                  <a:pt x="271" y="274"/>
                </a:cubicBezTo>
                <a:cubicBezTo>
                  <a:pt x="279" y="266"/>
                  <a:pt x="286" y="257"/>
                  <a:pt x="293" y="247"/>
                </a:cubicBezTo>
                <a:cubicBezTo>
                  <a:pt x="247" y="209"/>
                  <a:pt x="247" y="209"/>
                  <a:pt x="247" y="209"/>
                </a:cubicBezTo>
                <a:cubicBezTo>
                  <a:pt x="303" y="229"/>
                  <a:pt x="303" y="229"/>
                  <a:pt x="303" y="229"/>
                </a:cubicBezTo>
                <a:cubicBezTo>
                  <a:pt x="308" y="219"/>
                  <a:pt x="312" y="207"/>
                  <a:pt x="315" y="195"/>
                </a:cubicBezTo>
                <a:cubicBezTo>
                  <a:pt x="266" y="177"/>
                  <a:pt x="266" y="177"/>
                  <a:pt x="266" y="177"/>
                </a:cubicBezTo>
                <a:cubicBezTo>
                  <a:pt x="318" y="177"/>
                  <a:pt x="318" y="177"/>
                  <a:pt x="318" y="177"/>
                </a:cubicBezTo>
                <a:cubicBezTo>
                  <a:pt x="319" y="171"/>
                  <a:pt x="319" y="165"/>
                  <a:pt x="319" y="159"/>
                </a:cubicBezTo>
                <a:cubicBezTo>
                  <a:pt x="319" y="152"/>
                  <a:pt x="318" y="145"/>
                  <a:pt x="317" y="138"/>
                </a:cubicBezTo>
                <a:cubicBezTo>
                  <a:pt x="220" y="138"/>
                  <a:pt x="220" y="138"/>
                  <a:pt x="220" y="138"/>
                </a:cubicBezTo>
                <a:cubicBezTo>
                  <a:pt x="223" y="145"/>
                  <a:pt x="224" y="152"/>
                  <a:pt x="224" y="160"/>
                </a:cubicBezTo>
                <a:moveTo>
                  <a:pt x="97" y="145"/>
                </a:moveTo>
                <a:cubicBezTo>
                  <a:pt x="98" y="139"/>
                  <a:pt x="100" y="134"/>
                  <a:pt x="103" y="129"/>
                </a:cubicBezTo>
                <a:cubicBezTo>
                  <a:pt x="13" y="96"/>
                  <a:pt x="13" y="96"/>
                  <a:pt x="13" y="96"/>
                </a:cubicBezTo>
                <a:cubicBezTo>
                  <a:pt x="11" y="101"/>
                  <a:pt x="9" y="107"/>
                  <a:pt x="7" y="112"/>
                </a:cubicBezTo>
                <a:lnTo>
                  <a:pt x="97" y="145"/>
                </a:lnTo>
                <a:close/>
                <a:moveTo>
                  <a:pt x="280" y="54"/>
                </a:moveTo>
                <a:cubicBezTo>
                  <a:pt x="207" y="115"/>
                  <a:pt x="207" y="115"/>
                  <a:pt x="207" y="115"/>
                </a:cubicBezTo>
                <a:cubicBezTo>
                  <a:pt x="208" y="117"/>
                  <a:pt x="210" y="119"/>
                  <a:pt x="212" y="121"/>
                </a:cubicBezTo>
                <a:cubicBezTo>
                  <a:pt x="285" y="60"/>
                  <a:pt x="285" y="60"/>
                  <a:pt x="285" y="60"/>
                </a:cubicBezTo>
                <a:cubicBezTo>
                  <a:pt x="283" y="58"/>
                  <a:pt x="281" y="56"/>
                  <a:pt x="280" y="54"/>
                </a:cubicBezTo>
                <a:moveTo>
                  <a:pt x="243" y="23"/>
                </a:moveTo>
                <a:cubicBezTo>
                  <a:pt x="241" y="21"/>
                  <a:pt x="238" y="20"/>
                  <a:pt x="236" y="18"/>
                </a:cubicBezTo>
                <a:cubicBezTo>
                  <a:pt x="188" y="102"/>
                  <a:pt x="188" y="102"/>
                  <a:pt x="188" y="102"/>
                </a:cubicBezTo>
                <a:cubicBezTo>
                  <a:pt x="190" y="103"/>
                  <a:pt x="193" y="104"/>
                  <a:pt x="196" y="106"/>
                </a:cubicBezTo>
                <a:lnTo>
                  <a:pt x="243" y="23"/>
                </a:lnTo>
                <a:close/>
                <a:moveTo>
                  <a:pt x="116" y="112"/>
                </a:moveTo>
                <a:cubicBezTo>
                  <a:pt x="42" y="50"/>
                  <a:pt x="42" y="50"/>
                  <a:pt x="42" y="50"/>
                </a:cubicBezTo>
                <a:cubicBezTo>
                  <a:pt x="39" y="54"/>
                  <a:pt x="36" y="58"/>
                  <a:pt x="33" y="62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09" y="119"/>
                  <a:pt x="112" y="116"/>
                  <a:pt x="116" y="112"/>
                </a:cubicBezTo>
                <a:moveTo>
                  <a:pt x="166" y="95"/>
                </a:moveTo>
                <a:cubicBezTo>
                  <a:pt x="169" y="96"/>
                  <a:pt x="172" y="96"/>
                  <a:pt x="175" y="97"/>
                </a:cubicBezTo>
                <a:cubicBezTo>
                  <a:pt x="192" y="2"/>
                  <a:pt x="192" y="2"/>
                  <a:pt x="192" y="2"/>
                </a:cubicBezTo>
                <a:cubicBezTo>
                  <a:pt x="189" y="1"/>
                  <a:pt x="186" y="1"/>
                  <a:pt x="183" y="0"/>
                </a:cubicBezTo>
                <a:lnTo>
                  <a:pt x="166" y="9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29733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</p:sldLayoutIdLst>
  <p:transition>
    <p:wipe dir="r"/>
  </p:transition>
  <p:hf hdr="0" ftr="0" dt="0"/>
  <p:txStyles>
    <p:titleStyle>
      <a:lvl1pPr algn="l" defTabSz="457178" rtl="0" eaLnBrk="1" latinLnBrk="0" hangingPunct="1">
        <a:spcBef>
          <a:spcPct val="0"/>
        </a:spcBef>
        <a:buNone/>
        <a:defRPr sz="2400" b="0" i="0" kern="1200" cap="all" spc="3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3363" indent="-233363" algn="l" defTabSz="4571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5425" algn="l" defTabSz="4571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4" indent="-228588" algn="l" defTabSz="4571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8" algn="l" defTabSz="457178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7" indent="-228588" algn="l" defTabSz="457178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200" kern="1200">
          <a:solidFill>
            <a:schemeClr val="accent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E1B9CA-7F64-4191-8FE6-C24DBFC63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42A3C-30EB-4F6D-9841-CCFD863C4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7ABE-7271-434A-87D9-8918D0B38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FEDC4-D0B3-4856-9A38-C1252647D9D9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2E8CC-9C57-4959-9B84-6E7071769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A298C-2393-4CED-82B4-F0A288C9F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3B70-709A-4A55-9D48-F65CDD68B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3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7A7B3-C3F8-4603-AA01-CF9846869D8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Collins Common Avionics Architecture System (CAAS)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Ph3 Demo Platform : Baseline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FC2886-2E8E-43C0-9410-D3A8CE05052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09600" y="1482471"/>
            <a:ext cx="10972800" cy="4401760"/>
          </a:xfrm>
        </p:spPr>
        <p:txBody>
          <a:bodyPr/>
          <a:lstStyle/>
          <a:p>
            <a:r>
              <a:rPr lang="en-US" sz="1800" dirty="0"/>
              <a:t>Goal : Extend (securely) to add wireless connectivity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77CF2307-1D62-4A96-B62B-9FF64FF5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3AA935-0552-4053-AB5F-13160B57B31C}" type="slidenum">
              <a:rPr kumimoji="0" lang="en-US" sz="93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Regular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3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Regular"/>
              <a:ea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19900" y="2285997"/>
            <a:ext cx="1104900" cy="7048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ADSB</a:t>
            </a:r>
          </a:p>
        </p:txBody>
      </p:sp>
      <p:sp>
        <p:nvSpPr>
          <p:cNvPr id="7" name="Rectangle 6"/>
          <p:cNvSpPr/>
          <p:nvPr/>
        </p:nvSpPr>
        <p:spPr>
          <a:xfrm>
            <a:off x="8267700" y="2276473"/>
            <a:ext cx="1104900" cy="7048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VDTU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MC1</a:t>
            </a:r>
          </a:p>
        </p:txBody>
      </p:sp>
      <p:sp>
        <p:nvSpPr>
          <p:cNvPr id="8" name="Rectangle 7"/>
          <p:cNvSpPr/>
          <p:nvPr/>
        </p:nvSpPr>
        <p:spPr>
          <a:xfrm>
            <a:off x="5372100" y="2276473"/>
            <a:ext cx="1104900" cy="7048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VPM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67212" y="4552950"/>
            <a:ext cx="1104900" cy="7048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Switch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Digital switch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on PSM1</a:t>
            </a:r>
            <a:endParaRPr kumimoji="0" lang="en-US" sz="9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753600" y="2276473"/>
            <a:ext cx="1104900" cy="70485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Other CAAS</a:t>
            </a:r>
          </a:p>
        </p:txBody>
      </p:sp>
      <p:cxnSp>
        <p:nvCxnSpPr>
          <p:cNvPr id="23" name="Elbow Connector 22"/>
          <p:cNvCxnSpPr>
            <a:cxnSpLocks/>
            <a:stCxn id="13" idx="3"/>
            <a:endCxn id="8" idx="2"/>
          </p:cNvCxnSpPr>
          <p:nvPr/>
        </p:nvCxnSpPr>
        <p:spPr>
          <a:xfrm flipV="1">
            <a:off x="5472112" y="2981323"/>
            <a:ext cx="452438" cy="1924052"/>
          </a:xfrm>
          <a:prstGeom prst="bentConnector2">
            <a:avLst/>
          </a:prstGeom>
          <a:noFill/>
          <a:ln w="19050">
            <a:solidFill>
              <a:srgbClr val="FF00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4" name="Elbow Connector 23"/>
          <p:cNvCxnSpPr>
            <a:stCxn id="13" idx="3"/>
            <a:endCxn id="6" idx="2"/>
          </p:cNvCxnSpPr>
          <p:nvPr/>
        </p:nvCxnSpPr>
        <p:spPr>
          <a:xfrm flipV="1">
            <a:off x="5472112" y="2990847"/>
            <a:ext cx="1900238" cy="1914528"/>
          </a:xfrm>
          <a:prstGeom prst="bentConnector2">
            <a:avLst/>
          </a:prstGeom>
          <a:noFill/>
          <a:ln w="19050">
            <a:solidFill>
              <a:srgbClr val="FF00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2" name="Elbow Connector 31"/>
          <p:cNvCxnSpPr>
            <a:stCxn id="13" idx="3"/>
            <a:endCxn id="15" idx="2"/>
          </p:cNvCxnSpPr>
          <p:nvPr/>
        </p:nvCxnSpPr>
        <p:spPr>
          <a:xfrm flipV="1">
            <a:off x="5472112" y="2981323"/>
            <a:ext cx="4833938" cy="1924052"/>
          </a:xfrm>
          <a:prstGeom prst="bentConnector2">
            <a:avLst/>
          </a:prstGeom>
          <a:noFill/>
          <a:ln w="19050">
            <a:solidFill>
              <a:srgbClr val="FF00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8" name="Elbow Connector 47"/>
          <p:cNvCxnSpPr>
            <a:stCxn id="13" idx="3"/>
            <a:endCxn id="7" idx="2"/>
          </p:cNvCxnSpPr>
          <p:nvPr/>
        </p:nvCxnSpPr>
        <p:spPr>
          <a:xfrm flipV="1">
            <a:off x="5472112" y="2981323"/>
            <a:ext cx="3348038" cy="1924052"/>
          </a:xfrm>
          <a:prstGeom prst="bentConnector2">
            <a:avLst/>
          </a:prstGeom>
          <a:noFill/>
          <a:ln w="19050">
            <a:solidFill>
              <a:srgbClr val="FF00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30743A-FDD1-4E2C-8C28-CDDE89B21FC4}"/>
              </a:ext>
            </a:extLst>
          </p:cNvPr>
          <p:cNvGrpSpPr/>
          <p:nvPr/>
        </p:nvGrpSpPr>
        <p:grpSpPr>
          <a:xfrm>
            <a:off x="904874" y="2796954"/>
            <a:ext cx="3462338" cy="2841846"/>
            <a:chOff x="904874" y="2796954"/>
            <a:chExt cx="3462338" cy="284184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34977A9-7CC0-4A03-807E-C58981046432}"/>
                </a:ext>
              </a:extLst>
            </p:cNvPr>
            <p:cNvGrpSpPr/>
            <p:nvPr/>
          </p:nvGrpSpPr>
          <p:grpSpPr>
            <a:xfrm>
              <a:off x="904874" y="2796954"/>
              <a:ext cx="3462338" cy="2460846"/>
              <a:chOff x="904874" y="2796954"/>
              <a:chExt cx="3462338" cy="246084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666999" y="4552950"/>
                <a:ext cx="1104900" cy="70485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Wireless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Router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964532" y="2796954"/>
                <a:ext cx="795336" cy="101441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Pilot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Tablet1</a:t>
                </a:r>
              </a:p>
            </p:txBody>
          </p:sp>
          <p:cxnSp>
            <p:nvCxnSpPr>
              <p:cNvPr id="19" name="Straight Arrow Connector 18"/>
              <p:cNvCxnSpPr>
                <a:cxnSpLocks/>
                <a:stCxn id="12" idx="3"/>
                <a:endCxn id="13" idx="1"/>
              </p:cNvCxnSpPr>
              <p:nvPr/>
            </p:nvCxnSpPr>
            <p:spPr>
              <a:xfrm>
                <a:off x="3771899" y="4905375"/>
                <a:ext cx="595313" cy="0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headEnd type="arrow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2" name="Rectangle 51"/>
              <p:cNvSpPr/>
              <p:nvPr/>
            </p:nvSpPr>
            <p:spPr>
              <a:xfrm>
                <a:off x="904874" y="2796954"/>
                <a:ext cx="777480" cy="101441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Soldier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Tablet2</a:t>
                </a:r>
              </a:p>
            </p:txBody>
          </p:sp>
          <p:cxnSp>
            <p:nvCxnSpPr>
              <p:cNvPr id="54" name="Elbow Connector 53"/>
              <p:cNvCxnSpPr>
                <a:stCxn id="12" idx="1"/>
                <a:endCxn id="14" idx="2"/>
              </p:cNvCxnSpPr>
              <p:nvPr/>
            </p:nvCxnSpPr>
            <p:spPr>
              <a:xfrm rot="10800000">
                <a:off x="2362201" y="3811367"/>
                <a:ext cx="304799" cy="1094009"/>
              </a:xfrm>
              <a:prstGeom prst="bentConnector2">
                <a:avLst/>
              </a:prstGeom>
              <a:noFill/>
              <a:ln w="19050">
                <a:solidFill>
                  <a:srgbClr val="00B0F0"/>
                </a:solidFill>
                <a:headEnd type="arrow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Elbow Connector 56"/>
              <p:cNvCxnSpPr>
                <a:stCxn id="12" idx="1"/>
                <a:endCxn id="52" idx="2"/>
              </p:cNvCxnSpPr>
              <p:nvPr/>
            </p:nvCxnSpPr>
            <p:spPr>
              <a:xfrm rot="10800000">
                <a:off x="1293615" y="3811367"/>
                <a:ext cx="1373385" cy="1094009"/>
              </a:xfrm>
              <a:prstGeom prst="bentConnector2">
                <a:avLst/>
              </a:prstGeom>
              <a:noFill/>
              <a:ln w="19050">
                <a:solidFill>
                  <a:srgbClr val="00B0F0"/>
                </a:solidFill>
                <a:headEnd type="arrow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6D7F82-F921-4C71-A7C0-FDD5C1F6A7F8}"/>
                </a:ext>
              </a:extLst>
            </p:cNvPr>
            <p:cNvSpPr txBox="1"/>
            <p:nvPr/>
          </p:nvSpPr>
          <p:spPr>
            <a:xfrm>
              <a:off x="1381645" y="5331023"/>
              <a:ext cx="20473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Wireless device access</a:t>
              </a:r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CEE4422-EF5E-438C-8955-295AD526F06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13310" y="-366923"/>
            <a:ext cx="830043" cy="7526536"/>
          </a:xfrm>
          <a:prstGeom prst="bentConnector3">
            <a:avLst>
              <a:gd name="adj1" fmla="val -74149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D6FA19E-F220-42AA-84DB-E576D9B1E39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28465" y="896032"/>
            <a:ext cx="820519" cy="5010150"/>
          </a:xfrm>
          <a:prstGeom prst="bentConnector3">
            <a:avLst>
              <a:gd name="adj1" fmla="val -60721"/>
            </a:avLst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0127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32AF38A6-5F4A-40E4-BD5E-B2A2CE11100D">
            <a:extLst>
              <a:ext uri="{FF2B5EF4-FFF2-40B4-BE49-F238E27FC236}">
                <a16:creationId xmlns:a16="http://schemas.microsoft.com/office/drawing/2014/main" id="{9AB57185-BD20-4B1E-9934-F9215A538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11" y="733425"/>
            <a:ext cx="9844677" cy="590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A6AE1AE-87B9-4E1E-B831-8823F158BBE4}"/>
              </a:ext>
            </a:extLst>
          </p:cNvPr>
          <p:cNvSpPr/>
          <p:nvPr/>
        </p:nvSpPr>
        <p:spPr>
          <a:xfrm>
            <a:off x="837610" y="295275"/>
            <a:ext cx="9844677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How does map information propagate from Ground Station through UAV Mission Software to produce a waypoint?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AABC1-468F-4DB5-8ACE-3E2803630C39}"/>
              </a:ext>
            </a:extLst>
          </p:cNvPr>
          <p:cNvSpPr/>
          <p:nvPr/>
        </p:nvSpPr>
        <p:spPr>
          <a:xfrm>
            <a:off x="7638869" y="4429125"/>
            <a:ext cx="2724331" cy="4953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Resulting information flows displayed for different subsystems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F72F0F-9410-46F9-9CA6-688B0CFC8477}"/>
              </a:ext>
            </a:extLst>
          </p:cNvPr>
          <p:cNvSpPr/>
          <p:nvPr/>
        </p:nvSpPr>
        <p:spPr>
          <a:xfrm>
            <a:off x="952501" y="1685925"/>
            <a:ext cx="2781299" cy="4953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Compute “forward propagation” from GS “send_map” output port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38190B-18A0-47E9-BE02-1A721BB034DE}"/>
              </a:ext>
            </a:extLst>
          </p:cNvPr>
          <p:cNvCxnSpPr>
            <a:cxnSpLocks/>
          </p:cNvCxnSpPr>
          <p:nvPr/>
        </p:nvCxnSpPr>
        <p:spPr>
          <a:xfrm flipH="1" flipV="1">
            <a:off x="3324225" y="2181225"/>
            <a:ext cx="171453" cy="540544"/>
          </a:xfrm>
          <a:prstGeom prst="straightConnector1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2137D8-9855-4360-8334-36CA81F62A94}"/>
              </a:ext>
            </a:extLst>
          </p:cNvPr>
          <p:cNvCxnSpPr>
            <a:cxnSpLocks/>
          </p:cNvCxnSpPr>
          <p:nvPr/>
        </p:nvCxnSpPr>
        <p:spPr>
          <a:xfrm>
            <a:off x="7534275" y="3429000"/>
            <a:ext cx="447675" cy="1000125"/>
          </a:xfrm>
          <a:prstGeom prst="straightConnector1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125F70-336B-418C-84C8-084C485915B4}"/>
              </a:ext>
            </a:extLst>
          </p:cNvPr>
          <p:cNvCxnSpPr>
            <a:cxnSpLocks/>
          </p:cNvCxnSpPr>
          <p:nvPr/>
        </p:nvCxnSpPr>
        <p:spPr>
          <a:xfrm flipV="1">
            <a:off x="7758112" y="4924425"/>
            <a:ext cx="223838" cy="428625"/>
          </a:xfrm>
          <a:prstGeom prst="straightConnector1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15882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82">
            <a:extLst>
              <a:ext uri="{FF2B5EF4-FFF2-40B4-BE49-F238E27FC236}">
                <a16:creationId xmlns:a16="http://schemas.microsoft.com/office/drawing/2014/main" id="{AD0CEBB3-63C0-4544-9833-F861074362CD}"/>
              </a:ext>
            </a:extLst>
          </p:cNvPr>
          <p:cNvSpPr/>
          <p:nvPr/>
        </p:nvSpPr>
        <p:spPr>
          <a:xfrm>
            <a:off x="9582625" y="1905000"/>
            <a:ext cx="1085375" cy="73874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DD79165-C4D2-4BE8-B5D7-13681F92A2F2}"/>
              </a:ext>
            </a:extLst>
          </p:cNvPr>
          <p:cNvGrpSpPr/>
          <p:nvPr/>
        </p:nvGrpSpPr>
        <p:grpSpPr>
          <a:xfrm>
            <a:off x="2451554" y="1243472"/>
            <a:ext cx="6875998" cy="1681317"/>
            <a:chOff x="924232" y="1386347"/>
            <a:chExt cx="6875998" cy="1681317"/>
          </a:xfrm>
        </p:grpSpPr>
        <p:sp>
          <p:nvSpPr>
            <p:cNvPr id="60" name="Rounded Rectangle 3">
              <a:extLst>
                <a:ext uri="{FF2B5EF4-FFF2-40B4-BE49-F238E27FC236}">
                  <a16:creationId xmlns:a16="http://schemas.microsoft.com/office/drawing/2014/main" id="{FE624042-07D2-4DF4-9D60-2A9B441F1BE0}"/>
                </a:ext>
              </a:extLst>
            </p:cNvPr>
            <p:cNvSpPr/>
            <p:nvPr/>
          </p:nvSpPr>
          <p:spPr>
            <a:xfrm>
              <a:off x="924232" y="1386347"/>
              <a:ext cx="6875998" cy="1681317"/>
            </a:xfrm>
            <a:prstGeom prst="roundRect">
              <a:avLst>
                <a:gd name="adj" fmla="val 6667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OSATE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3BCF27E-FA0B-4588-B8D9-FA4E75F1F0A8}"/>
                </a:ext>
              </a:extLst>
            </p:cNvPr>
            <p:cNvSpPr/>
            <p:nvPr/>
          </p:nvSpPr>
          <p:spPr>
            <a:xfrm>
              <a:off x="1809135" y="1543665"/>
              <a:ext cx="5852276" cy="471948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AADL model</a:t>
              </a:r>
            </a:p>
          </p:txBody>
        </p:sp>
        <p:sp>
          <p:nvSpPr>
            <p:cNvPr id="62" name="Rounded Rectangle 6">
              <a:extLst>
                <a:ext uri="{FF2B5EF4-FFF2-40B4-BE49-F238E27FC236}">
                  <a16:creationId xmlns:a16="http://schemas.microsoft.com/office/drawing/2014/main" id="{74978FFF-7237-458A-8E97-66F4CB4E910C}"/>
                </a:ext>
              </a:extLst>
            </p:cNvPr>
            <p:cNvSpPr/>
            <p:nvPr/>
          </p:nvSpPr>
          <p:spPr>
            <a:xfrm>
              <a:off x="1265903" y="2254043"/>
              <a:ext cx="1361768" cy="663676"/>
            </a:xfrm>
            <a:prstGeom prst="roundRect">
              <a:avLst>
                <a:gd name="adj" fmla="val 13390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HAMR plugin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EFA455D-7576-4B2A-9919-54716A876357}"/>
                </a:ext>
              </a:extLst>
            </p:cNvPr>
            <p:cNvCxnSpPr>
              <a:endCxn id="62" idx="0"/>
            </p:cNvCxnSpPr>
            <p:nvPr/>
          </p:nvCxnSpPr>
          <p:spPr>
            <a:xfrm>
              <a:off x="1946787" y="2015613"/>
              <a:ext cx="0" cy="23843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64" name="Rounded Rectangle 12">
              <a:extLst>
                <a:ext uri="{FF2B5EF4-FFF2-40B4-BE49-F238E27FC236}">
                  <a16:creationId xmlns:a16="http://schemas.microsoft.com/office/drawing/2014/main" id="{8A53815B-DB3F-4A32-B112-B811B8FF3EDF}"/>
                </a:ext>
              </a:extLst>
            </p:cNvPr>
            <p:cNvSpPr/>
            <p:nvPr/>
          </p:nvSpPr>
          <p:spPr>
            <a:xfrm>
              <a:off x="4362944" y="2254043"/>
              <a:ext cx="1361768" cy="663676"/>
            </a:xfrm>
            <a:prstGeom prst="roundRect">
              <a:avLst>
                <a:gd name="adj" fmla="val 13390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Cyber Transform plugin</a:t>
              </a:r>
            </a:p>
          </p:txBody>
        </p:sp>
        <p:sp>
          <p:nvSpPr>
            <p:cNvPr id="65" name="Rounded Rectangle 13">
              <a:extLst>
                <a:ext uri="{FF2B5EF4-FFF2-40B4-BE49-F238E27FC236}">
                  <a16:creationId xmlns:a16="http://schemas.microsoft.com/office/drawing/2014/main" id="{8586F126-C46A-44DC-8663-26C64309FCCA}"/>
                </a:ext>
              </a:extLst>
            </p:cNvPr>
            <p:cNvSpPr/>
            <p:nvPr/>
          </p:nvSpPr>
          <p:spPr>
            <a:xfrm>
              <a:off x="5959132" y="2254043"/>
              <a:ext cx="1361768" cy="306366"/>
            </a:xfrm>
            <a:prstGeom prst="roundRect">
              <a:avLst>
                <a:gd name="adj" fmla="val 13390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AGREE</a:t>
              </a:r>
            </a:p>
          </p:txBody>
        </p:sp>
        <p:sp>
          <p:nvSpPr>
            <p:cNvPr id="66" name="Rounded Rectangle 14">
              <a:extLst>
                <a:ext uri="{FF2B5EF4-FFF2-40B4-BE49-F238E27FC236}">
                  <a16:creationId xmlns:a16="http://schemas.microsoft.com/office/drawing/2014/main" id="{7460D3A4-6490-4FA8-8575-657F977C5245}"/>
                </a:ext>
              </a:extLst>
            </p:cNvPr>
            <p:cNvSpPr/>
            <p:nvPr/>
          </p:nvSpPr>
          <p:spPr>
            <a:xfrm>
              <a:off x="5959132" y="2611353"/>
              <a:ext cx="1361768" cy="306366"/>
            </a:xfrm>
            <a:prstGeom prst="roundRect">
              <a:avLst>
                <a:gd name="adj" fmla="val 13390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Resolute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E1D2B94-D4D6-421F-AEC6-F4BF80F240F0}"/>
                </a:ext>
              </a:extLst>
            </p:cNvPr>
            <p:cNvCxnSpPr>
              <a:endCxn id="65" idx="0"/>
            </p:cNvCxnSpPr>
            <p:nvPr/>
          </p:nvCxnSpPr>
          <p:spPr>
            <a:xfrm>
              <a:off x="6635099" y="2015613"/>
              <a:ext cx="4917" cy="23843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95CDE83-07D7-4A17-8D9F-54F36D6F22E7}"/>
                </a:ext>
              </a:extLst>
            </p:cNvPr>
            <p:cNvCxnSpPr/>
            <p:nvPr/>
          </p:nvCxnSpPr>
          <p:spPr>
            <a:xfrm flipH="1">
              <a:off x="5711678" y="2407226"/>
              <a:ext cx="235852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F5AB737-40B7-4B38-9882-7F986E9FA9DE}"/>
                </a:ext>
              </a:extLst>
            </p:cNvPr>
            <p:cNvCxnSpPr/>
            <p:nvPr/>
          </p:nvCxnSpPr>
          <p:spPr>
            <a:xfrm flipH="1">
              <a:off x="5711678" y="2764536"/>
              <a:ext cx="235852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F481ED9-6271-47B9-8D9F-6637E1171FA7}"/>
                </a:ext>
              </a:extLst>
            </p:cNvPr>
            <p:cNvCxnSpPr>
              <a:endCxn id="64" idx="0"/>
            </p:cNvCxnSpPr>
            <p:nvPr/>
          </p:nvCxnSpPr>
          <p:spPr>
            <a:xfrm>
              <a:off x="5043828" y="2015613"/>
              <a:ext cx="0" cy="23843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sp>
        <p:nvSpPr>
          <p:cNvPr id="71" name="Rounded Rectangle 45">
            <a:extLst>
              <a:ext uri="{FF2B5EF4-FFF2-40B4-BE49-F238E27FC236}">
                <a16:creationId xmlns:a16="http://schemas.microsoft.com/office/drawing/2014/main" id="{B947BB66-EBBB-466E-8B71-D767F6987FE3}"/>
              </a:ext>
            </a:extLst>
          </p:cNvPr>
          <p:cNvSpPr/>
          <p:nvPr/>
        </p:nvSpPr>
        <p:spPr>
          <a:xfrm>
            <a:off x="4953014" y="3276600"/>
            <a:ext cx="1361768" cy="544797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SPLAT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BE849D1-BF44-4304-9965-F4071BDCFF23}"/>
              </a:ext>
            </a:extLst>
          </p:cNvPr>
          <p:cNvCxnSpPr>
            <a:endCxn id="71" idx="0"/>
          </p:cNvCxnSpPr>
          <p:nvPr/>
        </p:nvCxnSpPr>
        <p:spPr>
          <a:xfrm flipH="1">
            <a:off x="5633898" y="2763306"/>
            <a:ext cx="485454" cy="513294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E580C0A8-91C1-429B-9A72-EC1A0CC412D2}"/>
              </a:ext>
            </a:extLst>
          </p:cNvPr>
          <p:cNvSpPr/>
          <p:nvPr/>
        </p:nvSpPr>
        <p:spPr>
          <a:xfrm>
            <a:off x="4220230" y="4106463"/>
            <a:ext cx="2827336" cy="471948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CAmkES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input model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F841AEE-0E8E-46C7-A1BA-D40AC9009081}"/>
              </a:ext>
            </a:extLst>
          </p:cNvPr>
          <p:cNvGrpSpPr/>
          <p:nvPr/>
        </p:nvGrpSpPr>
        <p:grpSpPr>
          <a:xfrm>
            <a:off x="4324546" y="1872738"/>
            <a:ext cx="1565720" cy="902106"/>
            <a:chOff x="5952861" y="2015613"/>
            <a:chExt cx="1565720" cy="902106"/>
          </a:xfrm>
        </p:grpSpPr>
        <p:sp>
          <p:nvSpPr>
            <p:cNvPr id="75" name="Rounded Rectangle 58">
              <a:extLst>
                <a:ext uri="{FF2B5EF4-FFF2-40B4-BE49-F238E27FC236}">
                  <a16:creationId xmlns:a16="http://schemas.microsoft.com/office/drawing/2014/main" id="{2B38A19E-4853-48E8-B3D7-2CF5D1DCFF89}"/>
                </a:ext>
              </a:extLst>
            </p:cNvPr>
            <p:cNvSpPr/>
            <p:nvPr/>
          </p:nvSpPr>
          <p:spPr>
            <a:xfrm>
              <a:off x="5952861" y="2254043"/>
              <a:ext cx="1080092" cy="663676"/>
            </a:xfrm>
            <a:prstGeom prst="roundRect">
              <a:avLst>
                <a:gd name="adj" fmla="val 13390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TA1 plugin</a:t>
              </a:r>
            </a:p>
          </p:txBody>
        </p:sp>
        <p:sp>
          <p:nvSpPr>
            <p:cNvPr id="76" name="Rounded Rectangle 59">
              <a:extLst>
                <a:ext uri="{FF2B5EF4-FFF2-40B4-BE49-F238E27FC236}">
                  <a16:creationId xmlns:a16="http://schemas.microsoft.com/office/drawing/2014/main" id="{28AF0974-A4AE-4F51-A466-9DF1F093C8A0}"/>
                </a:ext>
              </a:extLst>
            </p:cNvPr>
            <p:cNvSpPr/>
            <p:nvPr/>
          </p:nvSpPr>
          <p:spPr>
            <a:xfrm>
              <a:off x="6070634" y="2254043"/>
              <a:ext cx="1131524" cy="663676"/>
            </a:xfrm>
            <a:prstGeom prst="roundRect">
              <a:avLst>
                <a:gd name="adj" fmla="val 13390"/>
              </a:avLst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Cyber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Reqts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plugins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6025D4F-F9CE-4669-ADCE-7BC58964AA71}"/>
                </a:ext>
              </a:extLst>
            </p:cNvPr>
            <p:cNvCxnSpPr/>
            <p:nvPr/>
          </p:nvCxnSpPr>
          <p:spPr>
            <a:xfrm flipH="1">
              <a:off x="7197400" y="2407226"/>
              <a:ext cx="321181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86FD576-3A48-4230-A178-913BACD135C2}"/>
                </a:ext>
              </a:extLst>
            </p:cNvPr>
            <p:cNvCxnSpPr/>
            <p:nvPr/>
          </p:nvCxnSpPr>
          <p:spPr>
            <a:xfrm flipH="1">
              <a:off x="7197400" y="2754565"/>
              <a:ext cx="321181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arrow" w="med" len="med"/>
              <a:tailEnd type="none" w="med" len="med"/>
            </a:ln>
            <a:effectLst/>
          </p:spPr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BF4AD0D-BE24-44E4-B73D-65CA7F0AE012}"/>
                </a:ext>
              </a:extLst>
            </p:cNvPr>
            <p:cNvCxnSpPr>
              <a:endCxn id="76" idx="0"/>
            </p:cNvCxnSpPr>
            <p:nvPr/>
          </p:nvCxnSpPr>
          <p:spPr>
            <a:xfrm>
              <a:off x="6634356" y="2015613"/>
              <a:ext cx="2040" cy="23843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619F92E-25A0-4E82-B864-816A0076C858}"/>
              </a:ext>
            </a:extLst>
          </p:cNvPr>
          <p:cNvCxnSpPr>
            <a:stCxn id="71" idx="2"/>
            <a:endCxn id="73" idx="0"/>
          </p:cNvCxnSpPr>
          <p:nvPr/>
        </p:nvCxnSpPr>
        <p:spPr>
          <a:xfrm>
            <a:off x="5633898" y="3821397"/>
            <a:ext cx="0" cy="28506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869C526-EC37-412B-BAC0-020C50781CC5}"/>
              </a:ext>
            </a:extLst>
          </p:cNvPr>
          <p:cNvCxnSpPr>
            <a:stCxn id="62" idx="2"/>
          </p:cNvCxnSpPr>
          <p:nvPr/>
        </p:nvCxnSpPr>
        <p:spPr>
          <a:xfrm>
            <a:off x="3474109" y="2774844"/>
            <a:ext cx="977430" cy="1331619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82" name="Rounded Rectangle 72">
            <a:extLst>
              <a:ext uri="{FF2B5EF4-FFF2-40B4-BE49-F238E27FC236}">
                <a16:creationId xmlns:a16="http://schemas.microsoft.com/office/drawing/2014/main" id="{372452D0-90C9-487E-A755-EFA14AC0E0AC}"/>
              </a:ext>
            </a:extLst>
          </p:cNvPr>
          <p:cNvSpPr/>
          <p:nvPr/>
        </p:nvSpPr>
        <p:spPr>
          <a:xfrm>
            <a:off x="4069268" y="4791914"/>
            <a:ext cx="3127663" cy="4645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CAmkES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988A1E0-D82C-4E4C-9916-69327126376A}"/>
              </a:ext>
            </a:extLst>
          </p:cNvPr>
          <p:cNvGrpSpPr/>
          <p:nvPr/>
        </p:nvGrpSpPr>
        <p:grpSpPr>
          <a:xfrm>
            <a:off x="5047385" y="5487236"/>
            <a:ext cx="1178528" cy="757313"/>
            <a:chOff x="2980460" y="5706311"/>
            <a:chExt cx="1178528" cy="757313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D5FB50C-87D6-4EE4-93BF-94871980AB66}"/>
                </a:ext>
              </a:extLst>
            </p:cNvPr>
            <p:cNvSpPr/>
            <p:nvPr/>
          </p:nvSpPr>
          <p:spPr>
            <a:xfrm>
              <a:off x="2980460" y="5706311"/>
              <a:ext cx="1178528" cy="350910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UAV exe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76EB69C-7627-4F0A-8DE8-860A17CDD828}"/>
                </a:ext>
              </a:extLst>
            </p:cNvPr>
            <p:cNvSpPr/>
            <p:nvPr/>
          </p:nvSpPr>
          <p:spPr>
            <a:xfrm>
              <a:off x="2980460" y="6112714"/>
              <a:ext cx="572365" cy="350910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seL4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5AF98D9-D355-4AEB-B17C-F552AFEB5C5E}"/>
                </a:ext>
              </a:extLst>
            </p:cNvPr>
            <p:cNvSpPr/>
            <p:nvPr/>
          </p:nvSpPr>
          <p:spPr>
            <a:xfrm>
              <a:off x="3585172" y="6112714"/>
              <a:ext cx="572365" cy="350910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capDL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2716BC1-EB39-4330-A7DD-1EAFC5E439A5}"/>
              </a:ext>
            </a:extLst>
          </p:cNvPr>
          <p:cNvCxnSpPr>
            <a:stCxn id="73" idx="2"/>
            <a:endCxn id="82" idx="0"/>
          </p:cNvCxnSpPr>
          <p:nvPr/>
        </p:nvCxnSpPr>
        <p:spPr>
          <a:xfrm flipH="1">
            <a:off x="5633100" y="4578411"/>
            <a:ext cx="798" cy="213503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119D0CA-7994-4DFB-B847-FE4A580853AA}"/>
              </a:ext>
            </a:extLst>
          </p:cNvPr>
          <p:cNvCxnSpPr>
            <a:stCxn id="82" idx="2"/>
            <a:endCxn id="84" idx="0"/>
          </p:cNvCxnSpPr>
          <p:nvPr/>
        </p:nvCxnSpPr>
        <p:spPr>
          <a:xfrm>
            <a:off x="5633100" y="5256492"/>
            <a:ext cx="3549" cy="230744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89" name="Rounded Rectangle 83">
            <a:extLst>
              <a:ext uri="{FF2B5EF4-FFF2-40B4-BE49-F238E27FC236}">
                <a16:creationId xmlns:a16="http://schemas.microsoft.com/office/drawing/2014/main" id="{A91295DC-1546-4D96-802E-EC2734A8D1A3}"/>
              </a:ext>
            </a:extLst>
          </p:cNvPr>
          <p:cNvSpPr/>
          <p:nvPr/>
        </p:nvSpPr>
        <p:spPr>
          <a:xfrm>
            <a:off x="2730564" y="4791914"/>
            <a:ext cx="1045657" cy="4645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 compiler</a:t>
            </a:r>
          </a:p>
        </p:txBody>
      </p:sp>
      <p:sp>
        <p:nvSpPr>
          <p:cNvPr id="90" name="Rounded Rectangle 84">
            <a:extLst>
              <a:ext uri="{FF2B5EF4-FFF2-40B4-BE49-F238E27FC236}">
                <a16:creationId xmlns:a16="http://schemas.microsoft.com/office/drawing/2014/main" id="{413F3B59-DEC4-4E55-B74F-C6522F499955}"/>
              </a:ext>
            </a:extLst>
          </p:cNvPr>
          <p:cNvSpPr/>
          <p:nvPr/>
        </p:nvSpPr>
        <p:spPr>
          <a:xfrm>
            <a:off x="7542736" y="4791914"/>
            <a:ext cx="1045657" cy="4645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CakeML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compiler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7C921A8-DC67-4712-9D7C-BC74D4CCCCF3}"/>
              </a:ext>
            </a:extLst>
          </p:cNvPr>
          <p:cNvCxnSpPr>
            <a:stCxn id="89" idx="3"/>
            <a:endCxn id="82" idx="1"/>
          </p:cNvCxnSpPr>
          <p:nvPr/>
        </p:nvCxnSpPr>
        <p:spPr>
          <a:xfrm>
            <a:off x="3776221" y="5024203"/>
            <a:ext cx="293047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ECB994-4EA6-40DB-A001-9F86BADC1D7E}"/>
              </a:ext>
            </a:extLst>
          </p:cNvPr>
          <p:cNvCxnSpPr>
            <a:stCxn id="90" idx="1"/>
            <a:endCxn id="82" idx="3"/>
          </p:cNvCxnSpPr>
          <p:nvPr/>
        </p:nvCxnSpPr>
        <p:spPr>
          <a:xfrm flipH="1">
            <a:off x="7196931" y="5024203"/>
            <a:ext cx="345805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2442851B-0E2B-4CE8-8C18-A1FC719FEFF8}"/>
              </a:ext>
            </a:extLst>
          </p:cNvPr>
          <p:cNvSpPr/>
          <p:nvPr/>
        </p:nvSpPr>
        <p:spPr>
          <a:xfrm>
            <a:off x="2375854" y="3307821"/>
            <a:ext cx="1122528" cy="798642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Component implementation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and glue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*.c files</a:t>
            </a:r>
          </a:p>
        </p:txBody>
      </p:sp>
      <p:cxnSp>
        <p:nvCxnSpPr>
          <p:cNvPr id="94" name="Elbow Connector 98">
            <a:extLst>
              <a:ext uri="{FF2B5EF4-FFF2-40B4-BE49-F238E27FC236}">
                <a16:creationId xmlns:a16="http://schemas.microsoft.com/office/drawing/2014/main" id="{ACA6A670-07B9-43CD-97C1-432A3C356E95}"/>
              </a:ext>
            </a:extLst>
          </p:cNvPr>
          <p:cNvCxnSpPr>
            <a:stCxn id="61" idx="1"/>
          </p:cNvCxnSpPr>
          <p:nvPr/>
        </p:nvCxnSpPr>
        <p:spPr>
          <a:xfrm rot="10800000" flipV="1">
            <a:off x="2634621" y="1636763"/>
            <a:ext cx="701837" cy="1658537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dash"/>
            <a:headEnd type="none" w="med" len="med"/>
            <a:tailEnd type="arrow" w="med" len="med"/>
          </a:ln>
          <a:effectLst/>
        </p:spPr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0D636D1-FD0D-4448-B9CD-713A9F19A331}"/>
              </a:ext>
            </a:extLst>
          </p:cNvPr>
          <p:cNvCxnSpPr>
            <a:endCxn id="93" idx="0"/>
          </p:cNvCxnSpPr>
          <p:nvPr/>
        </p:nvCxnSpPr>
        <p:spPr>
          <a:xfrm>
            <a:off x="2937118" y="2774843"/>
            <a:ext cx="0" cy="53297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F190995-C63F-4A1D-8C51-395E8BBE78C1}"/>
              </a:ext>
            </a:extLst>
          </p:cNvPr>
          <p:cNvCxnSpPr>
            <a:stCxn id="93" idx="2"/>
          </p:cNvCxnSpPr>
          <p:nvPr/>
        </p:nvCxnSpPr>
        <p:spPr>
          <a:xfrm flipH="1">
            <a:off x="2934430" y="4106463"/>
            <a:ext cx="2688" cy="68545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B6619D5-ED81-4D53-B02E-EBB4705B75D3}"/>
              </a:ext>
            </a:extLst>
          </p:cNvPr>
          <p:cNvGrpSpPr/>
          <p:nvPr/>
        </p:nvGrpSpPr>
        <p:grpSpPr>
          <a:xfrm>
            <a:off x="8848224" y="2057400"/>
            <a:ext cx="1820582" cy="738748"/>
            <a:chOff x="8922917" y="2133600"/>
            <a:chExt cx="1421221" cy="738748"/>
          </a:xfrm>
        </p:grpSpPr>
        <p:sp>
          <p:nvSpPr>
            <p:cNvPr id="98" name="Rounded Rectangle 113">
              <a:extLst>
                <a:ext uri="{FF2B5EF4-FFF2-40B4-BE49-F238E27FC236}">
                  <a16:creationId xmlns:a16="http://schemas.microsoft.com/office/drawing/2014/main" id="{C5334B9E-3132-492A-BF11-1CF6B3B022ED}"/>
                </a:ext>
              </a:extLst>
            </p:cNvPr>
            <p:cNvSpPr/>
            <p:nvPr/>
          </p:nvSpPr>
          <p:spPr>
            <a:xfrm>
              <a:off x="9496850" y="2133600"/>
              <a:ext cx="847288" cy="738748"/>
            </a:xfrm>
            <a:prstGeom prst="roundRect">
              <a:avLst>
                <a:gd name="adj" fmla="val 13390"/>
              </a:avLst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lIns="0" rIns="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Solvers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17E5B008-4523-43CC-88EE-0C11F4A633C9}"/>
                </a:ext>
              </a:extLst>
            </p:cNvPr>
            <p:cNvCxnSpPr/>
            <p:nvPr/>
          </p:nvCxnSpPr>
          <p:spPr>
            <a:xfrm>
              <a:off x="8922917" y="2342562"/>
              <a:ext cx="573933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2F37E30F-D1ED-419D-A147-40A7428626D6}"/>
              </a:ext>
            </a:extLst>
          </p:cNvPr>
          <p:cNvSpPr/>
          <p:nvPr/>
        </p:nvSpPr>
        <p:spPr>
          <a:xfrm>
            <a:off x="1357412" y="3304944"/>
            <a:ext cx="846921" cy="798642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dash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System Build evidence</a:t>
            </a:r>
          </a:p>
        </p:txBody>
      </p:sp>
      <p:cxnSp>
        <p:nvCxnSpPr>
          <p:cNvPr id="101" name="Elbow Connector 127">
            <a:extLst>
              <a:ext uri="{FF2B5EF4-FFF2-40B4-BE49-F238E27FC236}">
                <a16:creationId xmlns:a16="http://schemas.microsoft.com/office/drawing/2014/main" id="{A0AEC6FD-7618-4822-871F-AA9A12AAB35E}"/>
              </a:ext>
            </a:extLst>
          </p:cNvPr>
          <p:cNvCxnSpPr>
            <a:stCxn id="62" idx="1"/>
            <a:endCxn id="100" idx="0"/>
          </p:cNvCxnSpPr>
          <p:nvPr/>
        </p:nvCxnSpPr>
        <p:spPr>
          <a:xfrm rot="10800000" flipV="1">
            <a:off x="1780873" y="2443006"/>
            <a:ext cx="1012352" cy="861938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dash"/>
            <a:headEnd type="none" w="med" len="med"/>
            <a:tailEnd type="arrow" w="med" len="med"/>
          </a:ln>
          <a:effectLst/>
        </p:spPr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DD6A564-904E-4BA8-A4EB-A8990DCA043A}"/>
              </a:ext>
            </a:extLst>
          </p:cNvPr>
          <p:cNvCxnSpPr>
            <a:endCxn id="93" idx="3"/>
          </p:cNvCxnSpPr>
          <p:nvPr/>
        </p:nvCxnSpPr>
        <p:spPr>
          <a:xfrm flipH="1" flipV="1">
            <a:off x="3498382" y="3707142"/>
            <a:ext cx="721848" cy="108477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DBC5B3-7396-4B30-A4EC-140956B5374C}"/>
              </a:ext>
            </a:extLst>
          </p:cNvPr>
          <p:cNvSpPr/>
          <p:nvPr/>
        </p:nvSpPr>
        <p:spPr>
          <a:xfrm>
            <a:off x="7993618" y="3306399"/>
            <a:ext cx="1122528" cy="798642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Component implementation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and glue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CakeML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files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6E5A3ED-D39F-4052-9C6F-8857A6706E23}"/>
              </a:ext>
            </a:extLst>
          </p:cNvPr>
          <p:cNvCxnSpPr>
            <a:endCxn id="103" idx="1"/>
          </p:cNvCxnSpPr>
          <p:nvPr/>
        </p:nvCxnSpPr>
        <p:spPr>
          <a:xfrm flipV="1">
            <a:off x="7032364" y="3705720"/>
            <a:ext cx="961254" cy="1086194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1368B2C-50A4-457A-9CB9-32CB73EDEFEB}"/>
              </a:ext>
            </a:extLst>
          </p:cNvPr>
          <p:cNvCxnSpPr/>
          <p:nvPr/>
        </p:nvCxnSpPr>
        <p:spPr>
          <a:xfrm flipH="1">
            <a:off x="8336735" y="4103586"/>
            <a:ext cx="2688" cy="68545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0F569C2-3DB4-4E0D-A856-4CBF5ACA9AA8}"/>
              </a:ext>
            </a:extLst>
          </p:cNvPr>
          <p:cNvGrpSpPr/>
          <p:nvPr/>
        </p:nvGrpSpPr>
        <p:grpSpPr>
          <a:xfrm>
            <a:off x="2695932" y="5487236"/>
            <a:ext cx="1178528" cy="757313"/>
            <a:chOff x="2980460" y="5706311"/>
            <a:chExt cx="1178528" cy="757313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0184493-08BF-4F5A-BE3D-03334B50ED5E}"/>
                </a:ext>
              </a:extLst>
            </p:cNvPr>
            <p:cNvSpPr/>
            <p:nvPr/>
          </p:nvSpPr>
          <p:spPr>
            <a:xfrm>
              <a:off x="2980460" y="5706311"/>
              <a:ext cx="1178528" cy="350910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UAV exe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5DE9B28-59A8-440A-98AB-47966F7F6F14}"/>
                </a:ext>
              </a:extLst>
            </p:cNvPr>
            <p:cNvSpPr/>
            <p:nvPr/>
          </p:nvSpPr>
          <p:spPr>
            <a:xfrm>
              <a:off x="2980460" y="6112714"/>
              <a:ext cx="1178528" cy="350910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Linux</a:t>
              </a:r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7CFAA03-39DB-4550-B6D3-5D1534AF42E0}"/>
              </a:ext>
            </a:extLst>
          </p:cNvPr>
          <p:cNvCxnSpPr>
            <a:endCxn id="107" idx="0"/>
          </p:cNvCxnSpPr>
          <p:nvPr/>
        </p:nvCxnSpPr>
        <p:spPr>
          <a:xfrm>
            <a:off x="3281647" y="5256492"/>
            <a:ext cx="3549" cy="230744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10" name="Rounded Rectangle 5">
            <a:extLst>
              <a:ext uri="{FF2B5EF4-FFF2-40B4-BE49-F238E27FC236}">
                <a16:creationId xmlns:a16="http://schemas.microsoft.com/office/drawing/2014/main" id="{72C27D8A-2144-46E2-8D8A-0391C656C034}"/>
              </a:ext>
            </a:extLst>
          </p:cNvPr>
          <p:cNvSpPr/>
          <p:nvPr/>
        </p:nvSpPr>
        <p:spPr>
          <a:xfrm>
            <a:off x="744279" y="1139602"/>
            <a:ext cx="10037136" cy="1943840"/>
          </a:xfrm>
          <a:prstGeom prst="roundRect">
            <a:avLst>
              <a:gd name="adj" fmla="val 7368"/>
            </a:avLst>
          </a:prstGeom>
          <a:noFill/>
          <a:ln w="19050" cap="flat" cmpd="sng" algn="ctr">
            <a:solidFill>
              <a:srgbClr val="E4551F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System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Modeling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Environment</a:t>
            </a:r>
          </a:p>
        </p:txBody>
      </p:sp>
      <p:sp>
        <p:nvSpPr>
          <p:cNvPr id="111" name="Rounded Rectangle 71">
            <a:extLst>
              <a:ext uri="{FF2B5EF4-FFF2-40B4-BE49-F238E27FC236}">
                <a16:creationId xmlns:a16="http://schemas.microsoft.com/office/drawing/2014/main" id="{A563F05D-0B34-49B3-95BC-A29A7E86DC84}"/>
              </a:ext>
            </a:extLst>
          </p:cNvPr>
          <p:cNvSpPr/>
          <p:nvPr/>
        </p:nvSpPr>
        <p:spPr>
          <a:xfrm>
            <a:off x="744279" y="3130194"/>
            <a:ext cx="10037136" cy="2217983"/>
          </a:xfrm>
          <a:prstGeom prst="roundRect">
            <a:avLst>
              <a:gd name="adj" fmla="val 7368"/>
            </a:avLst>
          </a:prstGeom>
          <a:noFill/>
          <a:ln w="19050" cap="flat" cmpd="sng" algn="ctr">
            <a:solidFill>
              <a:srgbClr val="E4551F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High-Assurance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Code Generation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Tools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80F575F-BFF8-4D1E-BE6B-1E0BE563EF02}"/>
              </a:ext>
            </a:extLst>
          </p:cNvPr>
          <p:cNvCxnSpPr>
            <a:stCxn id="71" idx="3"/>
          </p:cNvCxnSpPr>
          <p:nvPr/>
        </p:nvCxnSpPr>
        <p:spPr>
          <a:xfrm>
            <a:off x="6314782" y="3548999"/>
            <a:ext cx="1678836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E44C490-C780-4F1B-A181-807A09ED5996}"/>
              </a:ext>
            </a:extLst>
          </p:cNvPr>
          <p:cNvCxnSpPr/>
          <p:nvPr/>
        </p:nvCxnSpPr>
        <p:spPr>
          <a:xfrm>
            <a:off x="6858000" y="1866900"/>
            <a:ext cx="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5033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3">
            <a:extLst>
              <a:ext uri="{FF2B5EF4-FFF2-40B4-BE49-F238E27FC236}">
                <a16:creationId xmlns:a16="http://schemas.microsoft.com/office/drawing/2014/main" id="{FE624042-07D2-4DF4-9D60-2A9B441F1BE0}"/>
              </a:ext>
            </a:extLst>
          </p:cNvPr>
          <p:cNvSpPr/>
          <p:nvPr/>
        </p:nvSpPr>
        <p:spPr>
          <a:xfrm>
            <a:off x="1523194" y="1243472"/>
            <a:ext cx="8283280" cy="1681317"/>
          </a:xfrm>
          <a:prstGeom prst="roundRect">
            <a:avLst>
              <a:gd name="adj" fmla="val 6667"/>
            </a:avLst>
          </a:prstGeom>
          <a:noFill/>
          <a:ln w="12700" cap="flat" cmpd="sng" algn="ctr">
            <a:solidFill>
              <a:srgbClr val="000000"/>
            </a:solidFill>
            <a:prstDash val="dash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OSATE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3BCF27E-FA0B-4588-B8D9-FA4E75F1F0A8}"/>
              </a:ext>
            </a:extLst>
          </p:cNvPr>
          <p:cNvSpPr/>
          <p:nvPr/>
        </p:nvSpPr>
        <p:spPr>
          <a:xfrm>
            <a:off x="2574770" y="1400790"/>
            <a:ext cx="6208738" cy="471948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AADL model</a:t>
            </a:r>
          </a:p>
        </p:txBody>
      </p:sp>
      <p:sp>
        <p:nvSpPr>
          <p:cNvPr id="62" name="Rounded Rectangle 6">
            <a:extLst>
              <a:ext uri="{FF2B5EF4-FFF2-40B4-BE49-F238E27FC236}">
                <a16:creationId xmlns:a16="http://schemas.microsoft.com/office/drawing/2014/main" id="{74978FFF-7237-458A-8E97-66F4CB4E910C}"/>
              </a:ext>
            </a:extLst>
          </p:cNvPr>
          <p:cNvSpPr/>
          <p:nvPr/>
        </p:nvSpPr>
        <p:spPr>
          <a:xfrm>
            <a:off x="3358540" y="2111168"/>
            <a:ext cx="845296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HAMR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EFA455D-7576-4B2A-9919-54716A876357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781188" y="1875191"/>
            <a:ext cx="0" cy="23597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4" name="Rounded Rectangle 12">
            <a:extLst>
              <a:ext uri="{FF2B5EF4-FFF2-40B4-BE49-F238E27FC236}">
                <a16:creationId xmlns:a16="http://schemas.microsoft.com/office/drawing/2014/main" id="{8A53815B-DB3F-4A32-B112-B811B8FF3EDF}"/>
              </a:ext>
            </a:extLst>
          </p:cNvPr>
          <p:cNvSpPr/>
          <p:nvPr/>
        </p:nvSpPr>
        <p:spPr>
          <a:xfrm>
            <a:off x="5705708" y="2111168"/>
            <a:ext cx="1266101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Cyber Transforms</a:t>
            </a:r>
          </a:p>
        </p:txBody>
      </p:sp>
      <p:sp>
        <p:nvSpPr>
          <p:cNvPr id="65" name="Rounded Rectangle 13">
            <a:extLst>
              <a:ext uri="{FF2B5EF4-FFF2-40B4-BE49-F238E27FC236}">
                <a16:creationId xmlns:a16="http://schemas.microsoft.com/office/drawing/2014/main" id="{8586F126-C46A-44DC-8663-26C64309FCCA}"/>
              </a:ext>
            </a:extLst>
          </p:cNvPr>
          <p:cNvSpPr/>
          <p:nvPr/>
        </p:nvSpPr>
        <p:spPr>
          <a:xfrm>
            <a:off x="7438808" y="2111168"/>
            <a:ext cx="1024605" cy="30636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AGREE</a:t>
            </a:r>
          </a:p>
        </p:txBody>
      </p:sp>
      <p:sp>
        <p:nvSpPr>
          <p:cNvPr id="66" name="Rounded Rectangle 14">
            <a:extLst>
              <a:ext uri="{FF2B5EF4-FFF2-40B4-BE49-F238E27FC236}">
                <a16:creationId xmlns:a16="http://schemas.microsoft.com/office/drawing/2014/main" id="{7460D3A4-6490-4FA8-8575-657F977C5245}"/>
              </a:ext>
            </a:extLst>
          </p:cNvPr>
          <p:cNvSpPr/>
          <p:nvPr/>
        </p:nvSpPr>
        <p:spPr>
          <a:xfrm>
            <a:off x="7161680" y="2468478"/>
            <a:ext cx="1320784" cy="30636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Resolute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E1D2B94-D4D6-421F-AEC6-F4BF80F240F0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7951111" y="1875191"/>
            <a:ext cx="0" cy="23597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F481ED9-6271-47B9-8D9F-6637E1171FA7}"/>
              </a:ext>
            </a:extLst>
          </p:cNvPr>
          <p:cNvCxnSpPr>
            <a:cxnSpLocks/>
          </p:cNvCxnSpPr>
          <p:nvPr/>
        </p:nvCxnSpPr>
        <p:spPr>
          <a:xfrm>
            <a:off x="6025159" y="1866900"/>
            <a:ext cx="0" cy="24426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1" name="Rounded Rectangle 45">
            <a:extLst>
              <a:ext uri="{FF2B5EF4-FFF2-40B4-BE49-F238E27FC236}">
                <a16:creationId xmlns:a16="http://schemas.microsoft.com/office/drawing/2014/main" id="{B947BB66-EBBB-466E-8B71-D767F6987FE3}"/>
              </a:ext>
            </a:extLst>
          </p:cNvPr>
          <p:cNvSpPr/>
          <p:nvPr/>
        </p:nvSpPr>
        <p:spPr>
          <a:xfrm>
            <a:off x="5732579" y="3263456"/>
            <a:ext cx="1224433" cy="687574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SPLAT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BE849D1-BF44-4304-9965-F4071BDCFF23}"/>
              </a:ext>
            </a:extLst>
          </p:cNvPr>
          <p:cNvCxnSpPr>
            <a:cxnSpLocks/>
            <a:stCxn id="64" idx="2"/>
            <a:endCxn id="71" idx="0"/>
          </p:cNvCxnSpPr>
          <p:nvPr/>
        </p:nvCxnSpPr>
        <p:spPr>
          <a:xfrm>
            <a:off x="6338759" y="2774844"/>
            <a:ext cx="6037" cy="48861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6" name="Rounded Rectangle 59">
            <a:extLst>
              <a:ext uri="{FF2B5EF4-FFF2-40B4-BE49-F238E27FC236}">
                <a16:creationId xmlns:a16="http://schemas.microsoft.com/office/drawing/2014/main" id="{28AF0974-A4AE-4F51-A466-9DF1F093C8A0}"/>
              </a:ext>
            </a:extLst>
          </p:cNvPr>
          <p:cNvSpPr/>
          <p:nvPr/>
        </p:nvSpPr>
        <p:spPr>
          <a:xfrm>
            <a:off x="4330347" y="2111168"/>
            <a:ext cx="1131524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Requirements Analysis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6FD576-3A48-4230-A178-913BACD135C2}"/>
              </a:ext>
            </a:extLst>
          </p:cNvPr>
          <p:cNvCxnSpPr>
            <a:cxnSpLocks/>
            <a:stCxn id="64" idx="1"/>
            <a:endCxn id="76" idx="3"/>
          </p:cNvCxnSpPr>
          <p:nvPr/>
        </p:nvCxnSpPr>
        <p:spPr>
          <a:xfrm flipH="1">
            <a:off x="5461871" y="2443006"/>
            <a:ext cx="243837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BF4AD0D-BE24-44E4-B73D-65CA7F0AE012}"/>
              </a:ext>
            </a:extLst>
          </p:cNvPr>
          <p:cNvCxnSpPr>
            <a:cxnSpLocks/>
          </p:cNvCxnSpPr>
          <p:nvPr/>
        </p:nvCxnSpPr>
        <p:spPr>
          <a:xfrm>
            <a:off x="4670129" y="1872738"/>
            <a:ext cx="204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82" name="Rounded Rectangle 72">
            <a:extLst>
              <a:ext uri="{FF2B5EF4-FFF2-40B4-BE49-F238E27FC236}">
                <a16:creationId xmlns:a16="http://schemas.microsoft.com/office/drawing/2014/main" id="{372452D0-90C9-487E-A755-EFA14AC0E0AC}"/>
              </a:ext>
            </a:extLst>
          </p:cNvPr>
          <p:cNvSpPr/>
          <p:nvPr/>
        </p:nvSpPr>
        <p:spPr>
          <a:xfrm>
            <a:off x="4199990" y="4288060"/>
            <a:ext cx="1129455" cy="557778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CAmkES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9" name="Rounded Rectangle 83">
            <a:extLst>
              <a:ext uri="{FF2B5EF4-FFF2-40B4-BE49-F238E27FC236}">
                <a16:creationId xmlns:a16="http://schemas.microsoft.com/office/drawing/2014/main" id="{A91295DC-1546-4D96-802E-EC2734A8D1A3}"/>
              </a:ext>
            </a:extLst>
          </p:cNvPr>
          <p:cNvSpPr/>
          <p:nvPr/>
        </p:nvSpPr>
        <p:spPr>
          <a:xfrm>
            <a:off x="2842530" y="4288060"/>
            <a:ext cx="1045657" cy="5577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 compiler</a:t>
            </a:r>
          </a:p>
        </p:txBody>
      </p:sp>
      <p:sp>
        <p:nvSpPr>
          <p:cNvPr id="90" name="Rounded Rectangle 84">
            <a:extLst>
              <a:ext uri="{FF2B5EF4-FFF2-40B4-BE49-F238E27FC236}">
                <a16:creationId xmlns:a16="http://schemas.microsoft.com/office/drawing/2014/main" id="{413F3B59-DEC4-4E55-B74F-C6522F499955}"/>
              </a:ext>
            </a:extLst>
          </p:cNvPr>
          <p:cNvSpPr/>
          <p:nvPr/>
        </p:nvSpPr>
        <p:spPr>
          <a:xfrm>
            <a:off x="7306935" y="4288060"/>
            <a:ext cx="1018941" cy="5577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CakeML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compiler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7C921A8-DC67-4712-9D7C-BC74D4CCCCF3}"/>
              </a:ext>
            </a:extLst>
          </p:cNvPr>
          <p:cNvCxnSpPr>
            <a:cxnSpLocks/>
            <a:stCxn id="89" idx="3"/>
            <a:endCxn id="82" idx="1"/>
          </p:cNvCxnSpPr>
          <p:nvPr/>
        </p:nvCxnSpPr>
        <p:spPr>
          <a:xfrm>
            <a:off x="3888187" y="4566949"/>
            <a:ext cx="311803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ECB994-4EA6-40DB-A001-9F86BADC1D7E}"/>
              </a:ext>
            </a:extLst>
          </p:cNvPr>
          <p:cNvCxnSpPr>
            <a:cxnSpLocks/>
            <a:stCxn id="90" idx="1"/>
            <a:endCxn id="82" idx="3"/>
          </p:cNvCxnSpPr>
          <p:nvPr/>
        </p:nvCxnSpPr>
        <p:spPr>
          <a:xfrm flipH="1">
            <a:off x="5329445" y="4566949"/>
            <a:ext cx="1977490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2442851B-0E2B-4CE8-8C18-A1FC719FEFF8}"/>
              </a:ext>
            </a:extLst>
          </p:cNvPr>
          <p:cNvSpPr/>
          <p:nvPr/>
        </p:nvSpPr>
        <p:spPr>
          <a:xfrm>
            <a:off x="2876850" y="3253520"/>
            <a:ext cx="965102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Generated code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F190995-C63F-4A1D-8C51-395E8BBE78C1}"/>
              </a:ext>
            </a:extLst>
          </p:cNvPr>
          <p:cNvCxnSpPr>
            <a:cxnSpLocks/>
            <a:stCxn id="62" idx="2"/>
            <a:endCxn id="93" idx="0"/>
          </p:cNvCxnSpPr>
          <p:nvPr/>
        </p:nvCxnSpPr>
        <p:spPr>
          <a:xfrm flipH="1">
            <a:off x="3359401" y="2774844"/>
            <a:ext cx="421787" cy="47867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DD6A564-904E-4BA8-A4EB-A8990DCA043A}"/>
              </a:ext>
            </a:extLst>
          </p:cNvPr>
          <p:cNvCxnSpPr>
            <a:cxnSpLocks/>
            <a:stCxn id="71" idx="1"/>
            <a:endCxn id="170" idx="3"/>
          </p:cNvCxnSpPr>
          <p:nvPr/>
        </p:nvCxnSpPr>
        <p:spPr>
          <a:xfrm flipH="1">
            <a:off x="5329445" y="3607243"/>
            <a:ext cx="403134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DBC5B3-7396-4B30-A4EC-140956B5374C}"/>
              </a:ext>
            </a:extLst>
          </p:cNvPr>
          <p:cNvSpPr/>
          <p:nvPr/>
        </p:nvSpPr>
        <p:spPr>
          <a:xfrm>
            <a:off x="7306936" y="3263456"/>
            <a:ext cx="1025302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Synthesized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code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6E5A3ED-D39F-4052-9C6F-8857A6706E23}"/>
              </a:ext>
            </a:extLst>
          </p:cNvPr>
          <p:cNvCxnSpPr>
            <a:cxnSpLocks/>
            <a:stCxn id="71" idx="3"/>
            <a:endCxn id="103" idx="1"/>
          </p:cNvCxnSpPr>
          <p:nvPr/>
        </p:nvCxnSpPr>
        <p:spPr>
          <a:xfrm>
            <a:off x="6957012" y="3607243"/>
            <a:ext cx="349924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1368B2C-50A4-457A-9CB9-32CB73EDEFEB}"/>
              </a:ext>
            </a:extLst>
          </p:cNvPr>
          <p:cNvCxnSpPr>
            <a:cxnSpLocks/>
            <a:stCxn id="103" idx="2"/>
            <a:endCxn id="90" idx="0"/>
          </p:cNvCxnSpPr>
          <p:nvPr/>
        </p:nvCxnSpPr>
        <p:spPr>
          <a:xfrm flipH="1">
            <a:off x="7816406" y="3951030"/>
            <a:ext cx="3181" cy="3370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0184493-08BF-4F5A-BE3D-03334B50ED5E}"/>
              </a:ext>
            </a:extLst>
          </p:cNvPr>
          <p:cNvSpPr/>
          <p:nvPr/>
        </p:nvSpPr>
        <p:spPr>
          <a:xfrm>
            <a:off x="4199991" y="5163806"/>
            <a:ext cx="2771820" cy="35091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Executable code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80F575F-BFF8-4D1E-BE6B-1E0BE563EF02}"/>
              </a:ext>
            </a:extLst>
          </p:cNvPr>
          <p:cNvCxnSpPr>
            <a:cxnSpLocks/>
            <a:stCxn id="114" idx="2"/>
          </p:cNvCxnSpPr>
          <p:nvPr/>
        </p:nvCxnSpPr>
        <p:spPr>
          <a:xfrm>
            <a:off x="2148811" y="3940968"/>
            <a:ext cx="785898" cy="34528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E44C490-C780-4F1B-A181-807A09ED5996}"/>
              </a:ext>
            </a:extLst>
          </p:cNvPr>
          <p:cNvCxnSpPr/>
          <p:nvPr/>
        </p:nvCxnSpPr>
        <p:spPr>
          <a:xfrm>
            <a:off x="6587410" y="1866900"/>
            <a:ext cx="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22EF082-6D4C-464F-BF89-5314BCF84569}"/>
              </a:ext>
            </a:extLst>
          </p:cNvPr>
          <p:cNvSpPr/>
          <p:nvPr/>
        </p:nvSpPr>
        <p:spPr>
          <a:xfrm>
            <a:off x="1523193" y="3253394"/>
            <a:ext cx="1251235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Hand-written component code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DDE2433-5DC8-414A-8297-C1B544705C3E}"/>
              </a:ext>
            </a:extLst>
          </p:cNvPr>
          <p:cNvSpPr/>
          <p:nvPr/>
        </p:nvSpPr>
        <p:spPr>
          <a:xfrm>
            <a:off x="8540710" y="3263456"/>
            <a:ext cx="1251729" cy="676063"/>
          </a:xfrm>
          <a:prstGeom prst="rect">
            <a:avLst/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Pre-verified component code (Attestation)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5425A1C-9D28-4037-8876-54779061E44A}"/>
              </a:ext>
            </a:extLst>
          </p:cNvPr>
          <p:cNvCxnSpPr>
            <a:cxnSpLocks/>
            <a:stCxn id="93" idx="2"/>
            <a:endCxn id="89" idx="0"/>
          </p:cNvCxnSpPr>
          <p:nvPr/>
        </p:nvCxnSpPr>
        <p:spPr>
          <a:xfrm>
            <a:off x="3359401" y="3941094"/>
            <a:ext cx="5958" cy="34696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BB61A9D-3B92-4D98-9933-11FCB4BB2EED}"/>
              </a:ext>
            </a:extLst>
          </p:cNvPr>
          <p:cNvSpPr/>
          <p:nvPr/>
        </p:nvSpPr>
        <p:spPr>
          <a:xfrm>
            <a:off x="1513484" y="4286249"/>
            <a:ext cx="1045658" cy="557779"/>
          </a:xfrm>
          <a:prstGeom prst="rect">
            <a:avLst/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Pre-verified code (seL4)</a:t>
            </a: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8B7B7870-B6E7-45C2-BB03-FA81926EB055}"/>
              </a:ext>
            </a:extLst>
          </p:cNvPr>
          <p:cNvCxnSpPr>
            <a:cxnSpLocks/>
            <a:stCxn id="115" idx="2"/>
            <a:endCxn id="90" idx="3"/>
          </p:cNvCxnSpPr>
          <p:nvPr/>
        </p:nvCxnSpPr>
        <p:spPr>
          <a:xfrm rot="5400000">
            <a:off x="8432511" y="3832885"/>
            <a:ext cx="627430" cy="840699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9826064-40DE-482F-84A5-76BC2CDB7267}"/>
              </a:ext>
            </a:extLst>
          </p:cNvPr>
          <p:cNvCxnSpPr>
            <a:cxnSpLocks/>
            <a:stCxn id="126" idx="3"/>
            <a:endCxn id="89" idx="1"/>
          </p:cNvCxnSpPr>
          <p:nvPr/>
        </p:nvCxnSpPr>
        <p:spPr>
          <a:xfrm>
            <a:off x="2559142" y="4565139"/>
            <a:ext cx="283388" cy="181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E47D892-871D-4EDB-B82A-1AC457583D62}"/>
              </a:ext>
            </a:extLst>
          </p:cNvPr>
          <p:cNvCxnSpPr>
            <a:cxnSpLocks/>
          </p:cNvCxnSpPr>
          <p:nvPr/>
        </p:nvCxnSpPr>
        <p:spPr>
          <a:xfrm>
            <a:off x="7307453" y="1875191"/>
            <a:ext cx="0" cy="60055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0A626FF-AF98-4F99-BBB9-6CB9987F2124}"/>
              </a:ext>
            </a:extLst>
          </p:cNvPr>
          <p:cNvSpPr/>
          <p:nvPr/>
        </p:nvSpPr>
        <p:spPr>
          <a:xfrm>
            <a:off x="4199990" y="3263456"/>
            <a:ext cx="1129455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CAmkES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config files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9D223902-46F5-4E76-AC3D-7235EF9BD2AE}"/>
              </a:ext>
            </a:extLst>
          </p:cNvPr>
          <p:cNvCxnSpPr>
            <a:cxnSpLocks/>
            <a:stCxn id="62" idx="2"/>
            <a:endCxn id="170" idx="0"/>
          </p:cNvCxnSpPr>
          <p:nvPr/>
        </p:nvCxnSpPr>
        <p:spPr>
          <a:xfrm>
            <a:off x="3781188" y="2774844"/>
            <a:ext cx="983530" cy="48861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88EDAEDC-7473-489A-B912-FFE6A2D23040}"/>
              </a:ext>
            </a:extLst>
          </p:cNvPr>
          <p:cNvCxnSpPr>
            <a:cxnSpLocks/>
            <a:stCxn id="89" idx="2"/>
            <a:endCxn id="107" idx="1"/>
          </p:cNvCxnSpPr>
          <p:nvPr/>
        </p:nvCxnSpPr>
        <p:spPr>
          <a:xfrm rot="16200000" flipH="1">
            <a:off x="3535964" y="4675233"/>
            <a:ext cx="493423" cy="834632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4F729DF2-08D9-4E9F-9E75-42BC1EECB09F}"/>
              </a:ext>
            </a:extLst>
          </p:cNvPr>
          <p:cNvCxnSpPr>
            <a:cxnSpLocks/>
            <a:stCxn id="90" idx="2"/>
            <a:endCxn id="107" idx="3"/>
          </p:cNvCxnSpPr>
          <p:nvPr/>
        </p:nvCxnSpPr>
        <p:spPr>
          <a:xfrm rot="5400000">
            <a:off x="7147398" y="4670252"/>
            <a:ext cx="493423" cy="844595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2DA5AFC0-A729-447E-8E21-E66C913343E6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8482464" y="2621661"/>
            <a:ext cx="289028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07090243-E285-458A-A5E3-2655E273C41D}"/>
              </a:ext>
            </a:extLst>
          </p:cNvPr>
          <p:cNvCxnSpPr>
            <a:cxnSpLocks/>
            <a:stCxn id="170" idx="2"/>
            <a:endCxn id="82" idx="0"/>
          </p:cNvCxnSpPr>
          <p:nvPr/>
        </p:nvCxnSpPr>
        <p:spPr>
          <a:xfrm>
            <a:off x="4764718" y="3951030"/>
            <a:ext cx="0" cy="3370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56" name="Rectangle: Folded Corner 255">
            <a:extLst>
              <a:ext uri="{FF2B5EF4-FFF2-40B4-BE49-F238E27FC236}">
                <a16:creationId xmlns:a16="http://schemas.microsoft.com/office/drawing/2014/main" id="{EAAF9A9E-E074-41F2-B466-63E9B4929F4B}"/>
              </a:ext>
            </a:extLst>
          </p:cNvPr>
          <p:cNvSpPr/>
          <p:nvPr/>
        </p:nvSpPr>
        <p:spPr>
          <a:xfrm>
            <a:off x="8778322" y="2105330"/>
            <a:ext cx="840177" cy="665741"/>
          </a:xfrm>
          <a:prstGeom prst="foldedCorner">
            <a:avLst/>
          </a:prstGeom>
          <a:solidFill>
            <a:srgbClr val="D6ED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Assurance Case</a:t>
            </a:r>
          </a:p>
        </p:txBody>
      </p:sp>
      <p:sp>
        <p:nvSpPr>
          <p:cNvPr id="270" name="Rounded Rectangle 6">
            <a:extLst>
              <a:ext uri="{FF2B5EF4-FFF2-40B4-BE49-F238E27FC236}">
                <a16:creationId xmlns:a16="http://schemas.microsoft.com/office/drawing/2014/main" id="{D166B131-0F5D-4F9D-8AD5-57F87C152A61}"/>
              </a:ext>
            </a:extLst>
          </p:cNvPr>
          <p:cNvSpPr/>
          <p:nvPr/>
        </p:nvSpPr>
        <p:spPr>
          <a:xfrm>
            <a:off x="2379059" y="2111168"/>
            <a:ext cx="845296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Awas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Info Flow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57772B12-8077-415D-A2BF-8F0438032C56}"/>
              </a:ext>
            </a:extLst>
          </p:cNvPr>
          <p:cNvCxnSpPr>
            <a:cxnSpLocks/>
            <a:endCxn id="270" idx="0"/>
          </p:cNvCxnSpPr>
          <p:nvPr/>
        </p:nvCxnSpPr>
        <p:spPr>
          <a:xfrm>
            <a:off x="2801707" y="1875191"/>
            <a:ext cx="0" cy="23597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D4255AA1-0514-46DE-B422-442C29A740B1}"/>
              </a:ext>
            </a:extLst>
          </p:cNvPr>
          <p:cNvCxnSpPr/>
          <p:nvPr/>
        </p:nvCxnSpPr>
        <p:spPr>
          <a:xfrm>
            <a:off x="5153603" y="1870007"/>
            <a:ext cx="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FFADDA0C-0172-4B6D-98D6-8C009B0D7DAD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8463413" y="2264351"/>
            <a:ext cx="308079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60974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3">
            <a:extLst>
              <a:ext uri="{FF2B5EF4-FFF2-40B4-BE49-F238E27FC236}">
                <a16:creationId xmlns:a16="http://schemas.microsoft.com/office/drawing/2014/main" id="{FE624042-07D2-4DF4-9D60-2A9B441F1BE0}"/>
              </a:ext>
            </a:extLst>
          </p:cNvPr>
          <p:cNvSpPr/>
          <p:nvPr/>
        </p:nvSpPr>
        <p:spPr>
          <a:xfrm>
            <a:off x="1356993" y="1243472"/>
            <a:ext cx="8615682" cy="1681317"/>
          </a:xfrm>
          <a:prstGeom prst="roundRect">
            <a:avLst>
              <a:gd name="adj" fmla="val 6667"/>
            </a:avLst>
          </a:prstGeom>
          <a:noFill/>
          <a:ln w="12700" cap="flat" cmpd="sng" algn="ctr">
            <a:solidFill>
              <a:srgbClr val="000000"/>
            </a:solidFill>
            <a:prstDash val="dash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OSATE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MODELING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ENVIRONMENT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3BCF27E-FA0B-4588-B8D9-FA4E75F1F0A8}"/>
              </a:ext>
            </a:extLst>
          </p:cNvPr>
          <p:cNvSpPr/>
          <p:nvPr/>
        </p:nvSpPr>
        <p:spPr>
          <a:xfrm>
            <a:off x="2679545" y="1400790"/>
            <a:ext cx="6208738" cy="471948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AADL model</a:t>
            </a:r>
          </a:p>
        </p:txBody>
      </p:sp>
      <p:sp>
        <p:nvSpPr>
          <p:cNvPr id="62" name="Rounded Rectangle 6">
            <a:extLst>
              <a:ext uri="{FF2B5EF4-FFF2-40B4-BE49-F238E27FC236}">
                <a16:creationId xmlns:a16="http://schemas.microsoft.com/office/drawing/2014/main" id="{74978FFF-7237-458A-8E97-66F4CB4E910C}"/>
              </a:ext>
            </a:extLst>
          </p:cNvPr>
          <p:cNvSpPr/>
          <p:nvPr/>
        </p:nvSpPr>
        <p:spPr>
          <a:xfrm>
            <a:off x="3358540" y="2111168"/>
            <a:ext cx="749339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HAMR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EFA455D-7576-4B2A-9919-54716A876357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733210" y="1875191"/>
            <a:ext cx="0" cy="23597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4" name="Rounded Rectangle 12">
            <a:extLst>
              <a:ext uri="{FF2B5EF4-FFF2-40B4-BE49-F238E27FC236}">
                <a16:creationId xmlns:a16="http://schemas.microsoft.com/office/drawing/2014/main" id="{8A53815B-DB3F-4A32-B112-B811B8FF3EDF}"/>
              </a:ext>
            </a:extLst>
          </p:cNvPr>
          <p:cNvSpPr/>
          <p:nvPr/>
        </p:nvSpPr>
        <p:spPr>
          <a:xfrm>
            <a:off x="5534258" y="2111168"/>
            <a:ext cx="943671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Cyber Transforms</a:t>
            </a:r>
          </a:p>
        </p:txBody>
      </p:sp>
      <p:sp>
        <p:nvSpPr>
          <p:cNvPr id="65" name="Rounded Rectangle 13">
            <a:extLst>
              <a:ext uri="{FF2B5EF4-FFF2-40B4-BE49-F238E27FC236}">
                <a16:creationId xmlns:a16="http://schemas.microsoft.com/office/drawing/2014/main" id="{8586F126-C46A-44DC-8663-26C64309FCCA}"/>
              </a:ext>
            </a:extLst>
          </p:cNvPr>
          <p:cNvSpPr/>
          <p:nvPr/>
        </p:nvSpPr>
        <p:spPr>
          <a:xfrm>
            <a:off x="6648234" y="2111167"/>
            <a:ext cx="681071" cy="658865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AGREE</a:t>
            </a:r>
          </a:p>
        </p:txBody>
      </p:sp>
      <p:sp>
        <p:nvSpPr>
          <p:cNvPr id="66" name="Rounded Rectangle 14">
            <a:extLst>
              <a:ext uri="{FF2B5EF4-FFF2-40B4-BE49-F238E27FC236}">
                <a16:creationId xmlns:a16="http://schemas.microsoft.com/office/drawing/2014/main" id="{7460D3A4-6490-4FA8-8575-657F977C5245}"/>
              </a:ext>
            </a:extLst>
          </p:cNvPr>
          <p:cNvSpPr/>
          <p:nvPr/>
        </p:nvSpPr>
        <p:spPr>
          <a:xfrm>
            <a:off x="7538526" y="2115979"/>
            <a:ext cx="696288" cy="658865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algn="ctr"/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Resolute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E1D2B94-D4D6-421F-AEC6-F4BF80F240F0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6988770" y="1875191"/>
            <a:ext cx="1" cy="23597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F481ED9-6271-47B9-8D9F-6637E1171FA7}"/>
              </a:ext>
            </a:extLst>
          </p:cNvPr>
          <p:cNvCxnSpPr>
            <a:cxnSpLocks/>
          </p:cNvCxnSpPr>
          <p:nvPr/>
        </p:nvCxnSpPr>
        <p:spPr>
          <a:xfrm>
            <a:off x="5853709" y="1866900"/>
            <a:ext cx="0" cy="24426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1" name="Rounded Rectangle 45">
            <a:extLst>
              <a:ext uri="{FF2B5EF4-FFF2-40B4-BE49-F238E27FC236}">
                <a16:creationId xmlns:a16="http://schemas.microsoft.com/office/drawing/2014/main" id="{B947BB66-EBBB-466E-8B71-D767F6987FE3}"/>
              </a:ext>
            </a:extLst>
          </p:cNvPr>
          <p:cNvSpPr/>
          <p:nvPr/>
        </p:nvSpPr>
        <p:spPr>
          <a:xfrm>
            <a:off x="6164075" y="3415856"/>
            <a:ext cx="807735" cy="687574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SPLAT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BE849D1-BF44-4304-9965-F4071BDCFF23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6567943" y="1866900"/>
            <a:ext cx="0" cy="154895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6" name="Rounded Rectangle 59">
            <a:extLst>
              <a:ext uri="{FF2B5EF4-FFF2-40B4-BE49-F238E27FC236}">
                <a16:creationId xmlns:a16="http://schemas.microsoft.com/office/drawing/2014/main" id="{28AF0974-A4AE-4F51-A466-9DF1F093C8A0}"/>
              </a:ext>
            </a:extLst>
          </p:cNvPr>
          <p:cNvSpPr/>
          <p:nvPr/>
        </p:nvSpPr>
        <p:spPr>
          <a:xfrm>
            <a:off x="4244622" y="2111168"/>
            <a:ext cx="1131524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Requirements Analysis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6FD576-3A48-4230-A178-913BACD135C2}"/>
              </a:ext>
            </a:extLst>
          </p:cNvPr>
          <p:cNvCxnSpPr>
            <a:cxnSpLocks/>
            <a:stCxn id="64" idx="1"/>
            <a:endCxn id="76" idx="3"/>
          </p:cNvCxnSpPr>
          <p:nvPr/>
        </p:nvCxnSpPr>
        <p:spPr>
          <a:xfrm flipH="1">
            <a:off x="5376146" y="2443006"/>
            <a:ext cx="158112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BF4AD0D-BE24-44E4-B73D-65CA7F0AE012}"/>
              </a:ext>
            </a:extLst>
          </p:cNvPr>
          <p:cNvCxnSpPr>
            <a:cxnSpLocks/>
          </p:cNvCxnSpPr>
          <p:nvPr/>
        </p:nvCxnSpPr>
        <p:spPr>
          <a:xfrm>
            <a:off x="4584404" y="1872738"/>
            <a:ext cx="204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82" name="Rounded Rectangle 72">
            <a:extLst>
              <a:ext uri="{FF2B5EF4-FFF2-40B4-BE49-F238E27FC236}">
                <a16:creationId xmlns:a16="http://schemas.microsoft.com/office/drawing/2014/main" id="{372452D0-90C9-487E-A755-EFA14AC0E0AC}"/>
              </a:ext>
            </a:extLst>
          </p:cNvPr>
          <p:cNvSpPr/>
          <p:nvPr/>
        </p:nvSpPr>
        <p:spPr>
          <a:xfrm>
            <a:off x="4199990" y="4440460"/>
            <a:ext cx="1129455" cy="557778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CAmkES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9" name="Rounded Rectangle 83">
            <a:extLst>
              <a:ext uri="{FF2B5EF4-FFF2-40B4-BE49-F238E27FC236}">
                <a16:creationId xmlns:a16="http://schemas.microsoft.com/office/drawing/2014/main" id="{A91295DC-1546-4D96-802E-EC2734A8D1A3}"/>
              </a:ext>
            </a:extLst>
          </p:cNvPr>
          <p:cNvSpPr/>
          <p:nvPr/>
        </p:nvSpPr>
        <p:spPr>
          <a:xfrm>
            <a:off x="2842530" y="4440460"/>
            <a:ext cx="1045657" cy="5577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 compiler</a:t>
            </a:r>
          </a:p>
        </p:txBody>
      </p:sp>
      <p:sp>
        <p:nvSpPr>
          <p:cNvPr id="90" name="Rounded Rectangle 84">
            <a:extLst>
              <a:ext uri="{FF2B5EF4-FFF2-40B4-BE49-F238E27FC236}">
                <a16:creationId xmlns:a16="http://schemas.microsoft.com/office/drawing/2014/main" id="{413F3B59-DEC4-4E55-B74F-C6522F499955}"/>
              </a:ext>
            </a:extLst>
          </p:cNvPr>
          <p:cNvSpPr/>
          <p:nvPr/>
        </p:nvSpPr>
        <p:spPr>
          <a:xfrm>
            <a:off x="7306935" y="4440460"/>
            <a:ext cx="1018941" cy="5577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CakeML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compiler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7C921A8-DC67-4712-9D7C-BC74D4CCCCF3}"/>
              </a:ext>
            </a:extLst>
          </p:cNvPr>
          <p:cNvCxnSpPr>
            <a:cxnSpLocks/>
            <a:stCxn id="89" idx="3"/>
            <a:endCxn id="82" idx="1"/>
          </p:cNvCxnSpPr>
          <p:nvPr/>
        </p:nvCxnSpPr>
        <p:spPr>
          <a:xfrm>
            <a:off x="3888187" y="4719349"/>
            <a:ext cx="311803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ECB994-4EA6-40DB-A001-9F86BADC1D7E}"/>
              </a:ext>
            </a:extLst>
          </p:cNvPr>
          <p:cNvCxnSpPr>
            <a:cxnSpLocks/>
            <a:stCxn id="90" idx="1"/>
            <a:endCxn id="82" idx="3"/>
          </p:cNvCxnSpPr>
          <p:nvPr/>
        </p:nvCxnSpPr>
        <p:spPr>
          <a:xfrm flipH="1">
            <a:off x="5329445" y="4719349"/>
            <a:ext cx="1977490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2442851B-0E2B-4CE8-8C18-A1FC719FEFF8}"/>
              </a:ext>
            </a:extLst>
          </p:cNvPr>
          <p:cNvSpPr/>
          <p:nvPr/>
        </p:nvSpPr>
        <p:spPr>
          <a:xfrm>
            <a:off x="2876850" y="3405920"/>
            <a:ext cx="965102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Generated code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F190995-C63F-4A1D-8C51-395E8BBE78C1}"/>
              </a:ext>
            </a:extLst>
          </p:cNvPr>
          <p:cNvCxnSpPr>
            <a:cxnSpLocks/>
            <a:stCxn id="62" idx="2"/>
            <a:endCxn id="93" idx="0"/>
          </p:cNvCxnSpPr>
          <p:nvPr/>
        </p:nvCxnSpPr>
        <p:spPr>
          <a:xfrm flipH="1">
            <a:off x="3359401" y="2774844"/>
            <a:ext cx="373809" cy="63107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DBC5B3-7396-4B30-A4EC-140956B5374C}"/>
              </a:ext>
            </a:extLst>
          </p:cNvPr>
          <p:cNvSpPr/>
          <p:nvPr/>
        </p:nvSpPr>
        <p:spPr>
          <a:xfrm>
            <a:off x="7306936" y="3415856"/>
            <a:ext cx="1025302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Synthesized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code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6E5A3ED-D39F-4052-9C6F-8857A6706E23}"/>
              </a:ext>
            </a:extLst>
          </p:cNvPr>
          <p:cNvCxnSpPr>
            <a:cxnSpLocks/>
            <a:stCxn id="71" idx="3"/>
            <a:endCxn id="103" idx="1"/>
          </p:cNvCxnSpPr>
          <p:nvPr/>
        </p:nvCxnSpPr>
        <p:spPr>
          <a:xfrm>
            <a:off x="6971810" y="3759643"/>
            <a:ext cx="335126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1368B2C-50A4-457A-9CB9-32CB73EDEFEB}"/>
              </a:ext>
            </a:extLst>
          </p:cNvPr>
          <p:cNvCxnSpPr>
            <a:cxnSpLocks/>
            <a:stCxn id="103" idx="2"/>
            <a:endCxn id="90" idx="0"/>
          </p:cNvCxnSpPr>
          <p:nvPr/>
        </p:nvCxnSpPr>
        <p:spPr>
          <a:xfrm flipH="1">
            <a:off x="7816406" y="4103430"/>
            <a:ext cx="3181" cy="3370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0184493-08BF-4F5A-BE3D-03334B50ED5E}"/>
              </a:ext>
            </a:extLst>
          </p:cNvPr>
          <p:cNvSpPr/>
          <p:nvPr/>
        </p:nvSpPr>
        <p:spPr>
          <a:xfrm>
            <a:off x="4199991" y="5259056"/>
            <a:ext cx="2771820" cy="35091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Executable code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80F575F-BFF8-4D1E-BE6B-1E0BE563EF02}"/>
              </a:ext>
            </a:extLst>
          </p:cNvPr>
          <p:cNvCxnSpPr>
            <a:cxnSpLocks/>
            <a:stCxn id="114" idx="2"/>
          </p:cNvCxnSpPr>
          <p:nvPr/>
        </p:nvCxnSpPr>
        <p:spPr>
          <a:xfrm>
            <a:off x="2148811" y="4093368"/>
            <a:ext cx="785898" cy="34528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E44C490-C780-4F1B-A181-807A09ED5996}"/>
              </a:ext>
            </a:extLst>
          </p:cNvPr>
          <p:cNvCxnSpPr/>
          <p:nvPr/>
        </p:nvCxnSpPr>
        <p:spPr>
          <a:xfrm>
            <a:off x="6215935" y="1866900"/>
            <a:ext cx="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22EF082-6D4C-464F-BF89-5314BCF84569}"/>
              </a:ext>
            </a:extLst>
          </p:cNvPr>
          <p:cNvSpPr/>
          <p:nvPr/>
        </p:nvSpPr>
        <p:spPr>
          <a:xfrm>
            <a:off x="1523193" y="3405794"/>
            <a:ext cx="1251235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Hand-written component code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DDE2433-5DC8-414A-8297-C1B544705C3E}"/>
              </a:ext>
            </a:extLst>
          </p:cNvPr>
          <p:cNvSpPr/>
          <p:nvPr/>
        </p:nvSpPr>
        <p:spPr>
          <a:xfrm>
            <a:off x="8540710" y="3415856"/>
            <a:ext cx="1251729" cy="676063"/>
          </a:xfrm>
          <a:prstGeom prst="rect">
            <a:avLst/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Pre-verified component code (Attestation)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5425A1C-9D28-4037-8876-54779061E44A}"/>
              </a:ext>
            </a:extLst>
          </p:cNvPr>
          <p:cNvCxnSpPr>
            <a:cxnSpLocks/>
            <a:stCxn id="93" idx="2"/>
            <a:endCxn id="89" idx="0"/>
          </p:cNvCxnSpPr>
          <p:nvPr/>
        </p:nvCxnSpPr>
        <p:spPr>
          <a:xfrm>
            <a:off x="3359401" y="4093494"/>
            <a:ext cx="5958" cy="34696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BB61A9D-3B92-4D98-9933-11FCB4BB2EED}"/>
              </a:ext>
            </a:extLst>
          </p:cNvPr>
          <p:cNvSpPr/>
          <p:nvPr/>
        </p:nvSpPr>
        <p:spPr>
          <a:xfrm>
            <a:off x="1513484" y="4438649"/>
            <a:ext cx="1045658" cy="557779"/>
          </a:xfrm>
          <a:prstGeom prst="rect">
            <a:avLst/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Pre-verified code (seL4)</a:t>
            </a: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8B7B7870-B6E7-45C2-BB03-FA81926EB055}"/>
              </a:ext>
            </a:extLst>
          </p:cNvPr>
          <p:cNvCxnSpPr>
            <a:cxnSpLocks/>
            <a:stCxn id="115" idx="2"/>
            <a:endCxn id="90" idx="3"/>
          </p:cNvCxnSpPr>
          <p:nvPr/>
        </p:nvCxnSpPr>
        <p:spPr>
          <a:xfrm rot="5400000">
            <a:off x="8432511" y="3985285"/>
            <a:ext cx="627430" cy="840699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9826064-40DE-482F-84A5-76BC2CDB7267}"/>
              </a:ext>
            </a:extLst>
          </p:cNvPr>
          <p:cNvCxnSpPr>
            <a:cxnSpLocks/>
            <a:stCxn id="126" idx="3"/>
            <a:endCxn id="89" idx="1"/>
          </p:cNvCxnSpPr>
          <p:nvPr/>
        </p:nvCxnSpPr>
        <p:spPr>
          <a:xfrm>
            <a:off x="2559142" y="4717539"/>
            <a:ext cx="283388" cy="181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E47D892-871D-4EDB-B82A-1AC457583D62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7886670" y="1875191"/>
            <a:ext cx="0" cy="24078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0A626FF-AF98-4F99-BBB9-6CB9987F2124}"/>
              </a:ext>
            </a:extLst>
          </p:cNvPr>
          <p:cNvSpPr/>
          <p:nvPr/>
        </p:nvSpPr>
        <p:spPr>
          <a:xfrm>
            <a:off x="4199990" y="3415856"/>
            <a:ext cx="1129455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CAmkES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config files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9D223902-46F5-4E76-AC3D-7235EF9BD2AE}"/>
              </a:ext>
            </a:extLst>
          </p:cNvPr>
          <p:cNvCxnSpPr>
            <a:cxnSpLocks/>
            <a:stCxn id="62" idx="2"/>
            <a:endCxn id="170" idx="0"/>
          </p:cNvCxnSpPr>
          <p:nvPr/>
        </p:nvCxnSpPr>
        <p:spPr>
          <a:xfrm>
            <a:off x="3733210" y="2774844"/>
            <a:ext cx="1031508" cy="64101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88EDAEDC-7473-489A-B912-FFE6A2D23040}"/>
              </a:ext>
            </a:extLst>
          </p:cNvPr>
          <p:cNvCxnSpPr>
            <a:cxnSpLocks/>
            <a:stCxn id="89" idx="2"/>
            <a:endCxn id="107" idx="1"/>
          </p:cNvCxnSpPr>
          <p:nvPr/>
        </p:nvCxnSpPr>
        <p:spPr>
          <a:xfrm rot="16200000" flipH="1">
            <a:off x="3564539" y="4799058"/>
            <a:ext cx="436273" cy="834632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4F729DF2-08D9-4E9F-9E75-42BC1EECB09F}"/>
              </a:ext>
            </a:extLst>
          </p:cNvPr>
          <p:cNvCxnSpPr>
            <a:cxnSpLocks/>
            <a:stCxn id="90" idx="2"/>
            <a:endCxn id="107" idx="3"/>
          </p:cNvCxnSpPr>
          <p:nvPr/>
        </p:nvCxnSpPr>
        <p:spPr>
          <a:xfrm rot="5400000">
            <a:off x="7175973" y="4794077"/>
            <a:ext cx="436273" cy="844595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2DA5AFC0-A729-447E-8E21-E66C913343E6}"/>
              </a:ext>
            </a:extLst>
          </p:cNvPr>
          <p:cNvCxnSpPr>
            <a:cxnSpLocks/>
            <a:stCxn id="66" idx="3"/>
            <a:endCxn id="256" idx="1"/>
          </p:cNvCxnSpPr>
          <p:nvPr/>
        </p:nvCxnSpPr>
        <p:spPr>
          <a:xfrm flipV="1">
            <a:off x="8234814" y="2438201"/>
            <a:ext cx="295858" cy="721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07090243-E285-458A-A5E3-2655E273C41D}"/>
              </a:ext>
            </a:extLst>
          </p:cNvPr>
          <p:cNvCxnSpPr>
            <a:cxnSpLocks/>
            <a:stCxn id="170" idx="2"/>
            <a:endCxn id="82" idx="0"/>
          </p:cNvCxnSpPr>
          <p:nvPr/>
        </p:nvCxnSpPr>
        <p:spPr>
          <a:xfrm>
            <a:off x="4764718" y="4103430"/>
            <a:ext cx="0" cy="3370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56" name="Rectangle: Folded Corner 255">
            <a:extLst>
              <a:ext uri="{FF2B5EF4-FFF2-40B4-BE49-F238E27FC236}">
                <a16:creationId xmlns:a16="http://schemas.microsoft.com/office/drawing/2014/main" id="{EAAF9A9E-E074-41F2-B466-63E9B4929F4B}"/>
              </a:ext>
            </a:extLst>
          </p:cNvPr>
          <p:cNvSpPr/>
          <p:nvPr/>
        </p:nvSpPr>
        <p:spPr>
          <a:xfrm>
            <a:off x="8530672" y="2105330"/>
            <a:ext cx="840177" cy="665741"/>
          </a:xfrm>
          <a:prstGeom prst="foldedCorner">
            <a:avLst/>
          </a:prstGeom>
          <a:solidFill>
            <a:srgbClr val="D6ED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Assurance Case</a:t>
            </a:r>
          </a:p>
        </p:txBody>
      </p:sp>
      <p:sp>
        <p:nvSpPr>
          <p:cNvPr id="270" name="Rounded Rectangle 6">
            <a:extLst>
              <a:ext uri="{FF2B5EF4-FFF2-40B4-BE49-F238E27FC236}">
                <a16:creationId xmlns:a16="http://schemas.microsoft.com/office/drawing/2014/main" id="{D166B131-0F5D-4F9D-8AD5-57F87C152A61}"/>
              </a:ext>
            </a:extLst>
          </p:cNvPr>
          <p:cNvSpPr/>
          <p:nvPr/>
        </p:nvSpPr>
        <p:spPr>
          <a:xfrm>
            <a:off x="2379059" y="2111168"/>
            <a:ext cx="845296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Awas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Info Flow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57772B12-8077-415D-A2BF-8F0438032C56}"/>
              </a:ext>
            </a:extLst>
          </p:cNvPr>
          <p:cNvCxnSpPr>
            <a:cxnSpLocks/>
            <a:endCxn id="270" idx="0"/>
          </p:cNvCxnSpPr>
          <p:nvPr/>
        </p:nvCxnSpPr>
        <p:spPr>
          <a:xfrm>
            <a:off x="2801707" y="1875191"/>
            <a:ext cx="0" cy="23597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D4255AA1-0514-46DE-B422-442C29A740B1}"/>
              </a:ext>
            </a:extLst>
          </p:cNvPr>
          <p:cNvCxnSpPr/>
          <p:nvPr/>
        </p:nvCxnSpPr>
        <p:spPr>
          <a:xfrm>
            <a:off x="5067878" y="1870007"/>
            <a:ext cx="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FFADDA0C-0172-4B6D-98D6-8C009B0D7DAD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7329305" y="2440600"/>
            <a:ext cx="209221" cy="481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4" name="Rounded Rectangle 3">
            <a:extLst>
              <a:ext uri="{FF2B5EF4-FFF2-40B4-BE49-F238E27FC236}">
                <a16:creationId xmlns:a16="http://schemas.microsoft.com/office/drawing/2014/main" id="{6F091CDF-5D23-4F37-89DE-6FAC33B4C054}"/>
              </a:ext>
            </a:extLst>
          </p:cNvPr>
          <p:cNvSpPr/>
          <p:nvPr/>
        </p:nvSpPr>
        <p:spPr>
          <a:xfrm>
            <a:off x="1356993" y="3046145"/>
            <a:ext cx="8615682" cy="2117660"/>
          </a:xfrm>
          <a:prstGeom prst="roundRect">
            <a:avLst>
              <a:gd name="adj" fmla="val 6667"/>
            </a:avLst>
          </a:prstGeom>
          <a:noFill/>
          <a:ln w="12700" cap="flat" cmpd="sng" algn="ctr">
            <a:solidFill>
              <a:srgbClr val="000000"/>
            </a:solidFill>
            <a:prstDash val="dash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BUILD ENVIRONMENT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699F29B-3BF0-4561-AADC-29ABA3E3ED7C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7886670" y="2774844"/>
            <a:ext cx="0" cy="27130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31247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3">
            <a:extLst>
              <a:ext uri="{FF2B5EF4-FFF2-40B4-BE49-F238E27FC236}">
                <a16:creationId xmlns:a16="http://schemas.microsoft.com/office/drawing/2014/main" id="{FE624042-07D2-4DF4-9D60-2A9B441F1BE0}"/>
              </a:ext>
            </a:extLst>
          </p:cNvPr>
          <p:cNvSpPr/>
          <p:nvPr/>
        </p:nvSpPr>
        <p:spPr>
          <a:xfrm>
            <a:off x="1356993" y="1243472"/>
            <a:ext cx="8377551" cy="1681317"/>
          </a:xfrm>
          <a:prstGeom prst="roundRect">
            <a:avLst>
              <a:gd name="adj" fmla="val 6667"/>
            </a:avLst>
          </a:prstGeom>
          <a:noFill/>
          <a:ln w="12700" cap="flat" cmpd="sng" algn="ctr">
            <a:solidFill>
              <a:srgbClr val="000000"/>
            </a:solidFill>
            <a:prstDash val="dash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OSATE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MODELING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ENVIRONMENT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3BCF27E-FA0B-4588-B8D9-FA4E75F1F0A8}"/>
              </a:ext>
            </a:extLst>
          </p:cNvPr>
          <p:cNvSpPr/>
          <p:nvPr/>
        </p:nvSpPr>
        <p:spPr>
          <a:xfrm>
            <a:off x="2679545" y="1400790"/>
            <a:ext cx="6208738" cy="471948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AADL model</a:t>
            </a:r>
          </a:p>
        </p:txBody>
      </p:sp>
      <p:sp>
        <p:nvSpPr>
          <p:cNvPr id="62" name="Rounded Rectangle 6">
            <a:extLst>
              <a:ext uri="{FF2B5EF4-FFF2-40B4-BE49-F238E27FC236}">
                <a16:creationId xmlns:a16="http://schemas.microsoft.com/office/drawing/2014/main" id="{74978FFF-7237-458A-8E97-66F4CB4E910C}"/>
              </a:ext>
            </a:extLst>
          </p:cNvPr>
          <p:cNvSpPr/>
          <p:nvPr/>
        </p:nvSpPr>
        <p:spPr>
          <a:xfrm>
            <a:off x="3358540" y="2111168"/>
            <a:ext cx="749339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HAMR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EFA455D-7576-4B2A-9919-54716A876357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733210" y="1875191"/>
            <a:ext cx="0" cy="23597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4" name="Rounded Rectangle 12">
            <a:extLst>
              <a:ext uri="{FF2B5EF4-FFF2-40B4-BE49-F238E27FC236}">
                <a16:creationId xmlns:a16="http://schemas.microsoft.com/office/drawing/2014/main" id="{8A53815B-DB3F-4A32-B112-B811B8FF3EDF}"/>
              </a:ext>
            </a:extLst>
          </p:cNvPr>
          <p:cNvSpPr/>
          <p:nvPr/>
        </p:nvSpPr>
        <p:spPr>
          <a:xfrm>
            <a:off x="5534258" y="2111168"/>
            <a:ext cx="943671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Cyber Transforms</a:t>
            </a:r>
          </a:p>
        </p:txBody>
      </p:sp>
      <p:sp>
        <p:nvSpPr>
          <p:cNvPr id="65" name="Rounded Rectangle 13">
            <a:extLst>
              <a:ext uri="{FF2B5EF4-FFF2-40B4-BE49-F238E27FC236}">
                <a16:creationId xmlns:a16="http://schemas.microsoft.com/office/drawing/2014/main" id="{8586F126-C46A-44DC-8663-26C64309FCCA}"/>
              </a:ext>
            </a:extLst>
          </p:cNvPr>
          <p:cNvSpPr/>
          <p:nvPr/>
        </p:nvSpPr>
        <p:spPr>
          <a:xfrm>
            <a:off x="6648234" y="2111167"/>
            <a:ext cx="681071" cy="658865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AGREE</a:t>
            </a:r>
          </a:p>
        </p:txBody>
      </p:sp>
      <p:sp>
        <p:nvSpPr>
          <p:cNvPr id="66" name="Rounded Rectangle 14">
            <a:extLst>
              <a:ext uri="{FF2B5EF4-FFF2-40B4-BE49-F238E27FC236}">
                <a16:creationId xmlns:a16="http://schemas.microsoft.com/office/drawing/2014/main" id="{7460D3A4-6490-4FA8-8575-657F977C5245}"/>
              </a:ext>
            </a:extLst>
          </p:cNvPr>
          <p:cNvSpPr/>
          <p:nvPr/>
        </p:nvSpPr>
        <p:spPr>
          <a:xfrm>
            <a:off x="7538526" y="2115979"/>
            <a:ext cx="696288" cy="658865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algn="ctr"/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Resolute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E1D2B94-D4D6-421F-AEC6-F4BF80F240F0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6988770" y="1875191"/>
            <a:ext cx="1" cy="23597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F481ED9-6271-47B9-8D9F-6637E1171FA7}"/>
              </a:ext>
            </a:extLst>
          </p:cNvPr>
          <p:cNvCxnSpPr>
            <a:cxnSpLocks/>
          </p:cNvCxnSpPr>
          <p:nvPr/>
        </p:nvCxnSpPr>
        <p:spPr>
          <a:xfrm>
            <a:off x="5853709" y="1866900"/>
            <a:ext cx="0" cy="24426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1" name="Rounded Rectangle 45">
            <a:extLst>
              <a:ext uri="{FF2B5EF4-FFF2-40B4-BE49-F238E27FC236}">
                <a16:creationId xmlns:a16="http://schemas.microsoft.com/office/drawing/2014/main" id="{B947BB66-EBBB-466E-8B71-D767F6987FE3}"/>
              </a:ext>
            </a:extLst>
          </p:cNvPr>
          <p:cNvSpPr/>
          <p:nvPr/>
        </p:nvSpPr>
        <p:spPr>
          <a:xfrm>
            <a:off x="6154550" y="3415856"/>
            <a:ext cx="807735" cy="687574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SPLAT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BE849D1-BF44-4304-9965-F4071BDCFF23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6558418" y="1866900"/>
            <a:ext cx="0" cy="154895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6" name="Rounded Rectangle 59">
            <a:extLst>
              <a:ext uri="{FF2B5EF4-FFF2-40B4-BE49-F238E27FC236}">
                <a16:creationId xmlns:a16="http://schemas.microsoft.com/office/drawing/2014/main" id="{28AF0974-A4AE-4F51-A466-9DF1F093C8A0}"/>
              </a:ext>
            </a:extLst>
          </p:cNvPr>
          <p:cNvSpPr/>
          <p:nvPr/>
        </p:nvSpPr>
        <p:spPr>
          <a:xfrm>
            <a:off x="4244622" y="2111168"/>
            <a:ext cx="1131524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Requirements Analysis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6FD576-3A48-4230-A178-913BACD135C2}"/>
              </a:ext>
            </a:extLst>
          </p:cNvPr>
          <p:cNvCxnSpPr>
            <a:cxnSpLocks/>
            <a:stCxn id="64" idx="1"/>
            <a:endCxn id="76" idx="3"/>
          </p:cNvCxnSpPr>
          <p:nvPr/>
        </p:nvCxnSpPr>
        <p:spPr>
          <a:xfrm flipH="1">
            <a:off x="5376146" y="2443006"/>
            <a:ext cx="158112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BF4AD0D-BE24-44E4-B73D-65CA7F0AE012}"/>
              </a:ext>
            </a:extLst>
          </p:cNvPr>
          <p:cNvCxnSpPr>
            <a:cxnSpLocks/>
          </p:cNvCxnSpPr>
          <p:nvPr/>
        </p:nvCxnSpPr>
        <p:spPr>
          <a:xfrm>
            <a:off x="4584404" y="1872738"/>
            <a:ext cx="204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82" name="Rounded Rectangle 72">
            <a:extLst>
              <a:ext uri="{FF2B5EF4-FFF2-40B4-BE49-F238E27FC236}">
                <a16:creationId xmlns:a16="http://schemas.microsoft.com/office/drawing/2014/main" id="{372452D0-90C9-487E-A755-EFA14AC0E0AC}"/>
              </a:ext>
            </a:extLst>
          </p:cNvPr>
          <p:cNvSpPr/>
          <p:nvPr/>
        </p:nvSpPr>
        <p:spPr>
          <a:xfrm>
            <a:off x="4199990" y="4440460"/>
            <a:ext cx="1129455" cy="557778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CAmkES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9" name="Rounded Rectangle 83">
            <a:extLst>
              <a:ext uri="{FF2B5EF4-FFF2-40B4-BE49-F238E27FC236}">
                <a16:creationId xmlns:a16="http://schemas.microsoft.com/office/drawing/2014/main" id="{A91295DC-1546-4D96-802E-EC2734A8D1A3}"/>
              </a:ext>
            </a:extLst>
          </p:cNvPr>
          <p:cNvSpPr/>
          <p:nvPr/>
        </p:nvSpPr>
        <p:spPr>
          <a:xfrm>
            <a:off x="2890155" y="4440460"/>
            <a:ext cx="1045657" cy="5577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 compiler</a:t>
            </a:r>
          </a:p>
        </p:txBody>
      </p:sp>
      <p:sp>
        <p:nvSpPr>
          <p:cNvPr id="90" name="Rounded Rectangle 84">
            <a:extLst>
              <a:ext uri="{FF2B5EF4-FFF2-40B4-BE49-F238E27FC236}">
                <a16:creationId xmlns:a16="http://schemas.microsoft.com/office/drawing/2014/main" id="{413F3B59-DEC4-4E55-B74F-C6522F499955}"/>
              </a:ext>
            </a:extLst>
          </p:cNvPr>
          <p:cNvSpPr/>
          <p:nvPr/>
        </p:nvSpPr>
        <p:spPr>
          <a:xfrm>
            <a:off x="7173585" y="4440460"/>
            <a:ext cx="1018941" cy="5577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CakeML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compiler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7C921A8-DC67-4712-9D7C-BC74D4CCCCF3}"/>
              </a:ext>
            </a:extLst>
          </p:cNvPr>
          <p:cNvCxnSpPr>
            <a:cxnSpLocks/>
            <a:stCxn id="89" idx="3"/>
            <a:endCxn id="82" idx="1"/>
          </p:cNvCxnSpPr>
          <p:nvPr/>
        </p:nvCxnSpPr>
        <p:spPr>
          <a:xfrm>
            <a:off x="3935812" y="4719349"/>
            <a:ext cx="264178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arrow" w="med" len="med"/>
          </a:ln>
          <a:effectLst/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ECB994-4EA6-40DB-A001-9F86BADC1D7E}"/>
              </a:ext>
            </a:extLst>
          </p:cNvPr>
          <p:cNvCxnSpPr>
            <a:cxnSpLocks/>
            <a:stCxn id="90" idx="1"/>
            <a:endCxn id="82" idx="3"/>
          </p:cNvCxnSpPr>
          <p:nvPr/>
        </p:nvCxnSpPr>
        <p:spPr>
          <a:xfrm flipH="1">
            <a:off x="5329445" y="4719349"/>
            <a:ext cx="1844140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arrow" w="med" len="med"/>
          </a:ln>
          <a:effectLst/>
        </p:spPr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2442851B-0E2B-4CE8-8C18-A1FC719FEFF8}"/>
              </a:ext>
            </a:extLst>
          </p:cNvPr>
          <p:cNvSpPr/>
          <p:nvPr/>
        </p:nvSpPr>
        <p:spPr>
          <a:xfrm>
            <a:off x="2924475" y="3405920"/>
            <a:ext cx="965102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Generated code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F190995-C63F-4A1D-8C51-395E8BBE78C1}"/>
              </a:ext>
            </a:extLst>
          </p:cNvPr>
          <p:cNvCxnSpPr>
            <a:cxnSpLocks/>
            <a:stCxn id="62" idx="2"/>
            <a:endCxn id="93" idx="0"/>
          </p:cNvCxnSpPr>
          <p:nvPr/>
        </p:nvCxnSpPr>
        <p:spPr>
          <a:xfrm flipH="1">
            <a:off x="3407026" y="2774844"/>
            <a:ext cx="326184" cy="63107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DBC5B3-7396-4B30-A4EC-140956B5374C}"/>
              </a:ext>
            </a:extLst>
          </p:cNvPr>
          <p:cNvSpPr/>
          <p:nvPr/>
        </p:nvSpPr>
        <p:spPr>
          <a:xfrm>
            <a:off x="7173586" y="3415856"/>
            <a:ext cx="1025302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Synthesized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code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6E5A3ED-D39F-4052-9C6F-8857A6706E23}"/>
              </a:ext>
            </a:extLst>
          </p:cNvPr>
          <p:cNvCxnSpPr>
            <a:cxnSpLocks/>
            <a:stCxn id="71" idx="3"/>
            <a:endCxn id="103" idx="1"/>
          </p:cNvCxnSpPr>
          <p:nvPr/>
        </p:nvCxnSpPr>
        <p:spPr>
          <a:xfrm>
            <a:off x="6962285" y="3759643"/>
            <a:ext cx="211301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1368B2C-50A4-457A-9CB9-32CB73EDEFEB}"/>
              </a:ext>
            </a:extLst>
          </p:cNvPr>
          <p:cNvCxnSpPr>
            <a:cxnSpLocks/>
            <a:stCxn id="103" idx="2"/>
            <a:endCxn id="90" idx="0"/>
          </p:cNvCxnSpPr>
          <p:nvPr/>
        </p:nvCxnSpPr>
        <p:spPr>
          <a:xfrm flipH="1">
            <a:off x="7683056" y="4103430"/>
            <a:ext cx="3181" cy="3370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0184493-08BF-4F5A-BE3D-03334B50ED5E}"/>
              </a:ext>
            </a:extLst>
          </p:cNvPr>
          <p:cNvSpPr/>
          <p:nvPr/>
        </p:nvSpPr>
        <p:spPr>
          <a:xfrm>
            <a:off x="3380841" y="5306681"/>
            <a:ext cx="2771820" cy="35091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System executable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80F575F-BFF8-4D1E-BE6B-1E0BE563EF02}"/>
              </a:ext>
            </a:extLst>
          </p:cNvPr>
          <p:cNvCxnSpPr>
            <a:cxnSpLocks/>
            <a:stCxn id="114" idx="2"/>
          </p:cNvCxnSpPr>
          <p:nvPr/>
        </p:nvCxnSpPr>
        <p:spPr>
          <a:xfrm>
            <a:off x="2196436" y="4093368"/>
            <a:ext cx="785898" cy="34528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E44C490-C780-4F1B-A181-807A09ED5996}"/>
              </a:ext>
            </a:extLst>
          </p:cNvPr>
          <p:cNvCxnSpPr/>
          <p:nvPr/>
        </p:nvCxnSpPr>
        <p:spPr>
          <a:xfrm>
            <a:off x="6215935" y="1866900"/>
            <a:ext cx="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22EF082-6D4C-464F-BF89-5314BCF84569}"/>
              </a:ext>
            </a:extLst>
          </p:cNvPr>
          <p:cNvSpPr/>
          <p:nvPr/>
        </p:nvSpPr>
        <p:spPr>
          <a:xfrm>
            <a:off x="1570818" y="3405794"/>
            <a:ext cx="1251235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Hand-written component code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DDE2433-5DC8-414A-8297-C1B544705C3E}"/>
              </a:ext>
            </a:extLst>
          </p:cNvPr>
          <p:cNvSpPr/>
          <p:nvPr/>
        </p:nvSpPr>
        <p:spPr>
          <a:xfrm>
            <a:off x="8359735" y="3415856"/>
            <a:ext cx="1251729" cy="676063"/>
          </a:xfrm>
          <a:prstGeom prst="rect">
            <a:avLst/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Pre-verified component code (Attestation)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5425A1C-9D28-4037-8876-54779061E44A}"/>
              </a:ext>
            </a:extLst>
          </p:cNvPr>
          <p:cNvCxnSpPr>
            <a:cxnSpLocks/>
            <a:stCxn id="93" idx="2"/>
            <a:endCxn id="89" idx="0"/>
          </p:cNvCxnSpPr>
          <p:nvPr/>
        </p:nvCxnSpPr>
        <p:spPr>
          <a:xfrm>
            <a:off x="3407026" y="4093494"/>
            <a:ext cx="5958" cy="34696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BB61A9D-3B92-4D98-9933-11FCB4BB2EED}"/>
              </a:ext>
            </a:extLst>
          </p:cNvPr>
          <p:cNvSpPr/>
          <p:nvPr/>
        </p:nvSpPr>
        <p:spPr>
          <a:xfrm>
            <a:off x="1589684" y="4438649"/>
            <a:ext cx="1045658" cy="557779"/>
          </a:xfrm>
          <a:prstGeom prst="rect">
            <a:avLst/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Pre-verified code (seL4)</a:t>
            </a: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8B7B7870-B6E7-45C2-BB03-FA81926EB055}"/>
              </a:ext>
            </a:extLst>
          </p:cNvPr>
          <p:cNvCxnSpPr>
            <a:cxnSpLocks/>
            <a:stCxn id="115" idx="2"/>
            <a:endCxn id="90" idx="3"/>
          </p:cNvCxnSpPr>
          <p:nvPr/>
        </p:nvCxnSpPr>
        <p:spPr>
          <a:xfrm rot="5400000">
            <a:off x="8275348" y="4009097"/>
            <a:ext cx="627430" cy="793074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9826064-40DE-482F-84A5-76BC2CDB7267}"/>
              </a:ext>
            </a:extLst>
          </p:cNvPr>
          <p:cNvCxnSpPr>
            <a:cxnSpLocks/>
            <a:stCxn id="126" idx="3"/>
            <a:endCxn id="89" idx="1"/>
          </p:cNvCxnSpPr>
          <p:nvPr/>
        </p:nvCxnSpPr>
        <p:spPr>
          <a:xfrm>
            <a:off x="2635342" y="4717539"/>
            <a:ext cx="254813" cy="181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E47D892-871D-4EDB-B82A-1AC457583D62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7886670" y="1875191"/>
            <a:ext cx="0" cy="24078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0A626FF-AF98-4F99-BBB9-6CB9987F2124}"/>
              </a:ext>
            </a:extLst>
          </p:cNvPr>
          <p:cNvSpPr/>
          <p:nvPr/>
        </p:nvSpPr>
        <p:spPr>
          <a:xfrm>
            <a:off x="4199990" y="3415856"/>
            <a:ext cx="1129455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CAmkES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config files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9D223902-46F5-4E76-AC3D-7235EF9BD2AE}"/>
              </a:ext>
            </a:extLst>
          </p:cNvPr>
          <p:cNvCxnSpPr>
            <a:cxnSpLocks/>
            <a:stCxn id="62" idx="2"/>
            <a:endCxn id="170" idx="0"/>
          </p:cNvCxnSpPr>
          <p:nvPr/>
        </p:nvCxnSpPr>
        <p:spPr>
          <a:xfrm>
            <a:off x="3733210" y="2774844"/>
            <a:ext cx="1031508" cy="64101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2DA5AFC0-A729-447E-8E21-E66C913343E6}"/>
              </a:ext>
            </a:extLst>
          </p:cNvPr>
          <p:cNvCxnSpPr>
            <a:cxnSpLocks/>
            <a:stCxn id="66" idx="3"/>
            <a:endCxn id="256" idx="1"/>
          </p:cNvCxnSpPr>
          <p:nvPr/>
        </p:nvCxnSpPr>
        <p:spPr>
          <a:xfrm flipV="1">
            <a:off x="8234814" y="2438201"/>
            <a:ext cx="295858" cy="721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07090243-E285-458A-A5E3-2655E273C41D}"/>
              </a:ext>
            </a:extLst>
          </p:cNvPr>
          <p:cNvCxnSpPr>
            <a:cxnSpLocks/>
            <a:stCxn id="170" idx="2"/>
            <a:endCxn id="82" idx="0"/>
          </p:cNvCxnSpPr>
          <p:nvPr/>
        </p:nvCxnSpPr>
        <p:spPr>
          <a:xfrm>
            <a:off x="4764718" y="4103430"/>
            <a:ext cx="0" cy="3370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56" name="Rectangle: Folded Corner 255">
            <a:extLst>
              <a:ext uri="{FF2B5EF4-FFF2-40B4-BE49-F238E27FC236}">
                <a16:creationId xmlns:a16="http://schemas.microsoft.com/office/drawing/2014/main" id="{EAAF9A9E-E074-41F2-B466-63E9B4929F4B}"/>
              </a:ext>
            </a:extLst>
          </p:cNvPr>
          <p:cNvSpPr/>
          <p:nvPr/>
        </p:nvSpPr>
        <p:spPr>
          <a:xfrm>
            <a:off x="8530672" y="2105330"/>
            <a:ext cx="840177" cy="665741"/>
          </a:xfrm>
          <a:prstGeom prst="foldedCorner">
            <a:avLst/>
          </a:prstGeom>
          <a:solidFill>
            <a:srgbClr val="D6ED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Assurance Case</a:t>
            </a:r>
          </a:p>
        </p:txBody>
      </p:sp>
      <p:sp>
        <p:nvSpPr>
          <p:cNvPr id="270" name="Rounded Rectangle 6">
            <a:extLst>
              <a:ext uri="{FF2B5EF4-FFF2-40B4-BE49-F238E27FC236}">
                <a16:creationId xmlns:a16="http://schemas.microsoft.com/office/drawing/2014/main" id="{D166B131-0F5D-4F9D-8AD5-57F87C152A61}"/>
              </a:ext>
            </a:extLst>
          </p:cNvPr>
          <p:cNvSpPr/>
          <p:nvPr/>
        </p:nvSpPr>
        <p:spPr>
          <a:xfrm>
            <a:off x="2379059" y="2111168"/>
            <a:ext cx="845296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Awas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Info Flow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57772B12-8077-415D-A2BF-8F0438032C56}"/>
              </a:ext>
            </a:extLst>
          </p:cNvPr>
          <p:cNvCxnSpPr>
            <a:cxnSpLocks/>
            <a:endCxn id="270" idx="0"/>
          </p:cNvCxnSpPr>
          <p:nvPr/>
        </p:nvCxnSpPr>
        <p:spPr>
          <a:xfrm>
            <a:off x="2801707" y="1875191"/>
            <a:ext cx="0" cy="23597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D4255AA1-0514-46DE-B422-442C29A740B1}"/>
              </a:ext>
            </a:extLst>
          </p:cNvPr>
          <p:cNvCxnSpPr/>
          <p:nvPr/>
        </p:nvCxnSpPr>
        <p:spPr>
          <a:xfrm>
            <a:off x="5067878" y="1870007"/>
            <a:ext cx="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FFADDA0C-0172-4B6D-98D6-8C009B0D7DAD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7329305" y="2440600"/>
            <a:ext cx="209221" cy="481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4" name="Rounded Rectangle 3">
            <a:extLst>
              <a:ext uri="{FF2B5EF4-FFF2-40B4-BE49-F238E27FC236}">
                <a16:creationId xmlns:a16="http://schemas.microsoft.com/office/drawing/2014/main" id="{6F091CDF-5D23-4F37-89DE-6FAC33B4C054}"/>
              </a:ext>
            </a:extLst>
          </p:cNvPr>
          <p:cNvSpPr/>
          <p:nvPr/>
        </p:nvSpPr>
        <p:spPr>
          <a:xfrm>
            <a:off x="1356993" y="3046145"/>
            <a:ext cx="8377551" cy="2117660"/>
          </a:xfrm>
          <a:prstGeom prst="roundRect">
            <a:avLst>
              <a:gd name="adj" fmla="val 6667"/>
            </a:avLst>
          </a:prstGeom>
          <a:noFill/>
          <a:ln w="12700" cap="flat" cmpd="sng" algn="ctr">
            <a:solidFill>
              <a:srgbClr val="000000"/>
            </a:solidFill>
            <a:prstDash val="dash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BUILD ENVIRONMENT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699F29B-3BF0-4561-AADC-29ABA3E3ED7C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7886670" y="2774844"/>
            <a:ext cx="0" cy="27130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60EEBB5-4858-4595-985F-4872A13E62F1}"/>
              </a:ext>
            </a:extLst>
          </p:cNvPr>
          <p:cNvCxnSpPr>
            <a:cxnSpLocks/>
            <a:stCxn id="107" idx="0"/>
            <a:endCxn id="82" idx="2"/>
          </p:cNvCxnSpPr>
          <p:nvPr/>
        </p:nvCxnSpPr>
        <p:spPr>
          <a:xfrm flipH="1" flipV="1">
            <a:off x="4764718" y="4998238"/>
            <a:ext cx="2033" cy="308443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68105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3">
            <a:extLst>
              <a:ext uri="{FF2B5EF4-FFF2-40B4-BE49-F238E27FC236}">
                <a16:creationId xmlns:a16="http://schemas.microsoft.com/office/drawing/2014/main" id="{FE624042-07D2-4DF4-9D60-2A9B441F1BE0}"/>
              </a:ext>
            </a:extLst>
          </p:cNvPr>
          <p:cNvSpPr/>
          <p:nvPr/>
        </p:nvSpPr>
        <p:spPr>
          <a:xfrm>
            <a:off x="1356994" y="1243472"/>
            <a:ext cx="8314720" cy="1681317"/>
          </a:xfrm>
          <a:prstGeom prst="roundRect">
            <a:avLst>
              <a:gd name="adj" fmla="val 6667"/>
            </a:avLst>
          </a:prstGeom>
          <a:noFill/>
          <a:ln w="12700" cap="flat" cmpd="sng" algn="ctr">
            <a:solidFill>
              <a:srgbClr val="000000"/>
            </a:solidFill>
            <a:prstDash val="dash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OSATE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MODELING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ENVIRONMENT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3BCF27E-FA0B-4588-B8D9-FA4E75F1F0A8}"/>
              </a:ext>
            </a:extLst>
          </p:cNvPr>
          <p:cNvSpPr/>
          <p:nvPr/>
        </p:nvSpPr>
        <p:spPr>
          <a:xfrm>
            <a:off x="2679545" y="1400790"/>
            <a:ext cx="6208738" cy="471948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AADL model</a:t>
            </a:r>
          </a:p>
        </p:txBody>
      </p:sp>
      <p:sp>
        <p:nvSpPr>
          <p:cNvPr id="62" name="Rounded Rectangle 6">
            <a:extLst>
              <a:ext uri="{FF2B5EF4-FFF2-40B4-BE49-F238E27FC236}">
                <a16:creationId xmlns:a16="http://schemas.microsoft.com/office/drawing/2014/main" id="{74978FFF-7237-458A-8E97-66F4CB4E910C}"/>
              </a:ext>
            </a:extLst>
          </p:cNvPr>
          <p:cNvSpPr/>
          <p:nvPr/>
        </p:nvSpPr>
        <p:spPr>
          <a:xfrm>
            <a:off x="3358540" y="2111168"/>
            <a:ext cx="749339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HAMR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EFA455D-7576-4B2A-9919-54716A876357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733210" y="1875191"/>
            <a:ext cx="0" cy="23597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4" name="Rounded Rectangle 12">
            <a:extLst>
              <a:ext uri="{FF2B5EF4-FFF2-40B4-BE49-F238E27FC236}">
                <a16:creationId xmlns:a16="http://schemas.microsoft.com/office/drawing/2014/main" id="{8A53815B-DB3F-4A32-B112-B811B8FF3EDF}"/>
              </a:ext>
            </a:extLst>
          </p:cNvPr>
          <p:cNvSpPr/>
          <p:nvPr/>
        </p:nvSpPr>
        <p:spPr>
          <a:xfrm>
            <a:off x="5534258" y="2111168"/>
            <a:ext cx="943671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Cyber Transforms</a:t>
            </a:r>
          </a:p>
        </p:txBody>
      </p:sp>
      <p:sp>
        <p:nvSpPr>
          <p:cNvPr id="65" name="Rounded Rectangle 13">
            <a:extLst>
              <a:ext uri="{FF2B5EF4-FFF2-40B4-BE49-F238E27FC236}">
                <a16:creationId xmlns:a16="http://schemas.microsoft.com/office/drawing/2014/main" id="{8586F126-C46A-44DC-8663-26C64309FCCA}"/>
              </a:ext>
            </a:extLst>
          </p:cNvPr>
          <p:cNvSpPr/>
          <p:nvPr/>
        </p:nvSpPr>
        <p:spPr>
          <a:xfrm>
            <a:off x="6648234" y="2111167"/>
            <a:ext cx="681071" cy="658865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AGREE</a:t>
            </a:r>
          </a:p>
        </p:txBody>
      </p:sp>
      <p:sp>
        <p:nvSpPr>
          <p:cNvPr id="66" name="Rounded Rectangle 14">
            <a:extLst>
              <a:ext uri="{FF2B5EF4-FFF2-40B4-BE49-F238E27FC236}">
                <a16:creationId xmlns:a16="http://schemas.microsoft.com/office/drawing/2014/main" id="{7460D3A4-6490-4FA8-8575-657F977C5245}"/>
              </a:ext>
            </a:extLst>
          </p:cNvPr>
          <p:cNvSpPr/>
          <p:nvPr/>
        </p:nvSpPr>
        <p:spPr>
          <a:xfrm>
            <a:off x="7538526" y="2111167"/>
            <a:ext cx="696288" cy="658865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algn="ctr"/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Resolute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E1D2B94-D4D6-421F-AEC6-F4BF80F240F0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6988770" y="1875191"/>
            <a:ext cx="1" cy="23597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F481ED9-6271-47B9-8D9F-6637E1171FA7}"/>
              </a:ext>
            </a:extLst>
          </p:cNvPr>
          <p:cNvCxnSpPr>
            <a:cxnSpLocks/>
          </p:cNvCxnSpPr>
          <p:nvPr/>
        </p:nvCxnSpPr>
        <p:spPr>
          <a:xfrm>
            <a:off x="5853709" y="1866900"/>
            <a:ext cx="0" cy="24426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1" name="Rounded Rectangle 45">
            <a:extLst>
              <a:ext uri="{FF2B5EF4-FFF2-40B4-BE49-F238E27FC236}">
                <a16:creationId xmlns:a16="http://schemas.microsoft.com/office/drawing/2014/main" id="{B947BB66-EBBB-466E-8B71-D767F6987FE3}"/>
              </a:ext>
            </a:extLst>
          </p:cNvPr>
          <p:cNvSpPr/>
          <p:nvPr/>
        </p:nvSpPr>
        <p:spPr>
          <a:xfrm>
            <a:off x="7354700" y="3415856"/>
            <a:ext cx="935575" cy="687574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SPLAT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BE849D1-BF44-4304-9965-F4071BDCFF23}"/>
              </a:ext>
            </a:extLst>
          </p:cNvPr>
          <p:cNvCxnSpPr>
            <a:cxnSpLocks/>
            <a:stCxn id="115" idx="1"/>
            <a:endCxn id="90" idx="3"/>
          </p:cNvCxnSpPr>
          <p:nvPr/>
        </p:nvCxnSpPr>
        <p:spPr>
          <a:xfrm flipH="1">
            <a:off x="7065135" y="4717538"/>
            <a:ext cx="286282" cy="181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6" name="Rounded Rectangle 59">
            <a:extLst>
              <a:ext uri="{FF2B5EF4-FFF2-40B4-BE49-F238E27FC236}">
                <a16:creationId xmlns:a16="http://schemas.microsoft.com/office/drawing/2014/main" id="{28AF0974-A4AE-4F51-A466-9DF1F093C8A0}"/>
              </a:ext>
            </a:extLst>
          </p:cNvPr>
          <p:cNvSpPr/>
          <p:nvPr/>
        </p:nvSpPr>
        <p:spPr>
          <a:xfrm>
            <a:off x="4244622" y="2111168"/>
            <a:ext cx="1131524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Requirements Analysis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6FD576-3A48-4230-A178-913BACD135C2}"/>
              </a:ext>
            </a:extLst>
          </p:cNvPr>
          <p:cNvCxnSpPr>
            <a:cxnSpLocks/>
            <a:stCxn id="64" idx="1"/>
            <a:endCxn id="76" idx="3"/>
          </p:cNvCxnSpPr>
          <p:nvPr/>
        </p:nvCxnSpPr>
        <p:spPr>
          <a:xfrm flipH="1">
            <a:off x="5376146" y="2443006"/>
            <a:ext cx="158112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BF4AD0D-BE24-44E4-B73D-65CA7F0AE012}"/>
              </a:ext>
            </a:extLst>
          </p:cNvPr>
          <p:cNvCxnSpPr>
            <a:cxnSpLocks/>
          </p:cNvCxnSpPr>
          <p:nvPr/>
        </p:nvCxnSpPr>
        <p:spPr>
          <a:xfrm>
            <a:off x="4584404" y="1872738"/>
            <a:ext cx="204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82" name="Rounded Rectangle 72">
            <a:extLst>
              <a:ext uri="{FF2B5EF4-FFF2-40B4-BE49-F238E27FC236}">
                <a16:creationId xmlns:a16="http://schemas.microsoft.com/office/drawing/2014/main" id="{372452D0-90C9-487E-A755-EFA14AC0E0AC}"/>
              </a:ext>
            </a:extLst>
          </p:cNvPr>
          <p:cNvSpPr/>
          <p:nvPr/>
        </p:nvSpPr>
        <p:spPr>
          <a:xfrm>
            <a:off x="4619090" y="4440460"/>
            <a:ext cx="1129455" cy="557778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CAmkES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9" name="Rounded Rectangle 83">
            <a:extLst>
              <a:ext uri="{FF2B5EF4-FFF2-40B4-BE49-F238E27FC236}">
                <a16:creationId xmlns:a16="http://schemas.microsoft.com/office/drawing/2014/main" id="{A91295DC-1546-4D96-802E-EC2734A8D1A3}"/>
              </a:ext>
            </a:extLst>
          </p:cNvPr>
          <p:cNvSpPr/>
          <p:nvPr/>
        </p:nvSpPr>
        <p:spPr>
          <a:xfrm>
            <a:off x="3214005" y="4440460"/>
            <a:ext cx="1045657" cy="5577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 compiler</a:t>
            </a:r>
          </a:p>
        </p:txBody>
      </p:sp>
      <p:sp>
        <p:nvSpPr>
          <p:cNvPr id="90" name="Rounded Rectangle 84">
            <a:extLst>
              <a:ext uri="{FF2B5EF4-FFF2-40B4-BE49-F238E27FC236}">
                <a16:creationId xmlns:a16="http://schemas.microsoft.com/office/drawing/2014/main" id="{413F3B59-DEC4-4E55-B74F-C6522F499955}"/>
              </a:ext>
            </a:extLst>
          </p:cNvPr>
          <p:cNvSpPr/>
          <p:nvPr/>
        </p:nvSpPr>
        <p:spPr>
          <a:xfrm>
            <a:off x="6135360" y="4440460"/>
            <a:ext cx="929775" cy="557778"/>
          </a:xfrm>
          <a:prstGeom prst="roundRect">
            <a:avLst>
              <a:gd name="adj" fmla="val 13390"/>
            </a:avLst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CakeML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compiler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7C921A8-DC67-4712-9D7C-BC74D4CCCCF3}"/>
              </a:ext>
            </a:extLst>
          </p:cNvPr>
          <p:cNvCxnSpPr>
            <a:cxnSpLocks/>
            <a:stCxn id="89" idx="3"/>
            <a:endCxn id="82" idx="1"/>
          </p:cNvCxnSpPr>
          <p:nvPr/>
        </p:nvCxnSpPr>
        <p:spPr>
          <a:xfrm>
            <a:off x="4259662" y="4719349"/>
            <a:ext cx="359428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arrow" w="med" len="med"/>
          </a:ln>
          <a:effectLst/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ECB994-4EA6-40DB-A001-9F86BADC1D7E}"/>
              </a:ext>
            </a:extLst>
          </p:cNvPr>
          <p:cNvCxnSpPr>
            <a:cxnSpLocks/>
            <a:stCxn id="90" idx="1"/>
            <a:endCxn id="82" idx="3"/>
          </p:cNvCxnSpPr>
          <p:nvPr/>
        </p:nvCxnSpPr>
        <p:spPr>
          <a:xfrm flipH="1">
            <a:off x="5748545" y="4719349"/>
            <a:ext cx="386815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arrow" w="med" len="med"/>
          </a:ln>
          <a:effectLst/>
        </p:spPr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2442851B-0E2B-4CE8-8C18-A1FC719FEFF8}"/>
              </a:ext>
            </a:extLst>
          </p:cNvPr>
          <p:cNvSpPr/>
          <p:nvPr/>
        </p:nvSpPr>
        <p:spPr>
          <a:xfrm>
            <a:off x="3248325" y="3405920"/>
            <a:ext cx="965102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Generated code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F190995-C63F-4A1D-8C51-395E8BBE78C1}"/>
              </a:ext>
            </a:extLst>
          </p:cNvPr>
          <p:cNvCxnSpPr>
            <a:cxnSpLocks/>
            <a:stCxn id="62" idx="2"/>
            <a:endCxn id="93" idx="0"/>
          </p:cNvCxnSpPr>
          <p:nvPr/>
        </p:nvCxnSpPr>
        <p:spPr>
          <a:xfrm flipH="1">
            <a:off x="3730876" y="2774844"/>
            <a:ext cx="2334" cy="63107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DBC5B3-7396-4B30-A4EC-140956B5374C}"/>
              </a:ext>
            </a:extLst>
          </p:cNvPr>
          <p:cNvSpPr/>
          <p:nvPr/>
        </p:nvSpPr>
        <p:spPr>
          <a:xfrm>
            <a:off x="6135361" y="3415856"/>
            <a:ext cx="935579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Synthesized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code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6E5A3ED-D39F-4052-9C6F-8857A6706E23}"/>
              </a:ext>
            </a:extLst>
          </p:cNvPr>
          <p:cNvCxnSpPr>
            <a:cxnSpLocks/>
            <a:stCxn id="71" idx="1"/>
            <a:endCxn id="103" idx="3"/>
          </p:cNvCxnSpPr>
          <p:nvPr/>
        </p:nvCxnSpPr>
        <p:spPr>
          <a:xfrm flipH="1">
            <a:off x="7070940" y="3759643"/>
            <a:ext cx="283760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1368B2C-50A4-457A-9CB9-32CB73EDEFEB}"/>
              </a:ext>
            </a:extLst>
          </p:cNvPr>
          <p:cNvCxnSpPr>
            <a:cxnSpLocks/>
            <a:stCxn id="103" idx="2"/>
            <a:endCxn id="90" idx="0"/>
          </p:cNvCxnSpPr>
          <p:nvPr/>
        </p:nvCxnSpPr>
        <p:spPr>
          <a:xfrm flipH="1">
            <a:off x="6600248" y="4103430"/>
            <a:ext cx="2903" cy="3370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0184493-08BF-4F5A-BE3D-03334B50ED5E}"/>
              </a:ext>
            </a:extLst>
          </p:cNvPr>
          <p:cNvSpPr/>
          <p:nvPr/>
        </p:nvSpPr>
        <p:spPr>
          <a:xfrm>
            <a:off x="3799941" y="5306681"/>
            <a:ext cx="2771820" cy="35091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System executable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80F575F-BFF8-4D1E-BE6B-1E0BE563EF02}"/>
              </a:ext>
            </a:extLst>
          </p:cNvPr>
          <p:cNvCxnSpPr>
            <a:cxnSpLocks/>
            <a:stCxn id="114" idx="2"/>
          </p:cNvCxnSpPr>
          <p:nvPr/>
        </p:nvCxnSpPr>
        <p:spPr>
          <a:xfrm>
            <a:off x="2425691" y="4093368"/>
            <a:ext cx="782357" cy="41195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E44C490-C780-4F1B-A181-807A09ED5996}"/>
              </a:ext>
            </a:extLst>
          </p:cNvPr>
          <p:cNvCxnSpPr/>
          <p:nvPr/>
        </p:nvCxnSpPr>
        <p:spPr>
          <a:xfrm>
            <a:off x="6215935" y="1866900"/>
            <a:ext cx="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22EF082-6D4C-464F-BF89-5314BCF84569}"/>
              </a:ext>
            </a:extLst>
          </p:cNvPr>
          <p:cNvSpPr/>
          <p:nvPr/>
        </p:nvSpPr>
        <p:spPr>
          <a:xfrm>
            <a:off x="1797718" y="3405794"/>
            <a:ext cx="1255945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Hand-written component code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DDE2433-5DC8-414A-8297-C1B544705C3E}"/>
              </a:ext>
            </a:extLst>
          </p:cNvPr>
          <p:cNvSpPr/>
          <p:nvPr/>
        </p:nvSpPr>
        <p:spPr>
          <a:xfrm>
            <a:off x="7351417" y="4438650"/>
            <a:ext cx="1792583" cy="557776"/>
          </a:xfrm>
          <a:prstGeom prst="rect">
            <a:avLst/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Pre-verified component code (Attestation)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5425A1C-9D28-4037-8876-54779061E44A}"/>
              </a:ext>
            </a:extLst>
          </p:cNvPr>
          <p:cNvCxnSpPr>
            <a:cxnSpLocks/>
            <a:stCxn id="93" idx="2"/>
            <a:endCxn id="89" idx="0"/>
          </p:cNvCxnSpPr>
          <p:nvPr/>
        </p:nvCxnSpPr>
        <p:spPr>
          <a:xfrm>
            <a:off x="3730876" y="4093494"/>
            <a:ext cx="5958" cy="34696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BB61A9D-3B92-4D98-9933-11FCB4BB2EED}"/>
              </a:ext>
            </a:extLst>
          </p:cNvPr>
          <p:cNvSpPr/>
          <p:nvPr/>
        </p:nvSpPr>
        <p:spPr>
          <a:xfrm>
            <a:off x="1832512" y="4438649"/>
            <a:ext cx="1126680" cy="557779"/>
          </a:xfrm>
          <a:prstGeom prst="rect">
            <a:avLst/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Pre-verified code (seL4)</a:t>
            </a: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8B7B7870-B6E7-45C2-BB03-FA81926EB055}"/>
              </a:ext>
            </a:extLst>
          </p:cNvPr>
          <p:cNvCxnSpPr>
            <a:cxnSpLocks/>
            <a:stCxn id="61" idx="3"/>
            <a:endCxn id="71" idx="3"/>
          </p:cNvCxnSpPr>
          <p:nvPr/>
        </p:nvCxnSpPr>
        <p:spPr>
          <a:xfrm flipH="1">
            <a:off x="8290275" y="1636764"/>
            <a:ext cx="598008" cy="2122879"/>
          </a:xfrm>
          <a:prstGeom prst="bentConnector3">
            <a:avLst>
              <a:gd name="adj1" fmla="val -95567"/>
            </a:avLst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9826064-40DE-482F-84A5-76BC2CDB7267}"/>
              </a:ext>
            </a:extLst>
          </p:cNvPr>
          <p:cNvCxnSpPr>
            <a:cxnSpLocks/>
            <a:stCxn id="126" idx="3"/>
            <a:endCxn id="89" idx="1"/>
          </p:cNvCxnSpPr>
          <p:nvPr/>
        </p:nvCxnSpPr>
        <p:spPr>
          <a:xfrm>
            <a:off x="2959192" y="4717539"/>
            <a:ext cx="254813" cy="181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E47D892-871D-4EDB-B82A-1AC457583D62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7886670" y="1875191"/>
            <a:ext cx="0" cy="235976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0A626FF-AF98-4F99-BBB9-6CB9987F2124}"/>
              </a:ext>
            </a:extLst>
          </p:cNvPr>
          <p:cNvSpPr/>
          <p:nvPr/>
        </p:nvSpPr>
        <p:spPr>
          <a:xfrm>
            <a:off x="4619090" y="3415856"/>
            <a:ext cx="1129455" cy="68757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CAmkES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config files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9D223902-46F5-4E76-AC3D-7235EF9BD2AE}"/>
              </a:ext>
            </a:extLst>
          </p:cNvPr>
          <p:cNvCxnSpPr>
            <a:cxnSpLocks/>
            <a:stCxn id="62" idx="2"/>
            <a:endCxn id="170" idx="0"/>
          </p:cNvCxnSpPr>
          <p:nvPr/>
        </p:nvCxnSpPr>
        <p:spPr>
          <a:xfrm>
            <a:off x="3733210" y="2774844"/>
            <a:ext cx="1450608" cy="64101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2DA5AFC0-A729-447E-8E21-E66C913343E6}"/>
              </a:ext>
            </a:extLst>
          </p:cNvPr>
          <p:cNvCxnSpPr>
            <a:cxnSpLocks/>
            <a:stCxn id="66" idx="3"/>
            <a:endCxn id="256" idx="1"/>
          </p:cNvCxnSpPr>
          <p:nvPr/>
        </p:nvCxnSpPr>
        <p:spPr>
          <a:xfrm flipV="1">
            <a:off x="8234814" y="2438201"/>
            <a:ext cx="229183" cy="2399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07090243-E285-458A-A5E3-2655E273C41D}"/>
              </a:ext>
            </a:extLst>
          </p:cNvPr>
          <p:cNvCxnSpPr>
            <a:cxnSpLocks/>
            <a:stCxn id="170" idx="2"/>
            <a:endCxn id="82" idx="0"/>
          </p:cNvCxnSpPr>
          <p:nvPr/>
        </p:nvCxnSpPr>
        <p:spPr>
          <a:xfrm>
            <a:off x="5183818" y="4103430"/>
            <a:ext cx="0" cy="3370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56" name="Rectangle: Folded Corner 255">
            <a:extLst>
              <a:ext uri="{FF2B5EF4-FFF2-40B4-BE49-F238E27FC236}">
                <a16:creationId xmlns:a16="http://schemas.microsoft.com/office/drawing/2014/main" id="{EAAF9A9E-E074-41F2-B466-63E9B4929F4B}"/>
              </a:ext>
            </a:extLst>
          </p:cNvPr>
          <p:cNvSpPr/>
          <p:nvPr/>
        </p:nvSpPr>
        <p:spPr>
          <a:xfrm>
            <a:off x="8463997" y="2105330"/>
            <a:ext cx="840177" cy="665741"/>
          </a:xfrm>
          <a:prstGeom prst="foldedCorner">
            <a:avLst/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0" rIns="0" rtlCol="0" anchor="t"/>
          <a:lstStyle/>
          <a:p>
            <a:pPr algn="ctr"/>
            <a:r>
              <a:rPr lang="en-US" sz="1200" kern="0" dirty="0">
                <a:solidFill>
                  <a:srgbClr val="000000"/>
                </a:solidFill>
                <a:latin typeface="Arial" panose="020B0604020202020204"/>
              </a:rPr>
              <a:t>Assurance Case</a:t>
            </a:r>
          </a:p>
        </p:txBody>
      </p:sp>
      <p:sp>
        <p:nvSpPr>
          <p:cNvPr id="270" name="Rounded Rectangle 6">
            <a:extLst>
              <a:ext uri="{FF2B5EF4-FFF2-40B4-BE49-F238E27FC236}">
                <a16:creationId xmlns:a16="http://schemas.microsoft.com/office/drawing/2014/main" id="{D166B131-0F5D-4F9D-8AD5-57F87C152A61}"/>
              </a:ext>
            </a:extLst>
          </p:cNvPr>
          <p:cNvSpPr/>
          <p:nvPr/>
        </p:nvSpPr>
        <p:spPr>
          <a:xfrm>
            <a:off x="2379059" y="2111168"/>
            <a:ext cx="845296" cy="663676"/>
          </a:xfrm>
          <a:prstGeom prst="roundRect">
            <a:avLst>
              <a:gd name="adj" fmla="val 13390"/>
            </a:avLst>
          </a:prstGeom>
          <a:solidFill>
            <a:srgbClr val="D6EDBD"/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Awas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Info Flow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57772B12-8077-415D-A2BF-8F0438032C56}"/>
              </a:ext>
            </a:extLst>
          </p:cNvPr>
          <p:cNvCxnSpPr>
            <a:cxnSpLocks/>
            <a:endCxn id="270" idx="0"/>
          </p:cNvCxnSpPr>
          <p:nvPr/>
        </p:nvCxnSpPr>
        <p:spPr>
          <a:xfrm>
            <a:off x="2801707" y="1875191"/>
            <a:ext cx="0" cy="23597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D4255AA1-0514-46DE-B422-442C29A740B1}"/>
              </a:ext>
            </a:extLst>
          </p:cNvPr>
          <p:cNvCxnSpPr/>
          <p:nvPr/>
        </p:nvCxnSpPr>
        <p:spPr>
          <a:xfrm>
            <a:off x="5067878" y="1870007"/>
            <a:ext cx="0" cy="23843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FFADDA0C-0172-4B6D-98D6-8C009B0D7DAD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7329305" y="2440600"/>
            <a:ext cx="209221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74" name="Rounded Rectangle 3">
            <a:extLst>
              <a:ext uri="{FF2B5EF4-FFF2-40B4-BE49-F238E27FC236}">
                <a16:creationId xmlns:a16="http://schemas.microsoft.com/office/drawing/2014/main" id="{6F091CDF-5D23-4F37-89DE-6FAC33B4C054}"/>
              </a:ext>
            </a:extLst>
          </p:cNvPr>
          <p:cNvSpPr/>
          <p:nvPr/>
        </p:nvSpPr>
        <p:spPr>
          <a:xfrm>
            <a:off x="1356994" y="3046145"/>
            <a:ext cx="8314720" cy="2117660"/>
          </a:xfrm>
          <a:prstGeom prst="roundRect">
            <a:avLst>
              <a:gd name="adj" fmla="val 6667"/>
            </a:avLst>
          </a:prstGeom>
          <a:noFill/>
          <a:ln w="12700" cap="flat" cmpd="sng" algn="ctr">
            <a:solidFill>
              <a:srgbClr val="000000"/>
            </a:solidFill>
            <a:prstDash val="dash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BUILD ENVIRONMENT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699F29B-3BF0-4561-AADC-29ABA3E3ED7C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7886670" y="2770032"/>
            <a:ext cx="0" cy="276114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60EEBB5-4858-4595-985F-4872A13E62F1}"/>
              </a:ext>
            </a:extLst>
          </p:cNvPr>
          <p:cNvCxnSpPr>
            <a:cxnSpLocks/>
            <a:stCxn id="107" idx="0"/>
            <a:endCxn id="82" idx="2"/>
          </p:cNvCxnSpPr>
          <p:nvPr/>
        </p:nvCxnSpPr>
        <p:spPr>
          <a:xfrm flipH="1" flipV="1">
            <a:off x="5183818" y="4998238"/>
            <a:ext cx="2033" cy="308443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417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F99006FB-3C96-47A5-9E06-06DF28DA10D9}"/>
              </a:ext>
            </a:extLst>
          </p:cNvPr>
          <p:cNvSpPr/>
          <p:nvPr/>
        </p:nvSpPr>
        <p:spPr>
          <a:xfrm>
            <a:off x="8901112" y="3379795"/>
            <a:ext cx="180975" cy="18266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BB9A5A-0770-4663-9017-9B72D8B11453}"/>
              </a:ext>
            </a:extLst>
          </p:cNvPr>
          <p:cNvSpPr/>
          <p:nvPr/>
        </p:nvSpPr>
        <p:spPr>
          <a:xfrm>
            <a:off x="1374575" y="3627330"/>
            <a:ext cx="180975" cy="18266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FA284D-994F-449C-AB8B-F002AD304097}"/>
              </a:ext>
            </a:extLst>
          </p:cNvPr>
          <p:cNvSpPr/>
          <p:nvPr/>
        </p:nvSpPr>
        <p:spPr>
          <a:xfrm>
            <a:off x="7448550" y="3398615"/>
            <a:ext cx="180975" cy="18266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3DCFDF-D0FF-442E-BBB2-FAC2BA752FC7}"/>
              </a:ext>
            </a:extLst>
          </p:cNvPr>
          <p:cNvSpPr/>
          <p:nvPr/>
        </p:nvSpPr>
        <p:spPr>
          <a:xfrm>
            <a:off x="2486024" y="3638108"/>
            <a:ext cx="180975" cy="18266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19900" y="2876547"/>
            <a:ext cx="1104900" cy="7048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ADS-B</a:t>
            </a:r>
          </a:p>
        </p:txBody>
      </p:sp>
      <p:sp>
        <p:nvSpPr>
          <p:cNvPr id="7" name="Rectangle 6"/>
          <p:cNvSpPr/>
          <p:nvPr/>
        </p:nvSpPr>
        <p:spPr>
          <a:xfrm>
            <a:off x="8248650" y="2867023"/>
            <a:ext cx="1143000" cy="7048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Arial" panose="020B0604020202020204"/>
              </a:rPr>
              <a:t>DATABASE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72100" y="2867023"/>
            <a:ext cx="1104900" cy="7048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VPM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81512" y="4552950"/>
            <a:ext cx="1104900" cy="7048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Network Switch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725124" y="2867023"/>
            <a:ext cx="1161852" cy="70485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Other CAAS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FFFFFF"/>
                </a:solidFill>
                <a:latin typeface="Arial" panose="020B0604020202020204"/>
              </a:rPr>
              <a:t>components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23" name="Elbow Connector 22"/>
          <p:cNvCxnSpPr>
            <a:cxnSpLocks/>
            <a:stCxn id="13" idx="3"/>
            <a:endCxn id="8" idx="2"/>
          </p:cNvCxnSpPr>
          <p:nvPr/>
        </p:nvCxnSpPr>
        <p:spPr>
          <a:xfrm flipV="1">
            <a:off x="5586412" y="3571873"/>
            <a:ext cx="338138" cy="1333502"/>
          </a:xfrm>
          <a:prstGeom prst="bentConnector2">
            <a:avLst/>
          </a:prstGeom>
          <a:noFill/>
          <a:ln w="19050">
            <a:solidFill>
              <a:srgbClr val="FF00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4" name="Elbow Connector 23"/>
          <p:cNvCxnSpPr>
            <a:stCxn id="13" idx="3"/>
            <a:endCxn id="6" idx="2"/>
          </p:cNvCxnSpPr>
          <p:nvPr/>
        </p:nvCxnSpPr>
        <p:spPr>
          <a:xfrm flipV="1">
            <a:off x="5586412" y="3581397"/>
            <a:ext cx="1785938" cy="1323978"/>
          </a:xfrm>
          <a:prstGeom prst="bentConnector2">
            <a:avLst/>
          </a:prstGeom>
          <a:noFill/>
          <a:ln w="19050">
            <a:solidFill>
              <a:srgbClr val="FF00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2" name="Elbow Connector 31"/>
          <p:cNvCxnSpPr>
            <a:cxnSpLocks/>
            <a:stCxn id="13" idx="3"/>
            <a:endCxn id="15" idx="2"/>
          </p:cNvCxnSpPr>
          <p:nvPr/>
        </p:nvCxnSpPr>
        <p:spPr>
          <a:xfrm flipV="1">
            <a:off x="5586412" y="3571873"/>
            <a:ext cx="4719638" cy="1333502"/>
          </a:xfrm>
          <a:prstGeom prst="bentConnector2">
            <a:avLst/>
          </a:prstGeom>
          <a:noFill/>
          <a:ln w="19050">
            <a:solidFill>
              <a:srgbClr val="FF00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8" name="Elbow Connector 47"/>
          <p:cNvCxnSpPr>
            <a:cxnSpLocks/>
            <a:stCxn id="13" idx="3"/>
            <a:endCxn id="7" idx="2"/>
          </p:cNvCxnSpPr>
          <p:nvPr/>
        </p:nvCxnSpPr>
        <p:spPr>
          <a:xfrm flipV="1">
            <a:off x="5586412" y="3571873"/>
            <a:ext cx="3233738" cy="1333502"/>
          </a:xfrm>
          <a:prstGeom prst="bentConnector2">
            <a:avLst/>
          </a:prstGeom>
          <a:noFill/>
          <a:ln w="19050">
            <a:solidFill>
              <a:srgbClr val="FF0000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30743A-FDD1-4E2C-8C28-CDDE89B21FC4}"/>
              </a:ext>
            </a:extLst>
          </p:cNvPr>
          <p:cNvGrpSpPr/>
          <p:nvPr/>
        </p:nvGrpSpPr>
        <p:grpSpPr>
          <a:xfrm>
            <a:off x="904874" y="2796954"/>
            <a:ext cx="2867025" cy="2814045"/>
            <a:chOff x="904874" y="2796954"/>
            <a:chExt cx="2867025" cy="281404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34977A9-7CC0-4A03-807E-C58981046432}"/>
                </a:ext>
              </a:extLst>
            </p:cNvPr>
            <p:cNvGrpSpPr/>
            <p:nvPr/>
          </p:nvGrpSpPr>
          <p:grpSpPr>
            <a:xfrm>
              <a:off x="904874" y="2796954"/>
              <a:ext cx="2867025" cy="2460846"/>
              <a:chOff x="904874" y="2796954"/>
              <a:chExt cx="2867025" cy="246084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666999" y="4552950"/>
                <a:ext cx="1104900" cy="70485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Wireless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Router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964532" y="2796954"/>
                <a:ext cx="795336" cy="101441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Pilot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Tablet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904874" y="2796954"/>
                <a:ext cx="777480" cy="101441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Soldier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Tablet</a:t>
                </a:r>
              </a:p>
            </p:txBody>
          </p:sp>
          <p:cxnSp>
            <p:nvCxnSpPr>
              <p:cNvPr id="54" name="Elbow Connector 53"/>
              <p:cNvCxnSpPr>
                <a:stCxn id="12" idx="1"/>
                <a:endCxn id="14" idx="2"/>
              </p:cNvCxnSpPr>
              <p:nvPr/>
            </p:nvCxnSpPr>
            <p:spPr>
              <a:xfrm rot="10800000">
                <a:off x="2362201" y="3811367"/>
                <a:ext cx="304799" cy="1094009"/>
              </a:xfrm>
              <a:prstGeom prst="bentConnector2">
                <a:avLst/>
              </a:prstGeom>
              <a:noFill/>
              <a:ln w="19050">
                <a:solidFill>
                  <a:srgbClr val="00B0F0"/>
                </a:solidFill>
                <a:headEnd type="arrow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Elbow Connector 56"/>
              <p:cNvCxnSpPr>
                <a:stCxn id="12" idx="1"/>
                <a:endCxn id="52" idx="2"/>
              </p:cNvCxnSpPr>
              <p:nvPr/>
            </p:nvCxnSpPr>
            <p:spPr>
              <a:xfrm rot="10800000">
                <a:off x="1293615" y="3811367"/>
                <a:ext cx="1373385" cy="1094009"/>
              </a:xfrm>
              <a:prstGeom prst="bentConnector2">
                <a:avLst/>
              </a:prstGeom>
              <a:noFill/>
              <a:ln w="19050">
                <a:solidFill>
                  <a:srgbClr val="00B0F0"/>
                </a:solidFill>
                <a:headEnd type="arrow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6D7F82-F921-4C71-A7C0-FDD5C1F6A7F8}"/>
                </a:ext>
              </a:extLst>
            </p:cNvPr>
            <p:cNvSpPr txBox="1"/>
            <p:nvPr/>
          </p:nvSpPr>
          <p:spPr>
            <a:xfrm>
              <a:off x="1381645" y="5334000"/>
              <a:ext cx="17796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Wireless device access</a:t>
              </a:r>
            </a:p>
          </p:txBody>
        </p:sp>
      </p:grpSp>
      <p:cxnSp>
        <p:nvCxnSpPr>
          <p:cNvPr id="22" name="Elbow Connector 22">
            <a:extLst>
              <a:ext uri="{FF2B5EF4-FFF2-40B4-BE49-F238E27FC236}">
                <a16:creationId xmlns:a16="http://schemas.microsoft.com/office/drawing/2014/main" id="{FA69B275-829C-4D1C-89FE-7FE5A9D9D5FC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3771899" y="3219448"/>
            <a:ext cx="1600201" cy="1685927"/>
          </a:xfrm>
          <a:prstGeom prst="bentConnector3">
            <a:avLst>
              <a:gd name="adj1" fmla="val 33928"/>
            </a:avLst>
          </a:prstGeom>
          <a:noFill/>
          <a:ln w="19050">
            <a:solidFill>
              <a:schemeClr val="tx1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94F888E-0213-4C17-B684-600FE4758941}"/>
              </a:ext>
            </a:extLst>
          </p:cNvPr>
          <p:cNvGrpSpPr/>
          <p:nvPr/>
        </p:nvGrpSpPr>
        <p:grpSpPr>
          <a:xfrm>
            <a:off x="4188733" y="1770732"/>
            <a:ext cx="2910234" cy="1096292"/>
            <a:chOff x="3357782" y="2048303"/>
            <a:chExt cx="2699007" cy="108085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59C32D5-B833-4E8B-B1E2-E5E5FB51E4F1}"/>
                </a:ext>
              </a:extLst>
            </p:cNvPr>
            <p:cNvSpPr/>
            <p:nvPr/>
          </p:nvSpPr>
          <p:spPr>
            <a:xfrm>
              <a:off x="3357782" y="2048303"/>
              <a:ext cx="2699007" cy="694922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1">
                  <a:lumMod val="65000"/>
                </a:schemeClr>
              </a:solidFill>
              <a:prstDash val="solid"/>
              <a:headEnd type="arrow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solidFill>
                    <a:srgbClr val="000000"/>
                  </a:solidFill>
                </a:rPr>
                <a:t>Monitor ADS-B traffic for spoofing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Filter messages to/from tablets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Attestation of tablets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5153BB1-BC32-4566-A058-8C696457E090}"/>
                </a:ext>
              </a:extLst>
            </p:cNvPr>
            <p:cNvCxnSpPr>
              <a:cxnSpLocks/>
              <a:stCxn id="8" idx="0"/>
              <a:endCxn id="27" idx="2"/>
            </p:cNvCxnSpPr>
            <p:nvPr/>
          </p:nvCxnSpPr>
          <p:spPr>
            <a:xfrm flipH="1" flipV="1">
              <a:off x="4707286" y="2743225"/>
              <a:ext cx="260327" cy="385928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solid"/>
              <a:headEnd type="arrow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C752AC9-FEAF-4DA7-8F76-CC0243B73028}"/>
              </a:ext>
            </a:extLst>
          </p:cNvPr>
          <p:cNvGrpSpPr/>
          <p:nvPr/>
        </p:nvGrpSpPr>
        <p:grpSpPr>
          <a:xfrm>
            <a:off x="668305" y="1990835"/>
            <a:ext cx="2910234" cy="806119"/>
            <a:chOff x="-289305" y="1702348"/>
            <a:chExt cx="2910234" cy="80611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86A49A3-37DE-451F-A7DA-BC6E2FA1E1E8}"/>
                </a:ext>
              </a:extLst>
            </p:cNvPr>
            <p:cNvSpPr/>
            <p:nvPr/>
          </p:nvSpPr>
          <p:spPr>
            <a:xfrm>
              <a:off x="-289305" y="1702348"/>
              <a:ext cx="2910234" cy="462439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1">
                  <a:lumMod val="65000"/>
                </a:schemeClr>
              </a:solidFill>
              <a:prstDash val="solid"/>
              <a:headEnd type="arrow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seL4 hosting Linux virtual machine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Remote attestation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4233DA6-79AA-4AC2-9369-F71B57FB0D80}"/>
                </a:ext>
              </a:extLst>
            </p:cNvPr>
            <p:cNvCxnSpPr>
              <a:cxnSpLocks/>
              <a:stCxn id="52" idx="0"/>
            </p:cNvCxnSpPr>
            <p:nvPr/>
          </p:nvCxnSpPr>
          <p:spPr>
            <a:xfrm flipV="1">
              <a:off x="336004" y="2164787"/>
              <a:ext cx="171448" cy="343680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solid"/>
              <a:headEnd type="arrow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8B32BE4-5B74-4022-A08D-619FA4EDCEDA}"/>
              </a:ext>
            </a:extLst>
          </p:cNvPr>
          <p:cNvGrpSpPr/>
          <p:nvPr/>
        </p:nvGrpSpPr>
        <p:grpSpPr>
          <a:xfrm>
            <a:off x="4332087" y="3798277"/>
            <a:ext cx="6669287" cy="1704999"/>
            <a:chOff x="4332087" y="3798277"/>
            <a:chExt cx="6669287" cy="170499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CB7CED-AC34-4D01-A62F-16C8F125706F}"/>
                </a:ext>
              </a:extLst>
            </p:cNvPr>
            <p:cNvSpPr txBox="1"/>
            <p:nvPr/>
          </p:nvSpPr>
          <p:spPr>
            <a:xfrm>
              <a:off x="5660229" y="5072389"/>
              <a:ext cx="53411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Change network topology to use Video Processing Module (VPM) as secure gateway between lower assurance wireless network/components and rest of CAAS</a:t>
              </a: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934945F-EC5D-4050-8B3E-B0B4777E63BA}"/>
                </a:ext>
              </a:extLst>
            </p:cNvPr>
            <p:cNvSpPr/>
            <p:nvPr/>
          </p:nvSpPr>
          <p:spPr>
            <a:xfrm>
              <a:off x="4332087" y="3798277"/>
              <a:ext cx="2662792" cy="1289538"/>
            </a:xfrm>
            <a:custGeom>
              <a:avLst/>
              <a:gdLst>
                <a:gd name="connsiteX0" fmla="*/ 2696307 w 2798017"/>
                <a:gd name="connsiteY0" fmla="*/ 1289538 h 1289538"/>
                <a:gd name="connsiteX1" fmla="*/ 2473569 w 2798017"/>
                <a:gd name="connsiteY1" fmla="*/ 468923 h 1289538"/>
                <a:gd name="connsiteX2" fmla="*/ 0 w 2798017"/>
                <a:gd name="connsiteY2" fmla="*/ 0 h 128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8017" h="1289538">
                  <a:moveTo>
                    <a:pt x="2696307" y="1289538"/>
                  </a:moveTo>
                  <a:cubicBezTo>
                    <a:pt x="2809630" y="986692"/>
                    <a:pt x="2922953" y="683846"/>
                    <a:pt x="2473569" y="468923"/>
                  </a:cubicBezTo>
                  <a:cubicBezTo>
                    <a:pt x="2024185" y="254000"/>
                    <a:pt x="1012092" y="127000"/>
                    <a:pt x="0" y="0"/>
                  </a:cubicBezTo>
                </a:path>
              </a:pathLst>
            </a:custGeom>
            <a:noFill/>
            <a:ln w="28575">
              <a:solidFill>
                <a:schemeClr val="bg1">
                  <a:lumMod val="65000"/>
                </a:schemeClr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F7494C0-4926-4161-AB79-6490267E6184}"/>
              </a:ext>
            </a:extLst>
          </p:cNvPr>
          <p:cNvCxnSpPr>
            <a:cxnSpLocks/>
            <a:stCxn id="42" idx="2"/>
            <a:endCxn id="41" idx="2"/>
          </p:cNvCxnSpPr>
          <p:nvPr/>
        </p:nvCxnSpPr>
        <p:spPr>
          <a:xfrm rot="5400000" flipH="1" flipV="1">
            <a:off x="5104563" y="-77038"/>
            <a:ext cx="247535" cy="7526537"/>
          </a:xfrm>
          <a:prstGeom prst="bentConnector3">
            <a:avLst>
              <a:gd name="adj1" fmla="val -250117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AC40A11-A909-41B1-BE1F-55C36F5B8379}"/>
              </a:ext>
            </a:extLst>
          </p:cNvPr>
          <p:cNvCxnSpPr>
            <a:cxnSpLocks/>
            <a:stCxn id="38" idx="2"/>
            <a:endCxn id="11" idx="2"/>
          </p:cNvCxnSpPr>
          <p:nvPr/>
        </p:nvCxnSpPr>
        <p:spPr>
          <a:xfrm rot="5400000" flipH="1" flipV="1">
            <a:off x="4938028" y="1219767"/>
            <a:ext cx="239493" cy="4962526"/>
          </a:xfrm>
          <a:prstGeom prst="bentConnector3">
            <a:avLst>
              <a:gd name="adj1" fmla="val -190905"/>
            </a:avLst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5315012-9CA5-4DA8-B248-50DAD9CCD4D5}"/>
              </a:ext>
            </a:extLst>
          </p:cNvPr>
          <p:cNvSpPr/>
          <p:nvPr/>
        </p:nvSpPr>
        <p:spPr>
          <a:xfrm>
            <a:off x="683420" y="2589227"/>
            <a:ext cx="3401524" cy="3052550"/>
          </a:xfrm>
          <a:prstGeom prst="roundRect">
            <a:avLst>
              <a:gd name="adj" fmla="val 5434"/>
            </a:avLst>
          </a:prstGeom>
          <a:noFill/>
          <a:ln w="19050">
            <a:solidFill>
              <a:srgbClr val="00B0F0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hinook, Boeing, Ch-47 Chinook, Ch-47, Helicopter">
            <a:extLst>
              <a:ext uri="{FF2B5EF4-FFF2-40B4-BE49-F238E27FC236}">
                <a16:creationId xmlns:a16="http://schemas.microsoft.com/office/drawing/2014/main" id="{C29BD7C4-A691-4338-8C86-71D0DC36C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615" y="842447"/>
            <a:ext cx="4078361" cy="203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05248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A83A7E76-A550-4809-B1E6-47A39AD6E9DD}"/>
              </a:ext>
            </a:extLst>
          </p:cNvPr>
          <p:cNvSpPr/>
          <p:nvPr/>
        </p:nvSpPr>
        <p:spPr>
          <a:xfrm>
            <a:off x="942977" y="1727927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FA22532-37DD-48AC-9E83-136EE7ECF1F5}"/>
              </a:ext>
            </a:extLst>
          </p:cNvPr>
          <p:cNvSpPr/>
          <p:nvPr/>
        </p:nvSpPr>
        <p:spPr>
          <a:xfrm>
            <a:off x="933448" y="1523789"/>
            <a:ext cx="4619627" cy="104330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GroundStation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CCE9F27-F6C0-4A72-87F3-D4091C8CD0BD}"/>
              </a:ext>
            </a:extLst>
          </p:cNvPr>
          <p:cNvSpPr/>
          <p:nvPr/>
        </p:nvSpPr>
        <p:spPr>
          <a:xfrm>
            <a:off x="971566" y="4374319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8ABB3E-3EB4-463E-AFC3-4A8B653B5572}"/>
              </a:ext>
            </a:extLst>
          </p:cNvPr>
          <p:cNvSpPr/>
          <p:nvPr/>
        </p:nvSpPr>
        <p:spPr>
          <a:xfrm>
            <a:off x="1000133" y="4031634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F47ED2-E035-4F12-9F1F-D8ED89B366BF}"/>
              </a:ext>
            </a:extLst>
          </p:cNvPr>
          <p:cNvSpPr/>
          <p:nvPr/>
        </p:nvSpPr>
        <p:spPr>
          <a:xfrm>
            <a:off x="10668009" y="1750223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80228D-2615-4081-9757-D21AD373440C}"/>
              </a:ext>
            </a:extLst>
          </p:cNvPr>
          <p:cNvSpPr/>
          <p:nvPr/>
        </p:nvSpPr>
        <p:spPr>
          <a:xfrm>
            <a:off x="10729920" y="5026186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E95EE2-0637-4055-8CA8-30F9D0C711F5}"/>
              </a:ext>
            </a:extLst>
          </p:cNvPr>
          <p:cNvSpPr/>
          <p:nvPr/>
        </p:nvSpPr>
        <p:spPr>
          <a:xfrm>
            <a:off x="10772781" y="4691589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1B9546-E8C9-4B8C-BA44-734792E7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FFB0E-8BA2-420B-A97B-9C3C10C33C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3AA935-0552-4053-AB5F-13160B57B31C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A0FB36F-6EB0-4283-AB1C-91CAD78F7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49" y="2770304"/>
            <a:ext cx="10048875" cy="3054724"/>
          </a:xfrm>
          <a:prstGeom prst="rect">
            <a:avLst/>
          </a:prstGeom>
        </p:spPr>
      </p:pic>
      <p:sp>
        <p:nvSpPr>
          <p:cNvPr id="7" name="Parallelogram 6">
            <a:extLst>
              <a:ext uri="{FF2B5EF4-FFF2-40B4-BE49-F238E27FC236}">
                <a16:creationId xmlns:a16="http://schemas.microsoft.com/office/drawing/2014/main" id="{FD85A0D6-1EB7-4A91-86A3-553F1F1D6853}"/>
              </a:ext>
            </a:extLst>
          </p:cNvPr>
          <p:cNvSpPr/>
          <p:nvPr/>
        </p:nvSpPr>
        <p:spPr>
          <a:xfrm>
            <a:off x="1162049" y="1781173"/>
            <a:ext cx="3086101" cy="690670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69B7A6DF-5C92-4B3E-825A-6BB206F8277F}"/>
              </a:ext>
            </a:extLst>
          </p:cNvPr>
          <p:cNvSpPr/>
          <p:nvPr/>
        </p:nvSpPr>
        <p:spPr>
          <a:xfrm>
            <a:off x="4351890" y="1821709"/>
            <a:ext cx="1000125" cy="623993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b="1" dirty="0" err="1">
                <a:solidFill>
                  <a:schemeClr val="tx1"/>
                </a:solidFill>
              </a:rPr>
              <a:t>PlatformAM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FA783FFA-6375-454A-B58E-B66DF5048956}"/>
              </a:ext>
            </a:extLst>
          </p:cNvPr>
          <p:cNvSpPr/>
          <p:nvPr/>
        </p:nvSpPr>
        <p:spPr>
          <a:xfrm>
            <a:off x="1314450" y="1850284"/>
            <a:ext cx="1695450" cy="521441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b="1" dirty="0" err="1">
                <a:solidFill>
                  <a:schemeClr val="tx1"/>
                </a:solidFill>
              </a:rPr>
              <a:t>GroundStationApp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57A7EFA6-423F-40D8-9826-44BFD15487EF}"/>
              </a:ext>
            </a:extLst>
          </p:cNvPr>
          <p:cNvSpPr/>
          <p:nvPr/>
        </p:nvSpPr>
        <p:spPr>
          <a:xfrm>
            <a:off x="3162299" y="1850284"/>
            <a:ext cx="914400" cy="521441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b="1" dirty="0" err="1">
                <a:solidFill>
                  <a:schemeClr val="tx1"/>
                </a:solidFill>
              </a:rPr>
              <a:t>UserAM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77EE4C3-1C8C-4CED-89A8-A3C80F98BC45}"/>
              </a:ext>
            </a:extLst>
          </p:cNvPr>
          <p:cNvSpPr/>
          <p:nvPr/>
        </p:nvSpPr>
        <p:spPr>
          <a:xfrm>
            <a:off x="8191500" y="1523789"/>
            <a:ext cx="2686050" cy="104330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FlightController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C2FBB91-B2F1-47A4-947A-1E61F13556D9}"/>
              </a:ext>
            </a:extLst>
          </p:cNvPr>
          <p:cNvCxnSpPr>
            <a:cxnSpLocks/>
            <a:stCxn id="23" idx="3"/>
            <a:endCxn id="12" idx="3"/>
          </p:cNvCxnSpPr>
          <p:nvPr/>
        </p:nvCxnSpPr>
        <p:spPr>
          <a:xfrm flipH="1" flipV="1">
            <a:off x="10877550" y="2045442"/>
            <a:ext cx="104774" cy="2785624"/>
          </a:xfrm>
          <a:prstGeom prst="bentConnector3">
            <a:avLst>
              <a:gd name="adj1" fmla="val -218184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9ED53BA-396A-41C6-97BA-59E855AF32A7}"/>
              </a:ext>
            </a:extLst>
          </p:cNvPr>
          <p:cNvCxnSpPr>
            <a:cxnSpLocks/>
            <a:stCxn id="8" idx="1"/>
            <a:endCxn id="40" idx="1"/>
          </p:cNvCxnSpPr>
          <p:nvPr/>
        </p:nvCxnSpPr>
        <p:spPr>
          <a:xfrm rot="10800000" flipH="1" flipV="1">
            <a:off x="933447" y="2045441"/>
            <a:ext cx="66685" cy="2125669"/>
          </a:xfrm>
          <a:prstGeom prst="bentConnector3">
            <a:avLst>
              <a:gd name="adj1" fmla="val -342806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301AE1D-9C63-45F5-B26A-F69D999E35B9}"/>
              </a:ext>
            </a:extLst>
          </p:cNvPr>
          <p:cNvSpPr txBox="1"/>
          <p:nvPr/>
        </p:nvSpPr>
        <p:spPr>
          <a:xfrm>
            <a:off x="5456787" y="2805670"/>
            <a:ext cx="1002197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MissionSoftware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E92FBC4-22B3-4739-954E-060E14807A00}"/>
              </a:ext>
            </a:extLst>
          </p:cNvPr>
          <p:cNvCxnSpPr>
            <a:cxnSpLocks/>
            <a:stCxn id="34" idx="3"/>
            <a:endCxn id="26" idx="3"/>
          </p:cNvCxnSpPr>
          <p:nvPr/>
        </p:nvCxnSpPr>
        <p:spPr>
          <a:xfrm>
            <a:off x="10877552" y="1889700"/>
            <a:ext cx="61911" cy="3275963"/>
          </a:xfrm>
          <a:prstGeom prst="bentConnector3">
            <a:avLst>
              <a:gd name="adj1" fmla="val 761554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8022CBC-190A-4D69-AFC3-98FB14353089}"/>
              </a:ext>
            </a:extLst>
          </p:cNvPr>
          <p:cNvCxnSpPr>
            <a:cxnSpLocks/>
            <a:stCxn id="39" idx="1"/>
            <a:endCxn id="42" idx="1"/>
          </p:cNvCxnSpPr>
          <p:nvPr/>
        </p:nvCxnSpPr>
        <p:spPr>
          <a:xfrm rot="10800000">
            <a:off x="942978" y="1867404"/>
            <a:ext cx="28589" cy="2646392"/>
          </a:xfrm>
          <a:prstGeom prst="bentConnector3">
            <a:avLst>
              <a:gd name="adj1" fmla="val 1266095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BD3E36-FD62-430E-9F02-9E48E0EEF261}"/>
              </a:ext>
            </a:extLst>
          </p:cNvPr>
          <p:cNvCxnSpPr>
            <a:cxnSpLocks/>
          </p:cNvCxnSpPr>
          <p:nvPr/>
        </p:nvCxnSpPr>
        <p:spPr>
          <a:xfrm>
            <a:off x="4073966" y="1950189"/>
            <a:ext cx="3646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C21E6B5-9145-4E90-A6DE-D804A8C22332}"/>
              </a:ext>
            </a:extLst>
          </p:cNvPr>
          <p:cNvCxnSpPr>
            <a:cxnSpLocks/>
          </p:cNvCxnSpPr>
          <p:nvPr/>
        </p:nvCxnSpPr>
        <p:spPr>
          <a:xfrm flipH="1">
            <a:off x="4015543" y="2248111"/>
            <a:ext cx="3707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436079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1EAFC951-57E5-4717-B80F-377FF8A94057}"/>
              </a:ext>
            </a:extLst>
          </p:cNvPr>
          <p:cNvSpPr/>
          <p:nvPr/>
        </p:nvSpPr>
        <p:spPr>
          <a:xfrm>
            <a:off x="4382546" y="1978306"/>
            <a:ext cx="300578" cy="19339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E6B1D38-11C9-4795-8065-8BD0A3A8F789}"/>
              </a:ext>
            </a:extLst>
          </p:cNvPr>
          <p:cNvSpPr/>
          <p:nvPr/>
        </p:nvSpPr>
        <p:spPr>
          <a:xfrm>
            <a:off x="1784457" y="1978306"/>
            <a:ext cx="300578" cy="19339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3A7E76-A550-4809-B1E6-47A39AD6E9DD}"/>
              </a:ext>
            </a:extLst>
          </p:cNvPr>
          <p:cNvSpPr/>
          <p:nvPr/>
        </p:nvSpPr>
        <p:spPr>
          <a:xfrm>
            <a:off x="1362077" y="1699352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FA22532-37DD-48AC-9E83-136EE7ECF1F5}"/>
              </a:ext>
            </a:extLst>
          </p:cNvPr>
          <p:cNvSpPr/>
          <p:nvPr/>
        </p:nvSpPr>
        <p:spPr>
          <a:xfrm>
            <a:off x="933448" y="1316528"/>
            <a:ext cx="5600702" cy="125056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GroundStation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CCE9F27-F6C0-4A72-87F3-D4091C8CD0BD}"/>
              </a:ext>
            </a:extLst>
          </p:cNvPr>
          <p:cNvSpPr/>
          <p:nvPr/>
        </p:nvSpPr>
        <p:spPr>
          <a:xfrm>
            <a:off x="971566" y="4374319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8ABB3E-3EB4-463E-AFC3-4A8B653B5572}"/>
              </a:ext>
            </a:extLst>
          </p:cNvPr>
          <p:cNvSpPr/>
          <p:nvPr/>
        </p:nvSpPr>
        <p:spPr>
          <a:xfrm>
            <a:off x="1000133" y="4031634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F47ED2-E035-4F12-9F1F-D8ED89B366BF}"/>
              </a:ext>
            </a:extLst>
          </p:cNvPr>
          <p:cNvSpPr/>
          <p:nvPr/>
        </p:nvSpPr>
        <p:spPr>
          <a:xfrm>
            <a:off x="10668009" y="1750223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80228D-2615-4081-9757-D21AD373440C}"/>
              </a:ext>
            </a:extLst>
          </p:cNvPr>
          <p:cNvSpPr/>
          <p:nvPr/>
        </p:nvSpPr>
        <p:spPr>
          <a:xfrm>
            <a:off x="10729920" y="5026186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E95EE2-0637-4055-8CA8-30F9D0C711F5}"/>
              </a:ext>
            </a:extLst>
          </p:cNvPr>
          <p:cNvSpPr/>
          <p:nvPr/>
        </p:nvSpPr>
        <p:spPr>
          <a:xfrm>
            <a:off x="10772781" y="4691589"/>
            <a:ext cx="209543" cy="2789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1B9546-E8C9-4B8C-BA44-734792E7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FFB0E-8BA2-420B-A97B-9C3C10C33C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3AA935-0552-4053-AB5F-13160B57B31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A0FB36F-6EB0-4283-AB1C-91CAD78F7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49" y="2770304"/>
            <a:ext cx="10048875" cy="3054724"/>
          </a:xfrm>
          <a:prstGeom prst="rect">
            <a:avLst/>
          </a:prstGeom>
        </p:spPr>
      </p:pic>
      <p:sp>
        <p:nvSpPr>
          <p:cNvPr id="7" name="Parallelogram 6">
            <a:extLst>
              <a:ext uri="{FF2B5EF4-FFF2-40B4-BE49-F238E27FC236}">
                <a16:creationId xmlns:a16="http://schemas.microsoft.com/office/drawing/2014/main" id="{FD85A0D6-1EB7-4A91-86A3-553F1F1D6853}"/>
              </a:ext>
            </a:extLst>
          </p:cNvPr>
          <p:cNvSpPr/>
          <p:nvPr/>
        </p:nvSpPr>
        <p:spPr>
          <a:xfrm>
            <a:off x="1162049" y="1600197"/>
            <a:ext cx="4122256" cy="886459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69B7A6DF-5C92-4B3E-825A-6BB206F8277F}"/>
              </a:ext>
            </a:extLst>
          </p:cNvPr>
          <p:cNvSpPr/>
          <p:nvPr/>
        </p:nvSpPr>
        <p:spPr>
          <a:xfrm>
            <a:off x="5409165" y="1640734"/>
            <a:ext cx="1000125" cy="623993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b="1" dirty="0" err="1">
                <a:solidFill>
                  <a:schemeClr val="tx1"/>
                </a:solidFill>
              </a:rPr>
              <a:t>PlatformAM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FA783FFA-6375-454A-B58E-B66DF5048956}"/>
              </a:ext>
            </a:extLst>
          </p:cNvPr>
          <p:cNvSpPr/>
          <p:nvPr/>
        </p:nvSpPr>
        <p:spPr>
          <a:xfrm>
            <a:off x="2371725" y="1669309"/>
            <a:ext cx="1695450" cy="521441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b="1" dirty="0" err="1">
                <a:solidFill>
                  <a:schemeClr val="tx1"/>
                </a:solidFill>
              </a:rPr>
              <a:t>GroundStationApp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57A7EFA6-423F-40D8-9826-44BFD15487EF}"/>
              </a:ext>
            </a:extLst>
          </p:cNvPr>
          <p:cNvSpPr/>
          <p:nvPr/>
        </p:nvSpPr>
        <p:spPr>
          <a:xfrm>
            <a:off x="4219574" y="1669309"/>
            <a:ext cx="914400" cy="521441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b="1" dirty="0" err="1">
                <a:solidFill>
                  <a:schemeClr val="tx1"/>
                </a:solidFill>
              </a:rPr>
              <a:t>UserAM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77EE4C3-1C8C-4CED-89A8-A3C80F98BC45}"/>
              </a:ext>
            </a:extLst>
          </p:cNvPr>
          <p:cNvSpPr/>
          <p:nvPr/>
        </p:nvSpPr>
        <p:spPr>
          <a:xfrm>
            <a:off x="8191500" y="1523789"/>
            <a:ext cx="2686050" cy="104330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FlightController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C2FBB91-B2F1-47A4-947A-1E61F13556D9}"/>
              </a:ext>
            </a:extLst>
          </p:cNvPr>
          <p:cNvCxnSpPr>
            <a:cxnSpLocks/>
            <a:stCxn id="23" idx="3"/>
            <a:endCxn id="12" idx="3"/>
          </p:cNvCxnSpPr>
          <p:nvPr/>
        </p:nvCxnSpPr>
        <p:spPr>
          <a:xfrm flipH="1" flipV="1">
            <a:off x="10877550" y="2045442"/>
            <a:ext cx="104774" cy="2785624"/>
          </a:xfrm>
          <a:prstGeom prst="bentConnector3">
            <a:avLst>
              <a:gd name="adj1" fmla="val -218184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9ED53BA-396A-41C6-97BA-59E855AF32A7}"/>
              </a:ext>
            </a:extLst>
          </p:cNvPr>
          <p:cNvCxnSpPr>
            <a:cxnSpLocks/>
            <a:stCxn id="25" idx="5"/>
            <a:endCxn id="40" idx="1"/>
          </p:cNvCxnSpPr>
          <p:nvPr/>
        </p:nvCxnSpPr>
        <p:spPr>
          <a:xfrm rot="10800000" flipV="1">
            <a:off x="1000133" y="1930029"/>
            <a:ext cx="322478" cy="2241081"/>
          </a:xfrm>
          <a:prstGeom prst="bentConnector3">
            <a:avLst>
              <a:gd name="adj1" fmla="val 170889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301AE1D-9C63-45F5-B26A-F69D999E35B9}"/>
              </a:ext>
            </a:extLst>
          </p:cNvPr>
          <p:cNvSpPr txBox="1"/>
          <p:nvPr/>
        </p:nvSpPr>
        <p:spPr>
          <a:xfrm>
            <a:off x="5456787" y="2805670"/>
            <a:ext cx="1002197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MissionSoftware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E92FBC4-22B3-4739-954E-060E14807A00}"/>
              </a:ext>
            </a:extLst>
          </p:cNvPr>
          <p:cNvCxnSpPr>
            <a:cxnSpLocks/>
            <a:stCxn id="34" idx="3"/>
            <a:endCxn id="26" idx="3"/>
          </p:cNvCxnSpPr>
          <p:nvPr/>
        </p:nvCxnSpPr>
        <p:spPr>
          <a:xfrm>
            <a:off x="10877552" y="1889700"/>
            <a:ext cx="61911" cy="3275963"/>
          </a:xfrm>
          <a:prstGeom prst="bentConnector3">
            <a:avLst>
              <a:gd name="adj1" fmla="val 761554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8022CBC-190A-4D69-AFC3-98FB14353089}"/>
              </a:ext>
            </a:extLst>
          </p:cNvPr>
          <p:cNvCxnSpPr>
            <a:cxnSpLocks/>
            <a:stCxn id="39" idx="1"/>
            <a:endCxn id="42" idx="1"/>
          </p:cNvCxnSpPr>
          <p:nvPr/>
        </p:nvCxnSpPr>
        <p:spPr>
          <a:xfrm rot="10800000" flipH="1">
            <a:off x="971565" y="1838830"/>
            <a:ext cx="390511" cy="2674967"/>
          </a:xfrm>
          <a:prstGeom prst="bentConnector3">
            <a:avLst>
              <a:gd name="adj1" fmla="val -78052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BD3E36-FD62-430E-9F02-9E48E0EEF261}"/>
              </a:ext>
            </a:extLst>
          </p:cNvPr>
          <p:cNvCxnSpPr>
            <a:cxnSpLocks/>
          </p:cNvCxnSpPr>
          <p:nvPr/>
        </p:nvCxnSpPr>
        <p:spPr>
          <a:xfrm>
            <a:off x="5131241" y="1769214"/>
            <a:ext cx="3646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C21E6B5-9145-4E90-A6DE-D804A8C22332}"/>
              </a:ext>
            </a:extLst>
          </p:cNvPr>
          <p:cNvCxnSpPr>
            <a:cxnSpLocks/>
          </p:cNvCxnSpPr>
          <p:nvPr/>
        </p:nvCxnSpPr>
        <p:spPr>
          <a:xfrm flipH="1">
            <a:off x="5072818" y="2067136"/>
            <a:ext cx="3707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231D37C2-4157-460B-8C7B-69E3EE4F139C}"/>
              </a:ext>
            </a:extLst>
          </p:cNvPr>
          <p:cNvSpPr/>
          <p:nvPr/>
        </p:nvSpPr>
        <p:spPr>
          <a:xfrm>
            <a:off x="1285870" y="1669309"/>
            <a:ext cx="933456" cy="521441"/>
          </a:xfrm>
          <a:prstGeom prst="parallelogram">
            <a:avLst>
              <a:gd name="adj" fmla="val 14092"/>
            </a:avLst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Radio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009B55-B8D2-4212-B70D-0E8A7DF1F0CC}"/>
              </a:ext>
            </a:extLst>
          </p:cNvPr>
          <p:cNvCxnSpPr>
            <a:cxnSpLocks/>
          </p:cNvCxnSpPr>
          <p:nvPr/>
        </p:nvCxnSpPr>
        <p:spPr>
          <a:xfrm>
            <a:off x="2188016" y="1769214"/>
            <a:ext cx="2694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B9C4B1-F37A-4804-9256-AF9131BB55A5}"/>
              </a:ext>
            </a:extLst>
          </p:cNvPr>
          <p:cNvCxnSpPr>
            <a:cxnSpLocks/>
          </p:cNvCxnSpPr>
          <p:nvPr/>
        </p:nvCxnSpPr>
        <p:spPr>
          <a:xfrm flipH="1">
            <a:off x="2129593" y="2067136"/>
            <a:ext cx="24213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81F4C39-292D-4D5B-9236-D1115C3042A6}"/>
              </a:ext>
            </a:extLst>
          </p:cNvPr>
          <p:cNvCxnSpPr>
            <a:cxnSpLocks/>
            <a:stCxn id="25" idx="4"/>
            <a:endCxn id="11" idx="4"/>
          </p:cNvCxnSpPr>
          <p:nvPr/>
        </p:nvCxnSpPr>
        <p:spPr>
          <a:xfrm rot="16200000" flipH="1">
            <a:off x="3214686" y="728662"/>
            <a:ext cx="12700" cy="2924176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8658591-851E-4F7F-8059-CED011EEFAAF}"/>
              </a:ext>
            </a:extLst>
          </p:cNvPr>
          <p:cNvCxnSpPr>
            <a:cxnSpLocks/>
            <a:stCxn id="41" idx="2"/>
            <a:endCxn id="44" idx="2"/>
          </p:cNvCxnSpPr>
          <p:nvPr/>
        </p:nvCxnSpPr>
        <p:spPr>
          <a:xfrm rot="5400000">
            <a:off x="3233791" y="872656"/>
            <a:ext cx="12700" cy="2598089"/>
          </a:xfrm>
          <a:prstGeom prst="bentConnector3">
            <a:avLst>
              <a:gd name="adj1" fmla="val 1349984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025898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E42F021C-0D33-4A8B-9E5D-56F0C3213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129529"/>
            <a:ext cx="11544300" cy="459894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E46A518-F1F8-4528-933A-9A6FDCBBEE05}"/>
              </a:ext>
            </a:extLst>
          </p:cNvPr>
          <p:cNvGrpSpPr/>
          <p:nvPr/>
        </p:nvGrpSpPr>
        <p:grpSpPr>
          <a:xfrm>
            <a:off x="3219450" y="1358064"/>
            <a:ext cx="2483244" cy="2229685"/>
            <a:chOff x="3162300" y="1276524"/>
            <a:chExt cx="2483244" cy="233027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9C96C58-D61B-4C5F-A338-77E3DA0594B0}"/>
                </a:ext>
              </a:extLst>
            </p:cNvPr>
            <p:cNvSpPr txBox="1"/>
            <p:nvPr/>
          </p:nvSpPr>
          <p:spPr>
            <a:xfrm>
              <a:off x="3162300" y="1276524"/>
              <a:ext cx="2483244" cy="28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Filter: Well-formed Operating Region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A578B76-71DB-455C-98D8-17903CFEEFDB}"/>
                </a:ext>
              </a:extLst>
            </p:cNvPr>
            <p:cNvSpPr/>
            <p:nvPr/>
          </p:nvSpPr>
          <p:spPr>
            <a:xfrm>
              <a:off x="3194050" y="1301924"/>
              <a:ext cx="2419350" cy="2304876"/>
            </a:xfrm>
            <a:prstGeom prst="roundRect">
              <a:avLst>
                <a:gd name="adj" fmla="val 6774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4BF7FB-A74F-481C-9363-67740B00DE2E}"/>
              </a:ext>
            </a:extLst>
          </p:cNvPr>
          <p:cNvGrpSpPr/>
          <p:nvPr/>
        </p:nvGrpSpPr>
        <p:grpSpPr>
          <a:xfrm>
            <a:off x="4403528" y="3527425"/>
            <a:ext cx="2556072" cy="2274366"/>
            <a:chOff x="3194050" y="1232074"/>
            <a:chExt cx="2556072" cy="227436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FB8B9CC-7FE5-458A-AD24-BDCAAF1051F4}"/>
                </a:ext>
              </a:extLst>
            </p:cNvPr>
            <p:cNvSpPr txBox="1"/>
            <p:nvPr/>
          </p:nvSpPr>
          <p:spPr>
            <a:xfrm>
              <a:off x="3314700" y="3229441"/>
              <a:ext cx="24193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Monitor: Planner Response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5C06E04-D406-4BE7-9C00-85996866E0C0}"/>
                </a:ext>
              </a:extLst>
            </p:cNvPr>
            <p:cNvSpPr/>
            <p:nvPr/>
          </p:nvSpPr>
          <p:spPr>
            <a:xfrm>
              <a:off x="3194050" y="1232074"/>
              <a:ext cx="2556072" cy="2274366"/>
            </a:xfrm>
            <a:prstGeom prst="roundRect">
              <a:avLst>
                <a:gd name="adj" fmla="val 6774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9572264-5922-44C2-B87C-6F616DD91795}"/>
              </a:ext>
            </a:extLst>
          </p:cNvPr>
          <p:cNvSpPr txBox="1"/>
          <p:nvPr/>
        </p:nvSpPr>
        <p:spPr>
          <a:xfrm>
            <a:off x="9896475" y="3508375"/>
            <a:ext cx="1929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Attestation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0EF8123-8E52-43F5-BF94-C462A567A796}"/>
              </a:ext>
            </a:extLst>
          </p:cNvPr>
          <p:cNvSpPr/>
          <p:nvPr/>
        </p:nvSpPr>
        <p:spPr>
          <a:xfrm>
            <a:off x="9896475" y="3508375"/>
            <a:ext cx="2038350" cy="2108200"/>
          </a:xfrm>
          <a:prstGeom prst="roundRect">
            <a:avLst>
              <a:gd name="adj" fmla="val 6774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A6AD639-6CC4-44B1-A91B-E2E723B4A068}"/>
              </a:ext>
            </a:extLst>
          </p:cNvPr>
          <p:cNvGrpSpPr/>
          <p:nvPr/>
        </p:nvGrpSpPr>
        <p:grpSpPr>
          <a:xfrm>
            <a:off x="6000749" y="1883330"/>
            <a:ext cx="2187379" cy="1704419"/>
            <a:chOff x="3156899" y="1232074"/>
            <a:chExt cx="2590248" cy="212032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A62E456-C08B-4637-9854-1FCAF5AD3A8A}"/>
                </a:ext>
              </a:extLst>
            </p:cNvPr>
            <p:cNvSpPr txBox="1"/>
            <p:nvPr/>
          </p:nvSpPr>
          <p:spPr>
            <a:xfrm>
              <a:off x="4531531" y="1232074"/>
              <a:ext cx="1215616" cy="34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Virtualization 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8CA347A-A031-430D-A074-B258100EF468}"/>
                </a:ext>
              </a:extLst>
            </p:cNvPr>
            <p:cNvSpPr/>
            <p:nvPr/>
          </p:nvSpPr>
          <p:spPr>
            <a:xfrm>
              <a:off x="3156899" y="1232074"/>
              <a:ext cx="2526116" cy="2120324"/>
            </a:xfrm>
            <a:prstGeom prst="roundRect">
              <a:avLst>
                <a:gd name="adj" fmla="val 6774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A73AA1D-F1C2-48FE-9C8C-D10B9D3E1295}"/>
              </a:ext>
            </a:extLst>
          </p:cNvPr>
          <p:cNvSpPr txBox="1"/>
          <p:nvPr/>
        </p:nvSpPr>
        <p:spPr>
          <a:xfrm>
            <a:off x="123431" y="1345173"/>
            <a:ext cx="1666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HAMR code generation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1A71B6D-C0C9-4D4D-9F1E-5EC572373143}"/>
              </a:ext>
            </a:extLst>
          </p:cNvPr>
          <p:cNvSpPr/>
          <p:nvPr/>
        </p:nvSpPr>
        <p:spPr>
          <a:xfrm>
            <a:off x="162312" y="1386641"/>
            <a:ext cx="1551067" cy="1169981"/>
          </a:xfrm>
          <a:prstGeom prst="roundRect">
            <a:avLst>
              <a:gd name="adj" fmla="val 6774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39E90C-0932-4C1C-A057-EF202CD6E4B6}"/>
              </a:ext>
            </a:extLst>
          </p:cNvPr>
          <p:cNvGrpSpPr/>
          <p:nvPr/>
        </p:nvGrpSpPr>
        <p:grpSpPr>
          <a:xfrm>
            <a:off x="10393643" y="1386640"/>
            <a:ext cx="1546452" cy="1211817"/>
            <a:chOff x="3156899" y="1232074"/>
            <a:chExt cx="2622554" cy="227436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21A34CB-9787-4553-8411-CB7ED10FBB95}"/>
                </a:ext>
              </a:extLst>
            </p:cNvPr>
            <p:cNvSpPr txBox="1"/>
            <p:nvPr/>
          </p:nvSpPr>
          <p:spPr>
            <a:xfrm>
              <a:off x="3777047" y="1232074"/>
              <a:ext cx="2002406" cy="519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AGREE Analysis 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0B92776-C64E-414D-8318-37E22E18212A}"/>
                </a:ext>
              </a:extLst>
            </p:cNvPr>
            <p:cNvSpPr/>
            <p:nvPr/>
          </p:nvSpPr>
          <p:spPr>
            <a:xfrm>
              <a:off x="3156899" y="1232074"/>
              <a:ext cx="2526117" cy="2274366"/>
            </a:xfrm>
            <a:prstGeom prst="roundRect">
              <a:avLst>
                <a:gd name="adj" fmla="val 6774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9684363-3B25-4F52-9659-F179364319FB}"/>
              </a:ext>
            </a:extLst>
          </p:cNvPr>
          <p:cNvSpPr/>
          <p:nvPr/>
        </p:nvSpPr>
        <p:spPr>
          <a:xfrm>
            <a:off x="200413" y="4229099"/>
            <a:ext cx="1614846" cy="600849"/>
          </a:xfrm>
          <a:prstGeom prst="rect">
            <a:avLst/>
          </a:prstGeom>
          <a:solidFill>
            <a:srgbClr val="BFDB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Blue nodes: </a:t>
            </a:r>
          </a:p>
          <a:p>
            <a:r>
              <a:rPr lang="en-US" sz="1100" dirty="0">
                <a:solidFill>
                  <a:schemeClr val="tx1"/>
                </a:solidFill>
              </a:rPr>
              <a:t>Evidence derived from AADL model analysis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52D582-B727-4AC1-BC2E-BC572A1D3CA9}"/>
              </a:ext>
            </a:extLst>
          </p:cNvPr>
          <p:cNvSpPr/>
          <p:nvPr/>
        </p:nvSpPr>
        <p:spPr>
          <a:xfrm>
            <a:off x="200413" y="4904600"/>
            <a:ext cx="1614846" cy="600849"/>
          </a:xfrm>
          <a:prstGeom prst="rect">
            <a:avLst/>
          </a:prstGeom>
          <a:solidFill>
            <a:srgbClr val="F5DF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Orange nodes: </a:t>
            </a:r>
          </a:p>
          <a:p>
            <a:r>
              <a:rPr lang="en-US" sz="1100" dirty="0">
                <a:solidFill>
                  <a:schemeClr val="tx1"/>
                </a:solidFill>
              </a:rPr>
              <a:t>Evidence based on verified code synthesis</a:t>
            </a:r>
          </a:p>
        </p:txBody>
      </p:sp>
    </p:spTree>
    <p:extLst>
      <p:ext uri="{BB962C8B-B14F-4D97-AF65-F5344CB8AC3E}">
        <p14:creationId xmlns:p14="http://schemas.microsoft.com/office/powerpoint/2010/main" val="227208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E42F021C-0D33-4A8B-9E5D-56F0C3213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382" y="434470"/>
            <a:ext cx="7712413" cy="307242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E46A518-F1F8-4528-933A-9A6FDCBBEE05}"/>
              </a:ext>
            </a:extLst>
          </p:cNvPr>
          <p:cNvGrpSpPr/>
          <p:nvPr/>
        </p:nvGrpSpPr>
        <p:grpSpPr>
          <a:xfrm>
            <a:off x="5801263" y="3789757"/>
            <a:ext cx="2483244" cy="2229686"/>
            <a:chOff x="3162300" y="1276524"/>
            <a:chExt cx="2483244" cy="23302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9C96C58-D61B-4C5F-A338-77E3DA0594B0}"/>
                </a:ext>
              </a:extLst>
            </p:cNvPr>
            <p:cNvSpPr txBox="1"/>
            <p:nvPr/>
          </p:nvSpPr>
          <p:spPr>
            <a:xfrm>
              <a:off x="3162300" y="1276524"/>
              <a:ext cx="2483244" cy="28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Filter: Well-formed Operating Region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A578B76-71DB-455C-98D8-17903CFEEFDB}"/>
                </a:ext>
              </a:extLst>
            </p:cNvPr>
            <p:cNvSpPr/>
            <p:nvPr/>
          </p:nvSpPr>
          <p:spPr>
            <a:xfrm>
              <a:off x="3194050" y="1301925"/>
              <a:ext cx="2419350" cy="2304876"/>
            </a:xfrm>
            <a:prstGeom prst="roundRect">
              <a:avLst>
                <a:gd name="adj" fmla="val 6774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9684363-3B25-4F52-9659-F179364319FB}"/>
              </a:ext>
            </a:extLst>
          </p:cNvPr>
          <p:cNvSpPr/>
          <p:nvPr/>
        </p:nvSpPr>
        <p:spPr>
          <a:xfrm>
            <a:off x="494521" y="614621"/>
            <a:ext cx="1987421" cy="814190"/>
          </a:xfrm>
          <a:prstGeom prst="rect">
            <a:avLst/>
          </a:prstGeom>
          <a:solidFill>
            <a:srgbClr val="BFDB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Blue nodes: </a:t>
            </a:r>
          </a:p>
          <a:p>
            <a:r>
              <a:rPr lang="en-US" sz="1400" dirty="0">
                <a:solidFill>
                  <a:schemeClr val="tx1"/>
                </a:solidFill>
              </a:rPr>
              <a:t>Evidence derived from AADL model analysis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52D582-B727-4AC1-BC2E-BC572A1D3CA9}"/>
              </a:ext>
            </a:extLst>
          </p:cNvPr>
          <p:cNvSpPr/>
          <p:nvPr/>
        </p:nvSpPr>
        <p:spPr>
          <a:xfrm>
            <a:off x="494521" y="1563585"/>
            <a:ext cx="1987421" cy="814190"/>
          </a:xfrm>
          <a:prstGeom prst="rect">
            <a:avLst/>
          </a:prstGeom>
          <a:solidFill>
            <a:srgbClr val="F5DF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Orange nodes: </a:t>
            </a:r>
          </a:p>
          <a:p>
            <a:r>
              <a:rPr lang="en-US" sz="1400" dirty="0">
                <a:solidFill>
                  <a:schemeClr val="tx1"/>
                </a:solidFill>
              </a:rPr>
              <a:t>Evidence based on verified code synthesis</a:t>
            </a:r>
          </a:p>
        </p:txBody>
      </p:sp>
      <p:pic>
        <p:nvPicPr>
          <p:cNvPr id="26" name="Picture 25" descr="Diagram, schematic&#10;&#10;Description automatically generated">
            <a:extLst>
              <a:ext uri="{FF2B5EF4-FFF2-40B4-BE49-F238E27FC236}">
                <a16:creationId xmlns:a16="http://schemas.microsoft.com/office/drawing/2014/main" id="{107D1B15-C8AD-4FC7-8509-F02FCC33F2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84" t="15340" r="53606" b="44271"/>
          <a:stretch/>
        </p:blipFill>
        <p:spPr>
          <a:xfrm>
            <a:off x="378782" y="2754380"/>
            <a:ext cx="5029200" cy="400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942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E42F021C-0D33-4A8B-9E5D-56F0C3213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1" y="459217"/>
            <a:ext cx="6549197" cy="260902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A578B76-71DB-455C-98D8-17903CFEEFDB}"/>
              </a:ext>
            </a:extLst>
          </p:cNvPr>
          <p:cNvSpPr/>
          <p:nvPr/>
        </p:nvSpPr>
        <p:spPr>
          <a:xfrm>
            <a:off x="1819469" y="731183"/>
            <a:ext cx="1353865" cy="1154794"/>
          </a:xfrm>
          <a:prstGeom prst="roundRect">
            <a:avLst>
              <a:gd name="adj" fmla="val 6774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684363-3B25-4F52-9659-F179364319FB}"/>
              </a:ext>
            </a:extLst>
          </p:cNvPr>
          <p:cNvSpPr/>
          <p:nvPr/>
        </p:nvSpPr>
        <p:spPr>
          <a:xfrm>
            <a:off x="335900" y="3319570"/>
            <a:ext cx="1987421" cy="814190"/>
          </a:xfrm>
          <a:prstGeom prst="rect">
            <a:avLst/>
          </a:prstGeom>
          <a:solidFill>
            <a:srgbClr val="BFDB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Blue nodes: </a:t>
            </a:r>
          </a:p>
          <a:p>
            <a:r>
              <a:rPr lang="en-US" sz="1400" dirty="0">
                <a:solidFill>
                  <a:schemeClr val="tx1"/>
                </a:solidFill>
              </a:rPr>
              <a:t>Evidence derived from AADL model analysis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52D582-B727-4AC1-BC2E-BC572A1D3CA9}"/>
              </a:ext>
            </a:extLst>
          </p:cNvPr>
          <p:cNvSpPr/>
          <p:nvPr/>
        </p:nvSpPr>
        <p:spPr>
          <a:xfrm>
            <a:off x="2504777" y="3319570"/>
            <a:ext cx="1987421" cy="814190"/>
          </a:xfrm>
          <a:prstGeom prst="rect">
            <a:avLst/>
          </a:prstGeom>
          <a:solidFill>
            <a:srgbClr val="F5DF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Orange nodes: </a:t>
            </a:r>
          </a:p>
          <a:p>
            <a:r>
              <a:rPr lang="en-US" sz="1400" dirty="0">
                <a:solidFill>
                  <a:schemeClr val="tx1"/>
                </a:solidFill>
              </a:rPr>
              <a:t>Evidence based on verified code synthesis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7590BE3-AFE1-4099-B297-E2D619190D30}"/>
              </a:ext>
            </a:extLst>
          </p:cNvPr>
          <p:cNvGrpSpPr/>
          <p:nvPr/>
        </p:nvGrpSpPr>
        <p:grpSpPr>
          <a:xfrm>
            <a:off x="6928872" y="416619"/>
            <a:ext cx="5029200" cy="3757916"/>
            <a:chOff x="6928872" y="416619"/>
            <a:chExt cx="5029200" cy="3757916"/>
          </a:xfrm>
        </p:grpSpPr>
        <p:pic>
          <p:nvPicPr>
            <p:cNvPr id="26" name="Picture 25" descr="Diagram, schematic&#10;&#10;Description automatically generated">
              <a:extLst>
                <a:ext uri="{FF2B5EF4-FFF2-40B4-BE49-F238E27FC236}">
                  <a16:creationId xmlns:a16="http://schemas.microsoft.com/office/drawing/2014/main" id="{107D1B15-C8AD-4FC7-8509-F02FCC33F2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84" t="15340" r="53606" b="46752"/>
            <a:stretch/>
          </p:blipFill>
          <p:spPr>
            <a:xfrm>
              <a:off x="6928872" y="416619"/>
              <a:ext cx="5029200" cy="3757916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21987E3-5243-4EA7-81BF-9A5AB40EE0AC}"/>
                </a:ext>
              </a:extLst>
            </p:cNvPr>
            <p:cNvSpPr/>
            <p:nvPr/>
          </p:nvSpPr>
          <p:spPr>
            <a:xfrm>
              <a:off x="11500872" y="3726665"/>
              <a:ext cx="457200" cy="4478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A0369D-4D73-45F2-BC34-41193516C1C5}"/>
              </a:ext>
            </a:extLst>
          </p:cNvPr>
          <p:cNvSpPr/>
          <p:nvPr/>
        </p:nvSpPr>
        <p:spPr>
          <a:xfrm>
            <a:off x="6900275" y="347639"/>
            <a:ext cx="5095898" cy="3900511"/>
          </a:xfrm>
          <a:prstGeom prst="roundRect">
            <a:avLst>
              <a:gd name="adj" fmla="val 6774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A25977-122B-4175-9102-C551427403DC}"/>
              </a:ext>
            </a:extLst>
          </p:cNvPr>
          <p:cNvSpPr txBox="1"/>
          <p:nvPr/>
        </p:nvSpPr>
        <p:spPr>
          <a:xfrm>
            <a:off x="7067550" y="459217"/>
            <a:ext cx="363271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Filter: </a:t>
            </a:r>
          </a:p>
          <a:p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Well-formed </a:t>
            </a:r>
          </a:p>
          <a:p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Operating Region</a:t>
            </a:r>
            <a:endParaRPr lang="en-US" sz="1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58E8F1-6A8B-4C2F-8318-64E579FB54E5}"/>
              </a:ext>
            </a:extLst>
          </p:cNvPr>
          <p:cNvCxnSpPr/>
          <p:nvPr/>
        </p:nvCxnSpPr>
        <p:spPr>
          <a:xfrm flipV="1">
            <a:off x="2496401" y="347639"/>
            <a:ext cx="4666399" cy="383544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EE1196-1538-493A-B7EA-A53D7785988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496402" y="1885977"/>
            <a:ext cx="4571148" cy="2357538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263974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76B2BCF-3D67-4A8E-91E3-F3AD10D71B58}"/>
              </a:ext>
            </a:extLst>
          </p:cNvPr>
          <p:cNvGrpSpPr/>
          <p:nvPr/>
        </p:nvGrpSpPr>
        <p:grpSpPr>
          <a:xfrm>
            <a:off x="131522" y="347639"/>
            <a:ext cx="11864651" cy="4504279"/>
            <a:chOff x="131522" y="347639"/>
            <a:chExt cx="11864651" cy="450427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13CA3C2-CC20-4590-AB9D-41159DB19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7579" y="366403"/>
              <a:ext cx="5868593" cy="4382874"/>
            </a:xfrm>
            <a:prstGeom prst="rect">
              <a:avLst/>
            </a:prstGeom>
          </p:spPr>
        </p:pic>
        <p:pic>
          <p:nvPicPr>
            <p:cNvPr id="5" name="Picture 4" descr="Diagram, schematic&#10;&#10;Description automatically generated">
              <a:extLst>
                <a:ext uri="{FF2B5EF4-FFF2-40B4-BE49-F238E27FC236}">
                  <a16:creationId xmlns:a16="http://schemas.microsoft.com/office/drawing/2014/main" id="{E42F021C-0D33-4A8B-9E5D-56F0C3213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522" y="459217"/>
              <a:ext cx="5917910" cy="2357538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A578B76-71DB-455C-98D8-17903CFEEFDB}"/>
                </a:ext>
              </a:extLst>
            </p:cNvPr>
            <p:cNvSpPr/>
            <p:nvPr/>
          </p:nvSpPr>
          <p:spPr>
            <a:xfrm>
              <a:off x="1651511" y="731183"/>
              <a:ext cx="1240979" cy="1060295"/>
            </a:xfrm>
            <a:prstGeom prst="roundRect">
              <a:avLst>
                <a:gd name="adj" fmla="val 6774"/>
              </a:avLst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9684363-3B25-4F52-9659-F179364319FB}"/>
                </a:ext>
              </a:extLst>
            </p:cNvPr>
            <p:cNvSpPr/>
            <p:nvPr/>
          </p:nvSpPr>
          <p:spPr>
            <a:xfrm>
              <a:off x="242590" y="3618162"/>
              <a:ext cx="1987421" cy="814190"/>
            </a:xfrm>
            <a:prstGeom prst="rect">
              <a:avLst/>
            </a:prstGeom>
            <a:solidFill>
              <a:srgbClr val="BFDB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Blue nodes: 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Evidence derived from AADL model analysis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52D582-B727-4AC1-BC2E-BC572A1D3CA9}"/>
                </a:ext>
              </a:extLst>
            </p:cNvPr>
            <p:cNvSpPr/>
            <p:nvPr/>
          </p:nvSpPr>
          <p:spPr>
            <a:xfrm>
              <a:off x="2411467" y="3618162"/>
              <a:ext cx="1987421" cy="814190"/>
            </a:xfrm>
            <a:prstGeom prst="rect">
              <a:avLst/>
            </a:prstGeom>
            <a:solidFill>
              <a:srgbClr val="F5DFB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Orange nodes: 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Evidence based on verified code synthesis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BA0369D-4D73-45F2-BC34-41193516C1C5}"/>
                </a:ext>
              </a:extLst>
            </p:cNvPr>
            <p:cNvSpPr/>
            <p:nvPr/>
          </p:nvSpPr>
          <p:spPr>
            <a:xfrm>
              <a:off x="6049432" y="347639"/>
              <a:ext cx="5946741" cy="4504279"/>
            </a:xfrm>
            <a:prstGeom prst="roundRect">
              <a:avLst>
                <a:gd name="adj" fmla="val 6774"/>
              </a:avLst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A25977-122B-4175-9102-C551427403DC}"/>
                </a:ext>
              </a:extLst>
            </p:cNvPr>
            <p:cNvSpPr txBox="1"/>
            <p:nvPr/>
          </p:nvSpPr>
          <p:spPr>
            <a:xfrm>
              <a:off x="6194145" y="459217"/>
              <a:ext cx="3632718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sz="14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Filter: </a:t>
              </a:r>
            </a:p>
            <a:p>
              <a:r>
                <a:rPr kumimoji="0" lang="en-US" sz="14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“Operating Region” requests</a:t>
              </a:r>
              <a:endParaRPr lang="en-US" sz="1400" dirty="0">
                <a:latin typeface="Calibri" panose="020F0502020204030204"/>
              </a:endParaRPr>
            </a:p>
            <a:p>
              <a:r>
                <a:rPr lang="en-US" sz="1400" dirty="0">
                  <a:latin typeface="Calibri" panose="020F0502020204030204"/>
                </a:rPr>
                <a:t>are w</a:t>
              </a:r>
              <a:r>
                <a:rPr kumimoji="0" lang="en-US" sz="14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ell-formed with respect to</a:t>
              </a:r>
            </a:p>
            <a:p>
              <a:r>
                <a:rPr lang="en-US" sz="1400" dirty="0">
                  <a:latin typeface="Calibri" panose="020F0502020204030204"/>
                </a:rPr>
                <a:t>message specification</a:t>
              </a:r>
              <a:endParaRPr kumimoji="0" 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endParaRPr lang="en-US" sz="140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558E8F1-6A8B-4C2F-8318-64E579FB54E5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2272001" y="366403"/>
              <a:ext cx="3979509" cy="364780"/>
            </a:xfrm>
            <a:prstGeom prst="lin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3EE1196-1538-493A-B7EA-A53D77859884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2272001" y="1791478"/>
              <a:ext cx="3855578" cy="2976563"/>
            </a:xfrm>
            <a:prstGeom prst="lin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533052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32AF38A6-5F4A-40E4-BD5E-B2A2CE11100D">
            <a:extLst>
              <a:ext uri="{FF2B5EF4-FFF2-40B4-BE49-F238E27FC236}">
                <a16:creationId xmlns:a16="http://schemas.microsoft.com/office/drawing/2014/main" id="{9AB57185-BD20-4B1E-9934-F9215A538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11" y="733425"/>
            <a:ext cx="9844677" cy="590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2C43146B-C46F-4A97-9945-E52665B23B7E}"/>
              </a:ext>
            </a:extLst>
          </p:cNvPr>
          <p:cNvSpPr/>
          <p:nvPr/>
        </p:nvSpPr>
        <p:spPr>
          <a:xfrm>
            <a:off x="7715590" y="4838700"/>
            <a:ext cx="165339" cy="491921"/>
          </a:xfrm>
          <a:prstGeom prst="downArrow">
            <a:avLst>
              <a:gd name="adj1" fmla="val 50000"/>
              <a:gd name="adj2" fmla="val 5202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6AE1AE-87B9-4E1E-B831-8823F158BBE4}"/>
              </a:ext>
            </a:extLst>
          </p:cNvPr>
          <p:cNvSpPr/>
          <p:nvPr/>
        </p:nvSpPr>
        <p:spPr>
          <a:xfrm>
            <a:off x="837610" y="295275"/>
            <a:ext cx="9844677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How does map information propagate from Ground Station through UAV Mission Software to produce a waypoint?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F72F0F-9410-46F9-9CA6-688B0CFC8477}"/>
              </a:ext>
            </a:extLst>
          </p:cNvPr>
          <p:cNvSpPr/>
          <p:nvPr/>
        </p:nvSpPr>
        <p:spPr>
          <a:xfrm>
            <a:off x="952501" y="1685925"/>
            <a:ext cx="2781299" cy="495300"/>
          </a:xfrm>
          <a:prstGeom prst="rect">
            <a:avLst/>
          </a:prstGeom>
          <a:solidFill>
            <a:srgbClr val="4F9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bg1"/>
                </a:solidFill>
              </a:rPr>
              <a:t>Compute “forward propagation” from GS “send_map” output port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8C53A7C-5A8A-4E3E-8ED6-F2FCF62C0CDC}"/>
              </a:ext>
            </a:extLst>
          </p:cNvPr>
          <p:cNvSpPr/>
          <p:nvPr/>
        </p:nvSpPr>
        <p:spPr>
          <a:xfrm rot="10800000">
            <a:off x="7715591" y="3329023"/>
            <a:ext cx="165339" cy="1195861"/>
          </a:xfrm>
          <a:prstGeom prst="downArrow">
            <a:avLst>
              <a:gd name="adj1" fmla="val 50000"/>
              <a:gd name="adj2" fmla="val 5202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AABC1-468F-4DB5-8ACE-3E2803630C39}"/>
              </a:ext>
            </a:extLst>
          </p:cNvPr>
          <p:cNvSpPr/>
          <p:nvPr/>
        </p:nvSpPr>
        <p:spPr>
          <a:xfrm>
            <a:off x="7638869" y="4429125"/>
            <a:ext cx="2848156" cy="495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bg1"/>
                </a:solidFill>
              </a:rPr>
              <a:t>Resulting information flows displayed for different subsystems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5398BFF5-F9E6-49AB-8A46-B51FAD5B70C1}"/>
              </a:ext>
            </a:extLst>
          </p:cNvPr>
          <p:cNvSpPr/>
          <p:nvPr/>
        </p:nvSpPr>
        <p:spPr>
          <a:xfrm>
            <a:off x="3429000" y="2152650"/>
            <a:ext cx="190500" cy="552450"/>
          </a:xfrm>
          <a:prstGeom prst="downArrow">
            <a:avLst/>
          </a:prstGeom>
          <a:solidFill>
            <a:srgbClr val="4F9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68581"/>
      </p:ext>
    </p:extLst>
  </p:cSld>
  <p:clrMapOvr>
    <a:masterClrMapping/>
  </p:clrMapOvr>
</p:sld>
</file>

<file path=ppt/theme/theme1.xml><?xml version="1.0" encoding="utf-8"?>
<a:theme xmlns:a="http://schemas.openxmlformats.org/drawingml/2006/main" name="Collins Aerospace 16x9">
  <a:themeElements>
    <a:clrScheme name="Collins">
      <a:dk1>
        <a:srgbClr val="000000"/>
      </a:dk1>
      <a:lt1>
        <a:srgbClr val="FFFFFF"/>
      </a:lt1>
      <a:dk2>
        <a:srgbClr val="333333"/>
      </a:dk2>
      <a:lt2>
        <a:srgbClr val="DCDCDC"/>
      </a:lt2>
      <a:accent1>
        <a:srgbClr val="E4551F"/>
      </a:accent1>
      <a:accent2>
        <a:srgbClr val="00AB8E"/>
      </a:accent2>
      <a:accent3>
        <a:srgbClr val="F2A900"/>
      </a:accent3>
      <a:accent4>
        <a:srgbClr val="555555"/>
      </a:accent4>
      <a:accent5>
        <a:srgbClr val="898989"/>
      </a:accent5>
      <a:accent6>
        <a:srgbClr val="BBBBBB"/>
      </a:accent6>
      <a:hlink>
        <a:srgbClr val="CF4520"/>
      </a:hlink>
      <a:folHlink>
        <a:srgbClr val="F2A9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_Collins_No_Tech_Data_16x9_optimized.potx" id="{C4DE086A-5793-4AD5-8BC8-CB0FDF0381BD}" vid="{8F2E3E36-8C40-4A9B-97D0-E9E59C039D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3242</TotalTime>
  <Words>553</Words>
  <Application>Microsoft Office PowerPoint</Application>
  <PresentationFormat>Widescreen</PresentationFormat>
  <Paragraphs>222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Regular</vt:lpstr>
      <vt:lpstr>Calibri</vt:lpstr>
      <vt:lpstr>Calibri Light</vt:lpstr>
      <vt:lpstr>Noto Sans Symbols</vt:lpstr>
      <vt:lpstr>Verdana</vt:lpstr>
      <vt:lpstr>Collins Aerospace 16x9</vt:lpstr>
      <vt:lpstr>Office Theme</vt:lpstr>
      <vt:lpstr>Ph3 Demo Platform : Baseline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Ph3 Demo Platform : Baseline</dc:title>
  <dc:creator>Cofer, Darren D                            Collins</dc:creator>
  <cp:lastModifiedBy>Cofer, Darren D                            Collins</cp:lastModifiedBy>
  <cp:revision>21</cp:revision>
  <dcterms:created xsi:type="dcterms:W3CDTF">2021-11-29T04:51:48Z</dcterms:created>
  <dcterms:modified xsi:type="dcterms:W3CDTF">2022-01-31T20:40:49Z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447dd6a-a4a1-440b-a6a3-9124ef1ee017_Enabled">
    <vt:lpwstr>true</vt:lpwstr>
  </property>
  <property fmtid="{D5CDD505-2E9C-101B-9397-08002B2CF9AE}" pid="3" name="MSIP_Label_4447dd6a-a4a1-440b-a6a3-9124ef1ee017_SetDate">
    <vt:lpwstr>2022-01-28T23:25:45Z</vt:lpwstr>
  </property>
  <property fmtid="{D5CDD505-2E9C-101B-9397-08002B2CF9AE}" pid="4" name="MSIP_Label_4447dd6a-a4a1-440b-a6a3-9124ef1ee017_Method">
    <vt:lpwstr>Privileged</vt:lpwstr>
  </property>
  <property fmtid="{D5CDD505-2E9C-101B-9397-08002B2CF9AE}" pid="5" name="MSIP_Label_4447dd6a-a4a1-440b-a6a3-9124ef1ee017_Name">
    <vt:lpwstr>NO TECH DATA</vt:lpwstr>
  </property>
  <property fmtid="{D5CDD505-2E9C-101B-9397-08002B2CF9AE}" pid="6" name="MSIP_Label_4447dd6a-a4a1-440b-a6a3-9124ef1ee017_SiteId">
    <vt:lpwstr>7a18110d-ef9b-4274-acef-e62ab0fe28ed</vt:lpwstr>
  </property>
  <property fmtid="{D5CDD505-2E9C-101B-9397-08002B2CF9AE}" pid="7" name="MSIP_Label_4447dd6a-a4a1-440b-a6a3-9124ef1ee017_ActionId">
    <vt:lpwstr>f768eeec-3149-47dd-9e5a-8dd9984a8067</vt:lpwstr>
  </property>
  <property fmtid="{D5CDD505-2E9C-101B-9397-08002B2CF9AE}" pid="8" name="MSIP_Label_4447dd6a-a4a1-440b-a6a3-9124ef1ee017_ContentBits">
    <vt:lpwstr>0</vt:lpwstr>
  </property>
</Properties>
</file>