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5bdf62a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5bdf62a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5bdf62a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5bdf62a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5bdf62a9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5bdf62a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5ebf204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5ebf204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5ebf204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5ebf204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5ebf204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5ebf204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5ebf204a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5ebf204a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Ski Resort Pricing Strategy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Lupe Covarrubias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400"/>
              <a:buFont typeface="Arial"/>
              <a:buNone/>
            </a:pPr>
            <a:r>
              <a:rPr b="1" lang="en" sz="1600">
                <a:solidFill>
                  <a:schemeClr val="dk1"/>
                </a:solidFill>
              </a:rPr>
              <a:t>How can the Big Mountain Ski Resort capitalize on their facilities or decrease operational costs without undermining the ticket price, and keeping the price at or below the average, before the next skiing season begins? </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Installation</a:t>
            </a:r>
            <a:r>
              <a:rPr lang="en" sz="1600">
                <a:solidFill>
                  <a:schemeClr val="dk1"/>
                </a:solidFill>
              </a:rPr>
              <a:t> of chair lift inc. operating costs by $1.54M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Investigating solutions through data to determine the best value for a ticket price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Facilities that can be capitalized on and keep ticket price inc. at a minimum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Resorts that have the most similarity to Big Mountain and compare ticket prices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Evaluate features that have the most </a:t>
            </a:r>
            <a:r>
              <a:rPr lang="en" sz="1600">
                <a:solidFill>
                  <a:schemeClr val="dk1"/>
                </a:solidFill>
              </a:rPr>
              <a:t>influence</a:t>
            </a:r>
            <a:r>
              <a:rPr lang="en" sz="1600">
                <a:solidFill>
                  <a:schemeClr val="dk1"/>
                </a:solidFill>
              </a:rPr>
              <a:t> on ticket prices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Constraints: missing data on lodge, services, and conveniences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Key data sources: SQL database, S3 bucket</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7" name="Google Shape;67;p15"/>
          <p:cNvSpPr txBox="1"/>
          <p:nvPr>
            <p:ph idx="1" type="body"/>
          </p:nvPr>
        </p:nvSpPr>
        <p:spPr>
          <a:xfrm>
            <a:off x="144650" y="1100650"/>
            <a:ext cx="3959100" cy="37953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dk1"/>
              </a:buClr>
              <a:buSzPts val="1600"/>
              <a:buChar char="●"/>
            </a:pPr>
            <a:r>
              <a:rPr lang="en" sz="1600">
                <a:solidFill>
                  <a:schemeClr val="dk1"/>
                </a:solidFill>
              </a:rPr>
              <a:t>PCA conveys similar </a:t>
            </a:r>
            <a:r>
              <a:rPr lang="en" sz="1600">
                <a:solidFill>
                  <a:schemeClr val="dk1"/>
                </a:solidFill>
              </a:rPr>
              <a:t>resorts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Montana was unique and not quite similar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Features used as targets: number of resorts, runs, total chairs, vertical drop, longest runs, snow making ac, skiable terrain, and days open last year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Features are highly correlated with ticket price which was identified through heatmap and scatter plot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There is room for improvement!</a:t>
            </a:r>
            <a:endParaRPr b="1"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68" name="Google Shape;68;p15"/>
          <p:cNvPicPr preferRelativeResize="0"/>
          <p:nvPr/>
        </p:nvPicPr>
        <p:blipFill>
          <a:blip r:embed="rId3">
            <a:alphaModFix/>
          </a:blip>
          <a:stretch>
            <a:fillRect/>
          </a:stretch>
        </p:blipFill>
        <p:spPr>
          <a:xfrm>
            <a:off x="4658175" y="1203800"/>
            <a:ext cx="4287075" cy="3589000"/>
          </a:xfrm>
          <a:prstGeom prst="rect">
            <a:avLst/>
          </a:prstGeom>
          <a:noFill/>
          <a:ln cap="flat" cmpd="sng" w="38100">
            <a:solidFill>
              <a:srgbClr val="000000"/>
            </a:solidFill>
            <a:prstDash val="solid"/>
            <a:miter lim="8000"/>
            <a:headEnd len="sm" w="sm" type="none"/>
            <a:tailEnd len="sm" w="sm" type="none"/>
          </a:ln>
        </p:spPr>
      </p:pic>
      <p:pic>
        <p:nvPicPr>
          <p:cNvPr id="69" name="Google Shape;69;p15"/>
          <p:cNvPicPr preferRelativeResize="0"/>
          <p:nvPr/>
        </p:nvPicPr>
        <p:blipFill>
          <a:blip r:embed="rId4">
            <a:alphaModFix/>
          </a:blip>
          <a:stretch>
            <a:fillRect/>
          </a:stretch>
        </p:blipFill>
        <p:spPr>
          <a:xfrm>
            <a:off x="4658173" y="1019646"/>
            <a:ext cx="4287076" cy="3957306"/>
          </a:xfrm>
          <a:prstGeom prst="rect">
            <a:avLst/>
          </a:prstGeom>
          <a:noFill/>
          <a:ln cap="flat" cmpd="sng" w="38100">
            <a:solidFill>
              <a:srgbClr val="000000"/>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dk1"/>
              </a:buClr>
              <a:buSzPts val="1600"/>
              <a:buChar char="●"/>
            </a:pPr>
            <a:r>
              <a:rPr lang="en" sz="1600">
                <a:solidFill>
                  <a:schemeClr val="dk1"/>
                </a:solidFill>
              </a:rPr>
              <a:t>Mean ticket price = $64</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Used linear regression and random forest regression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Cross validation model </a:t>
            </a:r>
            <a:r>
              <a:rPr lang="en" sz="1600">
                <a:solidFill>
                  <a:schemeClr val="dk1"/>
                </a:solidFill>
              </a:rPr>
              <a:t>portrayed</a:t>
            </a:r>
            <a:r>
              <a:rPr lang="en" sz="1600">
                <a:solidFill>
                  <a:schemeClr val="dk1"/>
                </a:solidFill>
              </a:rPr>
              <a:t> random forest model gave the best results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BM currently charges $81 per ticket, modeled price is $96 </a:t>
            </a:r>
            <a:r>
              <a:rPr lang="en" sz="1600">
                <a:solidFill>
                  <a:schemeClr val="dk1"/>
                </a:solidFill>
              </a:rPr>
              <a:t>which is much higher than the current</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No set price that the resort has to set ticket prices to</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Additional cost for chair lift is $1.54M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Possible scenarios for cutting costs or increasing revenue</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Permanently </a:t>
            </a:r>
            <a:r>
              <a:rPr lang="en" sz="1600">
                <a:solidFill>
                  <a:schemeClr val="dk1"/>
                </a:solidFill>
              </a:rPr>
              <a:t>closing down up to 10 of the least used runs</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Increase vertical drop by 150 ft</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Increase vertical drop and add 2 acres of snow making coverage</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Increase longest run by 0.2 miles</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Clr>
                <a:schemeClr val="dk1"/>
              </a:buClr>
              <a:buSzPct val="100000"/>
              <a:buChar char="●"/>
            </a:pPr>
            <a:r>
              <a:rPr lang="en" sz="1600">
                <a:solidFill>
                  <a:schemeClr val="dk1"/>
                </a:solidFill>
              </a:rPr>
              <a:t>Scenarios</a:t>
            </a:r>
            <a:endParaRPr sz="1600">
              <a:solidFill>
                <a:schemeClr val="dk1"/>
              </a:solidFill>
            </a:endParaRPr>
          </a:p>
          <a:p>
            <a:pPr indent="-322580" lvl="1" marL="914400" rtl="0" algn="l">
              <a:spcBef>
                <a:spcPts val="0"/>
              </a:spcBef>
              <a:spcAft>
                <a:spcPts val="0"/>
              </a:spcAft>
              <a:buClr>
                <a:schemeClr val="dk1"/>
              </a:buClr>
              <a:buSzPct val="100000"/>
              <a:buAutoNum type="alphaLcPeriod"/>
            </a:pPr>
            <a:r>
              <a:rPr lang="en" sz="1600">
                <a:solidFill>
                  <a:schemeClr val="dk1"/>
                </a:solidFill>
              </a:rPr>
              <a:t>Lose money in ticket price with the more runs that are closed as shown in the figure</a:t>
            </a:r>
            <a:endParaRPr sz="1600">
              <a:solidFill>
                <a:schemeClr val="dk1"/>
              </a:solidFill>
            </a:endParaRPr>
          </a:p>
          <a:p>
            <a:pPr indent="-322580" lvl="1" marL="914400" rtl="0" algn="l">
              <a:spcBef>
                <a:spcPts val="0"/>
              </a:spcBef>
              <a:spcAft>
                <a:spcPts val="0"/>
              </a:spcAft>
              <a:buClr>
                <a:schemeClr val="dk1"/>
              </a:buClr>
              <a:buSzPct val="100000"/>
              <a:buAutoNum type="alphaLcPeriod"/>
            </a:pPr>
            <a:r>
              <a:rPr b="1" lang="en" sz="1600">
                <a:solidFill>
                  <a:schemeClr val="dk1"/>
                </a:solidFill>
              </a:rPr>
              <a:t>Best scenario was </a:t>
            </a:r>
            <a:r>
              <a:rPr b="1" lang="en" sz="1600">
                <a:solidFill>
                  <a:schemeClr val="dk1"/>
                </a:solidFill>
              </a:rPr>
              <a:t>increasing vertical drop, supported ticket price increase by $2 allowed for an annual estimated profit of $3.47M</a:t>
            </a:r>
            <a:endParaRPr b="1" sz="1600">
              <a:solidFill>
                <a:schemeClr val="dk1"/>
              </a:solidFill>
            </a:endParaRPr>
          </a:p>
          <a:p>
            <a:pPr indent="-322580" lvl="1" marL="914400" rtl="0" algn="l">
              <a:spcBef>
                <a:spcPts val="0"/>
              </a:spcBef>
              <a:spcAft>
                <a:spcPts val="0"/>
              </a:spcAft>
              <a:buClr>
                <a:schemeClr val="dk1"/>
              </a:buClr>
              <a:buSzPct val="100000"/>
              <a:buAutoNum type="alphaLcPeriod"/>
            </a:pPr>
            <a:r>
              <a:rPr lang="en" sz="1600">
                <a:solidFill>
                  <a:schemeClr val="dk1"/>
                </a:solidFill>
              </a:rPr>
              <a:t>Addition of snow making on top of vertical drop inc. made no difference</a:t>
            </a:r>
            <a:endParaRPr sz="1600">
              <a:solidFill>
                <a:schemeClr val="dk1"/>
              </a:solidFill>
            </a:endParaRPr>
          </a:p>
          <a:p>
            <a:pPr indent="-322580" lvl="1" marL="914400" rtl="0" algn="l">
              <a:spcBef>
                <a:spcPts val="0"/>
              </a:spcBef>
              <a:spcAft>
                <a:spcPts val="0"/>
              </a:spcAft>
              <a:buClr>
                <a:schemeClr val="dk1"/>
              </a:buClr>
              <a:buSzPct val="100000"/>
              <a:buAutoNum type="alphaLcPeriod"/>
            </a:pPr>
            <a:r>
              <a:rPr lang="en" sz="1600">
                <a:solidFill>
                  <a:schemeClr val="dk1"/>
                </a:solidFill>
              </a:rPr>
              <a:t>Increasing longest run by 0.2 miles makes no difference in profit or ticket price</a:t>
            </a:r>
            <a:endParaRPr sz="1600">
              <a:solidFill>
                <a:schemeClr val="dk1"/>
              </a:solidFill>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4714550" y="1017725"/>
            <a:ext cx="4321075" cy="238905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a:t>
            </a:r>
            <a:endParaRPr/>
          </a:p>
        </p:txBody>
      </p:sp>
      <p:pic>
        <p:nvPicPr>
          <p:cNvPr id="89" name="Google Shape;89;p18"/>
          <p:cNvPicPr preferRelativeResize="0"/>
          <p:nvPr/>
        </p:nvPicPr>
        <p:blipFill>
          <a:blip r:embed="rId3">
            <a:alphaModFix/>
          </a:blip>
          <a:stretch>
            <a:fillRect/>
          </a:stretch>
        </p:blipFill>
        <p:spPr>
          <a:xfrm>
            <a:off x="311700" y="1275700"/>
            <a:ext cx="4023200" cy="3256875"/>
          </a:xfrm>
          <a:prstGeom prst="rect">
            <a:avLst/>
          </a:prstGeom>
          <a:noFill/>
          <a:ln cap="flat" cmpd="sng" w="38100">
            <a:solidFill>
              <a:srgbClr val="000000"/>
            </a:solidFill>
            <a:prstDash val="solid"/>
            <a:miter lim="8000"/>
            <a:headEnd len="sm" w="sm" type="none"/>
            <a:tailEnd len="sm" w="sm" type="none"/>
          </a:ln>
        </p:spPr>
      </p:pic>
      <p:pic>
        <p:nvPicPr>
          <p:cNvPr id="90" name="Google Shape;90;p18"/>
          <p:cNvPicPr preferRelativeResize="0"/>
          <p:nvPr/>
        </p:nvPicPr>
        <p:blipFill>
          <a:blip r:embed="rId4">
            <a:alphaModFix/>
          </a:blip>
          <a:stretch>
            <a:fillRect/>
          </a:stretch>
        </p:blipFill>
        <p:spPr>
          <a:xfrm>
            <a:off x="4462950" y="1648325"/>
            <a:ext cx="4444574" cy="240225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a:t>
            </a:r>
            <a:endParaRPr/>
          </a:p>
        </p:txBody>
      </p:sp>
      <p:pic>
        <p:nvPicPr>
          <p:cNvPr id="96" name="Google Shape;96;p19"/>
          <p:cNvPicPr preferRelativeResize="0"/>
          <p:nvPr/>
        </p:nvPicPr>
        <p:blipFill>
          <a:blip r:embed="rId3">
            <a:alphaModFix/>
          </a:blip>
          <a:stretch>
            <a:fillRect/>
          </a:stretch>
        </p:blipFill>
        <p:spPr>
          <a:xfrm>
            <a:off x="96600" y="1441575"/>
            <a:ext cx="4337475" cy="2385575"/>
          </a:xfrm>
          <a:prstGeom prst="rect">
            <a:avLst/>
          </a:prstGeom>
          <a:noFill/>
          <a:ln cap="flat" cmpd="sng" w="38100">
            <a:solidFill>
              <a:srgbClr val="000000"/>
            </a:solidFill>
            <a:prstDash val="solid"/>
            <a:miter lim="8000"/>
            <a:headEnd len="sm" w="sm" type="none"/>
            <a:tailEnd len="sm" w="sm" type="none"/>
          </a:ln>
        </p:spPr>
      </p:pic>
      <p:pic>
        <p:nvPicPr>
          <p:cNvPr id="97" name="Google Shape;97;p19"/>
          <p:cNvPicPr preferRelativeResize="0"/>
          <p:nvPr/>
        </p:nvPicPr>
        <p:blipFill>
          <a:blip r:embed="rId4">
            <a:alphaModFix/>
          </a:blip>
          <a:stretch>
            <a:fillRect/>
          </a:stretch>
        </p:blipFill>
        <p:spPr>
          <a:xfrm>
            <a:off x="4676725" y="1433675"/>
            <a:ext cx="4337475" cy="2401372"/>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chemeClr val="dk1"/>
              </a:buClr>
              <a:buSzPts val="1700"/>
              <a:buChar char="●"/>
            </a:pPr>
            <a:r>
              <a:rPr lang="en" sz="1700">
                <a:solidFill>
                  <a:schemeClr val="dk1"/>
                </a:solidFill>
              </a:rPr>
              <a:t>BM modeled price is $96 per ticket </a:t>
            </a:r>
            <a:r>
              <a:rPr lang="en" sz="1700">
                <a:solidFill>
                  <a:schemeClr val="dk1"/>
                </a:solidFill>
              </a:rPr>
              <a:t>with MAE of about $10</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Best scenario: increase vertical drop by 150 ft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Supports ticket price inc. by $2</a:t>
            </a:r>
            <a:endParaRPr sz="1700">
              <a:solidFill>
                <a:schemeClr val="dk1"/>
              </a:solidFill>
            </a:endParaRPr>
          </a:p>
          <a:p>
            <a:pPr indent="-336550" lvl="1" marL="914400" rtl="0" algn="l">
              <a:spcBef>
                <a:spcPts val="0"/>
              </a:spcBef>
              <a:spcAft>
                <a:spcPts val="0"/>
              </a:spcAft>
              <a:buClr>
                <a:schemeClr val="dk1"/>
              </a:buClr>
              <a:buSzPts val="1700"/>
              <a:buChar char="○"/>
            </a:pPr>
            <a:r>
              <a:rPr b="1" lang="en" sz="1700">
                <a:solidFill>
                  <a:schemeClr val="dk1"/>
                </a:solidFill>
              </a:rPr>
              <a:t>Potential revenue: $3.47M </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Idea: increase ticket price incrementally every season until desired ticket price is reached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Missing data that may be helpful in gaining more accurate insights: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Lodge operations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Ski rental equipment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More data needed to understand why there is such a large gap in actual versus modeled ticket price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Data is still useful because it conveys there is leniency on increasing ticket price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