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8" r:id="rId8"/>
    <p:sldId id="269" r:id="rId9"/>
    <p:sldId id="271" r:id="rId10"/>
    <p:sldId id="262" r:id="rId11"/>
    <p:sldId id="264" r:id="rId12"/>
    <p:sldId id="263" r:id="rId13"/>
    <p:sldId id="265" r:id="rId14"/>
    <p:sldId id="266" r:id="rId15"/>
    <p:sldId id="267" r:id="rId16"/>
    <p:sldId id="272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8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8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2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7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1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8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BCE2-F741-4BE3-A600-4DE207721FB1}" type="datetimeFigureOut">
              <a:rPr lang="en-GB" smtClean="0"/>
              <a:t>22/05/2012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B70D-F644-44DB-B475-729A2D602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1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Therapeutics Classification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ftc:perturbs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Range: Chemical Compounds (Activity)</a:t>
            </a:r>
          </a:p>
          <a:p>
            <a:r>
              <a:rPr lang="en-GB" dirty="0" smtClean="0"/>
              <a:t>Domain: Gene Product (Activity)</a:t>
            </a:r>
          </a:p>
          <a:p>
            <a:r>
              <a:rPr lang="en-GB" dirty="0" smtClean="0"/>
              <a:t>Comment: Coming from a chemical (drug), reflects the action on the gene product.</a:t>
            </a:r>
          </a:p>
          <a:p>
            <a:endParaRPr lang="en-GB" dirty="0" smtClean="0"/>
          </a:p>
          <a:p>
            <a:r>
              <a:rPr lang="en-GB" dirty="0" smtClean="0"/>
              <a:t>Chain Properties: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ro:is_a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ftc:pertubs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ro:is_a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ro:involved-in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ftc:positively-pertubs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ro:involved-in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ftc:negatively-pertubs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ro:involved-in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ro:part-of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ro:regulates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???</a:t>
            </a: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O</a:t>
            </a:r>
            <a:r>
              <a:rPr lang="en-GB" dirty="0" smtClean="0">
                <a:sym typeface="Wingdings" pitchFamily="2" charset="2"/>
              </a:rPr>
              <a:t>ther combinations are impossible due to range and domain restrictions.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59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ftc:pertubs</a:t>
            </a:r>
            <a:r>
              <a:rPr lang="en-GB" sz="3600" dirty="0" smtClean="0"/>
              <a:t> </a:t>
            </a:r>
            <a:r>
              <a:rPr lang="en-GB" sz="3600" b="1" dirty="0" smtClean="0"/>
              <a:t>o</a:t>
            </a:r>
            <a:r>
              <a:rPr lang="en-GB" sz="3600" dirty="0" smtClean="0"/>
              <a:t> </a:t>
            </a:r>
            <a:r>
              <a:rPr lang="en-GB" sz="3600" dirty="0" err="1" smtClean="0"/>
              <a:t>ro:involved-in</a:t>
            </a:r>
            <a:r>
              <a:rPr lang="en-GB" sz="3600" dirty="0" smtClean="0"/>
              <a:t> </a:t>
            </a:r>
            <a:r>
              <a:rPr lang="en-GB" sz="3600" dirty="0" smtClean="0">
                <a:sym typeface="Wingdings" pitchFamily="2" charset="2"/>
              </a:rPr>
              <a:t> </a:t>
            </a:r>
            <a:r>
              <a:rPr lang="en-GB" sz="3600" dirty="0" err="1" smtClean="0"/>
              <a:t>ftc:pertubs</a:t>
            </a:r>
            <a:r>
              <a:rPr lang="en-GB" sz="3600" dirty="0" smtClean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5556" y="2668611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Lepirudin</a:t>
            </a:r>
            <a:r>
              <a:rPr lang="en-GB" dirty="0" smtClean="0"/>
              <a:t> (DB00001)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3"/>
            <a:endCxn id="15" idx="1"/>
          </p:cNvCxnSpPr>
          <p:nvPr/>
        </p:nvCxnSpPr>
        <p:spPr>
          <a:xfrm>
            <a:off x="3023828" y="2956643"/>
            <a:ext cx="2580935" cy="40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3059668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perturbs some</a:t>
            </a:r>
            <a:endParaRPr lang="en-GB" b="1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1799692" y="3244675"/>
            <a:ext cx="3924436" cy="21737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604763" y="2708920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5796136" y="4950716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regulation of blood coagulation (</a:t>
            </a:r>
            <a:r>
              <a:rPr lang="en-GB" dirty="0"/>
              <a:t>GO:0030194</a:t>
            </a:r>
            <a:r>
              <a:rPr lang="en-GB" dirty="0" smtClean="0"/>
              <a:t>)</a:t>
            </a:r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>
            <a:off x="6828899" y="3284984"/>
            <a:ext cx="227377" cy="1665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4487" y="3732139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11760" y="4331527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perturbs some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4919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err="1" smtClean="0"/>
              <a:t>ftc:positively-pertubs</a:t>
            </a:r>
            <a:r>
              <a:rPr lang="en-GB" sz="2800" dirty="0" smtClean="0"/>
              <a:t> </a:t>
            </a:r>
            <a:r>
              <a:rPr lang="en-GB" sz="2800" b="1" dirty="0" smtClean="0"/>
              <a:t>o</a:t>
            </a:r>
            <a:r>
              <a:rPr lang="en-GB" sz="2800" dirty="0" smtClean="0"/>
              <a:t> </a:t>
            </a:r>
            <a:r>
              <a:rPr lang="en-GB" sz="2800" dirty="0" err="1" smtClean="0"/>
              <a:t>ro:involved-in</a:t>
            </a:r>
            <a:r>
              <a:rPr lang="en-GB" sz="2800" dirty="0" smtClean="0"/>
              <a:t> </a:t>
            </a:r>
            <a:r>
              <a:rPr lang="en-GB" sz="2800" dirty="0" smtClean="0">
                <a:sym typeface="Wingdings" pitchFamily="2" charset="2"/>
              </a:rPr>
              <a:t> </a:t>
            </a:r>
            <a:r>
              <a:rPr lang="en-GB" sz="2800" dirty="0" err="1" smtClean="0"/>
              <a:t>ftc:pertubs</a:t>
            </a:r>
            <a:r>
              <a:rPr lang="en-GB" sz="2800" dirty="0" smtClean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544" y="2348880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Lepirudin</a:t>
            </a:r>
            <a:r>
              <a:rPr lang="en-GB" dirty="0" smtClean="0"/>
              <a:t> (DB00001)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3"/>
            <a:endCxn id="10" idx="1"/>
          </p:cNvCxnSpPr>
          <p:nvPr/>
        </p:nvCxnSpPr>
        <p:spPr>
          <a:xfrm>
            <a:off x="2915816" y="2636912"/>
            <a:ext cx="3316217" cy="40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1011" y="2708920"/>
            <a:ext cx="254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positively perturbs some</a:t>
            </a:r>
            <a:endParaRPr lang="en-GB" b="1" dirty="0"/>
          </a:p>
        </p:txBody>
      </p:sp>
      <p:cxnSp>
        <p:nvCxnSpPr>
          <p:cNvPr id="9" name="Straight Arrow Connector 8"/>
          <p:cNvCxnSpPr>
            <a:stCxn id="5" idx="2"/>
            <a:endCxn id="11" idx="1"/>
          </p:cNvCxnSpPr>
          <p:nvPr/>
        </p:nvCxnSpPr>
        <p:spPr>
          <a:xfrm>
            <a:off x="1691680" y="2924944"/>
            <a:ext cx="4320480" cy="26785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32033" y="2389530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012160" y="5135832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regulation of blood coagulation (</a:t>
            </a:r>
            <a:r>
              <a:rPr lang="en-GB" dirty="0"/>
              <a:t>GO:0030194</a:t>
            </a:r>
            <a:r>
              <a:rPr lang="en-GB" dirty="0" smtClean="0"/>
              <a:t>)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7272300" y="2965594"/>
            <a:ext cx="183869" cy="2170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6482" y="3573016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77002" y="4252446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perturbs some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5105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ftc:negatively-pertubs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ro:involved-in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544" y="2348880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Lepirudin</a:t>
            </a:r>
            <a:r>
              <a:rPr lang="en-GB" dirty="0" smtClean="0"/>
              <a:t> (DB00001)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3"/>
            <a:endCxn id="10" idx="1"/>
          </p:cNvCxnSpPr>
          <p:nvPr/>
        </p:nvCxnSpPr>
        <p:spPr>
          <a:xfrm>
            <a:off x="2915816" y="2636912"/>
            <a:ext cx="3316217" cy="40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1011" y="2708920"/>
            <a:ext cx="260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negatively perturbs some</a:t>
            </a:r>
            <a:endParaRPr lang="en-GB" b="1" dirty="0"/>
          </a:p>
        </p:txBody>
      </p:sp>
      <p:cxnSp>
        <p:nvCxnSpPr>
          <p:cNvPr id="9" name="Straight Arrow Connector 8"/>
          <p:cNvCxnSpPr>
            <a:stCxn id="5" idx="2"/>
            <a:endCxn id="11" idx="1"/>
          </p:cNvCxnSpPr>
          <p:nvPr/>
        </p:nvCxnSpPr>
        <p:spPr>
          <a:xfrm>
            <a:off x="1691680" y="2924944"/>
            <a:ext cx="4320480" cy="26785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32033" y="2389530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012160" y="5135832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regulation of blood coagulation (</a:t>
            </a:r>
            <a:r>
              <a:rPr lang="en-GB" dirty="0"/>
              <a:t>GO:0030194</a:t>
            </a:r>
            <a:r>
              <a:rPr lang="en-GB" dirty="0" smtClean="0"/>
              <a:t>)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7272300" y="2965594"/>
            <a:ext cx="183869" cy="2170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6482" y="3573016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77002" y="4252446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perturbs some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1351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ro:part-of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endParaRPr lang="en-GB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5536" y="2420888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Lepirudin</a:t>
            </a:r>
            <a:r>
              <a:rPr lang="en-GB" dirty="0" smtClean="0"/>
              <a:t> (DB00001)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3"/>
            <a:endCxn id="11" idx="1"/>
          </p:cNvCxnSpPr>
          <p:nvPr/>
        </p:nvCxnSpPr>
        <p:spPr>
          <a:xfrm>
            <a:off x="2843808" y="2708920"/>
            <a:ext cx="3312368" cy="103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2533" y="2812286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perturbs some</a:t>
            </a:r>
            <a:endParaRPr lang="en-GB" b="1" dirty="0"/>
          </a:p>
        </p:txBody>
      </p:sp>
      <p:cxnSp>
        <p:nvCxnSpPr>
          <p:cNvPr id="9" name="Straight Arrow Connector 8"/>
          <p:cNvCxnSpPr>
            <a:stCxn id="5" idx="2"/>
            <a:endCxn id="15" idx="1"/>
          </p:cNvCxnSpPr>
          <p:nvPr/>
        </p:nvCxnSpPr>
        <p:spPr>
          <a:xfrm>
            <a:off x="1619672" y="2996952"/>
            <a:ext cx="4824536" cy="26087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156176" y="2344281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regulation of blood coagulation (</a:t>
            </a:r>
            <a:r>
              <a:rPr lang="en-GB" dirty="0"/>
              <a:t>GO:0030194</a:t>
            </a:r>
            <a:r>
              <a:rPr lang="en-GB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1760" y="4291158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perturbs some</a:t>
            </a:r>
            <a:endParaRPr lang="en-GB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444208" y="5170657"/>
            <a:ext cx="2128065" cy="8700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wound healing (GO:0042060)</a:t>
            </a:r>
          </a:p>
        </p:txBody>
      </p:sp>
      <p:cxnSp>
        <p:nvCxnSpPr>
          <p:cNvPr id="16" name="Straight Arrow Connector 15"/>
          <p:cNvCxnSpPr>
            <a:stCxn id="11" idx="2"/>
            <a:endCxn id="15" idx="0"/>
          </p:cNvCxnSpPr>
          <p:nvPr/>
        </p:nvCxnSpPr>
        <p:spPr>
          <a:xfrm>
            <a:off x="7416316" y="3279608"/>
            <a:ext cx="91925" cy="18910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08240" y="401445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part_of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some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1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ftc:pertubs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ro:regulates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???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724128" y="4941168"/>
            <a:ext cx="2304256" cy="95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blood coagulation (GO:0007596)</a:t>
            </a:r>
          </a:p>
        </p:txBody>
      </p:sp>
      <p:cxnSp>
        <p:nvCxnSpPr>
          <p:cNvPr id="11" name="Straight Arrow Connector 10"/>
          <p:cNvCxnSpPr>
            <a:stCxn id="18" idx="2"/>
            <a:endCxn id="8" idx="0"/>
          </p:cNvCxnSpPr>
          <p:nvPr/>
        </p:nvCxnSpPr>
        <p:spPr>
          <a:xfrm flipH="1">
            <a:off x="6876256" y="3279608"/>
            <a:ext cx="540060" cy="16615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1237" y="4015490"/>
            <a:ext cx="163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regulates some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>
            <a:stCxn id="15" idx="2"/>
            <a:endCxn id="8" idx="1"/>
          </p:cNvCxnSpPr>
          <p:nvPr/>
        </p:nvCxnSpPr>
        <p:spPr>
          <a:xfrm>
            <a:off x="1619672" y="2996952"/>
            <a:ext cx="4104456" cy="24214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3828" y="42154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???</a:t>
            </a:r>
            <a:endParaRPr lang="en-GB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95536" y="2420888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Lepirudin</a:t>
            </a:r>
            <a:r>
              <a:rPr lang="en-GB" dirty="0" smtClean="0"/>
              <a:t> (DB00001)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3"/>
            <a:endCxn id="18" idx="1"/>
          </p:cNvCxnSpPr>
          <p:nvPr/>
        </p:nvCxnSpPr>
        <p:spPr>
          <a:xfrm>
            <a:off x="2843808" y="2708920"/>
            <a:ext cx="3312368" cy="103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12533" y="2812286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perturbs some</a:t>
            </a:r>
            <a:endParaRPr lang="en-GB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156176" y="2344281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regulation of blood coagulation (</a:t>
            </a:r>
            <a:r>
              <a:rPr lang="en-GB" dirty="0"/>
              <a:t>GO:0030194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8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ftc:Agent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 err="1" smtClean="0"/>
              <a:t>ftc:Anti-Biological-Process-Agent</a:t>
            </a:r>
            <a:r>
              <a:rPr lang="en-GB" sz="2400" dirty="0" smtClean="0"/>
              <a:t>:</a:t>
            </a:r>
          </a:p>
          <a:p>
            <a:pPr marL="0" indent="0">
              <a:buNone/>
            </a:pPr>
            <a:r>
              <a:rPr lang="en-GB" sz="2400" dirty="0" smtClean="0"/>
              <a:t>Drug </a:t>
            </a:r>
            <a:r>
              <a:rPr lang="en-GB" sz="2400" dirty="0"/>
              <a:t>and (positively-perturbs some </a:t>
            </a:r>
            <a:r>
              <a:rPr lang="en-GB" sz="2400" dirty="0" smtClean="0"/>
              <a:t>(Protein and </a:t>
            </a:r>
            <a:r>
              <a:rPr lang="en-GB" sz="2400" dirty="0"/>
              <a:t>(involved-in some </a:t>
            </a:r>
            <a:r>
              <a:rPr lang="en-GB" sz="2400" dirty="0" err="1" smtClean="0"/>
              <a:t>negative_regulation_of_biological_process</a:t>
            </a:r>
            <a:r>
              <a:rPr lang="en-GB" sz="2400" dirty="0" smtClean="0"/>
              <a:t>)))</a:t>
            </a:r>
          </a:p>
          <a:p>
            <a:pPr marL="0" indent="0">
              <a:buNone/>
            </a:pPr>
            <a:r>
              <a:rPr lang="en-GB" sz="2400" dirty="0" smtClean="0"/>
              <a:t>Drug </a:t>
            </a:r>
            <a:r>
              <a:rPr lang="en-GB" sz="2400" dirty="0"/>
              <a:t>and (negatively-perturbs some </a:t>
            </a:r>
            <a:r>
              <a:rPr lang="en-GB" sz="2400" dirty="0" smtClean="0"/>
              <a:t>(Protein and </a:t>
            </a:r>
            <a:r>
              <a:rPr lang="en-GB" sz="2400" dirty="0"/>
              <a:t>(involved-in some </a:t>
            </a:r>
            <a:r>
              <a:rPr lang="en-GB" sz="2400" dirty="0" err="1" smtClean="0"/>
              <a:t>positive_regulation_</a:t>
            </a:r>
            <a:r>
              <a:rPr lang="en-GB" sz="2400" dirty="0" err="1"/>
              <a:t>of_biological_process</a:t>
            </a:r>
            <a:r>
              <a:rPr lang="en-GB" sz="2400" dirty="0" smtClean="0"/>
              <a:t>)))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err="1" smtClean="0"/>
              <a:t>ftc:Pro-Biological-Process-Agent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en-GB" sz="2400" dirty="0"/>
              <a:t>Drug and (positively-perturbs some (Protein and (involved-in some </a:t>
            </a:r>
            <a:r>
              <a:rPr lang="en-GB" sz="2400" dirty="0" err="1"/>
              <a:t>positive_regulation_of_biological_process</a:t>
            </a:r>
            <a:r>
              <a:rPr lang="en-GB" sz="2400" dirty="0" smtClean="0"/>
              <a:t>)))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Drug and (negatively-perturbs some (Protein and (involved-in some </a:t>
            </a:r>
            <a:r>
              <a:rPr lang="en-GB" sz="2400" dirty="0" err="1"/>
              <a:t>negative_regulation_of_biological_process</a:t>
            </a:r>
            <a:r>
              <a:rPr lang="en-GB" sz="2400" dirty="0" smtClean="0"/>
              <a:t>)))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34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ftc:Therapeutic_Compound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Drugs from </a:t>
            </a:r>
            <a:r>
              <a:rPr lang="en-GB" dirty="0" err="1" smtClean="0"/>
              <a:t>DrugBank</a:t>
            </a:r>
            <a:r>
              <a:rPr lang="en-GB" dirty="0" smtClean="0"/>
              <a:t> are subclasses of that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68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ftc:Gene_Product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 products (proteins) are sub-classes of this class</a:t>
            </a:r>
          </a:p>
          <a:p>
            <a:r>
              <a:rPr lang="en-GB" dirty="0" smtClean="0"/>
              <a:t>What about non gene-products that are targets of drugs?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89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 from 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Go:Biological_Process</a:t>
            </a:r>
            <a:r>
              <a:rPr lang="en-GB" dirty="0" smtClean="0"/>
              <a:t> and </a:t>
            </a:r>
            <a:r>
              <a:rPr lang="en-GB" dirty="0" err="1" smtClean="0"/>
              <a:t>go:molecular_function</a:t>
            </a:r>
            <a:r>
              <a:rPr lang="en-GB" dirty="0" smtClean="0"/>
              <a:t> are also top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25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9932" r="77347" b="61822"/>
          <a:stretch/>
        </p:blipFill>
        <p:spPr bwMode="auto">
          <a:xfrm>
            <a:off x="242469" y="1556792"/>
            <a:ext cx="2662472" cy="246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t="51973" r="77551" b="33904"/>
          <a:stretch/>
        </p:blipFill>
        <p:spPr bwMode="auto">
          <a:xfrm>
            <a:off x="3347864" y="4643450"/>
            <a:ext cx="2638700" cy="123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 Relations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55038" r="77347" b="14398"/>
          <a:stretch/>
        </p:blipFill>
        <p:spPr bwMode="auto">
          <a:xfrm>
            <a:off x="3349688" y="1622855"/>
            <a:ext cx="2662472" cy="267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22179" r="74471" b="64654"/>
          <a:stretch/>
        </p:blipFill>
        <p:spPr bwMode="auto">
          <a:xfrm>
            <a:off x="6436352" y="2339132"/>
            <a:ext cx="2356339" cy="90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8256" r="74592" b="48660"/>
          <a:stretch/>
        </p:blipFill>
        <p:spPr bwMode="auto">
          <a:xfrm>
            <a:off x="6470294" y="3356992"/>
            <a:ext cx="2317189" cy="8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34099" r="74592" b="52897"/>
          <a:stretch/>
        </p:blipFill>
        <p:spPr bwMode="auto">
          <a:xfrm>
            <a:off x="6401928" y="1371730"/>
            <a:ext cx="2385555" cy="89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9152" r="77347" b="47098"/>
          <a:stretch/>
        </p:blipFill>
        <p:spPr bwMode="auto">
          <a:xfrm>
            <a:off x="179512" y="4315950"/>
            <a:ext cx="2662472" cy="120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059832" y="141277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00192" y="137173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88465" y="4398317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regulation of the mechanism is assumed to be un-uncoupled to the mechanism, in other words: The mechanism can happen without the regulation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09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Anti/Pro Patterns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4104922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580112" y="3893571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positive regulation of blood coagulation (</a:t>
            </a:r>
            <a:r>
              <a:rPr lang="en-GB" dirty="0"/>
              <a:t>GO:0030194</a:t>
            </a:r>
            <a:r>
              <a:rPr lang="en-GB" dirty="0" smtClean="0"/>
              <a:t>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987824" y="4361235"/>
            <a:ext cx="2592288" cy="31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97731" y="4361235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11560" y="2685711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Lepirudin</a:t>
            </a:r>
            <a:r>
              <a:rPr lang="en-GB" dirty="0" smtClean="0"/>
              <a:t> (DB00001)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3" idx="2"/>
            <a:endCxn id="4" idx="0"/>
          </p:cNvCxnSpPr>
          <p:nvPr/>
        </p:nvCxnSpPr>
        <p:spPr>
          <a:xfrm flipH="1">
            <a:off x="1763688" y="3261775"/>
            <a:ext cx="72008" cy="843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11346" y="3429000"/>
            <a:ext cx="265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negatively-perturbs some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52120" y="2397679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Therapeutic Compound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539552" y="5661248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Gene Product</a:t>
            </a:r>
            <a:endParaRPr lang="en-GB" dirty="0"/>
          </a:p>
        </p:txBody>
      </p:sp>
      <p:cxnSp>
        <p:nvCxnSpPr>
          <p:cNvPr id="31" name="Straight Arrow Connector 30"/>
          <p:cNvCxnSpPr>
            <a:stCxn id="4" idx="2"/>
            <a:endCxn id="30" idx="0"/>
          </p:cNvCxnSpPr>
          <p:nvPr/>
        </p:nvCxnSpPr>
        <p:spPr>
          <a:xfrm>
            <a:off x="1763688" y="4680986"/>
            <a:ext cx="0" cy="98026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71700" y="482889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is_a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23" idx="3"/>
            <a:endCxn id="29" idx="1"/>
          </p:cNvCxnSpPr>
          <p:nvPr/>
        </p:nvCxnSpPr>
        <p:spPr>
          <a:xfrm flipV="1">
            <a:off x="3059832" y="2685711"/>
            <a:ext cx="2592288" cy="28803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2433" y="211620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is_a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89039" y="5198230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Anti-blood-coagulation-agent</a:t>
            </a:r>
            <a:r>
              <a:rPr lang="en-GB" dirty="0" smtClean="0"/>
              <a:t> = </a:t>
            </a:r>
            <a:r>
              <a:rPr lang="en-GB" dirty="0" err="1" smtClean="0"/>
              <a:t>Therapeutic_Compound</a:t>
            </a:r>
            <a:r>
              <a:rPr lang="en-GB" dirty="0" smtClean="0"/>
              <a:t> and (negatively-</a:t>
            </a:r>
            <a:r>
              <a:rPr lang="en-GB" dirty="0" err="1" smtClean="0"/>
              <a:t>pertubs</a:t>
            </a:r>
            <a:r>
              <a:rPr lang="en-GB" dirty="0" smtClean="0"/>
              <a:t> some (Gene-Product and involved-in some positive-regulation-of-blood-coagulation))</a:t>
            </a:r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638047" y="1339959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Anti-blood-coagulation-agent</a:t>
            </a:r>
            <a:endParaRPr lang="en-GB" dirty="0"/>
          </a:p>
        </p:txBody>
      </p:sp>
      <p:cxnSp>
        <p:nvCxnSpPr>
          <p:cNvPr id="45" name="Straight Arrow Connector 44"/>
          <p:cNvCxnSpPr>
            <a:stCxn id="23" idx="0"/>
            <a:endCxn id="44" idx="2"/>
          </p:cNvCxnSpPr>
          <p:nvPr/>
        </p:nvCxnSpPr>
        <p:spPr>
          <a:xfrm flipV="1">
            <a:off x="1835696" y="1916023"/>
            <a:ext cx="26487" cy="76968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57168" y="241258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is_a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Proteins with multiple functions (multiple domains) that are the target of the drug. Only part of the functions are perturbed, not everything.</a:t>
            </a:r>
          </a:p>
          <a:p>
            <a:r>
              <a:rPr lang="en-GB" dirty="0" smtClean="0"/>
              <a:t>At the moment deal only with human proteins</a:t>
            </a:r>
          </a:p>
          <a:p>
            <a:r>
              <a:rPr lang="en-GB" dirty="0" smtClean="0"/>
              <a:t>What about other organisms, like bacteria, etc…?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27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Pseudo-Code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Foreach</a:t>
            </a:r>
            <a:r>
              <a:rPr lang="en-GB" dirty="0" smtClean="0"/>
              <a:t>(drug){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Foreach</a:t>
            </a:r>
            <a:r>
              <a:rPr lang="en-GB" dirty="0" smtClean="0"/>
              <a:t>(target){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foreach</a:t>
            </a:r>
            <a:r>
              <a:rPr lang="en-GB" dirty="0" smtClean="0"/>
              <a:t>(</a:t>
            </a:r>
            <a:r>
              <a:rPr lang="en-GB" dirty="0" err="1" smtClean="0"/>
              <a:t>getAllAnnotations</a:t>
            </a:r>
            <a:r>
              <a:rPr lang="en-GB" dirty="0" smtClean="0"/>
              <a:t>()){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if(</a:t>
            </a:r>
            <a:r>
              <a:rPr lang="en-GB" dirty="0" err="1" smtClean="0"/>
              <a:t>annot</a:t>
            </a:r>
            <a:r>
              <a:rPr lang="en-GB" dirty="0" smtClean="0"/>
              <a:t> is BP r+/r- regulating){</a:t>
            </a:r>
          </a:p>
          <a:p>
            <a:pPr marL="0" indent="0">
              <a:buNone/>
            </a:pPr>
            <a:r>
              <a:rPr lang="en-GB" dirty="0" smtClean="0"/>
              <a:t>				create class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}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if(</a:t>
            </a:r>
            <a:r>
              <a:rPr lang="en-GB" dirty="0" err="1" smtClean="0"/>
              <a:t>annot</a:t>
            </a:r>
            <a:r>
              <a:rPr lang="en-GB" dirty="0" smtClean="0"/>
              <a:t> is MF){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create class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}</a:t>
            </a:r>
          </a:p>
          <a:p>
            <a:pPr marL="0" indent="0">
              <a:buNone/>
            </a:pPr>
            <a:r>
              <a:rPr lang="en-GB" dirty="0" smtClean="0"/>
              <a:t>		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59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ftc:involved-in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Range: Gene products (Activity)</a:t>
            </a:r>
          </a:p>
          <a:p>
            <a:r>
              <a:rPr lang="en-GB" dirty="0" smtClean="0"/>
              <a:t>Domain: Bio-Process</a:t>
            </a:r>
          </a:p>
          <a:p>
            <a:r>
              <a:rPr lang="en-GB" dirty="0" smtClean="0"/>
              <a:t>Comment: Coming from GOA, annotation of a gene product with a bio-process</a:t>
            </a:r>
          </a:p>
          <a:p>
            <a:endParaRPr lang="en-GB" dirty="0" smtClean="0"/>
          </a:p>
          <a:p>
            <a:r>
              <a:rPr lang="en-GB" dirty="0" smtClean="0"/>
              <a:t>Chain Properties:</a:t>
            </a:r>
          </a:p>
          <a:p>
            <a:r>
              <a:rPr lang="en-GB" dirty="0" err="1" smtClean="0"/>
              <a:t>ftc:involved-in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ro:is_a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ftc:involved-in</a:t>
            </a:r>
            <a:endParaRPr lang="en-GB" dirty="0" smtClean="0">
              <a:sym typeface="Wingdings" pitchFamily="2" charset="2"/>
            </a:endParaRPr>
          </a:p>
          <a:p>
            <a:r>
              <a:rPr lang="en-GB" dirty="0" smtClean="0"/>
              <a:t>(</a:t>
            </a:r>
            <a:r>
              <a:rPr lang="en-GB" dirty="0" err="1" smtClean="0"/>
              <a:t>ro:is_a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ftc:involved-in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ftc:involved-in</a:t>
            </a:r>
            <a:r>
              <a:rPr lang="en-GB" dirty="0" smtClean="0">
                <a:sym typeface="Wingdings" pitchFamily="2" charset="2"/>
              </a:rPr>
              <a:t>)</a:t>
            </a:r>
            <a:endParaRPr lang="en-GB" dirty="0" smtClean="0"/>
          </a:p>
          <a:p>
            <a:r>
              <a:rPr lang="en-GB" dirty="0" err="1" smtClean="0"/>
              <a:t>ftc:involved-in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ro:part-of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ftc:involved-in</a:t>
            </a:r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/>
              <a:t>ftc:involved-in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ro:regulates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???</a:t>
            </a: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O</a:t>
            </a:r>
            <a:r>
              <a:rPr lang="en-GB" dirty="0" smtClean="0">
                <a:sym typeface="Wingdings" pitchFamily="2" charset="2"/>
              </a:rPr>
              <a:t>ther combinations are impossible due to range and domain restrictions.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5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ftc:involved-in</a:t>
            </a:r>
            <a:r>
              <a:rPr lang="en-GB" sz="3600" dirty="0" smtClean="0"/>
              <a:t> </a:t>
            </a:r>
            <a:r>
              <a:rPr lang="en-GB" sz="3600" b="1" dirty="0" smtClean="0"/>
              <a:t>o</a:t>
            </a:r>
            <a:r>
              <a:rPr lang="en-GB" sz="3600" dirty="0" smtClean="0"/>
              <a:t> </a:t>
            </a:r>
            <a:r>
              <a:rPr lang="en-GB" sz="3600" dirty="0" err="1" smtClean="0"/>
              <a:t>ro:is_a</a:t>
            </a:r>
            <a:r>
              <a:rPr lang="en-GB" sz="3600" dirty="0" smtClean="0"/>
              <a:t> </a:t>
            </a:r>
            <a:r>
              <a:rPr lang="en-GB" sz="3600" dirty="0" smtClean="0">
                <a:sym typeface="Wingdings" pitchFamily="2" charset="2"/>
              </a:rPr>
              <a:t> </a:t>
            </a:r>
            <a:r>
              <a:rPr lang="en-GB" sz="3600" dirty="0" err="1" smtClean="0">
                <a:sym typeface="Wingdings" pitchFamily="2" charset="2"/>
              </a:rPr>
              <a:t>ftc:involved-in</a:t>
            </a:r>
            <a:endParaRPr lang="en-GB" sz="3600" dirty="0" smtClean="0">
              <a:sym typeface="Wingdings" pitchFamily="2" charset="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75556" y="2668611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616116" y="2523818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positive regulation of blood coagulation (</a:t>
            </a:r>
            <a:r>
              <a:rPr lang="en-GB" dirty="0"/>
              <a:t>GO:0030194</a:t>
            </a:r>
            <a:r>
              <a:rPr lang="en-GB" dirty="0" smtClean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4128" y="4941168"/>
            <a:ext cx="2304256" cy="95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regulation of blood coagulation (GO:0030193)</a:t>
            </a:r>
          </a:p>
        </p:txBody>
      </p: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>
            <a:off x="3023828" y="2956643"/>
            <a:ext cx="2592288" cy="348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872" y="3059668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6876256" y="3459145"/>
            <a:ext cx="0" cy="148202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4268" y="401549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is_a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3" idx="2"/>
            <a:endCxn id="7" idx="1"/>
          </p:cNvCxnSpPr>
          <p:nvPr/>
        </p:nvCxnSpPr>
        <p:spPr>
          <a:xfrm>
            <a:off x="1799692" y="3244675"/>
            <a:ext cx="3924436" cy="21737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6913" y="4365104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54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ftc:involved-in</a:t>
            </a:r>
            <a:r>
              <a:rPr lang="en-GB" sz="3200" dirty="0" smtClean="0"/>
              <a:t> </a:t>
            </a:r>
            <a:r>
              <a:rPr lang="en-GB" sz="3200" b="1" dirty="0" smtClean="0"/>
              <a:t>o</a:t>
            </a:r>
            <a:r>
              <a:rPr lang="en-GB" sz="3200" dirty="0" smtClean="0"/>
              <a:t> </a:t>
            </a:r>
            <a:r>
              <a:rPr lang="en-GB" sz="3200" dirty="0" err="1" smtClean="0"/>
              <a:t>ro:part-of</a:t>
            </a:r>
            <a:r>
              <a:rPr lang="en-GB" sz="3200" dirty="0" smtClean="0"/>
              <a:t> </a:t>
            </a:r>
            <a:r>
              <a:rPr lang="en-GB" sz="3200" dirty="0" smtClean="0">
                <a:sym typeface="Wingdings" pitchFamily="2" charset="2"/>
              </a:rPr>
              <a:t> </a:t>
            </a:r>
            <a:r>
              <a:rPr lang="en-GB" sz="3200" dirty="0" err="1" smtClean="0">
                <a:sym typeface="Wingdings" pitchFamily="2" charset="2"/>
              </a:rPr>
              <a:t>ftc:involved-in</a:t>
            </a:r>
            <a:endParaRPr lang="en-GB" sz="3200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5556" y="2668611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616116" y="2523818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platelet activation (GO:0030168)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4128" y="4941168"/>
            <a:ext cx="2304256" cy="95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blood coagulation (GO:0007596)</a:t>
            </a:r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3023828" y="2956643"/>
            <a:ext cx="2592288" cy="348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3059668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6876256" y="3459145"/>
            <a:ext cx="0" cy="14820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4268" y="401549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part_of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some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  <a:endCxn id="8" idx="1"/>
          </p:cNvCxnSpPr>
          <p:nvPr/>
        </p:nvCxnSpPr>
        <p:spPr>
          <a:xfrm>
            <a:off x="1799692" y="3244675"/>
            <a:ext cx="3924436" cy="21737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6913" y="4365104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37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ftc:involved-in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ro:regulates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???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575556" y="2668611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5616116" y="2523818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regulation of blood coagulation (</a:t>
            </a:r>
            <a:r>
              <a:rPr lang="en-GB" dirty="0"/>
              <a:t>GO:0030194</a:t>
            </a:r>
            <a:r>
              <a:rPr lang="en-GB" dirty="0" smtClean="0"/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24128" y="4941168"/>
            <a:ext cx="2304256" cy="95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blood coagulation (GO:0007596)</a:t>
            </a:r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3023828" y="2956643"/>
            <a:ext cx="2592288" cy="348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19872" y="3059668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  <p:cxnSp>
        <p:nvCxnSpPr>
          <p:cNvPr id="19" name="Straight Arrow Connector 18"/>
          <p:cNvCxnSpPr>
            <a:stCxn id="15" idx="2"/>
            <a:endCxn id="16" idx="0"/>
          </p:cNvCxnSpPr>
          <p:nvPr/>
        </p:nvCxnSpPr>
        <p:spPr>
          <a:xfrm>
            <a:off x="6876256" y="3459145"/>
            <a:ext cx="0" cy="148202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84268" y="4015490"/>
            <a:ext cx="163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regulates some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/>
          <p:cNvCxnSpPr>
            <a:stCxn id="14" idx="2"/>
            <a:endCxn id="16" idx="1"/>
          </p:cNvCxnSpPr>
          <p:nvPr/>
        </p:nvCxnSpPr>
        <p:spPr>
          <a:xfrm>
            <a:off x="1799692" y="3244675"/>
            <a:ext cx="3924436" cy="21737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23828" y="421545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???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5614389"/>
            <a:ext cx="435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protein is involved in the regulation process, not the process itself. A bit ambiguous, but inline with GO.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64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ftc:has-function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Range: Gene products (Activity)</a:t>
            </a:r>
          </a:p>
          <a:p>
            <a:r>
              <a:rPr lang="en-GB" dirty="0" smtClean="0"/>
              <a:t>Domain: Molecular Function</a:t>
            </a:r>
          </a:p>
          <a:p>
            <a:r>
              <a:rPr lang="en-GB" dirty="0" smtClean="0"/>
              <a:t>Comment: Coming from GOA, annotation of a gene product with a function.</a:t>
            </a:r>
          </a:p>
          <a:p>
            <a:endParaRPr lang="en-GB" dirty="0" smtClean="0"/>
          </a:p>
          <a:p>
            <a:r>
              <a:rPr lang="en-GB" dirty="0" smtClean="0"/>
              <a:t>Chain Properties:</a:t>
            </a:r>
          </a:p>
          <a:p>
            <a:r>
              <a:rPr lang="en-GB" dirty="0" err="1" smtClean="0"/>
              <a:t>ftc:has-function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ro:is_a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ftc:has-function</a:t>
            </a:r>
            <a:r>
              <a:rPr lang="en-GB" dirty="0" smtClean="0"/>
              <a:t> </a:t>
            </a:r>
            <a:endParaRPr lang="en-GB" dirty="0" smtClean="0">
              <a:sym typeface="Wingdings" pitchFamily="2" charset="2"/>
            </a:endParaRPr>
          </a:p>
          <a:p>
            <a:r>
              <a:rPr lang="en-GB" dirty="0" smtClean="0"/>
              <a:t>(</a:t>
            </a:r>
            <a:r>
              <a:rPr lang="en-GB" dirty="0" err="1" smtClean="0"/>
              <a:t>ro:is_a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ftc:has-function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ftc:has-function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)</a:t>
            </a:r>
            <a:endParaRPr lang="en-GB" dirty="0" smtClean="0"/>
          </a:p>
          <a:p>
            <a:r>
              <a:rPr lang="en-GB" dirty="0" err="1" smtClean="0"/>
              <a:t>ftc:has-function</a:t>
            </a:r>
            <a:r>
              <a:rPr lang="en-GB" dirty="0" smtClean="0"/>
              <a:t> </a:t>
            </a:r>
            <a:r>
              <a:rPr lang="en-GB" b="1" dirty="0" smtClean="0"/>
              <a:t>o</a:t>
            </a:r>
            <a:r>
              <a:rPr lang="en-GB" dirty="0" smtClean="0"/>
              <a:t> </a:t>
            </a:r>
            <a:r>
              <a:rPr lang="en-GB" dirty="0" err="1" smtClean="0"/>
              <a:t>ro:part-of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/>
              <a:t>ftc:involved-in</a:t>
            </a:r>
            <a:endParaRPr lang="en-GB" dirty="0" smtClean="0">
              <a:sym typeface="Wingdings" pitchFamily="2" charset="2"/>
            </a:endParaRP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O</a:t>
            </a:r>
            <a:r>
              <a:rPr lang="en-GB" dirty="0" smtClean="0">
                <a:sym typeface="Wingdings" pitchFamily="2" charset="2"/>
              </a:rPr>
              <a:t>ther combinations are impossible due to range and domain restrictions.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79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ftc:has-function</a:t>
            </a:r>
            <a:r>
              <a:rPr lang="en-GB" sz="3200" dirty="0" smtClean="0"/>
              <a:t> </a:t>
            </a:r>
            <a:r>
              <a:rPr lang="en-GB" sz="3200" b="1" dirty="0" smtClean="0"/>
              <a:t>o</a:t>
            </a:r>
            <a:r>
              <a:rPr lang="en-GB" sz="3200" dirty="0" smtClean="0"/>
              <a:t> </a:t>
            </a:r>
            <a:r>
              <a:rPr lang="en-GB" sz="3200" dirty="0" err="1" smtClean="0"/>
              <a:t>ro:is_a</a:t>
            </a:r>
            <a:r>
              <a:rPr lang="en-GB" sz="3200" dirty="0" smtClean="0"/>
              <a:t> </a:t>
            </a:r>
            <a:r>
              <a:rPr lang="en-GB" sz="3200" dirty="0" smtClean="0">
                <a:sym typeface="Wingdings" pitchFamily="2" charset="2"/>
              </a:rPr>
              <a:t> </a:t>
            </a:r>
            <a:r>
              <a:rPr lang="en-GB" sz="3200" dirty="0" err="1" smtClean="0"/>
              <a:t>ftc:has-function</a:t>
            </a:r>
            <a:endParaRPr lang="en-GB" sz="3200" dirty="0" smtClean="0"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556" y="2668611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616116" y="2523818"/>
            <a:ext cx="2520280" cy="935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serine-type </a:t>
            </a:r>
            <a:r>
              <a:rPr lang="en-GB" dirty="0" err="1" smtClean="0"/>
              <a:t>endopeptidase</a:t>
            </a:r>
            <a:r>
              <a:rPr lang="en-GB" dirty="0" smtClean="0"/>
              <a:t> activity (GO:0004252)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4128" y="4941168"/>
            <a:ext cx="2304256" cy="95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catalytic activity (GO:0003824)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3023828" y="2956643"/>
            <a:ext cx="2592288" cy="348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872" y="30596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has-function some</a:t>
            </a:r>
            <a:endParaRPr lang="en-GB" b="1" dirty="0"/>
          </a:p>
        </p:txBody>
      </p:sp>
      <p:cxnSp>
        <p:nvCxnSpPr>
          <p:cNvPr id="14" name="Straight Arrow Connector 13"/>
          <p:cNvCxnSpPr>
            <a:stCxn id="7" idx="2"/>
            <a:endCxn id="9" idx="1"/>
          </p:cNvCxnSpPr>
          <p:nvPr/>
        </p:nvCxnSpPr>
        <p:spPr>
          <a:xfrm>
            <a:off x="1799692" y="3244675"/>
            <a:ext cx="3924436" cy="21737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6256" y="3459145"/>
            <a:ext cx="0" cy="148202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84268" y="401549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is_a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6637" y="438482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has-function some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568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 smtClean="0"/>
              <a:t>ftc:has-function</a:t>
            </a:r>
            <a:r>
              <a:rPr lang="en-GB" sz="3200" dirty="0" smtClean="0"/>
              <a:t> </a:t>
            </a:r>
            <a:r>
              <a:rPr lang="en-GB" sz="3200" b="1" dirty="0" smtClean="0"/>
              <a:t>o</a:t>
            </a:r>
            <a:r>
              <a:rPr lang="en-GB" sz="3200" dirty="0" smtClean="0"/>
              <a:t> </a:t>
            </a:r>
            <a:r>
              <a:rPr lang="en-GB" sz="3200" dirty="0" err="1" smtClean="0"/>
              <a:t>ro:part-of</a:t>
            </a:r>
            <a:r>
              <a:rPr lang="en-GB" sz="3200" dirty="0" smtClean="0"/>
              <a:t> </a:t>
            </a:r>
            <a:r>
              <a:rPr lang="en-GB" sz="3200" dirty="0" smtClean="0">
                <a:sym typeface="Wingdings" pitchFamily="2" charset="2"/>
              </a:rPr>
              <a:t> </a:t>
            </a:r>
            <a:r>
              <a:rPr lang="en-GB" sz="3200" dirty="0" err="1" smtClean="0"/>
              <a:t>ftc:involved-in</a:t>
            </a:r>
            <a:endParaRPr lang="en-GB" sz="3200" dirty="0" smtClean="0">
              <a:sym typeface="Wingdings" pitchFamily="2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5556" y="2668611"/>
            <a:ext cx="244827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Prothrombin</a:t>
            </a:r>
            <a:r>
              <a:rPr lang="en-GB" dirty="0" smtClean="0"/>
              <a:t> (P00734)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616116" y="2474576"/>
            <a:ext cx="2304256" cy="95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catalytic activity (GO:0003824)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 flipV="1">
            <a:off x="3023828" y="2951788"/>
            <a:ext cx="2592288" cy="4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30596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has-function some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5" idx="2"/>
            <a:endCxn id="21" idx="1"/>
          </p:cNvCxnSpPr>
          <p:nvPr/>
        </p:nvCxnSpPr>
        <p:spPr>
          <a:xfrm>
            <a:off x="1799692" y="3244675"/>
            <a:ext cx="3968824" cy="21737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7704" y="4302388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involved-in some</a:t>
            </a:r>
            <a:endParaRPr lang="en-GB" b="1" dirty="0"/>
          </a:p>
        </p:txBody>
      </p:sp>
      <p:cxnSp>
        <p:nvCxnSpPr>
          <p:cNvPr id="19" name="Straight Arrow Connector 18"/>
          <p:cNvCxnSpPr>
            <a:stCxn id="8" idx="2"/>
            <a:endCxn id="21" idx="0"/>
          </p:cNvCxnSpPr>
          <p:nvPr/>
        </p:nvCxnSpPr>
        <p:spPr>
          <a:xfrm>
            <a:off x="6768244" y="3429000"/>
            <a:ext cx="152400" cy="15121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20644" y="39330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part_of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some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68516" y="4941168"/>
            <a:ext cx="2304256" cy="95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metabolic process (GO:0008152)</a:t>
            </a:r>
          </a:p>
        </p:txBody>
      </p:sp>
    </p:spTree>
    <p:extLst>
      <p:ext uri="{BB962C8B-B14F-4D97-AF65-F5344CB8AC3E}">
        <p14:creationId xmlns:p14="http://schemas.microsoft.com/office/powerpoint/2010/main" val="225561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711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Functional Therapeutics Classification</vt:lpstr>
      <vt:lpstr>Go Relations</vt:lpstr>
      <vt:lpstr>ftc:involved-in</vt:lpstr>
      <vt:lpstr>ftc:involved-in o ro:is_a  ftc:involved-in</vt:lpstr>
      <vt:lpstr>ftc:involved-in o ro:part-of  ftc:involved-in</vt:lpstr>
      <vt:lpstr>ftc:involved-in o ro:regulates  ???</vt:lpstr>
      <vt:lpstr>ftc:has-function</vt:lpstr>
      <vt:lpstr>ftc:has-function o ro:is_a  ftc:has-function</vt:lpstr>
      <vt:lpstr>ftc:has-function o ro:part-of  ftc:involved-in</vt:lpstr>
      <vt:lpstr>ftc:perturbs</vt:lpstr>
      <vt:lpstr>ftc:pertubs o ro:involved-in  ftc:pertubs </vt:lpstr>
      <vt:lpstr>ftc:positively-pertubs o ro:involved-in  ftc:pertubs </vt:lpstr>
      <vt:lpstr>ftc:negatively-pertubs o ro:involved-in  ftc:pertubs </vt:lpstr>
      <vt:lpstr>ftc:pertubs o ro:part-of  ftc:pertubs </vt:lpstr>
      <vt:lpstr>ftc:pertubs o ro:regulates  ???</vt:lpstr>
      <vt:lpstr>ftc:Agent</vt:lpstr>
      <vt:lpstr>ftc:Therapeutic_Compound</vt:lpstr>
      <vt:lpstr>ftc:Gene_Product</vt:lpstr>
      <vt:lpstr>Classes from GO</vt:lpstr>
      <vt:lpstr>Anti/Pro Patterns</vt:lpstr>
      <vt:lpstr>Problems</vt:lpstr>
      <vt:lpstr>Pseudo-Code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185</cp:revision>
  <dcterms:created xsi:type="dcterms:W3CDTF">2012-05-21T13:49:14Z</dcterms:created>
  <dcterms:modified xsi:type="dcterms:W3CDTF">2012-05-22T12:03:11Z</dcterms:modified>
</cp:coreProperties>
</file>