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22" r:id="rId3"/>
    <p:sldId id="319" r:id="rId4"/>
    <p:sldId id="282" r:id="rId5"/>
    <p:sldId id="312" r:id="rId6"/>
    <p:sldId id="317" r:id="rId7"/>
    <p:sldId id="316" r:id="rId8"/>
    <p:sldId id="313" r:id="rId9"/>
    <p:sldId id="320" r:id="rId10"/>
    <p:sldId id="259" r:id="rId11"/>
    <p:sldId id="260" r:id="rId12"/>
    <p:sldId id="321" r:id="rId13"/>
    <p:sldId id="262" r:id="rId14"/>
    <p:sldId id="263" r:id="rId15"/>
    <p:sldId id="264" r:id="rId16"/>
    <p:sldId id="268" r:id="rId17"/>
    <p:sldId id="308" r:id="rId18"/>
    <p:sldId id="285" r:id="rId19"/>
    <p:sldId id="284" r:id="rId20"/>
    <p:sldId id="265" r:id="rId21"/>
    <p:sldId id="266" r:id="rId22"/>
    <p:sldId id="269" r:id="rId23"/>
    <p:sldId id="270" r:id="rId24"/>
    <p:sldId id="272" r:id="rId25"/>
    <p:sldId id="273" r:id="rId26"/>
    <p:sldId id="288" r:id="rId27"/>
    <p:sldId id="274" r:id="rId28"/>
    <p:sldId id="287" r:id="rId29"/>
    <p:sldId id="289" r:id="rId30"/>
    <p:sldId id="276" r:id="rId31"/>
    <p:sldId id="280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9" r:id="rId48"/>
    <p:sldId id="306" r:id="rId49"/>
    <p:sldId id="258" r:id="rId50"/>
    <p:sldId id="315" r:id="rId51"/>
    <p:sldId id="311" r:id="rId52"/>
    <p:sldId id="31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C37"/>
    <a:srgbClr val="FFFF66"/>
    <a:srgbClr val="FFFF00"/>
    <a:srgbClr val="FF6600"/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>
      <p:cViewPr>
        <p:scale>
          <a:sx n="75" d="100"/>
          <a:sy n="75" d="100"/>
        </p:scale>
        <p:origin x="-1747" y="-2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5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7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6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0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6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3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0EBA-EB29-4911-B299-C3AF9C09144F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9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roset@ebi.ac.u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hs.uk/conditions/Thrombosis/Pages/Introduction.aspx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roset@ebi.ac.u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rmAutofit/>
          </a:bodyPr>
          <a:lstStyle/>
          <a:p>
            <a:r>
              <a:rPr lang="en-US" b="1" dirty="0"/>
              <a:t>Knowledge manipulation using OWL and reasoners for                    drug-discovery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ICBO 2013 Tutorial</a:t>
            </a:r>
          </a:p>
          <a:p>
            <a:r>
              <a:rPr lang="en-US" dirty="0" smtClean="0"/>
              <a:t>July 7</a:t>
            </a:r>
            <a:r>
              <a:rPr lang="en-US" baseline="30000" dirty="0" smtClean="0"/>
              <a:t>th</a:t>
            </a:r>
            <a:r>
              <a:rPr lang="en-US" dirty="0" smtClean="0"/>
              <a:t> 2013</a:t>
            </a:r>
            <a:endParaRPr lang="en-US" baseline="30000" dirty="0" smtClean="0"/>
          </a:p>
          <a:p>
            <a:r>
              <a:rPr lang="en-US" dirty="0" smtClean="0"/>
              <a:t>Samuel </a:t>
            </a:r>
            <a:r>
              <a:rPr lang="en-US" dirty="0" err="1" smtClean="0"/>
              <a:t>Croset</a:t>
            </a:r>
            <a:endParaRPr lang="en-US" dirty="0"/>
          </a:p>
        </p:txBody>
      </p:sp>
      <p:pic>
        <p:nvPicPr>
          <p:cNvPr id="1026" name="Picture 2" descr="http://www.ebi.ac.uk/Rebholz-srv/BootStrep/logos/EMBL-EB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900005"/>
            <a:ext cx="2590800" cy="8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a/a1/Chembl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900005"/>
            <a:ext cx="1828800" cy="81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2.eng.cam.ac.uk/~cnm24/images/CUnibi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057566"/>
            <a:ext cx="2345404" cy="49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OWL?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Semantic Web: RDF </a:t>
            </a:r>
            <a:r>
              <a:rPr lang="en-US" dirty="0" smtClean="0">
                <a:sym typeface="Wingdings" pitchFamily="2" charset="2"/>
              </a:rPr>
              <a:t> URI and triples  Should improve interoperability over the Web</a:t>
            </a:r>
          </a:p>
          <a:p>
            <a:r>
              <a:rPr lang="en-US" dirty="0" smtClean="0">
                <a:sym typeface="Wingdings" pitchFamily="2" charset="2"/>
              </a:rPr>
              <a:t>Need for shared schemas  ontologies</a:t>
            </a:r>
          </a:p>
          <a:p>
            <a:r>
              <a:rPr lang="en-US" dirty="0" smtClean="0">
                <a:sym typeface="Wingdings" pitchFamily="2" charset="2"/>
              </a:rPr>
              <a:t>OWL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Description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logics </a:t>
            </a:r>
            <a:r>
              <a:rPr lang="en-US" dirty="0" smtClean="0">
                <a:sym typeface="Wingdings" pitchFamily="2" charset="2"/>
              </a:rPr>
              <a:t>and knowledge representation, decidable, attractive </a:t>
            </a:r>
            <a:r>
              <a:rPr lang="en-US" dirty="0">
                <a:sym typeface="Wingdings" pitchFamily="2" charset="2"/>
              </a:rPr>
              <a:t>and </a:t>
            </a:r>
            <a:r>
              <a:rPr lang="en-US" dirty="0" smtClean="0">
                <a:sym typeface="Wingdings" pitchFamily="2" charset="2"/>
              </a:rPr>
              <a:t>well-understood computational properties.</a:t>
            </a:r>
            <a:endParaRPr lang="en-US" dirty="0" smtClean="0"/>
          </a:p>
          <a:p>
            <a:r>
              <a:rPr lang="en-US" dirty="0" smtClean="0"/>
              <a:t>(OWL  </a:t>
            </a:r>
            <a:r>
              <a:rPr lang="en-US" dirty="0" smtClean="0">
                <a:sym typeface="Wingdings" pitchFamily="2" charset="2"/>
              </a:rPr>
              <a:t> Direct Semantics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or RDF-based semantics)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89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OWL?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Confusing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relations between OWL, RDF, SPARQL, reasoning, etc…</a:t>
            </a:r>
          </a:p>
          <a:p>
            <a:r>
              <a:rPr lang="en-US" dirty="0" smtClean="0">
                <a:sym typeface="Wingdings" pitchFamily="2" charset="2"/>
              </a:rPr>
              <a:t>Here we deal with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Direct Semantics </a:t>
            </a:r>
            <a:r>
              <a:rPr lang="en-US" dirty="0" smtClean="0">
                <a:sym typeface="Wingdings" pitchFamily="2" charset="2"/>
              </a:rPr>
              <a:t>of OWL (no RDF)  It’s easier!</a:t>
            </a:r>
          </a:p>
          <a:p>
            <a:r>
              <a:rPr lang="en-US" dirty="0" smtClean="0">
                <a:sym typeface="Wingdings" pitchFamily="2" charset="2"/>
              </a:rPr>
              <a:t>You get to use the reasoner a lot!</a:t>
            </a:r>
          </a:p>
          <a:p>
            <a:r>
              <a:rPr lang="en-US" dirty="0" smtClean="0">
                <a:sym typeface="Wingdings" pitchFamily="2" charset="2"/>
              </a:rPr>
              <a:t>In OWL you build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knowledge-bases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ontologies </a:t>
            </a:r>
            <a:r>
              <a:rPr lang="en-US" dirty="0" smtClean="0">
                <a:sym typeface="Wingdings" pitchFamily="2" charset="2"/>
              </a:rPr>
              <a:t>(here these terms are synonyms – in the wild people use the two)</a:t>
            </a:r>
            <a:r>
              <a:rPr lang="en-US" b="1" dirty="0" smtClean="0"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8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 and Life Sciences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Advantages versus RDF, SQL and flat files?</a:t>
            </a:r>
          </a:p>
          <a:p>
            <a:r>
              <a:rPr lang="en-US" dirty="0" smtClean="0"/>
              <a:t>Formal language to represent hierarchical data</a:t>
            </a:r>
          </a:p>
          <a:p>
            <a:r>
              <a:rPr lang="en-US" dirty="0" smtClean="0"/>
              <a:t>Machine reasoning</a:t>
            </a:r>
          </a:p>
          <a:p>
            <a:r>
              <a:rPr lang="en-US" dirty="0" smtClean="0"/>
              <a:t>Large-scale (OWL 2EL)</a:t>
            </a:r>
          </a:p>
          <a:p>
            <a:r>
              <a:rPr lang="en-US" dirty="0" smtClean="0"/>
              <a:t>Knowledge integration</a:t>
            </a:r>
          </a:p>
          <a:p>
            <a:r>
              <a:rPr lang="en-US" dirty="0" smtClean="0"/>
              <a:t>Composition</a:t>
            </a:r>
            <a:endParaRPr lang="en-US" dirty="0"/>
          </a:p>
          <a:p>
            <a:r>
              <a:rPr lang="en-US" dirty="0" smtClean="0"/>
              <a:t>Powerful query mechanism</a:t>
            </a:r>
          </a:p>
          <a:p>
            <a:endParaRPr lang="en-US" dirty="0" smtClean="0"/>
          </a:p>
        </p:txBody>
      </p:sp>
      <p:pic>
        <p:nvPicPr>
          <p:cNvPr id="1026" name="Picture 2" descr="http://upload.wikimedia.org/wikipedia/commons/thumb/a/a5/Biological_classification_L_Pengo_vflip.svg/200px-Biological_classification_L_Pengo_vfli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40667"/>
            <a:ext cx="2057400" cy="527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8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 2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It’s all about definitions!</a:t>
            </a:r>
          </a:p>
          <a:p>
            <a:r>
              <a:rPr lang="en-US" b="1" dirty="0" smtClean="0"/>
              <a:t>Defining things based on the relations they have</a:t>
            </a:r>
          </a:p>
          <a:p>
            <a:endParaRPr lang="en-US" b="1" dirty="0" smtClean="0"/>
          </a:p>
          <a:p>
            <a:r>
              <a:rPr lang="en-US" b="1" dirty="0" smtClean="0"/>
              <a:t>Entities</a:t>
            </a:r>
            <a:r>
              <a:rPr lang="en-US" b="1" dirty="0"/>
              <a:t>:</a:t>
            </a:r>
            <a:r>
              <a:rPr lang="en-US" dirty="0"/>
              <a:t> elements used to refer to real-world objects</a:t>
            </a:r>
          </a:p>
          <a:p>
            <a:r>
              <a:rPr lang="en-US" b="1" dirty="0"/>
              <a:t>Expressions:</a:t>
            </a:r>
            <a:r>
              <a:rPr lang="en-US" dirty="0"/>
              <a:t> combinations of entities to form complex descriptions from basic </a:t>
            </a:r>
            <a:r>
              <a:rPr lang="en-US" dirty="0" smtClean="0"/>
              <a:t>ones</a:t>
            </a:r>
          </a:p>
          <a:p>
            <a:r>
              <a:rPr lang="en-US" b="1" dirty="0"/>
              <a:t>Axioms:</a:t>
            </a:r>
            <a:r>
              <a:rPr lang="en-US" dirty="0"/>
              <a:t> the basic statements that an OWL ontology expresses </a:t>
            </a:r>
            <a:r>
              <a:rPr lang="en-US" dirty="0">
                <a:sym typeface="Wingdings" pitchFamily="2" charset="2"/>
              </a:rPr>
              <a:t> Pieces of </a:t>
            </a:r>
            <a:r>
              <a:rPr lang="en-US" dirty="0" smtClean="0">
                <a:sym typeface="Wingdings" pitchFamily="2" charset="2"/>
              </a:rPr>
              <a:t>knowledge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48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http://www.w3.org/TR/owl2-primer/#Modeling_Knowledge:_Basic_Notions</a:t>
            </a:r>
          </a:p>
        </p:txBody>
      </p:sp>
    </p:spTree>
    <p:extLst>
      <p:ext uri="{BB962C8B-B14F-4D97-AF65-F5344CB8AC3E}">
        <p14:creationId xmlns:p14="http://schemas.microsoft.com/office/powerpoint/2010/main" val="429352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Classes</a:t>
            </a:r>
            <a:r>
              <a:rPr lang="en-US" dirty="0" smtClean="0"/>
              <a:t>: Categories and Terminology</a:t>
            </a:r>
          </a:p>
          <a:p>
            <a:pPr lvl="1"/>
            <a:r>
              <a:rPr lang="en-US" i="1" dirty="0" smtClean="0"/>
              <a:t>Protein, Human, Drug, Chemical, P53, Binding site, etc… </a:t>
            </a:r>
            <a:r>
              <a:rPr lang="en-US" i="1" dirty="0" smtClean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Pretty much everything in life science.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Individuals (objects)</a:t>
            </a:r>
            <a:r>
              <a:rPr lang="en-US" dirty="0" smtClean="0"/>
              <a:t>: Instances</a:t>
            </a:r>
          </a:p>
          <a:p>
            <a:pPr lvl="1"/>
            <a:r>
              <a:rPr lang="en-US" i="1" dirty="0" smtClean="0"/>
              <a:t>Rex the dog, this mouse on the bench, you, etc…</a:t>
            </a:r>
          </a:p>
          <a:p>
            <a:pPr lvl="1"/>
            <a:endParaRPr lang="en-US" i="1" dirty="0" smtClean="0"/>
          </a:p>
          <a:p>
            <a:r>
              <a:rPr lang="en-US" b="1" dirty="0" smtClean="0"/>
              <a:t>Properties</a:t>
            </a:r>
            <a:r>
              <a:rPr lang="en-US" dirty="0" smtClean="0"/>
              <a:t>: Relations between individuals</a:t>
            </a:r>
          </a:p>
          <a:p>
            <a:pPr lvl="1"/>
            <a:r>
              <a:rPr lang="en-US" i="1" dirty="0" smtClean="0"/>
              <a:t>Part of, regulates, perturbs, etc…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7077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Statements, pieces of knowledge </a:t>
            </a:r>
            <a:r>
              <a:rPr lang="en-US" dirty="0" smtClean="0">
                <a:sym typeface="Wingdings" pitchFamily="2" charset="2"/>
              </a:rPr>
              <a:t> express </a:t>
            </a:r>
            <a:r>
              <a:rPr lang="en-US" b="1" dirty="0" smtClean="0">
                <a:sym typeface="Wingdings" pitchFamily="2" charset="2"/>
              </a:rPr>
              <a:t>the truth</a:t>
            </a:r>
            <a:r>
              <a:rPr lang="en-US" b="1" i="1" dirty="0" smtClean="0">
                <a:sym typeface="Wingdings" pitchFamily="2" charset="2"/>
              </a:rPr>
              <a:t>.</a:t>
            </a:r>
          </a:p>
          <a:p>
            <a:r>
              <a:rPr lang="en-US" dirty="0" smtClean="0">
                <a:sym typeface="Wingdings" pitchFamily="2" charset="2"/>
              </a:rPr>
              <a:t>How classes and properties relate to each other:</a:t>
            </a:r>
          </a:p>
          <a:p>
            <a:pPr lvl="1"/>
            <a:r>
              <a:rPr lang="en-US" dirty="0" smtClean="0"/>
              <a:t>All Humans are Mammals </a:t>
            </a:r>
            <a:r>
              <a:rPr lang="en-US" dirty="0" smtClean="0">
                <a:sym typeface="Wingdings" pitchFamily="2" charset="2"/>
              </a:rPr>
              <a:t> Human is a subclass of Mammal</a:t>
            </a:r>
          </a:p>
          <a:p>
            <a:r>
              <a:rPr lang="en-US" b="1" dirty="0" smtClean="0"/>
              <a:t>You should always think in terms of individuals. </a:t>
            </a:r>
            <a:r>
              <a:rPr lang="en-US" dirty="0" smtClean="0"/>
              <a:t>In biology we don’t really deal much with real individuals, yet classes/properties and axioms are built from relationships between anonymous individuals.</a:t>
            </a:r>
          </a:p>
          <a:p>
            <a:r>
              <a:rPr lang="en-US" dirty="0" smtClean="0"/>
              <a:t>Our first OWL axiom: </a:t>
            </a:r>
            <a:r>
              <a:rPr lang="en-US" b="1" dirty="0" err="1"/>
              <a:t>S</a:t>
            </a:r>
            <a:r>
              <a:rPr lang="en-US" b="1" dirty="0" err="1" smtClean="0"/>
              <a:t>ubClassOf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5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Ontology/Knowledge-base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523"/>
            <a:ext cx="8229600" cy="20144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Set of axioms</a:t>
            </a:r>
          </a:p>
          <a:p>
            <a:r>
              <a:rPr lang="en-US" dirty="0" smtClean="0"/>
              <a:t>Serialized as “.owl” file – Here using the Manchester syntax (Description logics semantics)</a:t>
            </a:r>
          </a:p>
          <a:p>
            <a:r>
              <a:rPr lang="en-US" dirty="0" smtClean="0"/>
              <a:t>Example of output (look at the format, don’t try to understand the logic now):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14678"/>
            <a:ext cx="8382000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Lucida Console" pitchFamily="49" charset="0"/>
              </a:rPr>
              <a:t>ObjectProperty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 part-of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Class: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owl:Thing</a:t>
            </a:r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Class: Cell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Class: Nucleus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SubClassOf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 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    part-of some 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Cell</a:t>
            </a:r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Terminology 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981200"/>
            <a:ext cx="6553200" cy="4247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&lt;</a:t>
            </a:r>
            <a:r>
              <a:rPr lang="en-US" dirty="0" err="1" smtClean="0">
                <a:solidFill>
                  <a:schemeClr val="bg1"/>
                </a:solidFill>
                <a:latin typeface="Lucida Console" pitchFamily="49" charset="0"/>
              </a:rPr>
              <a:t>demo.owl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rdf:type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owl:Ontology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.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:part-of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rdf:type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owl:ObjectProperty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.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:Cell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rdf:type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owl:Class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.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:Nucleus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rdf:type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owl:Class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;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     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Lucida Console" pitchFamily="49" charset="0"/>
              </a:rPr>
              <a:t>rdfs:subClassOf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[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rdf:type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owl:Restriction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;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        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owl:onProperty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:part-of ;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         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      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owl:someValuesFrom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:Cell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         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     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] .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owl:Thing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rdf:type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owl:Class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.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1371600"/>
            <a:ext cx="655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in RDF (turtle – RDF-based semantics):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12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248400" y="1752600"/>
            <a:ext cx="2412561" cy="4584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Individual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3276600" y="1740259"/>
            <a:ext cx="2516675" cy="45843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Property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304800" y="1740259"/>
            <a:ext cx="2449717" cy="4584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685799" y="2371253"/>
            <a:ext cx="1611517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Scientist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Summary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6883" y="5029200"/>
            <a:ext cx="1611517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Person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6781800" y="2514600"/>
            <a:ext cx="16115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John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6770483" y="5181600"/>
            <a:ext cx="16115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Paris</a:t>
            </a:r>
            <a:endParaRPr lang="en-US" sz="3200" dirty="0"/>
          </a:p>
        </p:txBody>
      </p:sp>
      <p:sp>
        <p:nvSpPr>
          <p:cNvPr id="32" name="Rectangle 31"/>
          <p:cNvSpPr/>
          <p:nvPr/>
        </p:nvSpPr>
        <p:spPr>
          <a:xfrm>
            <a:off x="3733800" y="4916032"/>
            <a:ext cx="1611517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works in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713430" y="2286000"/>
            <a:ext cx="1813523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regulates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56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76200" y="1345625"/>
            <a:ext cx="8991600" cy="411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47874" y="2513450"/>
            <a:ext cx="4191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43274" y="2665849"/>
            <a:ext cx="1523999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19674" y="2690675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88957" y="2665850"/>
            <a:ext cx="10019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05000" y="3733800"/>
            <a:ext cx="56388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1200" y="3911025"/>
            <a:ext cx="12954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22283" y="3886200"/>
            <a:ext cx="1611517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6444" y="2488625"/>
            <a:ext cx="3200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29282" y="2665850"/>
            <a:ext cx="883845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3727" y="2641025"/>
            <a:ext cx="10781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1447800"/>
            <a:ext cx="3962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43638" y="1625025"/>
            <a:ext cx="1580962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08083" y="1600200"/>
            <a:ext cx="10781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Summary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599" y="3935850"/>
            <a:ext cx="5309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Scientist </a:t>
            </a:r>
            <a:r>
              <a:rPr lang="en-US" sz="3200" dirty="0" smtClean="0"/>
              <a:t> </a:t>
            </a:r>
            <a:r>
              <a:rPr lang="en-US" sz="3200" dirty="0" err="1" smtClean="0"/>
              <a:t>subClassOf</a:t>
            </a:r>
            <a:r>
              <a:rPr lang="en-US" sz="3200" dirty="0" smtClean="0"/>
              <a:t>   Person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1625025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John</a:t>
            </a:r>
            <a:r>
              <a:rPr lang="en-US" sz="3200" dirty="0"/>
              <a:t>  </a:t>
            </a:r>
            <a:r>
              <a:rPr lang="en-US" sz="3200" dirty="0" smtClean="0"/>
              <a:t>type  Scientist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476474" y="2678262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John</a:t>
            </a:r>
            <a:r>
              <a:rPr lang="en-US" sz="3200" dirty="0"/>
              <a:t> </a:t>
            </a:r>
            <a:r>
              <a:rPr lang="en-US" sz="3200" dirty="0" smtClean="0"/>
              <a:t>  </a:t>
            </a:r>
            <a:r>
              <a:rPr lang="en-US" sz="3200" dirty="0" smtClean="0">
                <a:solidFill>
                  <a:schemeClr val="bg1"/>
                </a:solidFill>
              </a:rPr>
              <a:t>works in   Paris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244" y="2665850"/>
            <a:ext cx="2731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Paris</a:t>
            </a:r>
            <a:r>
              <a:rPr lang="en-US" sz="3200" dirty="0"/>
              <a:t>  </a:t>
            </a:r>
            <a:r>
              <a:rPr lang="en-US" sz="3200" dirty="0" smtClean="0"/>
              <a:t>type City</a:t>
            </a:r>
            <a:endParaRPr lang="en-US" sz="3200" dirty="0"/>
          </a:p>
        </p:txBody>
      </p:sp>
      <p:sp>
        <p:nvSpPr>
          <p:cNvPr id="25" name="Rectangle 24"/>
          <p:cNvSpPr/>
          <p:nvPr/>
        </p:nvSpPr>
        <p:spPr>
          <a:xfrm>
            <a:off x="228600" y="5940474"/>
            <a:ext cx="1878217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Axiom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2541383" y="5940474"/>
            <a:ext cx="1878217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30" name="Rectangle 29"/>
          <p:cNvSpPr/>
          <p:nvPr/>
        </p:nvSpPr>
        <p:spPr>
          <a:xfrm>
            <a:off x="4827383" y="5943600"/>
            <a:ext cx="187821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Individual</a:t>
            </a:r>
            <a:endParaRPr lang="en-US" sz="3200" dirty="0"/>
          </a:p>
        </p:txBody>
      </p:sp>
      <p:sp>
        <p:nvSpPr>
          <p:cNvPr id="31" name="Rectangle 30"/>
          <p:cNvSpPr/>
          <p:nvPr/>
        </p:nvSpPr>
        <p:spPr>
          <a:xfrm>
            <a:off x="7010400" y="5980299"/>
            <a:ext cx="1893873" cy="649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Property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511520" y="4876800"/>
            <a:ext cx="611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Ontology/Knowledge-base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38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Errata – July, 8</a:t>
            </a:r>
            <a:r>
              <a:rPr lang="en-US" baseline="30000" dirty="0" smtClean="0"/>
              <a:t>th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Here is a list of points raised during the tutorial and based on feedback from the audience. I will try to address them for a next release of the talk. Send me an email if you need clarification or have more comments </a:t>
            </a:r>
            <a:r>
              <a:rPr lang="en-US" i="1" dirty="0" smtClean="0">
                <a:hlinkClick r:id="rId2"/>
              </a:rPr>
              <a:t>croset@ebi.ac.uk</a:t>
            </a:r>
            <a:r>
              <a:rPr lang="en-US" i="1" dirty="0" smtClean="0"/>
              <a:t> - Samuel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Things that can be improved (list not comprehensive):</a:t>
            </a:r>
          </a:p>
          <a:p>
            <a:r>
              <a:rPr lang="en-US" dirty="0" smtClean="0"/>
              <a:t>Direct semantics versus OWL based semantics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Could be removed from the talk. The reader can skip that.</a:t>
            </a:r>
            <a:endParaRPr lang="en-US" i="1" dirty="0" smtClean="0"/>
          </a:p>
          <a:p>
            <a:r>
              <a:rPr lang="en-US" i="1" dirty="0" err="1" smtClean="0">
                <a:sym typeface="Wingdings" pitchFamily="2" charset="2"/>
              </a:rPr>
              <a:t>is_a</a:t>
            </a:r>
            <a:r>
              <a:rPr lang="en-US" i="1" dirty="0" smtClean="0">
                <a:sym typeface="Wingdings" pitchFamily="2" charset="2"/>
              </a:rPr>
              <a:t> relationship as defined by GO corresponds to a </a:t>
            </a:r>
            <a:r>
              <a:rPr lang="en-US" i="1" dirty="0" err="1" smtClean="0">
                <a:sym typeface="Wingdings" pitchFamily="2" charset="2"/>
              </a:rPr>
              <a:t>rdfs:subClassOf</a:t>
            </a:r>
            <a:r>
              <a:rPr lang="en-US" i="1" dirty="0" smtClean="0">
                <a:sym typeface="Wingdings" pitchFamily="2" charset="2"/>
              </a:rPr>
              <a:t> axiom in OWL.</a:t>
            </a:r>
          </a:p>
          <a:p>
            <a:r>
              <a:rPr lang="en-US" i="1" dirty="0" smtClean="0">
                <a:sym typeface="Wingdings" pitchFamily="2" charset="2"/>
              </a:rPr>
              <a:t>In OWL, </a:t>
            </a:r>
            <a:r>
              <a:rPr lang="en-US" i="1" dirty="0" err="1" smtClean="0">
                <a:sym typeface="Wingdings" pitchFamily="2" charset="2"/>
              </a:rPr>
              <a:t>is_a</a:t>
            </a:r>
            <a:r>
              <a:rPr lang="en-US" i="1" dirty="0" smtClean="0">
                <a:sym typeface="Wingdings" pitchFamily="2" charset="2"/>
              </a:rPr>
              <a:t> is not an object property, it’s a built-in primitive construct from the language defining the </a:t>
            </a:r>
            <a:r>
              <a:rPr lang="en-US" i="1" dirty="0" err="1" smtClean="0">
                <a:sym typeface="Wingdings" pitchFamily="2" charset="2"/>
              </a:rPr>
              <a:t>relashionship</a:t>
            </a:r>
            <a:r>
              <a:rPr lang="en-US" i="1" dirty="0" smtClean="0">
                <a:sym typeface="Wingdings" pitchFamily="2" charset="2"/>
              </a:rPr>
              <a:t> between sets of things. Other properties (part-of, regulates, etc…) are defined by OWL object properties.</a:t>
            </a:r>
          </a:p>
        </p:txBody>
      </p:sp>
    </p:spTree>
    <p:extLst>
      <p:ext uri="{BB962C8B-B14F-4D97-AF65-F5344CB8AC3E}">
        <p14:creationId xmlns:p14="http://schemas.microsoft.com/office/powerpoint/2010/main" val="1941485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– Classes and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44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Open the file </a:t>
            </a:r>
            <a:r>
              <a:rPr lang="en-US" dirty="0"/>
              <a:t>“NCBI-taxonomy-</a:t>
            </a:r>
            <a:r>
              <a:rPr lang="en-US" dirty="0" err="1"/>
              <a:t>mammals.owl</a:t>
            </a:r>
            <a:r>
              <a:rPr lang="en-US" dirty="0"/>
              <a:t>” </a:t>
            </a:r>
            <a:r>
              <a:rPr lang="en-US" dirty="0" smtClean="0"/>
              <a:t>with a text editor. Can you understand what’s inside?</a:t>
            </a:r>
          </a:p>
          <a:p>
            <a:r>
              <a:rPr lang="en-US" dirty="0" smtClean="0"/>
              <a:t>Now open the file with Protégé and go under the tab “classes”. You can use the option “render by label” in the “View” menu.</a:t>
            </a:r>
          </a:p>
          <a:p>
            <a:r>
              <a:rPr lang="en-US" dirty="0" smtClean="0"/>
              <a:t>Can you recognize the classes? What do they describe?</a:t>
            </a:r>
          </a:p>
          <a:p>
            <a:r>
              <a:rPr lang="en-US" dirty="0" smtClean="0"/>
              <a:t>Can you spot the axioms? What do they capture?</a:t>
            </a:r>
            <a:endParaRPr lang="en-US" dirty="0"/>
          </a:p>
        </p:txBody>
      </p:sp>
      <p:pic>
        <p:nvPicPr>
          <p:cNvPr id="1026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648325"/>
            <a:ext cx="149749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2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that understand the axioms and can deduce things from it.</a:t>
            </a:r>
          </a:p>
          <a:p>
            <a:r>
              <a:rPr lang="en-US" dirty="0" smtClean="0"/>
              <a:t>Used to </a:t>
            </a:r>
            <a:r>
              <a:rPr lang="en-US" b="1" dirty="0" smtClean="0">
                <a:solidFill>
                  <a:schemeClr val="accent6"/>
                </a:solidFill>
              </a:rPr>
              <a:t>classify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the ontology.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Query engine </a:t>
            </a:r>
            <a:r>
              <a:rPr lang="en-US" dirty="0" smtClean="0"/>
              <a:t>for knowledge-bases.</a:t>
            </a:r>
          </a:p>
          <a:p>
            <a:r>
              <a:rPr lang="en-US" dirty="0" smtClean="0"/>
              <a:t>More or less fast depending on the number and type of axioms.</a:t>
            </a:r>
          </a:p>
        </p:txBody>
      </p:sp>
    </p:spTree>
    <p:extLst>
      <p:ext uri="{BB962C8B-B14F-4D97-AF65-F5344CB8AC3E}">
        <p14:creationId xmlns:p14="http://schemas.microsoft.com/office/powerpoint/2010/main" val="21926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2 -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Protégé, go under the “DL query” tab and retrieve </a:t>
            </a:r>
            <a:r>
              <a:rPr lang="en-US" dirty="0"/>
              <a:t>all </a:t>
            </a:r>
            <a:r>
              <a:rPr lang="en-US" dirty="0" smtClean="0"/>
              <a:t>descendant classes of </a:t>
            </a:r>
            <a:r>
              <a:rPr lang="en-US" dirty="0"/>
              <a:t>the </a:t>
            </a:r>
            <a:r>
              <a:rPr lang="en-US" dirty="0" smtClean="0"/>
              <a:t>class </a:t>
            </a:r>
            <a:r>
              <a:rPr lang="en-US" i="1" dirty="0" err="1" smtClean="0"/>
              <a:t>Abrothrix</a:t>
            </a:r>
            <a:r>
              <a:rPr lang="en-US" dirty="0" smtClean="0"/>
              <a:t> (or </a:t>
            </a:r>
            <a:r>
              <a:rPr lang="en-US" i="1" dirty="0" smtClean="0"/>
              <a:t>NCBI_156196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What does this query means? What about the results?</a:t>
            </a:r>
            <a:endParaRPr lang="en-US" dirty="0"/>
          </a:p>
        </p:txBody>
      </p:sp>
      <p:pic>
        <p:nvPicPr>
          <p:cNvPr id="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410200"/>
            <a:ext cx="18288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against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  s.*</a:t>
            </a:r>
          </a:p>
          <a:p>
            <a:pPr marL="0" indent="0">
              <a:buNone/>
            </a:pPr>
            <a:r>
              <a:rPr lang="en-US" dirty="0" smtClean="0"/>
              <a:t>FROM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species AS s,</a:t>
            </a:r>
          </a:p>
          <a:p>
            <a:pPr marL="0" indent="0">
              <a:buNone/>
            </a:pPr>
            <a:r>
              <a:rPr lang="en-US" dirty="0"/>
              <a:t>  species AS t</a:t>
            </a:r>
          </a:p>
          <a:p>
            <a:pPr marL="0" indent="0">
              <a:buNone/>
            </a:pPr>
            <a:r>
              <a:rPr lang="en-US" dirty="0" smtClean="0"/>
              <a:t>WHERE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(</a:t>
            </a:r>
            <a:r>
              <a:rPr lang="en-US" dirty="0" err="1"/>
              <a:t>s.left_value</a:t>
            </a:r>
            <a:r>
              <a:rPr lang="en-US" dirty="0"/>
              <a:t> BETWEEN </a:t>
            </a:r>
            <a:r>
              <a:rPr lang="en-US" dirty="0" err="1"/>
              <a:t>t.left_value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t.right_value</a:t>
            </a:r>
            <a:r>
              <a:rPr lang="en-US" dirty="0"/>
              <a:t>)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t.common_name</a:t>
            </a:r>
            <a:r>
              <a:rPr lang="en-US" dirty="0"/>
              <a:t>=</a:t>
            </a:r>
            <a:r>
              <a:rPr lang="en-US" dirty="0" smtClean="0"/>
              <a:t>'</a:t>
            </a:r>
            <a:r>
              <a:rPr lang="en-US" dirty="0" err="1" smtClean="0"/>
              <a:t>abrothrix</a:t>
            </a:r>
            <a:r>
              <a:rPr lang="en-US" dirty="0" smtClean="0"/>
              <a:t>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0" y="4343400"/>
            <a:ext cx="1981200" cy="243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Constructs – Class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classes and properties to define more things (class expression)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chemeClr val="accent6"/>
                </a:solidFill>
                <a:sym typeface="Wingdings" pitchFamily="2" charset="2"/>
              </a:rPr>
              <a:t>Composition</a:t>
            </a:r>
            <a:endParaRPr lang="en-US" b="1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Intersection: </a:t>
            </a:r>
            <a:r>
              <a:rPr lang="en-US" b="1" dirty="0" smtClean="0">
                <a:solidFill>
                  <a:schemeClr val="accent6"/>
                </a:solidFill>
              </a:rPr>
              <a:t>and</a:t>
            </a:r>
          </a:p>
          <a:p>
            <a:pPr lvl="1"/>
            <a:r>
              <a:rPr lang="en-US" dirty="0" smtClean="0"/>
              <a:t>Mammal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smtClean="0"/>
              <a:t>Omnivore</a:t>
            </a:r>
            <a:endParaRPr lang="en-US" b="1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Existential Restriction: </a:t>
            </a:r>
            <a:r>
              <a:rPr lang="en-US" b="1" dirty="0" smtClean="0">
                <a:solidFill>
                  <a:schemeClr val="accent6"/>
                </a:solidFill>
              </a:rPr>
              <a:t>some</a:t>
            </a:r>
          </a:p>
          <a:p>
            <a:pPr lvl="1"/>
            <a:r>
              <a:rPr lang="en-US" dirty="0" smtClean="0"/>
              <a:t>part-of </a:t>
            </a:r>
            <a:r>
              <a:rPr lang="en-US" b="1" dirty="0" smtClean="0"/>
              <a:t>some</a:t>
            </a:r>
            <a:r>
              <a:rPr lang="en-US" dirty="0" smtClean="0"/>
              <a:t> Cell</a:t>
            </a:r>
          </a:p>
        </p:txBody>
      </p:sp>
      <p:pic>
        <p:nvPicPr>
          <p:cNvPr id="1026" name="Picture 2" descr="http://www.sacred-texts.com/ane/sum/img/fig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7" t="40056" r="82147" b="44180"/>
          <a:stretch/>
        </p:blipFill>
        <p:spPr bwMode="auto">
          <a:xfrm>
            <a:off x="7086600" y="5111436"/>
            <a:ext cx="792934" cy="152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10400" y="4419600"/>
            <a:ext cx="1757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Cuneiform </a:t>
            </a:r>
            <a:r>
              <a:rPr lang="en-US" b="1" dirty="0" smtClean="0"/>
              <a:t>script</a:t>
            </a:r>
          </a:p>
          <a:p>
            <a:r>
              <a:rPr lang="en-US" b="1" dirty="0" smtClean="0"/>
              <a:t>(3000 </a:t>
            </a:r>
            <a:r>
              <a:rPr lang="en-US" b="1" dirty="0"/>
              <a:t>BC</a:t>
            </a:r>
            <a:r>
              <a:rPr lang="en-US" b="1" dirty="0" smtClean="0"/>
              <a:t>):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06281" y="516993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1562" y="568826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16843" y="620659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14283" y="6199728"/>
            <a:ext cx="3915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http://en.wikipedia.org/wiki/Cuneiform</a:t>
            </a:r>
          </a:p>
        </p:txBody>
      </p:sp>
    </p:spTree>
    <p:extLst>
      <p:ext uri="{BB962C8B-B14F-4D97-AF65-F5344CB8AC3E}">
        <p14:creationId xmlns:p14="http://schemas.microsoft.com/office/powerpoint/2010/main" val="35663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Construct: </a:t>
            </a:r>
            <a:r>
              <a:rPr lang="en-US" b="1" dirty="0" smtClean="0"/>
              <a:t>and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209800" y="1600200"/>
            <a:ext cx="6629400" cy="480060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" y="1600200"/>
            <a:ext cx="6629400" cy="480060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418477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Mammal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3729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Omnivore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14650" y="3119735"/>
            <a:ext cx="3638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Mammal </a:t>
            </a:r>
            <a:r>
              <a:rPr lang="en-US" sz="2400" b="1" dirty="0" smtClean="0"/>
              <a:t>and</a:t>
            </a:r>
            <a:r>
              <a:rPr lang="en-US" sz="2400" dirty="0" smtClean="0"/>
              <a:t> </a:t>
            </a:r>
            <a:r>
              <a:rPr lang="en-US" sz="2400" dirty="0"/>
              <a:t>Omnivore</a:t>
            </a:r>
          </a:p>
        </p:txBody>
      </p:sp>
      <p:sp>
        <p:nvSpPr>
          <p:cNvPr id="20" name="Oval 19"/>
          <p:cNvSpPr/>
          <p:nvPr/>
        </p:nvSpPr>
        <p:spPr>
          <a:xfrm>
            <a:off x="1752600" y="22860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33500" y="34671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05000" y="523875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38569" y="47244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19600" y="2362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58000" y="2362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20000" y="4754578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24600" y="393149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42546" y="5312655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86600" y="5578728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48300" y="525556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57670" y="380980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85800" y="5391150"/>
            <a:ext cx="1066800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2400" y="61722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85800" y="1371600"/>
            <a:ext cx="78486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23452" y="1499175"/>
            <a:ext cx="72974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8601" y="1499175"/>
            <a:ext cx="1288799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42602" y="1499175"/>
            <a:ext cx="1739398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114800" y="1499175"/>
            <a:ext cx="16383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Constructs </a:t>
            </a:r>
            <a:r>
              <a:rPr lang="en-US" dirty="0"/>
              <a:t>&amp;</a:t>
            </a:r>
            <a:r>
              <a:rPr lang="en-US" dirty="0" smtClean="0"/>
              <a:t>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99176"/>
            <a:ext cx="77724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Human  </a:t>
            </a:r>
            <a:r>
              <a:rPr lang="en-US" b="1" dirty="0" err="1" smtClean="0"/>
              <a:t>SubClassOf</a:t>
            </a:r>
            <a:r>
              <a:rPr lang="en-US" b="1" dirty="0" smtClean="0"/>
              <a:t> </a:t>
            </a:r>
            <a:r>
              <a:rPr lang="en-US" dirty="0" smtClean="0"/>
              <a:t> Mammal  </a:t>
            </a:r>
            <a:r>
              <a:rPr lang="en-US" b="1" dirty="0" smtClean="0"/>
              <a:t>and</a:t>
            </a:r>
            <a:r>
              <a:rPr lang="en-US" dirty="0" smtClean="0"/>
              <a:t>  Omnivore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09800" y="2514600"/>
            <a:ext cx="6629400" cy="411480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" y="2514600"/>
            <a:ext cx="6629400" cy="411480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0400" y="5100934"/>
            <a:ext cx="2743200" cy="804565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52533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Pig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114800" y="3886007"/>
            <a:ext cx="2743200" cy="838392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0" y="40341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Human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1828800" y="3790946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33500" y="34671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05000" y="523875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38569" y="47244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58000" y="3202632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61564" y="3202632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20000" y="4754578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24600" y="4267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42546" y="5312655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86600" y="5578728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448300" y="5410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57670" y="380980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418477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Mammal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86600" y="3729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Omnivore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3124200"/>
            <a:ext cx="317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Mammal </a:t>
            </a:r>
            <a:r>
              <a:rPr lang="en-US" sz="2400" b="1" dirty="0" smtClean="0"/>
              <a:t>and</a:t>
            </a:r>
            <a:r>
              <a:rPr lang="en-US" sz="2400" dirty="0" smtClean="0"/>
              <a:t> </a:t>
            </a:r>
            <a:r>
              <a:rPr lang="en-US" sz="2400" dirty="0"/>
              <a:t>Omnivore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85800" y="5391150"/>
            <a:ext cx="1066800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" y="61722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Constructs </a:t>
            </a:r>
            <a:r>
              <a:rPr lang="en-US" dirty="0" smtClean="0"/>
              <a:t>&amp;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definition (</a:t>
            </a:r>
            <a:r>
              <a:rPr lang="en-US" dirty="0"/>
              <a:t>Mammal and Omnivore</a:t>
            </a:r>
            <a:r>
              <a:rPr lang="en-US" dirty="0" smtClean="0"/>
              <a:t>) of the concept “</a:t>
            </a:r>
            <a:r>
              <a:rPr lang="en-US" dirty="0"/>
              <a:t>Human </a:t>
            </a:r>
            <a:r>
              <a:rPr lang="en-US" dirty="0" smtClean="0"/>
              <a:t>” is </a:t>
            </a:r>
            <a:r>
              <a:rPr lang="en-US" b="1" dirty="0" smtClean="0">
                <a:solidFill>
                  <a:schemeClr val="accent6"/>
                </a:solidFill>
              </a:rPr>
              <a:t>partial</a:t>
            </a:r>
            <a:r>
              <a:rPr lang="en-US" b="1" i="1" dirty="0" smtClean="0"/>
              <a:t>.</a:t>
            </a:r>
          </a:p>
          <a:p>
            <a:r>
              <a:rPr lang="en-US" dirty="0" smtClean="0"/>
              <a:t>Every human must be at least a mammal and an omnivore according to our definition.</a:t>
            </a:r>
          </a:p>
          <a:p>
            <a:r>
              <a:rPr lang="en-US" i="1" dirty="0" smtClean="0"/>
              <a:t>But it’s not because you are a mammal and an omnivore that you are necessary human!!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78486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23452" y="1499175"/>
            <a:ext cx="72974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8601" y="1499175"/>
            <a:ext cx="1288799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42602" y="1499175"/>
            <a:ext cx="1739398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4800" y="1499175"/>
            <a:ext cx="16383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1499176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Human  </a:t>
            </a:r>
            <a:r>
              <a:rPr lang="en-US" b="1" dirty="0" err="1"/>
              <a:t>S</a:t>
            </a:r>
            <a:r>
              <a:rPr lang="en-US" b="1" dirty="0" err="1" smtClean="0"/>
              <a:t>ubClassOf</a:t>
            </a:r>
            <a:r>
              <a:rPr lang="en-US" b="1" dirty="0" smtClean="0"/>
              <a:t> </a:t>
            </a:r>
            <a:r>
              <a:rPr lang="en-US" dirty="0" smtClean="0"/>
              <a:t> Mammal  </a:t>
            </a:r>
            <a:r>
              <a:rPr lang="en-US" b="1" dirty="0" smtClean="0"/>
              <a:t>and</a:t>
            </a:r>
            <a:r>
              <a:rPr lang="en-US" dirty="0" smtClean="0"/>
              <a:t>  Omnivore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/>
          <p:nvPr/>
        </p:nvSpPr>
        <p:spPr>
          <a:xfrm>
            <a:off x="5257800" y="2989687"/>
            <a:ext cx="3352800" cy="3268678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Construct: </a:t>
            </a:r>
            <a:r>
              <a:rPr lang="en-US" b="1" dirty="0" smtClean="0"/>
              <a:t>some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58020"/>
            <a:ext cx="8382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Existential restriction</a:t>
            </a:r>
            <a:r>
              <a:rPr lang="en-US" sz="2800" dirty="0" smtClean="0"/>
              <a:t>: Weird construct at first, but useful while dealing with incomplete knowledge</a:t>
            </a:r>
          </a:p>
          <a:p>
            <a:r>
              <a:rPr lang="en-US" sz="2600" b="1" dirty="0" smtClean="0"/>
              <a:t>P some C</a:t>
            </a:r>
            <a:r>
              <a:rPr lang="en-US" sz="2600" dirty="0" smtClean="0"/>
              <a:t>: if it exists then a least one instance of C linked by P</a:t>
            </a:r>
            <a:endParaRPr lang="en-US" sz="2600" dirty="0"/>
          </a:p>
        </p:txBody>
      </p:sp>
      <p:sp>
        <p:nvSpPr>
          <p:cNvPr id="33" name="Oval 32"/>
          <p:cNvSpPr/>
          <p:nvPr/>
        </p:nvSpPr>
        <p:spPr>
          <a:xfrm>
            <a:off x="609600" y="3090061"/>
            <a:ext cx="3352800" cy="3268678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38400" y="427399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81200" y="4886985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86685" y="5297374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294422" y="5426328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57588" y="4495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772400" y="5465055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412159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086600" y="5638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202378" y="4747034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096000" y="3352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Cell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1081512" y="3505200"/>
            <a:ext cx="242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part-of </a:t>
            </a:r>
            <a:r>
              <a:rPr lang="en-US" sz="2400" b="1" dirty="0" smtClean="0"/>
              <a:t>some</a:t>
            </a:r>
            <a:r>
              <a:rPr lang="en-US" sz="2400" dirty="0" smtClean="0"/>
              <a:t> Cell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39085" y="4197790"/>
            <a:ext cx="3456915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233942" y="4823234"/>
            <a:ext cx="3862058" cy="139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675676" y="5367350"/>
            <a:ext cx="3526702" cy="135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705253" y="4697994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40074" y="3828458"/>
            <a:ext cx="8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189868" y="4523877"/>
            <a:ext cx="8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239662" y="5472381"/>
            <a:ext cx="8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85800" y="1371600"/>
            <a:ext cx="75438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43742" y="1465224"/>
            <a:ext cx="1271257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791200" y="1465224"/>
            <a:ext cx="105887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10400" y="1456171"/>
            <a:ext cx="838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90258" y="1484840"/>
            <a:ext cx="1454212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19442" y="2837507"/>
            <a:ext cx="3581400" cy="3868093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66458" y="3687401"/>
            <a:ext cx="2691142" cy="262232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34000" y="3312594"/>
            <a:ext cx="3352800" cy="3268678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Constructs </a:t>
            </a:r>
            <a:r>
              <a:rPr lang="en-US" dirty="0" smtClean="0"/>
              <a:t>&amp; axioms</a:t>
            </a:r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2514600" y="459689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057400" y="5209892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62885" y="5620281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70622" y="5749235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094748" y="4124999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848600" y="5787962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248400" y="4444497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629400" y="6157327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278578" y="5069941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181253" y="3469179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Cell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1081512" y="3214042"/>
            <a:ext cx="242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part-of </a:t>
            </a:r>
            <a:r>
              <a:rPr lang="en-US" sz="2400" b="1" dirty="0" smtClean="0"/>
              <a:t>some</a:t>
            </a:r>
            <a:r>
              <a:rPr lang="en-US" sz="2400" dirty="0" smtClean="0"/>
              <a:t> Cell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15285" y="4520697"/>
            <a:ext cx="3456915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310142" y="5146141"/>
            <a:ext cx="3862058" cy="139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751876" y="5690257"/>
            <a:ext cx="3526702" cy="135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781453" y="5020901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16274" y="4151365"/>
            <a:ext cx="8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266068" y="4846784"/>
            <a:ext cx="8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15862" y="5795288"/>
            <a:ext cx="8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00200" y="4056707"/>
            <a:ext cx="148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Nucleus</a:t>
            </a:r>
            <a:endParaRPr lang="en-US" sz="240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853100" y="1447800"/>
            <a:ext cx="7147899" cy="660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Nucleus  </a:t>
            </a:r>
            <a:r>
              <a:rPr lang="en-US" b="1" dirty="0" err="1"/>
              <a:t>S</a:t>
            </a:r>
            <a:r>
              <a:rPr lang="en-US" b="1" dirty="0" err="1" smtClean="0"/>
              <a:t>ubClassOf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part-of</a:t>
            </a:r>
            <a:r>
              <a:rPr lang="en-US" dirty="0" smtClean="0"/>
              <a:t>   </a:t>
            </a:r>
            <a:r>
              <a:rPr lang="en-US" b="1" dirty="0" smtClean="0"/>
              <a:t>some</a:t>
            </a:r>
            <a:r>
              <a:rPr lang="en-US" dirty="0" smtClean="0"/>
              <a:t>   Cell</a:t>
            </a:r>
          </a:p>
        </p:txBody>
      </p:sp>
      <p:sp>
        <p:nvSpPr>
          <p:cNvPr id="28" name="Oval 27"/>
          <p:cNvSpPr/>
          <p:nvPr/>
        </p:nvSpPr>
        <p:spPr>
          <a:xfrm>
            <a:off x="3505200" y="391273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12540" y="6177438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57600" y="2565149"/>
            <a:ext cx="496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“Each nucleus must be part of a cell”</a:t>
            </a:r>
            <a:endParaRPr lang="en-US" sz="2400" i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749593" y="3982739"/>
            <a:ext cx="3260807" cy="230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15227" y="3605370"/>
            <a:ext cx="8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096986" y="5442848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564572" y="4728369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276600" y="6253638"/>
            <a:ext cx="3246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sz="3800" b="1" dirty="0"/>
              <a:t>Files</a:t>
            </a:r>
            <a:r>
              <a:rPr lang="en-US" sz="3800" dirty="0"/>
              <a:t>: http://bit.ly/12flbf8</a:t>
            </a:r>
          </a:p>
          <a:p>
            <a:r>
              <a:rPr lang="en-US" sz="3800" b="1" dirty="0" smtClean="0"/>
              <a:t>Protégé 4.3</a:t>
            </a:r>
            <a:r>
              <a:rPr lang="en-US" sz="3800" dirty="0" smtClean="0"/>
              <a:t>: http</a:t>
            </a:r>
            <a:r>
              <a:rPr lang="en-US" sz="3800" dirty="0"/>
              <a:t>://stanford.io/102ZBJO</a:t>
            </a:r>
          </a:p>
          <a:p>
            <a:r>
              <a:rPr lang="en-US" sz="3800" b="1" dirty="0" smtClean="0"/>
              <a:t>Brain</a:t>
            </a:r>
            <a:r>
              <a:rPr lang="en-US" sz="3800" dirty="0"/>
              <a:t>: http://bit.ly/TYGj4O</a:t>
            </a:r>
            <a:endParaRPr lang="en-US" sz="3800" dirty="0" smtClean="0"/>
          </a:p>
        </p:txBody>
      </p:sp>
    </p:spTree>
    <p:extLst>
      <p:ext uri="{BB962C8B-B14F-4D97-AF65-F5344CB8AC3E}">
        <p14:creationId xmlns:p14="http://schemas.microsoft.com/office/powerpoint/2010/main" val="29210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3 – Implementing the axiom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project inside Protégé.</a:t>
            </a:r>
          </a:p>
          <a:p>
            <a:r>
              <a:rPr lang="en-US" dirty="0" smtClean="0"/>
              <a:t>Implement “Human </a:t>
            </a:r>
            <a:r>
              <a:rPr lang="en-US" dirty="0" err="1"/>
              <a:t>S</a:t>
            </a:r>
            <a:r>
              <a:rPr lang="en-US" dirty="0" err="1" smtClean="0"/>
              <a:t>ubClassOf</a:t>
            </a:r>
            <a:r>
              <a:rPr lang="en-US" dirty="0" smtClean="0"/>
              <a:t> </a:t>
            </a:r>
            <a:r>
              <a:rPr lang="en-US" dirty="0"/>
              <a:t>Mammal and </a:t>
            </a:r>
            <a:r>
              <a:rPr lang="en-US" dirty="0" smtClean="0"/>
              <a:t>Omnivore”</a:t>
            </a:r>
            <a:endParaRPr lang="en-US" dirty="0"/>
          </a:p>
          <a:p>
            <a:r>
              <a:rPr lang="en-US" dirty="0" smtClean="0"/>
              <a:t>Run the reasoner and look at the hierarchy of classes. Does it make sense?</a:t>
            </a:r>
          </a:p>
          <a:p>
            <a:r>
              <a:rPr lang="en-US" dirty="0" smtClean="0"/>
              <a:t>That’s the main role of the reasoner </a:t>
            </a:r>
            <a:r>
              <a:rPr lang="en-US" dirty="0" smtClean="0">
                <a:sym typeface="Wingdings" pitchFamily="2" charset="2"/>
              </a:rPr>
              <a:t> classifying things based on their definitions.</a:t>
            </a:r>
          </a:p>
          <a:p>
            <a:r>
              <a:rPr lang="en-US" dirty="0" smtClean="0">
                <a:sym typeface="Wingdings" pitchFamily="2" charset="2"/>
              </a:rPr>
              <a:t>“Conceptual Lego”</a:t>
            </a:r>
          </a:p>
        </p:txBody>
      </p:sp>
      <p:pic>
        <p:nvPicPr>
          <p:cNvPr id="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953000"/>
            <a:ext cx="1295400" cy="9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4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048000" y="4106015"/>
            <a:ext cx="3048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: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6629400" y="4123233"/>
            <a:ext cx="3048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,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4648200" y="4116821"/>
            <a:ext cx="3048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,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OWL concepts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344" y="5187258"/>
            <a:ext cx="1878217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Axiom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81000" y="1371600"/>
            <a:ext cx="1878217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365344" y="2212452"/>
            <a:ext cx="1893873" cy="6674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Property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365344" y="3051784"/>
            <a:ext cx="2514600" cy="6491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dirty="0" smtClean="0"/>
              <a:t>onstructor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2362200" y="1371600"/>
            <a:ext cx="64008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: Basic block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2362200" y="2209800"/>
            <a:ext cx="64008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: Basic block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52400" y="4076700"/>
            <a:ext cx="2895600" cy="6858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Class Expression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2971800" y="3048000"/>
            <a:ext cx="54864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: Used in class expressions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4076700"/>
            <a:ext cx="1344817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4876800" y="4076700"/>
            <a:ext cx="1741473" cy="6674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Property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6884783" y="4076700"/>
            <a:ext cx="2183017" cy="6491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dirty="0" smtClean="0"/>
              <a:t>onstructor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2387097" y="5257800"/>
            <a:ext cx="65532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: Relations between these entities.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2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 Concepts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610600" cy="525780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09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Axiom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828800"/>
            <a:ext cx="3200400" cy="243840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882676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TBox</a:t>
            </a:r>
            <a:endParaRPr lang="en-US" sz="2400" b="1" dirty="0" smtClean="0"/>
          </a:p>
          <a:p>
            <a:pPr algn="ctr"/>
            <a:r>
              <a:rPr lang="en-US" sz="2400" dirty="0" smtClean="0"/>
              <a:t>(Terminological Axiom)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SubClassOf</a:t>
            </a:r>
            <a:endParaRPr lang="en-US" sz="2400" dirty="0" smtClean="0"/>
          </a:p>
          <a:p>
            <a:pPr algn="ctr"/>
            <a:r>
              <a:rPr lang="en-US" sz="2400" dirty="0" err="1" smtClean="0"/>
              <a:t>EquivalentClasses</a:t>
            </a:r>
            <a:endParaRPr lang="en-US" sz="2400" dirty="0" smtClean="0"/>
          </a:p>
          <a:p>
            <a:pPr algn="ctr"/>
            <a:r>
              <a:rPr lang="en-US" sz="2400" dirty="0" err="1"/>
              <a:t>DisjointClasses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24400" y="2591812"/>
            <a:ext cx="3810000" cy="312318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2668012"/>
            <a:ext cx="358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RBox</a:t>
            </a:r>
            <a:endParaRPr lang="en-US" sz="2400" b="1" dirty="0" smtClean="0"/>
          </a:p>
          <a:p>
            <a:pPr algn="ctr"/>
            <a:r>
              <a:rPr lang="en-US" sz="2400" dirty="0" smtClean="0"/>
              <a:t>(Relational Axiom)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SubObjectPropertyOf</a:t>
            </a:r>
            <a:endParaRPr lang="en-US" sz="2400" dirty="0" smtClean="0"/>
          </a:p>
          <a:p>
            <a:pPr algn="ctr"/>
            <a:r>
              <a:rPr lang="en-US" sz="2400" dirty="0" err="1" smtClean="0"/>
              <a:t>EquivalentObjectProperties</a:t>
            </a:r>
            <a:endParaRPr lang="en-US" sz="2400" dirty="0" smtClean="0"/>
          </a:p>
          <a:p>
            <a:pPr algn="ctr"/>
            <a:r>
              <a:rPr lang="en-US" sz="2400" dirty="0" err="1"/>
              <a:t>ObjectPropertyChain</a:t>
            </a:r>
            <a:endParaRPr lang="en-US" sz="2400" dirty="0" smtClean="0"/>
          </a:p>
          <a:p>
            <a:pPr algn="ctr"/>
            <a:r>
              <a:rPr lang="en-US" sz="2400" dirty="0" err="1" smtClean="0"/>
              <a:t>TransitiveObjectProperty</a:t>
            </a:r>
            <a:endParaRPr lang="en-US" sz="2400" dirty="0" smtClean="0"/>
          </a:p>
          <a:p>
            <a:pPr algn="ctr"/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85800" y="4495800"/>
            <a:ext cx="3200400" cy="1752599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457200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A</a:t>
            </a:r>
            <a:r>
              <a:rPr lang="en-US" sz="2400" b="1" dirty="0" err="1"/>
              <a:t>B</a:t>
            </a:r>
            <a:r>
              <a:rPr lang="en-US" sz="2400" b="1" dirty="0" err="1" smtClean="0"/>
              <a:t>ox</a:t>
            </a:r>
            <a:endParaRPr lang="en-US" sz="2400" b="1" dirty="0" smtClean="0"/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Assertional</a:t>
            </a:r>
            <a:r>
              <a:rPr lang="en-US" sz="2400" dirty="0" smtClean="0"/>
              <a:t> Axiom)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err="1" smtClean="0"/>
              <a:t>ClassAssertion</a:t>
            </a:r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90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Real-life example: The Gene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Biomedical Ontology (OBO) format originally.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Moved to OWL </a:t>
            </a:r>
            <a:r>
              <a:rPr lang="en-US" dirty="0" smtClean="0">
                <a:sym typeface="Wingdings" pitchFamily="2" charset="2"/>
              </a:rPr>
              <a:t> Stronger semantics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http://www.geneontology.org/GO.ontology-ext.relations.shtml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2950272"/>
            <a:ext cx="838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21168" y="2959325"/>
            <a:ext cx="1066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Nucleus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3687968" y="3255072"/>
            <a:ext cx="2408032" cy="9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76879" y="3288268"/>
            <a:ext cx="9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Central pattern: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743200"/>
            <a:ext cx="75438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3742" y="2836824"/>
            <a:ext cx="1271257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2836824"/>
            <a:ext cx="105887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0400" y="2827771"/>
            <a:ext cx="838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0258" y="2856440"/>
            <a:ext cx="1454212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53100" y="2819400"/>
            <a:ext cx="7147899" cy="66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    A       </a:t>
            </a:r>
            <a:r>
              <a:rPr lang="en-US" b="1" dirty="0" err="1" smtClean="0"/>
              <a:t>SubClassOf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bg1"/>
                </a:solidFill>
              </a:rPr>
              <a:t>P       </a:t>
            </a:r>
            <a:r>
              <a:rPr lang="en-US" b="1" dirty="0" smtClean="0"/>
              <a:t>some</a:t>
            </a:r>
            <a:r>
              <a:rPr lang="en-US" dirty="0" smtClean="0"/>
              <a:t>     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4038600"/>
            <a:ext cx="75438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3742" y="4132224"/>
            <a:ext cx="1271257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4132224"/>
            <a:ext cx="105887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10400" y="4123171"/>
            <a:ext cx="838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90258" y="4151840"/>
            <a:ext cx="1454212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53100" y="4114800"/>
            <a:ext cx="7147899" cy="66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Nucleus  </a:t>
            </a:r>
            <a:r>
              <a:rPr lang="en-US" b="1" smtClean="0"/>
              <a:t>SubClassOf</a:t>
            </a:r>
            <a:r>
              <a:rPr lang="en-US" smtClean="0"/>
              <a:t>  </a:t>
            </a:r>
            <a:r>
              <a:rPr lang="en-US" smtClean="0">
                <a:solidFill>
                  <a:schemeClr val="bg1"/>
                </a:solidFill>
              </a:rPr>
              <a:t>part-of</a:t>
            </a:r>
            <a:r>
              <a:rPr lang="en-US" smtClean="0"/>
              <a:t>   </a:t>
            </a:r>
            <a:r>
              <a:rPr lang="en-US" b="1" smtClean="0"/>
              <a:t>some</a:t>
            </a:r>
            <a:r>
              <a:rPr lang="en-US" smtClean="0"/>
              <a:t>   Cell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7200" y="6019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://www.geneontology.org/GO.ontology-ext.relations.shtml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7400" y="5160072"/>
            <a:ext cx="838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392568" y="5169125"/>
            <a:ext cx="1066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Nucleus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3"/>
            <a:endCxn id="21" idx="1"/>
          </p:cNvCxnSpPr>
          <p:nvPr/>
        </p:nvCxnSpPr>
        <p:spPr>
          <a:xfrm flipV="1">
            <a:off x="3459368" y="5464872"/>
            <a:ext cx="2408032" cy="9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48279" y="5498068"/>
            <a:ext cx="9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81199" y="4953000"/>
            <a:ext cx="518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(                             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292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- </a:t>
            </a:r>
            <a:r>
              <a:rPr lang="en-US" dirty="0" err="1" smtClean="0"/>
              <a:t>RBox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9932" r="77347" b="66954"/>
          <a:stretch/>
        </p:blipFill>
        <p:spPr bwMode="auto">
          <a:xfrm>
            <a:off x="288978" y="1556792"/>
            <a:ext cx="2662472" cy="201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" t="51973" r="77551" b="33904"/>
          <a:stretch/>
        </p:blipFill>
        <p:spPr bwMode="auto">
          <a:xfrm>
            <a:off x="3394373" y="4643450"/>
            <a:ext cx="2638700" cy="123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55038" r="77347" b="14398"/>
          <a:stretch/>
        </p:blipFill>
        <p:spPr bwMode="auto">
          <a:xfrm>
            <a:off x="3396197" y="1622855"/>
            <a:ext cx="2662472" cy="267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t="22179" r="74471" b="64654"/>
          <a:stretch/>
        </p:blipFill>
        <p:spPr bwMode="auto">
          <a:xfrm>
            <a:off x="6482861" y="2339132"/>
            <a:ext cx="2356339" cy="90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" t="38256" r="74592" b="48660"/>
          <a:stretch/>
        </p:blipFill>
        <p:spPr bwMode="auto">
          <a:xfrm>
            <a:off x="6516803" y="3356992"/>
            <a:ext cx="2317189" cy="89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t="34099" r="74592" b="52897"/>
          <a:stretch/>
        </p:blipFill>
        <p:spPr bwMode="auto">
          <a:xfrm>
            <a:off x="6448437" y="1371730"/>
            <a:ext cx="2385555" cy="89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39152" r="77347" b="47098"/>
          <a:stretch/>
        </p:blipFill>
        <p:spPr bwMode="auto">
          <a:xfrm>
            <a:off x="226021" y="4315950"/>
            <a:ext cx="2662472" cy="120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059832" y="1412776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00192" y="137173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626006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://www.geneontology.org/GO.ontology-ext.relations.shtml</a:t>
            </a:r>
          </a:p>
        </p:txBody>
      </p:sp>
    </p:spTree>
    <p:extLst>
      <p:ext uri="{BB962C8B-B14F-4D97-AF65-F5344CB8AC3E}">
        <p14:creationId xmlns:p14="http://schemas.microsoft.com/office/powerpoint/2010/main" val="14278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– </a:t>
            </a:r>
            <a:r>
              <a:rPr lang="en-US" dirty="0" err="1" smtClean="0"/>
              <a:t>Rbox</a:t>
            </a:r>
            <a:r>
              <a:rPr lang="en-US" dirty="0" smtClean="0"/>
              <a:t>: part-of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39152" r="77347" b="47098"/>
          <a:stretch/>
        </p:blipFill>
        <p:spPr bwMode="auto">
          <a:xfrm>
            <a:off x="1600200" y="1841790"/>
            <a:ext cx="2590800" cy="1168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38307" y="22098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Transitivity</a:t>
            </a:r>
            <a:endParaRPr lang="en-US" sz="2800" b="1" dirty="0"/>
          </a:p>
        </p:txBody>
      </p:sp>
      <p:pic>
        <p:nvPicPr>
          <p:cNvPr id="1028" name="Picture 4" descr="part-of transitiv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73533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rt of plus is a = part o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57800"/>
            <a:ext cx="73533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7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4 – Transitive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Open the </a:t>
            </a:r>
            <a:r>
              <a:rPr lang="en-US" dirty="0"/>
              <a:t>“</a:t>
            </a:r>
            <a:r>
              <a:rPr lang="en-US" dirty="0" err="1"/>
              <a:t>gene_ontology.owl</a:t>
            </a:r>
            <a:r>
              <a:rPr lang="en-US" dirty="0" smtClean="0"/>
              <a:t>” file.</a:t>
            </a:r>
          </a:p>
          <a:p>
            <a:r>
              <a:rPr lang="en-US" dirty="0" smtClean="0"/>
              <a:t>What are the things that are a </a:t>
            </a:r>
            <a:r>
              <a:rPr lang="en-US" i="1" dirty="0" err="1" smtClean="0"/>
              <a:t>biological_process</a:t>
            </a:r>
            <a:r>
              <a:rPr lang="en-US" i="1" dirty="0" smtClean="0"/>
              <a:t> </a:t>
            </a:r>
            <a:r>
              <a:rPr lang="en-US" i="1" dirty="0"/>
              <a:t>and </a:t>
            </a:r>
            <a:r>
              <a:rPr lang="en-US" i="1" dirty="0" err="1"/>
              <a:t>part_of</a:t>
            </a:r>
            <a:r>
              <a:rPr lang="en-US" i="1" dirty="0"/>
              <a:t> some 'wound </a:t>
            </a:r>
            <a:r>
              <a:rPr lang="en-US" i="1" dirty="0" smtClean="0"/>
              <a:t>healing‘ </a:t>
            </a:r>
            <a:r>
              <a:rPr lang="en-US" dirty="0" smtClean="0"/>
              <a:t>?</a:t>
            </a:r>
          </a:p>
          <a:p>
            <a:r>
              <a:rPr lang="en-US" dirty="0" smtClean="0"/>
              <a:t>Look at the class “</a:t>
            </a:r>
            <a:r>
              <a:rPr lang="en-US" i="1" dirty="0" smtClean="0"/>
              <a:t>blood coagulation, common pathway</a:t>
            </a:r>
            <a:r>
              <a:rPr lang="en-US" dirty="0" smtClean="0"/>
              <a:t>”. Is it obvious for this class to be in the results?</a:t>
            </a:r>
          </a:p>
        </p:txBody>
      </p:sp>
      <p:pic>
        <p:nvPicPr>
          <p:cNvPr id="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95400"/>
            <a:ext cx="1295400" cy="9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2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– </a:t>
            </a:r>
            <a:r>
              <a:rPr lang="en-US" dirty="0" err="1" smtClean="0"/>
              <a:t>Rbox</a:t>
            </a:r>
            <a:r>
              <a:rPr lang="en-US" dirty="0" smtClean="0"/>
              <a:t>: regulates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55038" r="77347" b="29680"/>
          <a:stretch/>
        </p:blipFill>
        <p:spPr bwMode="auto">
          <a:xfrm>
            <a:off x="2286000" y="1921784"/>
            <a:ext cx="2662472" cy="1335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181600" y="2445004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Chain</a:t>
            </a:r>
            <a:endParaRPr lang="en-US" sz="2800" b="1" dirty="0"/>
          </a:p>
        </p:txBody>
      </p:sp>
      <p:pic>
        <p:nvPicPr>
          <p:cNvPr id="2050" name="Picture 2" descr="regulates plus part of relation = regul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46" y="4114800"/>
            <a:ext cx="73533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94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5 – Chained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Look at the “regulates” property inside Protégé.</a:t>
            </a:r>
          </a:p>
          <a:p>
            <a:r>
              <a:rPr lang="en-US" dirty="0" smtClean="0"/>
              <a:t>What are the things that are a </a:t>
            </a:r>
            <a:r>
              <a:rPr lang="en-US" i="1" dirty="0" err="1" smtClean="0"/>
              <a:t>biological_process</a:t>
            </a:r>
            <a:r>
              <a:rPr lang="en-US" i="1" dirty="0" smtClean="0"/>
              <a:t> </a:t>
            </a:r>
            <a:r>
              <a:rPr lang="en-US" i="1" dirty="0"/>
              <a:t>and regulates some 'mitotic cell </a:t>
            </a:r>
            <a:r>
              <a:rPr lang="en-US" i="1" dirty="0" smtClean="0"/>
              <a:t>cycle’ </a:t>
            </a:r>
            <a:r>
              <a:rPr lang="en-US" dirty="0" smtClean="0"/>
              <a:t>?</a:t>
            </a:r>
          </a:p>
          <a:p>
            <a:r>
              <a:rPr lang="en-US" dirty="0" smtClean="0"/>
              <a:t>Look at the class “</a:t>
            </a:r>
            <a:r>
              <a:rPr lang="en-US" i="1" dirty="0"/>
              <a:t>positive regulation of syncytial </a:t>
            </a:r>
            <a:r>
              <a:rPr lang="en-US" i="1" dirty="0" err="1"/>
              <a:t>blastoderm</a:t>
            </a:r>
            <a:r>
              <a:rPr lang="en-US" i="1" dirty="0"/>
              <a:t> mitotic cell </a:t>
            </a:r>
            <a:r>
              <a:rPr lang="en-US" i="1" dirty="0" smtClean="0"/>
              <a:t>cycle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Is it obvious for this class to be in the results?</a:t>
            </a:r>
            <a:endParaRPr lang="en-US" dirty="0"/>
          </a:p>
        </p:txBody>
      </p:sp>
      <p:pic>
        <p:nvPicPr>
          <p:cNvPr id="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33600"/>
            <a:ext cx="1295400" cy="9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4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Ask questions!</a:t>
            </a:r>
          </a:p>
          <a:p>
            <a:endParaRPr lang="en-US" dirty="0" smtClean="0"/>
          </a:p>
          <a:p>
            <a:r>
              <a:rPr lang="en-US" dirty="0" smtClean="0"/>
              <a:t>What is OWL?</a:t>
            </a:r>
          </a:p>
          <a:p>
            <a:r>
              <a:rPr lang="en-US" dirty="0" smtClean="0"/>
              <a:t>Why is it particularly interesting for life sciences?</a:t>
            </a:r>
          </a:p>
          <a:p>
            <a:r>
              <a:rPr lang="en-US" dirty="0" smtClean="0"/>
              <a:t>How to use OWL?</a:t>
            </a:r>
          </a:p>
          <a:p>
            <a:r>
              <a:rPr lang="en-US" dirty="0" smtClean="0"/>
              <a:t>What is OWL 2EL?</a:t>
            </a:r>
          </a:p>
          <a:p>
            <a:r>
              <a:rPr lang="en-US" dirty="0" smtClean="0"/>
              <a:t>How to integrate and query biomedical knowledge?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356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 – </a:t>
            </a:r>
            <a:r>
              <a:rPr lang="en-US" sz="3600" dirty="0" err="1" smtClean="0"/>
              <a:t>Rbox</a:t>
            </a:r>
            <a:r>
              <a:rPr lang="en-US" sz="3600" dirty="0" smtClean="0"/>
              <a:t>: positively/negatively regulates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21336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SubProperty</a:t>
            </a:r>
            <a:endParaRPr lang="en-US" sz="2800" b="1" dirty="0"/>
          </a:p>
        </p:txBody>
      </p:sp>
      <p:pic>
        <p:nvPicPr>
          <p:cNvPr id="3074" name="Picture 2" descr="regulates, positively and negative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6463"/>
            <a:ext cx="772926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6 – Sub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Look at the “positively-regulates” property inside Protégé.</a:t>
            </a:r>
          </a:p>
          <a:p>
            <a:r>
              <a:rPr lang="en-US" dirty="0" smtClean="0"/>
              <a:t>What are the things that are a </a:t>
            </a:r>
            <a:r>
              <a:rPr lang="en-US" i="1" dirty="0" err="1" smtClean="0"/>
              <a:t>biological_process</a:t>
            </a:r>
            <a:r>
              <a:rPr lang="en-US" i="1" dirty="0" smtClean="0"/>
              <a:t> </a:t>
            </a:r>
            <a:r>
              <a:rPr lang="en-US" i="1" dirty="0"/>
              <a:t>and </a:t>
            </a:r>
            <a:r>
              <a:rPr lang="en-US" i="1" dirty="0" err="1" smtClean="0"/>
              <a:t>positively_regulates</a:t>
            </a:r>
            <a:r>
              <a:rPr lang="en-US" i="1" dirty="0" smtClean="0"/>
              <a:t> </a:t>
            </a:r>
            <a:r>
              <a:rPr lang="en-US" i="1" dirty="0"/>
              <a:t>some 'mitotic cell </a:t>
            </a:r>
            <a:r>
              <a:rPr lang="en-US" i="1" dirty="0" smtClean="0"/>
              <a:t>cycle' </a:t>
            </a:r>
            <a:r>
              <a:rPr lang="en-US" dirty="0" smtClean="0"/>
              <a:t>? </a:t>
            </a:r>
          </a:p>
          <a:p>
            <a:r>
              <a:rPr lang="en-US" dirty="0" smtClean="0"/>
              <a:t>Are they different from the things that are </a:t>
            </a:r>
            <a:r>
              <a:rPr lang="en-US" i="1" dirty="0" err="1" smtClean="0"/>
              <a:t>biological_process</a:t>
            </a:r>
            <a:r>
              <a:rPr lang="en-US" i="1" dirty="0" smtClean="0"/>
              <a:t> </a:t>
            </a:r>
            <a:r>
              <a:rPr lang="en-US" i="1" dirty="0"/>
              <a:t>and </a:t>
            </a:r>
            <a:r>
              <a:rPr lang="en-US" i="1" dirty="0" smtClean="0"/>
              <a:t>regulates </a:t>
            </a:r>
            <a:r>
              <a:rPr lang="en-US" i="1" dirty="0"/>
              <a:t>some 'mitotic cell cycle</a:t>
            </a:r>
            <a:r>
              <a:rPr lang="en-US" i="1" dirty="0" smtClean="0"/>
              <a:t>'</a:t>
            </a:r>
            <a:r>
              <a:rPr lang="en-US" dirty="0" smtClean="0"/>
              <a:t>?</a:t>
            </a:r>
          </a:p>
        </p:txBody>
      </p:sp>
      <p:pic>
        <p:nvPicPr>
          <p:cNvPr id="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938" y="228600"/>
            <a:ext cx="1295400" cy="9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 – Verifying properties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t="22179" r="74471" b="64654"/>
          <a:stretch/>
        </p:blipFill>
        <p:spPr bwMode="auto">
          <a:xfrm>
            <a:off x="2438400" y="4732734"/>
            <a:ext cx="357927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" t="38256" r="74592" b="48660"/>
          <a:stretch/>
        </p:blipFill>
        <p:spPr bwMode="auto">
          <a:xfrm>
            <a:off x="5528182" y="3124200"/>
            <a:ext cx="3104297" cy="120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t="34099" r="74592" b="52897"/>
          <a:stretch/>
        </p:blipFill>
        <p:spPr bwMode="auto">
          <a:xfrm>
            <a:off x="990600" y="2819400"/>
            <a:ext cx="3441578" cy="12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Are we respecting the GO specifications?</a:t>
            </a:r>
          </a:p>
        </p:txBody>
      </p:sp>
      <p:pic>
        <p:nvPicPr>
          <p:cNvPr id="1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33" y="5334000"/>
            <a:ext cx="1295400" cy="9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5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Concepts are defined using one construct only (A </a:t>
            </a:r>
            <a:r>
              <a:rPr lang="en-US" dirty="0" err="1" smtClean="0"/>
              <a:t>SubClassOf</a:t>
            </a:r>
            <a:r>
              <a:rPr lang="en-US" dirty="0" smtClean="0"/>
              <a:t> P some B).</a:t>
            </a:r>
          </a:p>
          <a:p>
            <a:r>
              <a:rPr lang="en-US" dirty="0" smtClean="0"/>
              <a:t>Rich </a:t>
            </a:r>
            <a:r>
              <a:rPr lang="en-US" dirty="0" err="1" smtClean="0"/>
              <a:t>RBox</a:t>
            </a:r>
            <a:endParaRPr lang="en-US" dirty="0" smtClean="0"/>
          </a:p>
          <a:p>
            <a:r>
              <a:rPr lang="en-US" dirty="0" smtClean="0"/>
              <a:t>OWL is helpful to represent these relations, helps to abstract away.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17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would like to answer questions over all different source of knowledge.</a:t>
            </a:r>
          </a:p>
          <a:p>
            <a:r>
              <a:rPr lang="en-US" i="1" dirty="0" smtClean="0"/>
              <a:t>“</a:t>
            </a:r>
            <a:r>
              <a:rPr lang="en-US" i="1" dirty="0" smtClean="0">
                <a:hlinkClick r:id="rId2"/>
              </a:rPr>
              <a:t>Thrombosis </a:t>
            </a:r>
            <a:r>
              <a:rPr lang="en-US" i="1" dirty="0">
                <a:hlinkClick r:id="rId2"/>
              </a:rPr>
              <a:t>is a widespread condition and a leading cause of death in the UK</a:t>
            </a:r>
            <a:r>
              <a:rPr lang="en-US" i="1" dirty="0" smtClean="0"/>
              <a:t>.”</a:t>
            </a:r>
          </a:p>
          <a:p>
            <a:r>
              <a:rPr lang="en-US" dirty="0" smtClean="0"/>
              <a:t>We would like to find a new protein target in order to </a:t>
            </a:r>
            <a:r>
              <a:rPr lang="en-US" dirty="0"/>
              <a:t>treat </a:t>
            </a:r>
            <a:r>
              <a:rPr lang="en-US" dirty="0" smtClean="0"/>
              <a:t>thrombosis.</a:t>
            </a:r>
          </a:p>
          <a:p>
            <a:r>
              <a:rPr lang="en-US" dirty="0" smtClean="0"/>
              <a:t>Here we would like to know “</a:t>
            </a:r>
            <a:r>
              <a:rPr lang="en-US" i="1" dirty="0" smtClean="0"/>
              <a:t>what are the human proteins that regulates the blood coagulation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Knowledge-bases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Species: NCBI taxonomy</a:t>
            </a:r>
          </a:p>
          <a:p>
            <a:r>
              <a:rPr lang="en-US" dirty="0"/>
              <a:t>Biological Process: Gene </a:t>
            </a:r>
            <a:r>
              <a:rPr lang="en-US" dirty="0" smtClean="0"/>
              <a:t>Ontology</a:t>
            </a:r>
          </a:p>
          <a:p>
            <a:r>
              <a:rPr lang="en-US" dirty="0" smtClean="0"/>
              <a:t>Proteins: </a:t>
            </a:r>
            <a:r>
              <a:rPr lang="en-US" dirty="0" err="1" smtClean="0"/>
              <a:t>Uniprot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 – Integrating knowledge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 the file </a:t>
            </a:r>
            <a:r>
              <a:rPr lang="en-US" dirty="0" err="1" smtClean="0"/>
              <a:t>uniprot.owl</a:t>
            </a:r>
            <a:endParaRPr lang="en-US" dirty="0" smtClean="0"/>
          </a:p>
          <a:p>
            <a:r>
              <a:rPr lang="en-US" dirty="0" smtClean="0"/>
              <a:t>Do you understand its content? Look for the class “Protein”</a:t>
            </a:r>
          </a:p>
          <a:p>
            <a:r>
              <a:rPr lang="en-US" dirty="0" smtClean="0"/>
              <a:t>Now open the file “</a:t>
            </a:r>
            <a:r>
              <a:rPr lang="en-US" dirty="0" err="1" smtClean="0"/>
              <a:t>integrated.owl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How would you formulate the question “</a:t>
            </a:r>
            <a:r>
              <a:rPr lang="en-US" i="1" dirty="0"/>
              <a:t>what are the human proteins that regulates the blood coagulation</a:t>
            </a:r>
            <a:r>
              <a:rPr lang="en-US" dirty="0" smtClean="0"/>
              <a:t>” in OWL?</a:t>
            </a:r>
          </a:p>
          <a:p>
            <a:r>
              <a:rPr lang="en-US" i="1" dirty="0" err="1"/>
              <a:t>involved_in</a:t>
            </a:r>
            <a:r>
              <a:rPr lang="en-US" i="1" dirty="0"/>
              <a:t> some (regulates some </a:t>
            </a:r>
            <a:r>
              <a:rPr lang="en-US" i="1" dirty="0" smtClean="0"/>
              <a:t>‘blood coagulation’) </a:t>
            </a:r>
            <a:r>
              <a:rPr lang="en-US" i="1" dirty="0"/>
              <a:t>and </a:t>
            </a:r>
            <a:r>
              <a:rPr lang="en-US" i="1" dirty="0" err="1"/>
              <a:t>expressed_in</a:t>
            </a:r>
            <a:r>
              <a:rPr lang="en-US" i="1" dirty="0"/>
              <a:t> some </a:t>
            </a:r>
            <a:r>
              <a:rPr lang="en-US" i="1" dirty="0" smtClean="0"/>
              <a:t>‘Homo sapiens’</a:t>
            </a:r>
          </a:p>
          <a:p>
            <a:endParaRPr lang="en-US" dirty="0" smtClean="0"/>
          </a:p>
        </p:txBody>
      </p:sp>
      <p:pic>
        <p:nvPicPr>
          <p:cNvPr id="1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15000"/>
            <a:ext cx="1295400" cy="9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03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using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3820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Lucida Console" pitchFamily="49" charset="0"/>
              </a:rPr>
              <a:t>Brain </a:t>
            </a:r>
            <a:r>
              <a:rPr lang="en-US" sz="1600" dirty="0" err="1">
                <a:latin typeface="Lucida Console" pitchFamily="49" charset="0"/>
              </a:rPr>
              <a:t>brain</a:t>
            </a:r>
            <a:r>
              <a:rPr lang="en-US" sz="1600" dirty="0">
                <a:latin typeface="Lucida Console" pitchFamily="49" charset="0"/>
              </a:rPr>
              <a:t> = new Brain</a:t>
            </a:r>
            <a:r>
              <a:rPr lang="en-US" sz="1600" dirty="0" smtClean="0"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Lucida Console" pitchFamily="49" charset="0"/>
              </a:rPr>
              <a:t>brain.learn</a:t>
            </a:r>
            <a:r>
              <a:rPr lang="en-US" sz="1600" dirty="0">
                <a:latin typeface="Lucida Console" pitchFamily="49" charset="0"/>
              </a:rPr>
              <a:t>("data/</a:t>
            </a:r>
            <a:r>
              <a:rPr lang="en-US" sz="1600" dirty="0" err="1">
                <a:latin typeface="Lucida Console" pitchFamily="49" charset="0"/>
              </a:rPr>
              <a:t>gene_ontology.owl</a:t>
            </a:r>
            <a:r>
              <a:rPr lang="en-US" sz="1600" dirty="0">
                <a:latin typeface="Lucida Console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dirty="0" err="1">
                <a:latin typeface="Lucida Console" pitchFamily="49" charset="0"/>
              </a:rPr>
              <a:t>brain.learn</a:t>
            </a:r>
            <a:r>
              <a:rPr lang="en-US" sz="1600" dirty="0">
                <a:latin typeface="Lucida Console" pitchFamily="49" charset="0"/>
              </a:rPr>
              <a:t>("data/NCBI-taxonomy-</a:t>
            </a:r>
            <a:r>
              <a:rPr lang="en-US" sz="1600" dirty="0" err="1">
                <a:latin typeface="Lucida Console" pitchFamily="49" charset="0"/>
              </a:rPr>
              <a:t>mammals.owl</a:t>
            </a:r>
            <a:r>
              <a:rPr lang="en-US" sz="1600" dirty="0">
                <a:latin typeface="Lucida Console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dirty="0" err="1">
                <a:latin typeface="Lucida Console" pitchFamily="49" charset="0"/>
              </a:rPr>
              <a:t>brain.learn</a:t>
            </a:r>
            <a:r>
              <a:rPr lang="en-US" sz="1600" dirty="0">
                <a:latin typeface="Lucida Console" pitchFamily="49" charset="0"/>
              </a:rPr>
              <a:t>("data/</a:t>
            </a:r>
            <a:r>
              <a:rPr lang="en-US" sz="1600" dirty="0" err="1">
                <a:latin typeface="Lucida Console" pitchFamily="49" charset="0"/>
              </a:rPr>
              <a:t>uniprot.owl</a:t>
            </a:r>
            <a:r>
              <a:rPr lang="en-US" sz="1600" dirty="0" smtClean="0">
                <a:latin typeface="Lucida Console" pitchFamily="49" charset="0"/>
              </a:rPr>
              <a:t>");</a:t>
            </a:r>
          </a:p>
          <a:p>
            <a:pPr marL="0" indent="0">
              <a:buNone/>
            </a:pPr>
            <a:endParaRPr lang="en-US" sz="16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Console" pitchFamily="49" charset="0"/>
              </a:rPr>
              <a:t>String query = "</a:t>
            </a:r>
            <a:r>
              <a:rPr lang="en-US" sz="1600" dirty="0" err="1">
                <a:latin typeface="Lucida Console" pitchFamily="49" charset="0"/>
              </a:rPr>
              <a:t>involved_in</a:t>
            </a:r>
            <a:r>
              <a:rPr lang="en-US" sz="1600" dirty="0">
                <a:latin typeface="Lucida Console" pitchFamily="49" charset="0"/>
              </a:rPr>
              <a:t> some (regulates some GO_0007596) and </a:t>
            </a:r>
            <a:r>
              <a:rPr lang="en-US" sz="1600" dirty="0" err="1">
                <a:latin typeface="Lucida Console" pitchFamily="49" charset="0"/>
              </a:rPr>
              <a:t>expressed_in</a:t>
            </a:r>
            <a:r>
              <a:rPr lang="en-US" sz="1600" dirty="0">
                <a:latin typeface="Lucida Console" pitchFamily="49" charset="0"/>
              </a:rPr>
              <a:t> some </a:t>
            </a:r>
            <a:r>
              <a:rPr lang="en-US" sz="1600" dirty="0" smtClean="0">
                <a:latin typeface="Lucida Console" pitchFamily="49" charset="0"/>
              </a:rPr>
              <a:t>NCBI_9606“;</a:t>
            </a:r>
            <a:endParaRPr lang="en-US" sz="16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Console" pitchFamily="49" charset="0"/>
              </a:rPr>
              <a:t>List&lt;String&gt; </a:t>
            </a:r>
            <a:r>
              <a:rPr lang="en-US" sz="1600" dirty="0" err="1" smtClean="0">
                <a:latin typeface="Lucida Console" pitchFamily="49" charset="0"/>
              </a:rPr>
              <a:t>subClasses</a:t>
            </a:r>
            <a:r>
              <a:rPr lang="en-US" sz="1600" dirty="0" smtClean="0">
                <a:latin typeface="Lucida Console" pitchFamily="49" charset="0"/>
              </a:rPr>
              <a:t> = </a:t>
            </a:r>
            <a:r>
              <a:rPr lang="en-US" sz="1600" dirty="0" err="1" smtClean="0">
                <a:latin typeface="Lucida Console" pitchFamily="49" charset="0"/>
              </a:rPr>
              <a:t>brain.getSubClasses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err="1" smtClean="0">
                <a:latin typeface="Lucida Console" pitchFamily="49" charset="0"/>
              </a:rPr>
              <a:t>query,false</a:t>
            </a:r>
            <a:r>
              <a:rPr lang="en-US" sz="1600" dirty="0" smtClean="0"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Lucida Console" pitchFamily="49" charset="0"/>
              </a:rPr>
              <a:t>brain.sleep</a:t>
            </a:r>
            <a:r>
              <a:rPr lang="en-US" sz="1600" dirty="0" smtClean="0">
                <a:latin typeface="Lucida Console" pitchFamily="49" charset="0"/>
              </a:rPr>
              <a:t>();</a:t>
            </a:r>
            <a:endParaRPr lang="en-US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OWL is computing intensive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chemeClr val="accent6"/>
                </a:solidFill>
                <a:sym typeface="Wingdings" pitchFamily="2" charset="2"/>
              </a:rPr>
              <a:t>OWL 2EL</a:t>
            </a:r>
          </a:p>
          <a:p>
            <a:r>
              <a:rPr lang="en-US" dirty="0" smtClean="0">
                <a:sym typeface="Wingdings" pitchFamily="2" charset="2"/>
              </a:rPr>
              <a:t>Less axioms and constructs  easier for you to remember and easier for the reasoner to compute</a:t>
            </a:r>
          </a:p>
          <a:p>
            <a:r>
              <a:rPr lang="en-US" dirty="0" smtClean="0">
                <a:sym typeface="Wingdings" pitchFamily="2" charset="2"/>
              </a:rPr>
              <a:t>Suited for life sciences  lots of classes, few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32903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</a:t>
            </a:r>
            <a:r>
              <a:rPr lang="en-GB" sz="1600" dirty="0" smtClean="0"/>
              <a:t>2</a:t>
            </a:r>
            <a:r>
              <a:rPr lang="en-GB" sz="2800" dirty="0" smtClean="0"/>
              <a:t>O</a:t>
            </a:r>
            <a:endParaRPr lang="en-GB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3657600" y="381000"/>
            <a:ext cx="1913864" cy="524084"/>
            <a:chOff x="1084652" y="3670331"/>
            <a:chExt cx="1913864" cy="524084"/>
          </a:xfrm>
        </p:grpSpPr>
        <p:sp>
          <p:nvSpPr>
            <p:cNvPr id="7" name="TextBox 6"/>
            <p:cNvSpPr txBox="1"/>
            <p:nvPr/>
          </p:nvSpPr>
          <p:spPr>
            <a:xfrm>
              <a:off x="1084652" y="367119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H</a:t>
              </a:r>
              <a:endParaRPr lang="en-GB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41316" y="3670331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H</a:t>
              </a:r>
              <a:endParaRPr lang="en-GB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5731" y="367119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O</a:t>
              </a:r>
              <a:endParaRPr lang="en-GB" sz="2800" dirty="0"/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2236516" y="3931077"/>
              <a:ext cx="304800" cy="86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7" idx="3"/>
              <a:endCxn id="9" idx="1"/>
            </p:cNvCxnSpPr>
            <p:nvPr/>
          </p:nvCxnSpPr>
          <p:spPr bwMode="auto">
            <a:xfrm>
              <a:off x="1541852" y="3932805"/>
              <a:ext cx="243879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Isosceles Triangle 11"/>
          <p:cNvSpPr/>
          <p:nvPr/>
        </p:nvSpPr>
        <p:spPr bwMode="auto">
          <a:xfrm rot="16200000">
            <a:off x="3962397" y="-2057398"/>
            <a:ext cx="1371604" cy="8686801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Geneva" pitchFamily="-65" charset="0"/>
              <a:cs typeface="Geneva" pitchFamily="-65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5815" y="1981206"/>
            <a:ext cx="2127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FFFF"/>
                </a:solidFill>
              </a:rPr>
              <a:t>Expressivity</a:t>
            </a:r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http://circleofninepoints.files.wordpress.com/2009/12/watermolecul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2"/>
          <a:stretch/>
        </p:blipFill>
        <p:spPr bwMode="auto">
          <a:xfrm>
            <a:off x="6841635" y="228600"/>
            <a:ext cx="1540365" cy="116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81000" y="2590800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RDF</a:t>
            </a:r>
          </a:p>
          <a:p>
            <a:pPr algn="ctr"/>
            <a:r>
              <a:rPr lang="en-GB" sz="2800" b="1" dirty="0" smtClean="0"/>
              <a:t>SPARQL</a:t>
            </a:r>
            <a:endParaRPr lang="en-GB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3314" y="3129853"/>
            <a:ext cx="102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RDFS</a:t>
            </a:r>
            <a:endParaRPr lang="en-GB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255221" y="32004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OWL2</a:t>
            </a:r>
            <a:endParaRPr lang="en-GB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33313" y="3140982"/>
            <a:ext cx="160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OWL2 EL</a:t>
            </a:r>
            <a:endParaRPr lang="en-GB" sz="28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0927" y="3657600"/>
            <a:ext cx="1896576" cy="838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PSPACE</a:t>
            </a:r>
          </a:p>
          <a:p>
            <a:pPr algn="ctr"/>
            <a:r>
              <a:rPr lang="en-US" dirty="0" smtClean="0"/>
              <a:t>(all constructs)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744052" y="4953000"/>
            <a:ext cx="1675548" cy="8763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PTIME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876800" y="4953000"/>
            <a:ext cx="1676400" cy="8382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PTIME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162800" y="4953000"/>
            <a:ext cx="1752600" cy="838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N2EXPTIME-complete </a:t>
            </a:r>
            <a:endParaRPr lang="en-US" b="1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190926" y="5867400"/>
            <a:ext cx="1942674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LOGSPACE </a:t>
            </a:r>
            <a:endParaRPr lang="en-US" b="1" dirty="0" smtClean="0"/>
          </a:p>
          <a:p>
            <a:pPr algn="ctr"/>
            <a:r>
              <a:rPr lang="en-US" dirty="0" smtClean="0"/>
              <a:t>(AND, FILTER) 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90926" y="4774194"/>
            <a:ext cx="1942674" cy="864606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NP</a:t>
            </a:r>
          </a:p>
          <a:p>
            <a:pPr algn="ctr"/>
            <a:r>
              <a:rPr lang="en-US" dirty="0" smtClean="0"/>
              <a:t>(AND, FILTER, UNION)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8600" y="60198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Tractable</a:t>
            </a:r>
          </a:p>
          <a:p>
            <a:pPr algn="ctr"/>
            <a:r>
              <a:rPr lang="en-US" sz="2000" i="1" dirty="0" smtClean="0"/>
              <a:t>Parallelism</a:t>
            </a:r>
            <a:endParaRPr lang="en-US" sz="2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02217" y="6176788"/>
            <a:ext cx="207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http://www.w3.org/TR/owl2-profiles/</a:t>
            </a:r>
          </a:p>
        </p:txBody>
      </p:sp>
    </p:spTree>
    <p:extLst>
      <p:ext uri="{BB962C8B-B14F-4D97-AF65-F5344CB8AC3E}">
        <p14:creationId xmlns:p14="http://schemas.microsoft.com/office/powerpoint/2010/main" val="14564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OWL?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1676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“The </a:t>
            </a:r>
            <a:r>
              <a:rPr lang="en-US" dirty="0"/>
              <a:t>scientist is not a person who gives the right answers, he's one who asks the right </a:t>
            </a:r>
            <a:r>
              <a:rPr lang="en-US" dirty="0" smtClean="0"/>
              <a:t>questions”</a:t>
            </a:r>
          </a:p>
          <a:p>
            <a:pPr marL="0" indent="0" algn="ctr">
              <a:buNone/>
            </a:pPr>
            <a:r>
              <a:rPr lang="en-US" i="1" dirty="0" smtClean="0"/>
              <a:t>― </a:t>
            </a:r>
            <a:r>
              <a:rPr lang="en-US" i="1" dirty="0"/>
              <a:t>Claude </a:t>
            </a:r>
            <a:r>
              <a:rPr lang="en-US" i="1" dirty="0" smtClean="0"/>
              <a:t>Lévi-Strauss</a:t>
            </a:r>
            <a:endParaRPr lang="en-US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62400"/>
            <a:ext cx="87630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“Half </a:t>
            </a:r>
            <a:r>
              <a:rPr lang="en-US" dirty="0"/>
              <a:t>of science is putting forth the right </a:t>
            </a:r>
            <a:r>
              <a:rPr lang="en-US" dirty="0" smtClean="0"/>
              <a:t>questions”</a:t>
            </a:r>
          </a:p>
          <a:p>
            <a:pPr marL="0" indent="0" algn="ctr">
              <a:buNone/>
            </a:pPr>
            <a:r>
              <a:rPr lang="en-US" i="1" dirty="0" smtClean="0"/>
              <a:t>― Sir Francis Bacon</a:t>
            </a: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36576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:Pourbus Francis Ba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4835"/>
            <a:ext cx="1524000" cy="183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25.media.tumblr.com/tumblr_lkt5f5RgMe1qjg1qvo1_400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248400"/>
            <a:ext cx="682824" cy="5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OWL?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12472"/>
            <a:ext cx="8229600" cy="114299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“What </a:t>
            </a:r>
            <a:r>
              <a:rPr lang="en-US" i="1" dirty="0"/>
              <a:t>are the </a:t>
            </a:r>
            <a:r>
              <a:rPr lang="en-US" i="1" u="sng" dirty="0"/>
              <a:t>human</a:t>
            </a:r>
            <a:r>
              <a:rPr lang="en-US" i="1" dirty="0"/>
              <a:t> </a:t>
            </a:r>
            <a:r>
              <a:rPr lang="en-US" i="1" u="sng" dirty="0"/>
              <a:t>proteins</a:t>
            </a:r>
            <a:r>
              <a:rPr lang="en-US" i="1" dirty="0"/>
              <a:t> that </a:t>
            </a:r>
            <a:r>
              <a:rPr lang="en-US" i="1" u="sng" dirty="0"/>
              <a:t>regulates</a:t>
            </a:r>
            <a:r>
              <a:rPr lang="en-US" i="1" dirty="0"/>
              <a:t> the </a:t>
            </a:r>
            <a:r>
              <a:rPr lang="en-US" i="1" u="sng" dirty="0"/>
              <a:t>blood </a:t>
            </a:r>
            <a:r>
              <a:rPr lang="en-US" i="1" u="sng" dirty="0" smtClean="0"/>
              <a:t>coagulation</a:t>
            </a:r>
            <a:r>
              <a:rPr lang="en-US" i="1" dirty="0" smtClean="0"/>
              <a:t>?”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94737" y="4279272"/>
            <a:ext cx="179939" cy="52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953000" y="2743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32331" y="4907340"/>
            <a:ext cx="2420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What are the parts?</a:t>
            </a:r>
          </a:p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What is composing it?</a:t>
            </a:r>
            <a:endParaRPr lang="en-US" sz="2400" b="1" dirty="0">
              <a:solidFill>
                <a:srgbClr val="F77C37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647540" y="3788877"/>
            <a:ext cx="124860" cy="630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4115" y="4537501"/>
            <a:ext cx="2336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What does it even mean?</a:t>
            </a:r>
            <a:endParaRPr lang="en-US" sz="2400" b="1" dirty="0">
              <a:solidFill>
                <a:srgbClr val="F77C37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5060" y="1542871"/>
            <a:ext cx="216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How do I integrate the data?</a:t>
            </a:r>
            <a:endParaRPr lang="en-US" sz="2400" b="1" dirty="0">
              <a:solidFill>
                <a:srgbClr val="F77C37"/>
              </a:solidFill>
            </a:endParaRPr>
          </a:p>
        </p:txBody>
      </p:sp>
      <p:pic>
        <p:nvPicPr>
          <p:cNvPr id="21" name="Picture 2" descr="http://www.parasiticplants.siu.edu/images/NCBI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2" b="31450"/>
          <a:stretch/>
        </p:blipFill>
        <p:spPr bwMode="auto">
          <a:xfrm>
            <a:off x="346656" y="1589262"/>
            <a:ext cx="1863144" cy="8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www.yadamp.unisa.it/protcomp/img/unipro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t="9413" r="7248" b="20884"/>
          <a:stretch/>
        </p:blipFill>
        <p:spPr bwMode="auto">
          <a:xfrm>
            <a:off x="3657600" y="1752600"/>
            <a:ext cx="1699749" cy="82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toppgene.cchmc.org/files/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185" y="4937972"/>
            <a:ext cx="1511552" cy="100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46656" y="1219200"/>
            <a:ext cx="2320344" cy="37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 (flat file)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29000" y="1447800"/>
            <a:ext cx="231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(SQL or RDF)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6019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Ontology (OBO)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590800" y="2581746"/>
            <a:ext cx="1383274" cy="757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0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Ask questions!</a:t>
            </a:r>
          </a:p>
          <a:p>
            <a:endParaRPr lang="en-US" dirty="0" smtClean="0"/>
          </a:p>
          <a:p>
            <a:r>
              <a:rPr lang="en-US" dirty="0" smtClean="0"/>
              <a:t>What is OWL?</a:t>
            </a:r>
          </a:p>
          <a:p>
            <a:r>
              <a:rPr lang="en-US" dirty="0" smtClean="0"/>
              <a:t>Why is it particularly interesting for life sciences?</a:t>
            </a:r>
          </a:p>
          <a:p>
            <a:r>
              <a:rPr lang="en-US" dirty="0" smtClean="0"/>
              <a:t>How to use OWL?</a:t>
            </a:r>
          </a:p>
          <a:p>
            <a:r>
              <a:rPr lang="en-US" dirty="0" smtClean="0"/>
              <a:t>What is OWL 2EL?</a:t>
            </a:r>
          </a:p>
          <a:p>
            <a:r>
              <a:rPr lang="en-US" dirty="0" smtClean="0"/>
              <a:t>How to integrate and query biomedical knowledge?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0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croset@ebi.ac.uk</a:t>
            </a:r>
            <a:endParaRPr lang="en-US" dirty="0" smtClean="0"/>
          </a:p>
          <a:p>
            <a:r>
              <a:rPr lang="en-US" dirty="0" smtClean="0"/>
              <a:t>More questions: </a:t>
            </a:r>
            <a:r>
              <a:rPr lang="en-US" dirty="0" err="1" smtClean="0"/>
              <a:t>StackOverflow</a:t>
            </a:r>
            <a:r>
              <a:rPr lang="en-US" dirty="0" smtClean="0"/>
              <a:t> (tag “OWL”)</a:t>
            </a:r>
          </a:p>
          <a:p>
            <a:r>
              <a:rPr lang="en-US" dirty="0" smtClean="0"/>
              <a:t>If you think things could be improved please send feedback, fork or contribute</a:t>
            </a:r>
          </a:p>
        </p:txBody>
      </p:sp>
      <p:pic>
        <p:nvPicPr>
          <p:cNvPr id="4" name="Picture 2" descr="http://www.ebi.ac.uk/Rebholz-srv/BootStrep/logos/EMBL-EB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63289"/>
            <a:ext cx="6140901" cy="19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9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OWL?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12472"/>
            <a:ext cx="8229600" cy="114299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“What </a:t>
            </a:r>
            <a:r>
              <a:rPr lang="en-US" i="1" dirty="0"/>
              <a:t>are the human proteins that regulates the blood </a:t>
            </a:r>
            <a:r>
              <a:rPr lang="en-US" i="1" dirty="0" smtClean="0"/>
              <a:t>coagulation?”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633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OWL?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12472"/>
            <a:ext cx="8229600" cy="114299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“What </a:t>
            </a:r>
            <a:r>
              <a:rPr lang="en-US" i="1" dirty="0"/>
              <a:t>are the </a:t>
            </a:r>
            <a:r>
              <a:rPr lang="en-US" i="1" u="sng" dirty="0"/>
              <a:t>human</a:t>
            </a:r>
            <a:r>
              <a:rPr lang="en-US" i="1" dirty="0"/>
              <a:t> </a:t>
            </a:r>
            <a:r>
              <a:rPr lang="en-US" i="1" u="sng" dirty="0"/>
              <a:t>proteins</a:t>
            </a:r>
            <a:r>
              <a:rPr lang="en-US" i="1" dirty="0"/>
              <a:t> that </a:t>
            </a:r>
            <a:r>
              <a:rPr lang="en-US" i="1" u="sng" dirty="0"/>
              <a:t>regulates</a:t>
            </a:r>
            <a:r>
              <a:rPr lang="en-US" i="1" dirty="0"/>
              <a:t> the </a:t>
            </a:r>
            <a:r>
              <a:rPr lang="en-US" i="1" u="sng" dirty="0"/>
              <a:t>blood </a:t>
            </a:r>
            <a:r>
              <a:rPr lang="en-US" i="1" u="sng" dirty="0" smtClean="0"/>
              <a:t>coagulation</a:t>
            </a:r>
            <a:r>
              <a:rPr lang="en-US" i="1" dirty="0" smtClean="0"/>
              <a:t>?”</a:t>
            </a:r>
            <a:endParaRPr lang="en-US" i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209800" y="2602872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294737" y="4279272"/>
            <a:ext cx="179939" cy="52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www.parasiticplants.siu.edu/images/NCBI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2" b="31450"/>
          <a:stretch/>
        </p:blipFill>
        <p:spPr bwMode="auto">
          <a:xfrm>
            <a:off x="346656" y="1589262"/>
            <a:ext cx="1863144" cy="8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yadamp.unisa.it/protcomp/img/unipro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t="9413" r="7248" b="20884"/>
          <a:stretch/>
        </p:blipFill>
        <p:spPr bwMode="auto">
          <a:xfrm>
            <a:off x="4774551" y="2023827"/>
            <a:ext cx="1699749" cy="82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oppgene.cchmc.org/files/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961" y="4937972"/>
            <a:ext cx="1511552" cy="100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6656" y="1219200"/>
            <a:ext cx="2320344" cy="37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 (flat file)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68400" y="1663927"/>
            <a:ext cx="231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(SQL or RDF)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410200" y="2743200"/>
            <a:ext cx="76200" cy="550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74351" y="6096000"/>
            <a:ext cx="231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Ontology (OBO)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OWL?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12472"/>
            <a:ext cx="8229600" cy="114299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“What </a:t>
            </a:r>
            <a:r>
              <a:rPr lang="en-US" i="1" dirty="0"/>
              <a:t>are the </a:t>
            </a:r>
            <a:r>
              <a:rPr lang="en-US" i="1" u="sng" dirty="0"/>
              <a:t>human</a:t>
            </a:r>
            <a:r>
              <a:rPr lang="en-US" i="1" dirty="0"/>
              <a:t> </a:t>
            </a:r>
            <a:r>
              <a:rPr lang="en-US" i="1" u="sng" dirty="0"/>
              <a:t>proteins</a:t>
            </a:r>
            <a:r>
              <a:rPr lang="en-US" i="1" dirty="0"/>
              <a:t> that </a:t>
            </a:r>
            <a:r>
              <a:rPr lang="en-US" i="1" u="sng" dirty="0"/>
              <a:t>regulates</a:t>
            </a:r>
            <a:r>
              <a:rPr lang="en-US" i="1" dirty="0"/>
              <a:t> the </a:t>
            </a:r>
            <a:r>
              <a:rPr lang="en-US" i="1" u="sng" dirty="0"/>
              <a:t>blood </a:t>
            </a:r>
            <a:r>
              <a:rPr lang="en-US" i="1" u="sng" dirty="0" smtClean="0"/>
              <a:t>coagulation</a:t>
            </a:r>
            <a:r>
              <a:rPr lang="en-US" i="1" dirty="0" smtClean="0"/>
              <a:t>?”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94737" y="4279272"/>
            <a:ext cx="179939" cy="52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953000" y="2743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32331" y="4907340"/>
            <a:ext cx="2420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What are the parts?</a:t>
            </a:r>
          </a:p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What is composing it?</a:t>
            </a:r>
            <a:endParaRPr lang="en-US" sz="2400" b="1" dirty="0">
              <a:solidFill>
                <a:srgbClr val="F77C37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647540" y="3788877"/>
            <a:ext cx="124860" cy="630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4115" y="4537501"/>
            <a:ext cx="2336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What does it even mean?</a:t>
            </a:r>
            <a:endParaRPr lang="en-US" sz="2400" b="1" dirty="0">
              <a:solidFill>
                <a:srgbClr val="F77C37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5060" y="1542871"/>
            <a:ext cx="216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How do I integrate the data?</a:t>
            </a:r>
            <a:endParaRPr lang="en-US" sz="2400" b="1" dirty="0">
              <a:solidFill>
                <a:srgbClr val="F77C37"/>
              </a:solidFill>
            </a:endParaRPr>
          </a:p>
        </p:txBody>
      </p:sp>
      <p:pic>
        <p:nvPicPr>
          <p:cNvPr id="21" name="Picture 2" descr="http://www.parasiticplants.siu.edu/images/NCBI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2" b="31450"/>
          <a:stretch/>
        </p:blipFill>
        <p:spPr bwMode="auto">
          <a:xfrm>
            <a:off x="346656" y="1589262"/>
            <a:ext cx="1863144" cy="8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www.yadamp.unisa.it/protcomp/img/unipro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t="9413" r="7248" b="20884"/>
          <a:stretch/>
        </p:blipFill>
        <p:spPr bwMode="auto">
          <a:xfrm>
            <a:off x="3657600" y="1752600"/>
            <a:ext cx="1699749" cy="82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toppgene.cchmc.org/files/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185" y="4937972"/>
            <a:ext cx="1511552" cy="100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46656" y="1219200"/>
            <a:ext cx="2320344" cy="37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 (flat file)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29000" y="1447800"/>
            <a:ext cx="231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(SQL or RDF)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6019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Ontology (OBO)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590800" y="2581746"/>
            <a:ext cx="1383274" cy="757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OWL?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Existing resources can already answer the question </a:t>
            </a:r>
            <a:r>
              <a:rPr lang="en-US" dirty="0" smtClean="0">
                <a:sym typeface="Wingdings" pitchFamily="2" charset="2"/>
              </a:rPr>
              <a:t> But they need to </a:t>
            </a:r>
            <a:r>
              <a:rPr lang="en-US" b="1" dirty="0" smtClean="0">
                <a:solidFill>
                  <a:srgbClr val="F77C37"/>
                </a:solidFill>
                <a:sym typeface="Wingdings" pitchFamily="2" charset="2"/>
              </a:rPr>
              <a:t>interact</a:t>
            </a:r>
            <a:endParaRPr lang="en-US" b="1" dirty="0">
              <a:solidFill>
                <a:srgbClr val="F77C37"/>
              </a:solidFill>
              <a:sym typeface="Wingdings" pitchFamily="2" charset="2"/>
            </a:endParaRPr>
          </a:p>
          <a:p>
            <a:r>
              <a:rPr lang="en-US" dirty="0" smtClean="0"/>
              <a:t>Ontologies are not only labels or annotations for biological concept (“blood coagulation”) </a:t>
            </a:r>
            <a:r>
              <a:rPr lang="en-US" dirty="0" smtClean="0">
                <a:sym typeface="Wingdings" pitchFamily="2" charset="2"/>
              </a:rPr>
              <a:t> They help to </a:t>
            </a:r>
            <a:r>
              <a:rPr lang="en-US" b="1" dirty="0" smtClean="0">
                <a:solidFill>
                  <a:srgbClr val="F77C37"/>
                </a:solidFill>
                <a:sym typeface="Wingdings" pitchFamily="2" charset="2"/>
              </a:rPr>
              <a:t>formalize</a:t>
            </a:r>
            <a:r>
              <a:rPr lang="en-US" dirty="0" smtClean="0">
                <a:solidFill>
                  <a:srgbClr val="F77C37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problem</a:t>
            </a:r>
          </a:p>
          <a:p>
            <a:r>
              <a:rPr lang="en-US" dirty="0" smtClean="0">
                <a:sym typeface="Wingdings" pitchFamily="2" charset="2"/>
              </a:rPr>
              <a:t>We want to mix traditional ontologies with other </a:t>
            </a:r>
            <a:r>
              <a:rPr lang="en-US" b="1" dirty="0" smtClean="0">
                <a:solidFill>
                  <a:srgbClr val="F77C37"/>
                </a:solidFill>
                <a:sym typeface="Wingdings" pitchFamily="2" charset="2"/>
              </a:rPr>
              <a:t>large-scale data</a:t>
            </a:r>
          </a:p>
          <a:p>
            <a:r>
              <a:rPr lang="en-US" dirty="0" smtClean="0"/>
              <a:t>We want an </a:t>
            </a:r>
            <a:r>
              <a:rPr lang="en-US" b="1" dirty="0" smtClean="0">
                <a:solidFill>
                  <a:srgbClr val="F77C37"/>
                </a:solidFill>
              </a:rPr>
              <a:t>intuitive way </a:t>
            </a:r>
            <a:r>
              <a:rPr lang="en-US" dirty="0" smtClean="0"/>
              <a:t>to formulate the query, hiding the implementation</a:t>
            </a:r>
            <a:endParaRPr lang="en-US" b="1" dirty="0" smtClean="0">
              <a:solidFill>
                <a:srgbClr val="F77C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3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2007</Words>
  <Application>Microsoft Office PowerPoint</Application>
  <PresentationFormat>On-screen Show (4:3)</PresentationFormat>
  <Paragraphs>371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Knowledge manipulation using OWL and reasoners for                    drug-discovery</vt:lpstr>
      <vt:lpstr>Errata – July, 8th 2013</vt:lpstr>
      <vt:lpstr>Material</vt:lpstr>
      <vt:lpstr>Tutorial</vt:lpstr>
      <vt:lpstr>Why learning OWL?</vt:lpstr>
      <vt:lpstr>Why learning OWL?</vt:lpstr>
      <vt:lpstr>Why learning OWL?</vt:lpstr>
      <vt:lpstr>Why learning OWL?</vt:lpstr>
      <vt:lpstr>Why learning OWL?</vt:lpstr>
      <vt:lpstr>What is OWL?</vt:lpstr>
      <vt:lpstr>What is OWL?</vt:lpstr>
      <vt:lpstr>OWL and Life Sciences</vt:lpstr>
      <vt:lpstr>OWL 2 Terminology</vt:lpstr>
      <vt:lpstr>Entities</vt:lpstr>
      <vt:lpstr>Axioms</vt:lpstr>
      <vt:lpstr>Ontology/Knowledge-base</vt:lpstr>
      <vt:lpstr>Terminology Summary</vt:lpstr>
      <vt:lpstr>Terminology Summary</vt:lpstr>
      <vt:lpstr>Terminology Summary</vt:lpstr>
      <vt:lpstr>Exercise 1 – Classes and axioms</vt:lpstr>
      <vt:lpstr>Reasoner</vt:lpstr>
      <vt:lpstr>Exercise 2 - Reasoning</vt:lpstr>
      <vt:lpstr>Comparison against mySQL</vt:lpstr>
      <vt:lpstr>Constructs – Class expressions</vt:lpstr>
      <vt:lpstr>Construct: and</vt:lpstr>
      <vt:lpstr>Constructs &amp; axioms</vt:lpstr>
      <vt:lpstr>Constructs &amp; axioms</vt:lpstr>
      <vt:lpstr>Construct: some</vt:lpstr>
      <vt:lpstr>Constructs &amp; axioms</vt:lpstr>
      <vt:lpstr>Exercise 3 – Implementing the axiom</vt:lpstr>
      <vt:lpstr>OWL concepts</vt:lpstr>
      <vt:lpstr>OWL Concepts</vt:lpstr>
      <vt:lpstr>Real-life example: The Gene Ontology</vt:lpstr>
      <vt:lpstr>GO constructs</vt:lpstr>
      <vt:lpstr>GO - RBox</vt:lpstr>
      <vt:lpstr>GO – Rbox: part-of</vt:lpstr>
      <vt:lpstr>Exercise 4 – Transitive property</vt:lpstr>
      <vt:lpstr>GO – Rbox: regulates</vt:lpstr>
      <vt:lpstr>Exercise 5 – Chained properties</vt:lpstr>
      <vt:lpstr>GO – Rbox: positively/negatively regulates</vt:lpstr>
      <vt:lpstr>Exercise 6 – Sub Properties</vt:lpstr>
      <vt:lpstr>Exercise 7 – Verifying properties</vt:lpstr>
      <vt:lpstr>Summary GO</vt:lpstr>
      <vt:lpstr>Knowledge integration</vt:lpstr>
      <vt:lpstr>Knowledge-bases</vt:lpstr>
      <vt:lpstr>Exercise 8 – Integrating knowledge</vt:lpstr>
      <vt:lpstr>Implementation using Brain</vt:lpstr>
      <vt:lpstr>Large-scale implementation</vt:lpstr>
      <vt:lpstr>PowerPoint Presentation</vt:lpstr>
      <vt:lpstr>Why learning OWL?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</dc:creator>
  <cp:lastModifiedBy>samuel</cp:lastModifiedBy>
  <cp:revision>759</cp:revision>
  <dcterms:created xsi:type="dcterms:W3CDTF">2012-11-08T09:48:06Z</dcterms:created>
  <dcterms:modified xsi:type="dcterms:W3CDTF">2013-07-08T20:00:02Z</dcterms:modified>
</cp:coreProperties>
</file>