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2" r:id="rId4"/>
    <p:sldId id="312" r:id="rId5"/>
    <p:sldId id="313" r:id="rId6"/>
    <p:sldId id="314" r:id="rId7"/>
    <p:sldId id="259" r:id="rId8"/>
    <p:sldId id="260" r:id="rId9"/>
    <p:sldId id="283" r:id="rId10"/>
    <p:sldId id="261" r:id="rId11"/>
    <p:sldId id="262" r:id="rId12"/>
    <p:sldId id="263" r:id="rId13"/>
    <p:sldId id="264" r:id="rId14"/>
    <p:sldId id="268" r:id="rId15"/>
    <p:sldId id="285" r:id="rId16"/>
    <p:sldId id="284" r:id="rId17"/>
    <p:sldId id="286" r:id="rId18"/>
    <p:sldId id="308" r:id="rId19"/>
    <p:sldId id="265" r:id="rId20"/>
    <p:sldId id="266" r:id="rId21"/>
    <p:sldId id="269" r:id="rId22"/>
    <p:sldId id="270" r:id="rId23"/>
    <p:sldId id="272" r:id="rId24"/>
    <p:sldId id="273" r:id="rId25"/>
    <p:sldId id="288" r:id="rId26"/>
    <p:sldId id="274" r:id="rId27"/>
    <p:sldId id="287" r:id="rId28"/>
    <p:sldId id="289" r:id="rId29"/>
    <p:sldId id="276" r:id="rId30"/>
    <p:sldId id="280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9" r:id="rId47"/>
    <p:sldId id="306" r:id="rId48"/>
    <p:sldId id="258" r:id="rId49"/>
    <p:sldId id="315" r:id="rId50"/>
    <p:sldId id="311" r:id="rId51"/>
    <p:sldId id="31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C37"/>
    <a:srgbClr val="FFFF66"/>
    <a:srgbClr val="FFFF00"/>
    <a:srgbClr val="FF6600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84" d="100"/>
          <a:sy n="84" d="100"/>
        </p:scale>
        <p:origin x="-148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0EBA-EB29-4911-B299-C3AF9C09144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hs.uk/conditions/Thrombosis/Pages/Introduction.asp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rebholz@ebi.ac.uk" TargetMode="External"/><Relationship Id="rId2" Type="http://schemas.openxmlformats.org/officeDocument/2006/relationships/hyperlink" Target="mailto:croset@ebi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b="1" dirty="0" smtClean="0"/>
              <a:t>Knowledge </a:t>
            </a:r>
            <a:r>
              <a:rPr lang="en-US" b="1" dirty="0"/>
              <a:t>integration and analysis using OWL and reasoners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SWAT4LS 2012 Tutorial</a:t>
            </a:r>
          </a:p>
          <a:p>
            <a:r>
              <a:rPr lang="en-US" dirty="0" smtClean="0"/>
              <a:t>November 29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Samuel </a:t>
            </a:r>
            <a:r>
              <a:rPr lang="en-US" dirty="0" err="1" smtClean="0"/>
              <a:t>Croset</a:t>
            </a:r>
            <a:r>
              <a:rPr lang="en-US" dirty="0" smtClean="0"/>
              <a:t> &amp; Dietrich </a:t>
            </a:r>
            <a:r>
              <a:rPr lang="en-US" dirty="0" err="1" smtClean="0"/>
              <a:t>Rebholz</a:t>
            </a:r>
            <a:r>
              <a:rPr lang="en-US" dirty="0" smtClean="0"/>
              <a:t>-Schumann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and Life Sciences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Advantages versus RDF, SQL and flat files?</a:t>
            </a:r>
          </a:p>
          <a:p>
            <a:r>
              <a:rPr lang="en-US" dirty="0" smtClean="0"/>
              <a:t>Formal language to represent classifications and ontologies</a:t>
            </a:r>
          </a:p>
          <a:p>
            <a:r>
              <a:rPr lang="en-US" dirty="0" smtClean="0"/>
              <a:t>Machine reasoning</a:t>
            </a:r>
          </a:p>
          <a:p>
            <a:r>
              <a:rPr lang="en-US" dirty="0" smtClean="0"/>
              <a:t>Large-scale (OWL 2EL)</a:t>
            </a:r>
          </a:p>
          <a:p>
            <a:r>
              <a:rPr lang="en-US" dirty="0" smtClean="0"/>
              <a:t>Knowledge integration</a:t>
            </a:r>
          </a:p>
          <a:p>
            <a:r>
              <a:rPr lang="en-US" dirty="0" smtClean="0"/>
              <a:t>Composition</a:t>
            </a:r>
            <a:endParaRPr lang="en-US" dirty="0"/>
          </a:p>
          <a:p>
            <a:r>
              <a:rPr lang="en-US" dirty="0" smtClean="0"/>
              <a:t>Powerful query mechanism</a:t>
            </a:r>
          </a:p>
          <a:p>
            <a:endParaRPr lang="en-US" dirty="0" smtClean="0"/>
          </a:p>
        </p:txBody>
      </p:sp>
      <p:pic>
        <p:nvPicPr>
          <p:cNvPr id="1026" name="Picture 2" descr="http://upload.wikimedia.org/wikipedia/commons/thumb/a/a5/Biological_classification_L_Pengo_vflip.svg/200px-Biological_classification_L_Pengo_vfli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40667"/>
            <a:ext cx="2057400" cy="52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2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It’s all about definitions!</a:t>
            </a:r>
          </a:p>
          <a:p>
            <a:r>
              <a:rPr lang="en-US" b="1" dirty="0" smtClean="0"/>
              <a:t>Defining things based on the relations they have</a:t>
            </a:r>
          </a:p>
          <a:p>
            <a:endParaRPr lang="en-US" b="1" dirty="0" smtClean="0"/>
          </a:p>
          <a:p>
            <a:r>
              <a:rPr lang="en-US" b="1" dirty="0" smtClean="0"/>
              <a:t>Entities</a:t>
            </a:r>
            <a:r>
              <a:rPr lang="en-US" b="1" dirty="0"/>
              <a:t>:</a:t>
            </a:r>
            <a:r>
              <a:rPr lang="en-US" dirty="0"/>
              <a:t> elements used to refer to real-world objects</a:t>
            </a:r>
          </a:p>
          <a:p>
            <a:r>
              <a:rPr lang="en-US" b="1" dirty="0"/>
              <a:t>Expressions:</a:t>
            </a:r>
            <a:r>
              <a:rPr lang="en-US" dirty="0"/>
              <a:t> combinations of entities to form complex descriptions from basic </a:t>
            </a:r>
            <a:r>
              <a:rPr lang="en-US" dirty="0" smtClean="0"/>
              <a:t>ones</a:t>
            </a:r>
          </a:p>
          <a:p>
            <a:r>
              <a:rPr lang="en-US" b="1" dirty="0"/>
              <a:t>Axioms:</a:t>
            </a:r>
            <a:r>
              <a:rPr lang="en-US" dirty="0"/>
              <a:t> the basic statements that an OWL ontology expresses </a:t>
            </a:r>
            <a:r>
              <a:rPr lang="en-US" dirty="0">
                <a:sym typeface="Wingdings" pitchFamily="2" charset="2"/>
              </a:rPr>
              <a:t> Pieces of </a:t>
            </a:r>
            <a:r>
              <a:rPr lang="en-US" dirty="0" smtClean="0">
                <a:sym typeface="Wingdings" pitchFamily="2" charset="2"/>
              </a:rPr>
              <a:t>knowledge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http://www.w3.org/TR/owl2-primer/#Modeling_Knowledge:_Basic_Notions</a:t>
            </a:r>
          </a:p>
        </p:txBody>
      </p:sp>
    </p:spTree>
    <p:extLst>
      <p:ext uri="{BB962C8B-B14F-4D97-AF65-F5344CB8AC3E}">
        <p14:creationId xmlns:p14="http://schemas.microsoft.com/office/powerpoint/2010/main" val="42935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Classes</a:t>
            </a:r>
            <a:r>
              <a:rPr lang="en-US" dirty="0" smtClean="0"/>
              <a:t>: Categories and Terminology</a:t>
            </a:r>
          </a:p>
          <a:p>
            <a:pPr lvl="1"/>
            <a:r>
              <a:rPr lang="en-US" i="1" dirty="0" smtClean="0"/>
              <a:t>Protein, Human, Drug, Chemical, P53, Binding site, etc…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Pretty much everything in life science.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Individuals (objects)</a:t>
            </a:r>
            <a:r>
              <a:rPr lang="en-US" dirty="0" smtClean="0"/>
              <a:t>: Instances</a:t>
            </a:r>
          </a:p>
          <a:p>
            <a:pPr lvl="1"/>
            <a:r>
              <a:rPr lang="en-US" i="1" dirty="0" smtClean="0"/>
              <a:t>Rex the dog, this mouse on the bench, you, etc…</a:t>
            </a:r>
          </a:p>
          <a:p>
            <a:pPr lvl="1"/>
            <a:endParaRPr lang="en-US" i="1" dirty="0" smtClean="0"/>
          </a:p>
          <a:p>
            <a:r>
              <a:rPr lang="en-US" b="1" dirty="0" smtClean="0"/>
              <a:t>Properties</a:t>
            </a:r>
            <a:r>
              <a:rPr lang="en-US" dirty="0" smtClean="0"/>
              <a:t>: Relations between individuals</a:t>
            </a:r>
          </a:p>
          <a:p>
            <a:pPr lvl="1"/>
            <a:r>
              <a:rPr lang="en-US" i="1" dirty="0" smtClean="0"/>
              <a:t>Part of, regulates, perturbs, etc…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07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Statements, pieces of knowledge </a:t>
            </a:r>
            <a:r>
              <a:rPr lang="en-US" dirty="0" smtClean="0">
                <a:sym typeface="Wingdings" pitchFamily="2" charset="2"/>
              </a:rPr>
              <a:t> express </a:t>
            </a:r>
            <a:r>
              <a:rPr lang="en-US" b="1" dirty="0" smtClean="0">
                <a:sym typeface="Wingdings" pitchFamily="2" charset="2"/>
              </a:rPr>
              <a:t>the truth</a:t>
            </a:r>
            <a:r>
              <a:rPr lang="en-US" b="1" i="1" dirty="0" smtClean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How classes and properties relate to each other:</a:t>
            </a:r>
          </a:p>
          <a:p>
            <a:pPr lvl="1"/>
            <a:r>
              <a:rPr lang="en-US" dirty="0" smtClean="0"/>
              <a:t>All Humans are Mammals </a:t>
            </a:r>
            <a:r>
              <a:rPr lang="en-US" dirty="0" smtClean="0">
                <a:sym typeface="Wingdings" pitchFamily="2" charset="2"/>
              </a:rPr>
              <a:t> Human is a subclass of Mammal</a:t>
            </a:r>
          </a:p>
          <a:p>
            <a:r>
              <a:rPr lang="en-US" dirty="0" smtClean="0"/>
              <a:t>Our first OWL axiom: </a:t>
            </a:r>
            <a:r>
              <a:rPr lang="en-US" b="1" dirty="0" err="1"/>
              <a:t>S</a:t>
            </a:r>
            <a:r>
              <a:rPr lang="en-US" b="1" dirty="0" err="1" smtClean="0"/>
              <a:t>ubClassOf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5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Ontology/Knowledge-base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of axioms</a:t>
            </a:r>
          </a:p>
          <a:p>
            <a:r>
              <a:rPr lang="en-US" dirty="0" smtClean="0"/>
              <a:t>Serialized as “.owl”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8382000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Ontology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&lt;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brain.owl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ObjectProperty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part-of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owl:Thing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Cell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Nucleus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SubClassOf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part-of some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Cell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48400" y="1752600"/>
            <a:ext cx="2412561" cy="4584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Individual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3276600" y="1740259"/>
            <a:ext cx="2516675" cy="45843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304800" y="1740259"/>
            <a:ext cx="2449717" cy="4584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685799" y="2371253"/>
            <a:ext cx="1611517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Scientist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6883" y="5029200"/>
            <a:ext cx="1611517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Person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6781800" y="2514600"/>
            <a:ext cx="16115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John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6770483" y="5181600"/>
            <a:ext cx="16115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Paris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3733800" y="4916032"/>
            <a:ext cx="161151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works in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713430" y="2286000"/>
            <a:ext cx="181352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regulates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56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6200" y="1447800"/>
            <a:ext cx="899160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00600" y="3519337"/>
            <a:ext cx="4191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0" y="3671736"/>
            <a:ext cx="152399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3696562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41683" y="3671737"/>
            <a:ext cx="10019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3531750"/>
            <a:ext cx="4191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71800" y="3708975"/>
            <a:ext cx="12954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5883" y="3684150"/>
            <a:ext cx="1611517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1752600"/>
            <a:ext cx="3200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5838" y="1929825"/>
            <a:ext cx="883845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70283" y="1905000"/>
            <a:ext cx="10781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1752600"/>
            <a:ext cx="3962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10038" y="1929825"/>
            <a:ext cx="158096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483" y="1905000"/>
            <a:ext cx="10781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7338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Scientist </a:t>
            </a:r>
            <a:r>
              <a:rPr lang="en-US" sz="3200" dirty="0" smtClean="0"/>
              <a:t>  is a   Person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92982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John</a:t>
            </a:r>
            <a:r>
              <a:rPr lang="en-US" sz="3200" dirty="0"/>
              <a:t>   is a   </a:t>
            </a:r>
            <a:r>
              <a:rPr lang="en-US" sz="3200" dirty="0" smtClean="0"/>
              <a:t>Scientist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68414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John</a:t>
            </a:r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bg1"/>
                </a:solidFill>
              </a:rPr>
              <a:t>works in   Paris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1929825"/>
            <a:ext cx="2731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Paris</a:t>
            </a:r>
            <a:r>
              <a:rPr lang="en-US" sz="3200" dirty="0"/>
              <a:t> </a:t>
            </a:r>
            <a:r>
              <a:rPr lang="en-US" sz="3200" dirty="0" smtClean="0"/>
              <a:t>  is a   City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228600" y="5940474"/>
            <a:ext cx="1878217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Axiom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2541383" y="5940474"/>
            <a:ext cx="1878217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4827383" y="5943600"/>
            <a:ext cx="187821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Individual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7010400" y="5980299"/>
            <a:ext cx="1893873" cy="649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11520" y="4876800"/>
            <a:ext cx="611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Ontology/Knowledge-base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3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133600"/>
            <a:ext cx="3733800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Ontology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&lt;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brain.owl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ObjectProperty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part-of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owl:Thing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Cell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Nucleus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SubClassOf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part-of some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Cell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15240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in Manchester Syntax: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37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981200"/>
            <a:ext cx="6553200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brain.owl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owl:Ontology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:part-of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owl:ObjectProperty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:Cell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owl:Class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:Nucleus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owl:Class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;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rdfs:subClassOf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[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owl:Restriction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;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  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owl:onProperty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:part-of ;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   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owl:someValuesFrom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:Cell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   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]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owl:Thing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owl:Class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5547" y="1371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in RDF (turtle):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2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Classes and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4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the file </a:t>
            </a:r>
            <a:r>
              <a:rPr lang="en-US" dirty="0"/>
              <a:t>“NCBI-taxonomy-</a:t>
            </a:r>
            <a:r>
              <a:rPr lang="en-US" dirty="0" err="1"/>
              <a:t>mammals.owl</a:t>
            </a:r>
            <a:r>
              <a:rPr lang="en-US" dirty="0"/>
              <a:t>” </a:t>
            </a:r>
            <a:r>
              <a:rPr lang="en-US" dirty="0" smtClean="0"/>
              <a:t>with a text editor. Can you understand what’s inside?</a:t>
            </a:r>
          </a:p>
          <a:p>
            <a:r>
              <a:rPr lang="en-US" dirty="0" smtClean="0"/>
              <a:t>Now open the file with Protégé and go under the tab “classes”. You can use the option “render by label” in the “View” menu.</a:t>
            </a:r>
          </a:p>
          <a:p>
            <a:r>
              <a:rPr lang="en-US" dirty="0" smtClean="0"/>
              <a:t>Can you recognize the classes? What do they describe?</a:t>
            </a:r>
          </a:p>
          <a:p>
            <a:r>
              <a:rPr lang="en-US" dirty="0" smtClean="0"/>
              <a:t>Can you spot the axioms? What do they capture?</a:t>
            </a:r>
            <a:endParaRPr lang="en-US" dirty="0"/>
          </a:p>
        </p:txBody>
      </p:sp>
      <p:pic>
        <p:nvPicPr>
          <p:cNvPr id="1026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648325"/>
            <a:ext cx="149749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Files: http://</a:t>
            </a:r>
            <a:r>
              <a:rPr lang="en-US" sz="4000" dirty="0" smtClean="0"/>
              <a:t>bit.ly/WRkefF</a:t>
            </a:r>
          </a:p>
          <a:p>
            <a:r>
              <a:rPr lang="en-US" sz="4000" dirty="0" smtClean="0"/>
              <a:t>Protégé</a:t>
            </a:r>
            <a:r>
              <a:rPr lang="en-US" sz="4000" dirty="0"/>
              <a:t>: http://</a:t>
            </a:r>
            <a:r>
              <a:rPr lang="en-US" sz="4000" dirty="0" smtClean="0"/>
              <a:t>stanford.io/83YUJ4</a:t>
            </a:r>
          </a:p>
          <a:p>
            <a:r>
              <a:rPr lang="en-US" sz="4000" dirty="0"/>
              <a:t>Brain: http://bit.ly/TYGj4O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5583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understand the axioms and can deduce things from it.</a:t>
            </a:r>
          </a:p>
          <a:p>
            <a:r>
              <a:rPr lang="en-US" dirty="0" smtClean="0"/>
              <a:t>Used to </a:t>
            </a:r>
            <a:r>
              <a:rPr lang="en-US" b="1" dirty="0" smtClean="0">
                <a:solidFill>
                  <a:schemeClr val="accent6"/>
                </a:solidFill>
              </a:rPr>
              <a:t>classify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the ontology.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Query engine </a:t>
            </a:r>
            <a:r>
              <a:rPr lang="en-US" dirty="0" smtClean="0"/>
              <a:t>for knowledge-bases.</a:t>
            </a:r>
          </a:p>
          <a:p>
            <a:r>
              <a:rPr lang="en-US" dirty="0" smtClean="0"/>
              <a:t>More or less fast depending on the number and type of axioms.</a:t>
            </a:r>
          </a:p>
        </p:txBody>
      </p:sp>
    </p:spTree>
    <p:extLst>
      <p:ext uri="{BB962C8B-B14F-4D97-AF65-F5344CB8AC3E}">
        <p14:creationId xmlns:p14="http://schemas.microsoft.com/office/powerpoint/2010/main" val="2192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Protégé, go under the “DL query” tab and retrieve </a:t>
            </a:r>
            <a:r>
              <a:rPr lang="en-US" dirty="0"/>
              <a:t>all </a:t>
            </a:r>
            <a:r>
              <a:rPr lang="en-US" dirty="0" smtClean="0"/>
              <a:t>descendant classes of </a:t>
            </a:r>
            <a:r>
              <a:rPr lang="en-US" dirty="0"/>
              <a:t>the </a:t>
            </a:r>
            <a:r>
              <a:rPr lang="en-US" dirty="0" smtClean="0"/>
              <a:t>class “</a:t>
            </a:r>
            <a:r>
              <a:rPr lang="en-US" dirty="0" err="1" smtClean="0"/>
              <a:t>Abrothrix</a:t>
            </a:r>
            <a:r>
              <a:rPr lang="en-US" dirty="0" smtClean="0"/>
              <a:t>” (or “</a:t>
            </a:r>
            <a:r>
              <a:rPr lang="en-US" dirty="0"/>
              <a:t>NCBI_156196</a:t>
            </a:r>
            <a:r>
              <a:rPr lang="en-US" dirty="0" smtClean="0"/>
              <a:t>”).</a:t>
            </a:r>
          </a:p>
          <a:p>
            <a:r>
              <a:rPr lang="en-US" dirty="0" smtClean="0"/>
              <a:t>What does this query means?</a:t>
            </a:r>
            <a:endParaRPr lang="en-US" dirty="0"/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10200"/>
            <a:ext cx="1828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against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s.*</a:t>
            </a:r>
          </a:p>
          <a:p>
            <a:pPr marL="0" indent="0">
              <a:buNone/>
            </a:pPr>
            <a:r>
              <a:rPr lang="en-US" dirty="0" smtClean="0"/>
              <a:t>FROM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species AS s,</a:t>
            </a:r>
          </a:p>
          <a:p>
            <a:pPr marL="0" indent="0">
              <a:buNone/>
            </a:pPr>
            <a:r>
              <a:rPr lang="en-US" dirty="0"/>
              <a:t>  species AS t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dirty="0" err="1"/>
              <a:t>s.left_value</a:t>
            </a:r>
            <a:r>
              <a:rPr lang="en-US" dirty="0"/>
              <a:t> BETWEEN </a:t>
            </a:r>
            <a:r>
              <a:rPr lang="en-US" dirty="0" err="1"/>
              <a:t>t.left_value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t.right_value</a:t>
            </a:r>
            <a:r>
              <a:rPr lang="en-US" dirty="0"/>
              <a:t>)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t.common_name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dirty="0" err="1" smtClean="0"/>
              <a:t>abrothrix</a:t>
            </a:r>
            <a:r>
              <a:rPr lang="en-US" dirty="0" smtClean="0"/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0" y="4343400"/>
            <a:ext cx="1981200" cy="243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– Class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classes and properties to define more things (class expression)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accent6"/>
                </a:solidFill>
                <a:sym typeface="Wingdings" pitchFamily="2" charset="2"/>
              </a:rPr>
              <a:t>Composition</a:t>
            </a:r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Intersection: </a:t>
            </a:r>
            <a:r>
              <a:rPr lang="en-US" b="1" dirty="0" smtClean="0">
                <a:solidFill>
                  <a:schemeClr val="accent6"/>
                </a:solidFill>
              </a:rPr>
              <a:t>and</a:t>
            </a:r>
          </a:p>
          <a:p>
            <a:pPr lvl="1"/>
            <a:r>
              <a:rPr lang="en-US" dirty="0" smtClean="0"/>
              <a:t>Mammal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Omnivore</a:t>
            </a:r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Existential Restriction: </a:t>
            </a:r>
            <a:r>
              <a:rPr lang="en-US" b="1" dirty="0" smtClean="0">
                <a:solidFill>
                  <a:schemeClr val="accent6"/>
                </a:solidFill>
              </a:rPr>
              <a:t>some</a:t>
            </a:r>
          </a:p>
          <a:p>
            <a:pPr lvl="1"/>
            <a:r>
              <a:rPr lang="en-US" dirty="0" smtClean="0"/>
              <a:t>part-of </a:t>
            </a:r>
            <a:r>
              <a:rPr lang="en-US" b="1" dirty="0" smtClean="0"/>
              <a:t>some</a:t>
            </a:r>
            <a:r>
              <a:rPr lang="en-US" dirty="0" smtClean="0"/>
              <a:t> Cell</a:t>
            </a:r>
          </a:p>
        </p:txBody>
      </p:sp>
      <p:pic>
        <p:nvPicPr>
          <p:cNvPr id="1026" name="Picture 2" descr="http://www.sacred-texts.com/ane/sum/img/fig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40056" r="82147" b="44180"/>
          <a:stretch/>
        </p:blipFill>
        <p:spPr bwMode="auto">
          <a:xfrm>
            <a:off x="7086600" y="5111436"/>
            <a:ext cx="792934" cy="15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4419600"/>
            <a:ext cx="175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Cuneiform </a:t>
            </a:r>
            <a:r>
              <a:rPr lang="en-US" b="1" dirty="0" smtClean="0"/>
              <a:t>script</a:t>
            </a:r>
          </a:p>
          <a:p>
            <a:r>
              <a:rPr lang="en-US" b="1" dirty="0" smtClean="0"/>
              <a:t>(3000 </a:t>
            </a:r>
            <a:r>
              <a:rPr lang="en-US" b="1" dirty="0"/>
              <a:t>BC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6281" y="51699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1562" y="56882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16843" y="620659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Construct: </a:t>
            </a:r>
            <a:r>
              <a:rPr lang="en-US" b="1" dirty="0" smtClean="0"/>
              <a:t>and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209800" y="1600200"/>
            <a:ext cx="6629400" cy="48006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1600200"/>
            <a:ext cx="6629400" cy="48006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41847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Mammal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3729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Omnivore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4650" y="3119735"/>
            <a:ext cx="363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Mammal </a:t>
            </a:r>
            <a:r>
              <a:rPr lang="en-US" sz="2400" b="1" dirty="0" smtClean="0"/>
              <a:t>and</a:t>
            </a:r>
            <a:r>
              <a:rPr lang="en-US" sz="2400" dirty="0" smtClean="0"/>
              <a:t> </a:t>
            </a:r>
            <a:r>
              <a:rPr lang="en-US" sz="2400" dirty="0"/>
              <a:t>Omnivore</a:t>
            </a:r>
          </a:p>
        </p:txBody>
      </p:sp>
      <p:sp>
        <p:nvSpPr>
          <p:cNvPr id="20" name="Oval 19"/>
          <p:cNvSpPr/>
          <p:nvPr/>
        </p:nvSpPr>
        <p:spPr>
          <a:xfrm>
            <a:off x="1752600" y="22860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33500" y="34671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05000" y="523875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38569" y="4724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19600" y="2362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20000" y="475457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24600" y="39314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42546" y="531265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86600" y="557872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48300" y="525556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57670" y="380980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85800" y="5391150"/>
            <a:ext cx="10668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" y="61722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85800" y="1371600"/>
            <a:ext cx="7848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23452" y="1499175"/>
            <a:ext cx="72974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8601" y="1499175"/>
            <a:ext cx="1288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42602" y="1499175"/>
            <a:ext cx="173939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14800" y="1499175"/>
            <a:ext cx="16383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Constructs </a:t>
            </a:r>
            <a:r>
              <a:rPr lang="en-US" dirty="0"/>
              <a:t>&amp;</a:t>
            </a:r>
            <a:r>
              <a:rPr lang="en-US" dirty="0" smtClean="0"/>
              <a:t>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9176"/>
            <a:ext cx="7772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Human  </a:t>
            </a:r>
            <a:r>
              <a:rPr lang="en-US" b="1" dirty="0" err="1" smtClean="0"/>
              <a:t>SubClassOf</a:t>
            </a:r>
            <a:r>
              <a:rPr lang="en-US" b="1" dirty="0" smtClean="0"/>
              <a:t> </a:t>
            </a:r>
            <a:r>
              <a:rPr lang="en-US" dirty="0" smtClean="0"/>
              <a:t> Mammal  </a:t>
            </a:r>
            <a:r>
              <a:rPr lang="en-US" b="1" dirty="0" smtClean="0"/>
              <a:t>and</a:t>
            </a:r>
            <a:r>
              <a:rPr lang="en-US" dirty="0" smtClean="0"/>
              <a:t>  Omnivore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2514600"/>
            <a:ext cx="6629400" cy="41148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2514600"/>
            <a:ext cx="6629400" cy="41148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100934"/>
            <a:ext cx="2743200" cy="804565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5253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Pig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14800" y="3886007"/>
            <a:ext cx="2743200" cy="838392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0" y="4034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Human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1828800" y="37909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33500" y="34671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523875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38569" y="4724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0" y="320263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1564" y="320263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20000" y="475457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4600" y="4267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42546" y="531265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86600" y="557872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48300" y="5410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57670" y="380980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1847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Mammal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3729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Omnivore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3124200"/>
            <a:ext cx="317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Mammal </a:t>
            </a:r>
            <a:r>
              <a:rPr lang="en-US" sz="2400" b="1" dirty="0" smtClean="0"/>
              <a:t>and</a:t>
            </a:r>
            <a:r>
              <a:rPr lang="en-US" sz="2400" dirty="0" smtClean="0"/>
              <a:t> </a:t>
            </a:r>
            <a:r>
              <a:rPr lang="en-US" sz="2400" dirty="0"/>
              <a:t>Omnivore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5800" y="5391150"/>
            <a:ext cx="10668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" y="61722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Constructs </a:t>
            </a:r>
            <a:r>
              <a:rPr lang="en-US" dirty="0" smtClean="0"/>
              <a:t>&amp;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definition (</a:t>
            </a:r>
            <a:r>
              <a:rPr lang="en-US" dirty="0"/>
              <a:t>Mammal and Omnivore</a:t>
            </a:r>
            <a:r>
              <a:rPr lang="en-US" dirty="0" smtClean="0"/>
              <a:t>) of the concept “</a:t>
            </a:r>
            <a:r>
              <a:rPr lang="en-US" dirty="0"/>
              <a:t>Human </a:t>
            </a:r>
            <a:r>
              <a:rPr lang="en-US" dirty="0" smtClean="0"/>
              <a:t>” is </a:t>
            </a:r>
            <a:r>
              <a:rPr lang="en-US" b="1" dirty="0" smtClean="0">
                <a:solidFill>
                  <a:schemeClr val="accent6"/>
                </a:solidFill>
              </a:rPr>
              <a:t>partial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Every human must be at least a mammal and an omnivore according to our definition.</a:t>
            </a:r>
          </a:p>
          <a:p>
            <a:r>
              <a:rPr lang="en-US" i="1" dirty="0" smtClean="0"/>
              <a:t>But it’s not because you are a mammal and an omnivore that you are necessary human!!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848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23452" y="1499175"/>
            <a:ext cx="72974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8601" y="1499175"/>
            <a:ext cx="1288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2602" y="1499175"/>
            <a:ext cx="173939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1499175"/>
            <a:ext cx="16383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1499176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Human  </a:t>
            </a:r>
            <a:r>
              <a:rPr lang="en-US" b="1" dirty="0" err="1"/>
              <a:t>S</a:t>
            </a:r>
            <a:r>
              <a:rPr lang="en-US" b="1" dirty="0" err="1" smtClean="0"/>
              <a:t>ubClassOf</a:t>
            </a:r>
            <a:r>
              <a:rPr lang="en-US" b="1" dirty="0" smtClean="0"/>
              <a:t> </a:t>
            </a:r>
            <a:r>
              <a:rPr lang="en-US" dirty="0" smtClean="0"/>
              <a:t> Mammal  </a:t>
            </a:r>
            <a:r>
              <a:rPr lang="en-US" b="1" dirty="0" smtClean="0"/>
              <a:t>and</a:t>
            </a:r>
            <a:r>
              <a:rPr lang="en-US" dirty="0" smtClean="0"/>
              <a:t>  Omnivore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5257800" y="2989687"/>
            <a:ext cx="3352800" cy="326867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Construct: </a:t>
            </a:r>
            <a:r>
              <a:rPr lang="en-US" b="1" dirty="0" smtClean="0"/>
              <a:t>some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58020"/>
            <a:ext cx="838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Existential restriction</a:t>
            </a:r>
            <a:r>
              <a:rPr lang="en-US" sz="2800" dirty="0" smtClean="0"/>
              <a:t>: Weird construct at first, but useful while dealing with incomplete knowledge</a:t>
            </a:r>
          </a:p>
          <a:p>
            <a:r>
              <a:rPr lang="en-US" sz="2600" b="1" dirty="0" smtClean="0"/>
              <a:t>P some C</a:t>
            </a:r>
            <a:r>
              <a:rPr lang="en-US" sz="2600" dirty="0" smtClean="0"/>
              <a:t>: if it exists then a least one instance of C linked by P</a:t>
            </a:r>
            <a:endParaRPr lang="en-US" sz="2600" dirty="0"/>
          </a:p>
        </p:txBody>
      </p:sp>
      <p:sp>
        <p:nvSpPr>
          <p:cNvPr id="33" name="Oval 32"/>
          <p:cNvSpPr/>
          <p:nvPr/>
        </p:nvSpPr>
        <p:spPr>
          <a:xfrm>
            <a:off x="609600" y="3090061"/>
            <a:ext cx="3352800" cy="326867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38400" y="427399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81200" y="488698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86685" y="5297374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94422" y="5426328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57588" y="4495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772400" y="546505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412159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86600" y="5638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02378" y="4747034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096000" y="3352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Cell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81512" y="3505200"/>
            <a:ext cx="242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part-of </a:t>
            </a:r>
            <a:r>
              <a:rPr lang="en-US" sz="2400" b="1" dirty="0" smtClean="0"/>
              <a:t>some</a:t>
            </a:r>
            <a:r>
              <a:rPr lang="en-US" sz="2400" dirty="0" smtClean="0"/>
              <a:t> Cell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39085" y="4197790"/>
            <a:ext cx="3456915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33942" y="4823234"/>
            <a:ext cx="3862058" cy="139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5676" y="5367350"/>
            <a:ext cx="3526702" cy="135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05253" y="4697994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0074" y="3828458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89868" y="4523877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39662" y="5472381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85800" y="1371600"/>
            <a:ext cx="7543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43742" y="1465224"/>
            <a:ext cx="127125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91200" y="1465224"/>
            <a:ext cx="105887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1456171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0258" y="1484840"/>
            <a:ext cx="145421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9442" y="2837507"/>
            <a:ext cx="3581400" cy="3868093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6458" y="3687401"/>
            <a:ext cx="2691142" cy="28194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0" y="3312594"/>
            <a:ext cx="3352800" cy="326867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Constructs </a:t>
            </a:r>
            <a:r>
              <a:rPr lang="en-US" dirty="0" smtClean="0"/>
              <a:t>&amp; axioms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2514600" y="45968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57400" y="520989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62885" y="5620281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70622" y="574923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33788" y="4818707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48600" y="578796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48400" y="4444497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162800" y="5961707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78578" y="506994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172200" y="367570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Cell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81512" y="3214042"/>
            <a:ext cx="242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part-of </a:t>
            </a:r>
            <a:r>
              <a:rPr lang="en-US" sz="2400" b="1" dirty="0" smtClean="0"/>
              <a:t>some</a:t>
            </a:r>
            <a:r>
              <a:rPr lang="en-US" sz="2400" dirty="0" smtClean="0"/>
              <a:t> Cell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15285" y="4520697"/>
            <a:ext cx="3456915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310142" y="5146141"/>
            <a:ext cx="3862058" cy="139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51876" y="5690257"/>
            <a:ext cx="3526702" cy="135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81453" y="502090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6274" y="4151365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66068" y="4846784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15862" y="5795288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4056707"/>
            <a:ext cx="148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Nucleus</a:t>
            </a:r>
            <a:endParaRPr lang="en-US" sz="24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53100" y="1447800"/>
            <a:ext cx="7147899" cy="66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Nucleus  </a:t>
            </a:r>
            <a:r>
              <a:rPr lang="en-US" b="1" dirty="0" err="1"/>
              <a:t>S</a:t>
            </a:r>
            <a:r>
              <a:rPr lang="en-US" b="1" dirty="0" err="1" smtClean="0"/>
              <a:t>ubClassOf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part-of</a:t>
            </a:r>
            <a:r>
              <a:rPr lang="en-US" dirty="0" smtClean="0"/>
              <a:t>   </a:t>
            </a:r>
            <a:r>
              <a:rPr lang="en-US" b="1" dirty="0" smtClean="0"/>
              <a:t>some</a:t>
            </a:r>
            <a:r>
              <a:rPr lang="en-US" dirty="0" smtClean="0"/>
              <a:t>   Cell</a:t>
            </a:r>
          </a:p>
        </p:txBody>
      </p:sp>
      <p:sp>
        <p:nvSpPr>
          <p:cNvPr id="28" name="Oval 27"/>
          <p:cNvSpPr/>
          <p:nvPr/>
        </p:nvSpPr>
        <p:spPr>
          <a:xfrm>
            <a:off x="3505200" y="391273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0258" y="406117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2565149"/>
            <a:ext cx="496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“Each nucleus must be part of a cell”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104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 – Implementing the axiom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project inside Protégé.</a:t>
            </a:r>
          </a:p>
          <a:p>
            <a:r>
              <a:rPr lang="en-US" dirty="0" smtClean="0"/>
              <a:t>Implement “Human </a:t>
            </a:r>
            <a:r>
              <a:rPr lang="en-US" dirty="0" err="1"/>
              <a:t>S</a:t>
            </a:r>
            <a:r>
              <a:rPr lang="en-US" dirty="0" err="1" smtClean="0"/>
              <a:t>ubClassOf</a:t>
            </a:r>
            <a:r>
              <a:rPr lang="en-US" dirty="0" smtClean="0"/>
              <a:t> </a:t>
            </a:r>
            <a:r>
              <a:rPr lang="en-US" dirty="0"/>
              <a:t>Mammal and </a:t>
            </a:r>
            <a:r>
              <a:rPr lang="en-US" dirty="0" smtClean="0"/>
              <a:t>Omnivore”</a:t>
            </a:r>
            <a:endParaRPr lang="en-US" dirty="0"/>
          </a:p>
          <a:p>
            <a:r>
              <a:rPr lang="en-US" dirty="0" smtClean="0"/>
              <a:t>Run the reasoner and look at the hierarchy of classes. Does it make sense?</a:t>
            </a:r>
          </a:p>
          <a:p>
            <a:r>
              <a:rPr lang="en-US" dirty="0" smtClean="0"/>
              <a:t>That’s the main role of the reasoner </a:t>
            </a:r>
            <a:r>
              <a:rPr lang="en-US" dirty="0" smtClean="0">
                <a:sym typeface="Wingdings" pitchFamily="2" charset="2"/>
              </a:rPr>
              <a:t> classifying things based on their definitions.</a:t>
            </a:r>
          </a:p>
          <a:p>
            <a:r>
              <a:rPr lang="en-US" dirty="0" smtClean="0">
                <a:sym typeface="Wingdings" pitchFamily="2" charset="2"/>
              </a:rPr>
              <a:t>“Conceptual Lego”</a:t>
            </a:r>
          </a:p>
          <a:p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http</a:t>
            </a:r>
            <a:r>
              <a:rPr lang="en-US" sz="2400" dirty="0">
                <a:sym typeface="Wingdings" pitchFamily="2" charset="2"/>
              </a:rPr>
              <a:t>://</a:t>
            </a:r>
            <a:r>
              <a:rPr lang="en-US" sz="2400" dirty="0" smtClean="0">
                <a:sym typeface="Wingdings" pitchFamily="2" charset="2"/>
              </a:rPr>
              <a:t>www.co-ode.org/resources/papers/ekaw2004.pdf</a:t>
            </a:r>
            <a:endParaRPr lang="en-US" sz="2400" dirty="0"/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530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Ask questions!</a:t>
            </a:r>
          </a:p>
          <a:p>
            <a:endParaRPr lang="en-US" dirty="0" smtClean="0"/>
          </a:p>
          <a:p>
            <a:r>
              <a:rPr lang="en-US" dirty="0" smtClean="0"/>
              <a:t>What is OWL?</a:t>
            </a:r>
          </a:p>
          <a:p>
            <a:r>
              <a:rPr lang="en-US" dirty="0" smtClean="0"/>
              <a:t>Why is it particularly interesting for life sciences?</a:t>
            </a:r>
          </a:p>
          <a:p>
            <a:r>
              <a:rPr lang="en-US" dirty="0" smtClean="0"/>
              <a:t>How to use OWL?</a:t>
            </a:r>
          </a:p>
          <a:p>
            <a:r>
              <a:rPr lang="en-US" dirty="0" smtClean="0"/>
              <a:t>What is OWL 2EL?</a:t>
            </a:r>
          </a:p>
          <a:p>
            <a:r>
              <a:rPr lang="en-US" dirty="0" smtClean="0"/>
              <a:t>How to integrate and query biomedical knowledge?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5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48000" y="4106015"/>
            <a:ext cx="304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: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629400" y="4123233"/>
            <a:ext cx="304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,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648200" y="4116821"/>
            <a:ext cx="304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,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OWL concepts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344" y="5187258"/>
            <a:ext cx="1878217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Axiom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81000" y="1371600"/>
            <a:ext cx="1878217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65344" y="2212452"/>
            <a:ext cx="1893873" cy="667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65344" y="3051784"/>
            <a:ext cx="2514600" cy="649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dirty="0" smtClean="0"/>
              <a:t>onstructor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362200" y="1371600"/>
            <a:ext cx="64008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Basic block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2362200" y="2209800"/>
            <a:ext cx="64008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Basic block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52400" y="4076700"/>
            <a:ext cx="2895600" cy="685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Class Expression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048000"/>
            <a:ext cx="54864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Used in class expressions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4076700"/>
            <a:ext cx="1344817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4076700"/>
            <a:ext cx="1741473" cy="667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6884783" y="4076700"/>
            <a:ext cx="2183017" cy="649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dirty="0" smtClean="0"/>
              <a:t>onstructor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2387097" y="5257800"/>
            <a:ext cx="65532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Relations between these entities.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610600" cy="525780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0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Axiom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828800"/>
            <a:ext cx="3200400" cy="243840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882676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TBox</a:t>
            </a:r>
            <a:endParaRPr lang="en-US" sz="2400" b="1" dirty="0" smtClean="0"/>
          </a:p>
          <a:p>
            <a:pPr algn="ctr"/>
            <a:r>
              <a:rPr lang="en-US" sz="2400" dirty="0" smtClean="0"/>
              <a:t>(Terminological Axiom)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SubClassOf</a:t>
            </a:r>
            <a:endParaRPr lang="en-US" sz="2400" dirty="0" smtClean="0"/>
          </a:p>
          <a:p>
            <a:pPr algn="ctr"/>
            <a:r>
              <a:rPr lang="en-US" sz="2400" dirty="0" err="1" smtClean="0"/>
              <a:t>EquivalentClasses</a:t>
            </a:r>
            <a:endParaRPr lang="en-US" sz="2400" dirty="0" smtClean="0"/>
          </a:p>
          <a:p>
            <a:pPr algn="ctr"/>
            <a:r>
              <a:rPr lang="en-US" sz="2400" dirty="0" err="1"/>
              <a:t>DisjointClasses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24400" y="2591812"/>
            <a:ext cx="3810000" cy="312318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2668012"/>
            <a:ext cx="358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RBox</a:t>
            </a:r>
            <a:endParaRPr lang="en-US" sz="2400" b="1" dirty="0" smtClean="0"/>
          </a:p>
          <a:p>
            <a:pPr algn="ctr"/>
            <a:r>
              <a:rPr lang="en-US" sz="2400" dirty="0" smtClean="0"/>
              <a:t>(Relational Axiom)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SubObjectPropertyOf</a:t>
            </a:r>
            <a:endParaRPr lang="en-US" sz="2400" dirty="0" smtClean="0"/>
          </a:p>
          <a:p>
            <a:pPr algn="ctr"/>
            <a:r>
              <a:rPr lang="en-US" sz="2400" dirty="0" err="1" smtClean="0"/>
              <a:t>EquivalentObjectProperties</a:t>
            </a:r>
            <a:endParaRPr lang="en-US" sz="2400" dirty="0" smtClean="0"/>
          </a:p>
          <a:p>
            <a:pPr algn="ctr"/>
            <a:r>
              <a:rPr lang="en-US" sz="2400" dirty="0" err="1"/>
              <a:t>ObjectPropertyChain</a:t>
            </a:r>
            <a:endParaRPr lang="en-US" sz="2400" dirty="0" smtClean="0"/>
          </a:p>
          <a:p>
            <a:pPr algn="ctr"/>
            <a:r>
              <a:rPr lang="en-US" sz="2400" dirty="0" err="1" smtClean="0"/>
              <a:t>TransitiveObjectProperty</a:t>
            </a:r>
            <a:endParaRPr lang="en-US" sz="2400" dirty="0" smtClean="0"/>
          </a:p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85800" y="4495800"/>
            <a:ext cx="3200400" cy="1752599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5720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A</a:t>
            </a:r>
            <a:r>
              <a:rPr lang="en-US" sz="2400" b="1" dirty="0" err="1"/>
              <a:t>B</a:t>
            </a:r>
            <a:r>
              <a:rPr lang="en-US" sz="2400" b="1" dirty="0" err="1" smtClean="0"/>
              <a:t>ox</a:t>
            </a:r>
            <a:endParaRPr lang="en-US" sz="2400" b="1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Assertional</a:t>
            </a:r>
            <a:r>
              <a:rPr lang="en-US" sz="2400" dirty="0" smtClean="0"/>
              <a:t> Axiom)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ClassAssertion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90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Real-life example: The Gene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Biomedical Ontology (OBO) format originally.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Moved to OWL </a:t>
            </a:r>
            <a:r>
              <a:rPr lang="en-US" dirty="0" smtClean="0">
                <a:sym typeface="Wingdings" pitchFamily="2" charset="2"/>
              </a:rPr>
              <a:t> Stronger semantics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http://www.geneontology.org/GO.ontology-ext.relations.shtml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950272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1168" y="2959325"/>
            <a:ext cx="1066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Nucleus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687968" y="3255072"/>
            <a:ext cx="2408032" cy="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76879" y="3288268"/>
            <a:ext cx="9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Central pattern: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7543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3742" y="2836824"/>
            <a:ext cx="127125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836824"/>
            <a:ext cx="105887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2827771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0258" y="2856440"/>
            <a:ext cx="145421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3100" y="2819400"/>
            <a:ext cx="7147899" cy="66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   A       </a:t>
            </a:r>
            <a:r>
              <a:rPr lang="en-US" b="1" dirty="0" err="1" smtClean="0"/>
              <a:t>SubClassOf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bg1"/>
                </a:solidFill>
              </a:rPr>
              <a:t>P       </a:t>
            </a:r>
            <a:r>
              <a:rPr lang="en-US" b="1" dirty="0" smtClean="0"/>
              <a:t>some</a:t>
            </a:r>
            <a:r>
              <a:rPr lang="en-US" dirty="0" smtClean="0"/>
              <a:t>     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4038600"/>
            <a:ext cx="7543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3742" y="4132224"/>
            <a:ext cx="127125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4132224"/>
            <a:ext cx="105887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0400" y="4123171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0258" y="4151840"/>
            <a:ext cx="145421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53100" y="4114800"/>
            <a:ext cx="7147899" cy="66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Nucleus  </a:t>
            </a:r>
            <a:r>
              <a:rPr lang="en-US" b="1" smtClean="0"/>
              <a:t>SubClassOf</a:t>
            </a:r>
            <a:r>
              <a:rPr lang="en-US" smtClean="0"/>
              <a:t>  </a:t>
            </a:r>
            <a:r>
              <a:rPr lang="en-US" smtClean="0">
                <a:solidFill>
                  <a:schemeClr val="bg1"/>
                </a:solidFill>
              </a:rPr>
              <a:t>part-of</a:t>
            </a:r>
            <a:r>
              <a:rPr lang="en-US" smtClean="0"/>
              <a:t>   </a:t>
            </a:r>
            <a:r>
              <a:rPr lang="en-US" b="1" smtClean="0"/>
              <a:t>some</a:t>
            </a:r>
            <a:r>
              <a:rPr lang="en-US" smtClean="0"/>
              <a:t>   Cell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0" y="6019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://www.geneontology.org/GO.ontology-ext.relations.shtml</a:t>
            </a:r>
          </a:p>
        </p:txBody>
      </p:sp>
    </p:spTree>
    <p:extLst>
      <p:ext uri="{BB962C8B-B14F-4D97-AF65-F5344CB8AC3E}">
        <p14:creationId xmlns:p14="http://schemas.microsoft.com/office/powerpoint/2010/main" val="8292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- </a:t>
            </a:r>
            <a:r>
              <a:rPr lang="en-US" dirty="0" err="1" smtClean="0"/>
              <a:t>RBox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9932" r="77347" b="66954"/>
          <a:stretch/>
        </p:blipFill>
        <p:spPr bwMode="auto">
          <a:xfrm>
            <a:off x="288978" y="1556792"/>
            <a:ext cx="2662472" cy="201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t="51973" r="77551" b="33904"/>
          <a:stretch/>
        </p:blipFill>
        <p:spPr bwMode="auto">
          <a:xfrm>
            <a:off x="3394373" y="4643450"/>
            <a:ext cx="2638700" cy="123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55038" r="77347" b="14398"/>
          <a:stretch/>
        </p:blipFill>
        <p:spPr bwMode="auto">
          <a:xfrm>
            <a:off x="3396197" y="1622855"/>
            <a:ext cx="2662472" cy="267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22179" r="74471" b="64654"/>
          <a:stretch/>
        </p:blipFill>
        <p:spPr bwMode="auto">
          <a:xfrm>
            <a:off x="6482861" y="2339132"/>
            <a:ext cx="2356339" cy="90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38256" r="74592" b="48660"/>
          <a:stretch/>
        </p:blipFill>
        <p:spPr bwMode="auto">
          <a:xfrm>
            <a:off x="6516803" y="3356992"/>
            <a:ext cx="2317189" cy="8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34099" r="74592" b="52897"/>
          <a:stretch/>
        </p:blipFill>
        <p:spPr bwMode="auto">
          <a:xfrm>
            <a:off x="6448437" y="1371730"/>
            <a:ext cx="2385555" cy="89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9152" r="77347" b="47098"/>
          <a:stretch/>
        </p:blipFill>
        <p:spPr bwMode="auto">
          <a:xfrm>
            <a:off x="226021" y="4315950"/>
            <a:ext cx="2662472" cy="120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059832" y="141277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00192" y="137173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– </a:t>
            </a:r>
            <a:r>
              <a:rPr lang="en-US" dirty="0" err="1" smtClean="0"/>
              <a:t>Rbox</a:t>
            </a:r>
            <a:r>
              <a:rPr lang="en-US" dirty="0" smtClean="0"/>
              <a:t>: part-of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9152" r="77347" b="47098"/>
          <a:stretch/>
        </p:blipFill>
        <p:spPr bwMode="auto">
          <a:xfrm>
            <a:off x="1600200" y="1841790"/>
            <a:ext cx="2590800" cy="1168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38307" y="2209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Transitivity</a:t>
            </a:r>
            <a:endParaRPr lang="en-US" sz="2800" b="1" dirty="0"/>
          </a:p>
        </p:txBody>
      </p:sp>
      <p:pic>
        <p:nvPicPr>
          <p:cNvPr id="1028" name="Picture 4" descr="part-of transitiv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73533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t of plus is a = part o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73533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7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4 – Transitive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/>
              <a:t>“</a:t>
            </a:r>
            <a:r>
              <a:rPr lang="en-US" dirty="0" err="1"/>
              <a:t>gene_ontology.owl</a:t>
            </a:r>
            <a:r>
              <a:rPr lang="en-US" dirty="0" smtClean="0"/>
              <a:t>” file.</a:t>
            </a:r>
          </a:p>
          <a:p>
            <a:r>
              <a:rPr lang="en-US" dirty="0" smtClean="0"/>
              <a:t>What are the things that are a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err="1"/>
              <a:t>part_of</a:t>
            </a:r>
            <a:r>
              <a:rPr lang="en-US" i="1" dirty="0"/>
              <a:t> some 'wound healing</a:t>
            </a:r>
            <a:r>
              <a:rPr lang="en-US" i="1" dirty="0" smtClean="0"/>
              <a:t>'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Look at the class “</a:t>
            </a:r>
            <a:r>
              <a:rPr lang="en-US" i="1" dirty="0" smtClean="0"/>
              <a:t>blood coagulation, common pathway</a:t>
            </a:r>
            <a:r>
              <a:rPr lang="en-US" dirty="0" smtClean="0"/>
              <a:t>”. Is it obvious for this class to be in the results?</a:t>
            </a:r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954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– </a:t>
            </a:r>
            <a:r>
              <a:rPr lang="en-US" dirty="0" err="1" smtClean="0"/>
              <a:t>Rbox</a:t>
            </a:r>
            <a:r>
              <a:rPr lang="en-US" dirty="0" smtClean="0"/>
              <a:t>: regulates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55038" r="77347" b="29680"/>
          <a:stretch/>
        </p:blipFill>
        <p:spPr bwMode="auto">
          <a:xfrm>
            <a:off x="2286000" y="1921784"/>
            <a:ext cx="2662472" cy="133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81600" y="2445004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Chain</a:t>
            </a:r>
            <a:endParaRPr lang="en-US" sz="2800" b="1" dirty="0"/>
          </a:p>
        </p:txBody>
      </p:sp>
      <p:pic>
        <p:nvPicPr>
          <p:cNvPr id="2050" name="Picture 2" descr="regulates plus part of relation = regu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6" y="4114800"/>
            <a:ext cx="73533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5 – Chained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Look at the “regulates” property inside Protégé.</a:t>
            </a:r>
          </a:p>
          <a:p>
            <a:r>
              <a:rPr lang="en-US" dirty="0" smtClean="0"/>
              <a:t>What are the things that are a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regulates some 'mitotic cell cycle'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Look at the class “</a:t>
            </a:r>
            <a:r>
              <a:rPr lang="en-US" i="1" dirty="0"/>
              <a:t>positive regulation of syncytial </a:t>
            </a:r>
            <a:r>
              <a:rPr lang="en-US" i="1" dirty="0" err="1"/>
              <a:t>blastoderm</a:t>
            </a:r>
            <a:r>
              <a:rPr lang="en-US" i="1" dirty="0"/>
              <a:t> mitotic cell </a:t>
            </a:r>
            <a:r>
              <a:rPr lang="en-US" i="1" dirty="0" smtClean="0"/>
              <a:t>cycle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Is it obvious for this class to be in the results?</a:t>
            </a:r>
            <a:endParaRPr lang="en-US" dirty="0"/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4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 – </a:t>
            </a:r>
            <a:r>
              <a:rPr lang="en-US" sz="3600" dirty="0" err="1" smtClean="0"/>
              <a:t>Rbox</a:t>
            </a:r>
            <a:r>
              <a:rPr lang="en-US" sz="3600" dirty="0" smtClean="0"/>
              <a:t>: positively/negatively regulates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2133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SubProperty</a:t>
            </a:r>
            <a:endParaRPr lang="en-US" sz="2800" b="1" dirty="0"/>
          </a:p>
        </p:txBody>
      </p:sp>
      <p:pic>
        <p:nvPicPr>
          <p:cNvPr id="3074" name="Picture 2" descr="regulates, positively and negative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6463"/>
            <a:ext cx="772926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</a:t>
            </a:r>
            <a:r>
              <a:rPr lang="en-US" i="1" u="sng" dirty="0"/>
              <a:t>human</a:t>
            </a:r>
            <a:r>
              <a:rPr lang="en-US" i="1" dirty="0"/>
              <a:t> </a:t>
            </a:r>
            <a:r>
              <a:rPr lang="en-US" i="1" u="sng" dirty="0"/>
              <a:t>proteins</a:t>
            </a:r>
            <a:r>
              <a:rPr lang="en-US" i="1" dirty="0"/>
              <a:t> that </a:t>
            </a:r>
            <a:r>
              <a:rPr lang="en-US" i="1" u="sng" dirty="0"/>
              <a:t>regulates</a:t>
            </a:r>
            <a:r>
              <a:rPr lang="en-US" i="1" dirty="0"/>
              <a:t> the </a:t>
            </a:r>
            <a:r>
              <a:rPr lang="en-US" i="1" u="sng" dirty="0"/>
              <a:t>blood </a:t>
            </a:r>
            <a:r>
              <a:rPr lang="en-US" i="1" u="sng" dirty="0" smtClean="0"/>
              <a:t>coagulation</a:t>
            </a:r>
            <a:r>
              <a:rPr lang="en-US" i="1" dirty="0" smtClean="0"/>
              <a:t>?”</a:t>
            </a: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209800" y="2602872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94737" y="4279272"/>
            <a:ext cx="179939" cy="52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www.parasiticplants.siu.edu/images/NCB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31450"/>
          <a:stretch/>
        </p:blipFill>
        <p:spPr bwMode="auto">
          <a:xfrm>
            <a:off x="346656" y="1589262"/>
            <a:ext cx="1863144" cy="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yadamp.unisa.it/protcomp/img/unipr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9413" r="7248" b="20884"/>
          <a:stretch/>
        </p:blipFill>
        <p:spPr bwMode="auto">
          <a:xfrm>
            <a:off x="4774551" y="2023827"/>
            <a:ext cx="1699749" cy="8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oppgene.cchmc.org/files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61" y="4937972"/>
            <a:ext cx="1511552" cy="1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6656" y="1219200"/>
            <a:ext cx="2320344" cy="37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(flat file)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68400" y="1663927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(SQL or RDF)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2743200"/>
            <a:ext cx="76200" cy="550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74351" y="6096000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(OBO)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6 – Sub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Look at the “positively-regulates” property inside Protégé.</a:t>
            </a:r>
          </a:p>
          <a:p>
            <a:r>
              <a:rPr lang="en-US" dirty="0" smtClean="0"/>
              <a:t>What are the things that are a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err="1" smtClean="0"/>
              <a:t>positively_regulates</a:t>
            </a:r>
            <a:r>
              <a:rPr lang="en-US" i="1" dirty="0" smtClean="0"/>
              <a:t> </a:t>
            </a:r>
            <a:r>
              <a:rPr lang="en-US" i="1" dirty="0"/>
              <a:t>some 'mitotic cell cycle</a:t>
            </a:r>
            <a:r>
              <a:rPr lang="en-US" i="1" dirty="0" smtClean="0"/>
              <a:t>'</a:t>
            </a:r>
            <a:r>
              <a:rPr lang="en-US" dirty="0" smtClean="0"/>
              <a:t>? </a:t>
            </a:r>
          </a:p>
          <a:p>
            <a:r>
              <a:rPr lang="en-US" dirty="0" smtClean="0"/>
              <a:t>Are they different from the things that are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smtClean="0"/>
              <a:t>regulates </a:t>
            </a:r>
            <a:r>
              <a:rPr lang="en-US" i="1" dirty="0"/>
              <a:t>some 'mitotic cell cycle</a:t>
            </a:r>
            <a:r>
              <a:rPr lang="en-US" i="1" dirty="0" smtClean="0"/>
              <a:t>'</a:t>
            </a:r>
            <a:r>
              <a:rPr lang="en-US" dirty="0" smtClean="0"/>
              <a:t>?</a:t>
            </a:r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38" y="2286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 – Verifying properties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22179" r="74471" b="64654"/>
          <a:stretch/>
        </p:blipFill>
        <p:spPr bwMode="auto">
          <a:xfrm>
            <a:off x="2438400" y="4732734"/>
            <a:ext cx="357927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38256" r="74592" b="48660"/>
          <a:stretch/>
        </p:blipFill>
        <p:spPr bwMode="auto">
          <a:xfrm>
            <a:off x="5528182" y="3124200"/>
            <a:ext cx="3104297" cy="12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34099" r="74592" b="52897"/>
          <a:stretch/>
        </p:blipFill>
        <p:spPr bwMode="auto">
          <a:xfrm>
            <a:off x="990600" y="2819400"/>
            <a:ext cx="3441578" cy="12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Are we respecting the GO specifications?</a:t>
            </a:r>
          </a:p>
        </p:txBody>
      </p:sp>
      <p:pic>
        <p:nvPicPr>
          <p:cNvPr id="1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33" y="53340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are defined using one construct only (A </a:t>
            </a:r>
            <a:r>
              <a:rPr lang="en-US" dirty="0" err="1" smtClean="0"/>
              <a:t>SubClassOf</a:t>
            </a:r>
            <a:r>
              <a:rPr lang="en-US" dirty="0" smtClean="0"/>
              <a:t> P some B).</a:t>
            </a:r>
          </a:p>
          <a:p>
            <a:r>
              <a:rPr lang="en-US" dirty="0" smtClean="0"/>
              <a:t>Rich </a:t>
            </a:r>
            <a:r>
              <a:rPr lang="en-US" dirty="0" err="1" smtClean="0"/>
              <a:t>RBox</a:t>
            </a:r>
            <a:endParaRPr lang="en-US" dirty="0" smtClean="0"/>
          </a:p>
          <a:p>
            <a:r>
              <a:rPr lang="en-US" dirty="0" smtClean="0"/>
              <a:t>OWL is helpful to represent these relations, helps to abstract away.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would like to answer questions over all different source of knowledge.</a:t>
            </a:r>
          </a:p>
          <a:p>
            <a:r>
              <a:rPr lang="en-US" i="1" dirty="0" smtClean="0"/>
              <a:t>“</a:t>
            </a:r>
            <a:r>
              <a:rPr lang="en-US" i="1" dirty="0" smtClean="0">
                <a:hlinkClick r:id="rId2"/>
              </a:rPr>
              <a:t>Thrombosis </a:t>
            </a:r>
            <a:r>
              <a:rPr lang="en-US" i="1" dirty="0">
                <a:hlinkClick r:id="rId2"/>
              </a:rPr>
              <a:t>is a widespread condition and a leading cause of death in the UK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We would like to find a new protein target in order to </a:t>
            </a:r>
            <a:r>
              <a:rPr lang="en-US" dirty="0"/>
              <a:t>treat </a:t>
            </a:r>
            <a:r>
              <a:rPr lang="en-US" dirty="0" smtClean="0"/>
              <a:t>thrombosis.</a:t>
            </a:r>
          </a:p>
          <a:p>
            <a:r>
              <a:rPr lang="en-US" dirty="0" smtClean="0"/>
              <a:t>Here we would like to know “</a:t>
            </a:r>
            <a:r>
              <a:rPr lang="en-US" i="1" dirty="0" smtClean="0"/>
              <a:t>what are the human proteins that regulates the blood coagulation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Species: NCBI taxonomy</a:t>
            </a:r>
          </a:p>
          <a:p>
            <a:r>
              <a:rPr lang="en-US" dirty="0"/>
              <a:t>Biological Process: Gene </a:t>
            </a:r>
            <a:r>
              <a:rPr lang="en-US" dirty="0" smtClean="0"/>
              <a:t>Ontology</a:t>
            </a:r>
          </a:p>
          <a:p>
            <a:r>
              <a:rPr lang="en-US" dirty="0" smtClean="0"/>
              <a:t>Proteins: </a:t>
            </a:r>
            <a:r>
              <a:rPr lang="en-US" dirty="0" err="1" smtClean="0"/>
              <a:t>Uniprot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 – Integrating knowledge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the file </a:t>
            </a:r>
            <a:r>
              <a:rPr lang="en-US" dirty="0" err="1" smtClean="0"/>
              <a:t>uniprot.owl</a:t>
            </a:r>
            <a:endParaRPr lang="en-US" dirty="0" smtClean="0"/>
          </a:p>
          <a:p>
            <a:r>
              <a:rPr lang="en-US" dirty="0" smtClean="0"/>
              <a:t>Do you understand its content?</a:t>
            </a:r>
          </a:p>
          <a:p>
            <a:r>
              <a:rPr lang="en-US" dirty="0" smtClean="0"/>
              <a:t>Now open the file “</a:t>
            </a:r>
            <a:r>
              <a:rPr lang="en-US" dirty="0" err="1" smtClean="0"/>
              <a:t>integrated.owl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How would you formulate the question “</a:t>
            </a:r>
            <a:r>
              <a:rPr lang="en-US" i="1" dirty="0"/>
              <a:t>what are the human proteins that regulates the blood coagulation</a:t>
            </a:r>
            <a:r>
              <a:rPr lang="en-US" dirty="0" smtClean="0"/>
              <a:t>” in OWL?</a:t>
            </a:r>
          </a:p>
          <a:p>
            <a:r>
              <a:rPr lang="en-US" i="1" dirty="0" err="1"/>
              <a:t>involved_in</a:t>
            </a:r>
            <a:r>
              <a:rPr lang="en-US" i="1" dirty="0"/>
              <a:t> some (regulates some blood coagulation) and </a:t>
            </a:r>
            <a:r>
              <a:rPr lang="en-US" i="1" dirty="0" err="1"/>
              <a:t>expressed_in</a:t>
            </a:r>
            <a:r>
              <a:rPr lang="en-US" i="1" dirty="0"/>
              <a:t> some Homo sapiens</a:t>
            </a:r>
            <a:endParaRPr lang="en-US" i="1" dirty="0" smtClean="0"/>
          </a:p>
          <a:p>
            <a:endParaRPr lang="en-US" dirty="0" smtClean="0"/>
          </a:p>
        </p:txBody>
      </p:sp>
      <p:pic>
        <p:nvPicPr>
          <p:cNvPr id="1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150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0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3820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Lucida Console" pitchFamily="49" charset="0"/>
              </a:rPr>
              <a:t>Brain </a:t>
            </a:r>
            <a:r>
              <a:rPr lang="en-US" sz="1600" dirty="0" err="1">
                <a:latin typeface="Lucida Console" pitchFamily="49" charset="0"/>
              </a:rPr>
              <a:t>brain</a:t>
            </a:r>
            <a:r>
              <a:rPr lang="en-US" sz="1600" dirty="0">
                <a:latin typeface="Lucida Console" pitchFamily="49" charset="0"/>
              </a:rPr>
              <a:t> = new Brain</a:t>
            </a:r>
            <a:r>
              <a:rPr lang="en-US" sz="1600" dirty="0" smtClean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brain.learn</a:t>
            </a:r>
            <a:r>
              <a:rPr lang="en-US" sz="1600" dirty="0">
                <a:latin typeface="Lucida Console" pitchFamily="49" charset="0"/>
              </a:rPr>
              <a:t>("data/</a:t>
            </a:r>
            <a:r>
              <a:rPr lang="en-US" sz="1600" dirty="0" err="1">
                <a:latin typeface="Lucida Console" pitchFamily="49" charset="0"/>
              </a:rPr>
              <a:t>gene_ontology.owl</a:t>
            </a:r>
            <a:r>
              <a:rPr lang="en-US" sz="1600" dirty="0">
                <a:latin typeface="Lucida Console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brain.learn</a:t>
            </a:r>
            <a:r>
              <a:rPr lang="en-US" sz="1600" dirty="0">
                <a:latin typeface="Lucida Console" pitchFamily="49" charset="0"/>
              </a:rPr>
              <a:t>("data/NCBI-taxonomy-</a:t>
            </a:r>
            <a:r>
              <a:rPr lang="en-US" sz="1600" dirty="0" err="1">
                <a:latin typeface="Lucida Console" pitchFamily="49" charset="0"/>
              </a:rPr>
              <a:t>mammals.owl</a:t>
            </a:r>
            <a:r>
              <a:rPr lang="en-US" sz="1600" dirty="0">
                <a:latin typeface="Lucida Console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brain.learn</a:t>
            </a:r>
            <a:r>
              <a:rPr lang="en-US" sz="1600" dirty="0">
                <a:latin typeface="Lucida Console" pitchFamily="49" charset="0"/>
              </a:rPr>
              <a:t>("data/</a:t>
            </a:r>
            <a:r>
              <a:rPr lang="en-US" sz="1600" dirty="0" err="1">
                <a:latin typeface="Lucida Console" pitchFamily="49" charset="0"/>
              </a:rPr>
              <a:t>uniprot.owl</a:t>
            </a:r>
            <a:r>
              <a:rPr lang="en-US" sz="1600" dirty="0" smtClean="0">
                <a:latin typeface="Lucida Console" pitchFamily="49" charset="0"/>
              </a:rPr>
              <a:t>");</a:t>
            </a:r>
          </a:p>
          <a:p>
            <a:pPr marL="0" indent="0">
              <a:buNone/>
            </a:pP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 pitchFamily="49" charset="0"/>
              </a:rPr>
              <a:t>String query = "</a:t>
            </a:r>
            <a:r>
              <a:rPr lang="en-US" sz="1600" dirty="0" err="1">
                <a:latin typeface="Lucida Console" pitchFamily="49" charset="0"/>
              </a:rPr>
              <a:t>involved_in</a:t>
            </a:r>
            <a:r>
              <a:rPr lang="en-US" sz="1600" dirty="0">
                <a:latin typeface="Lucida Console" pitchFamily="49" charset="0"/>
              </a:rPr>
              <a:t> some (regulates some GO_0007596) and </a:t>
            </a:r>
            <a:r>
              <a:rPr lang="en-US" sz="1600" dirty="0" err="1">
                <a:latin typeface="Lucida Console" pitchFamily="49" charset="0"/>
              </a:rPr>
              <a:t>expressed_in</a:t>
            </a:r>
            <a:r>
              <a:rPr lang="en-US" sz="1600" dirty="0">
                <a:latin typeface="Lucida Console" pitchFamily="49" charset="0"/>
              </a:rPr>
              <a:t> some </a:t>
            </a:r>
            <a:r>
              <a:rPr lang="en-US" sz="1600" dirty="0" smtClean="0">
                <a:latin typeface="Lucida Console" pitchFamily="49" charset="0"/>
              </a:rPr>
              <a:t>NCBI_9606“;</a:t>
            </a: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 pitchFamily="49" charset="0"/>
              </a:rPr>
              <a:t>List&lt;String&gt; </a:t>
            </a:r>
            <a:r>
              <a:rPr lang="en-US" sz="1600" dirty="0" err="1" smtClean="0">
                <a:latin typeface="Lucida Console" pitchFamily="49" charset="0"/>
              </a:rPr>
              <a:t>subClasses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brain.getSubClasses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query,false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brain.sleep</a:t>
            </a:r>
            <a:r>
              <a:rPr lang="en-US" sz="1600" dirty="0" smtClean="0">
                <a:latin typeface="Lucida Console" pitchFamily="49" charset="0"/>
              </a:rPr>
              <a:t>();</a:t>
            </a:r>
            <a:endParaRPr lang="en-US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OWL is computing intensive </a:t>
            </a:r>
            <a:r>
              <a:rPr lang="en-US" dirty="0" smtClean="0">
                <a:sym typeface="Wingdings" pitchFamily="2" charset="2"/>
              </a:rPr>
              <a:t> OWL 2EL</a:t>
            </a:r>
          </a:p>
          <a:p>
            <a:r>
              <a:rPr lang="en-US" dirty="0" smtClean="0">
                <a:sym typeface="Wingdings" pitchFamily="2" charset="2"/>
              </a:rPr>
              <a:t>Less axioms and constructs  easier for you to remember and easier for the reasoner to compute</a:t>
            </a:r>
          </a:p>
          <a:p>
            <a:r>
              <a:rPr lang="en-US" dirty="0" smtClean="0">
                <a:sym typeface="Wingdings" pitchFamily="2" charset="2"/>
              </a:rPr>
              <a:t>Suited for life sciences  lots of classes, few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32903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</a:t>
            </a:r>
            <a:r>
              <a:rPr lang="en-GB" sz="1600" dirty="0" smtClean="0"/>
              <a:t>2</a:t>
            </a:r>
            <a:r>
              <a:rPr lang="en-GB" sz="2800" dirty="0" smtClean="0"/>
              <a:t>O</a:t>
            </a:r>
            <a:endParaRPr lang="en-GB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57600" y="381000"/>
            <a:ext cx="1913864" cy="524084"/>
            <a:chOff x="1084652" y="3670331"/>
            <a:chExt cx="1913864" cy="524084"/>
          </a:xfrm>
        </p:grpSpPr>
        <p:sp>
          <p:nvSpPr>
            <p:cNvPr id="7" name="TextBox 6"/>
            <p:cNvSpPr txBox="1"/>
            <p:nvPr/>
          </p:nvSpPr>
          <p:spPr>
            <a:xfrm>
              <a:off x="1084652" y="367119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H</a:t>
              </a:r>
              <a:endParaRPr lang="en-GB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1316" y="3670331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H</a:t>
              </a:r>
              <a:endParaRPr lang="en-GB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731" y="367119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O</a:t>
              </a:r>
              <a:endParaRPr lang="en-GB" sz="2800" dirty="0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2236516" y="3931077"/>
              <a:ext cx="304800" cy="8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3"/>
              <a:endCxn id="9" idx="1"/>
            </p:cNvCxnSpPr>
            <p:nvPr/>
          </p:nvCxnSpPr>
          <p:spPr bwMode="auto">
            <a:xfrm>
              <a:off x="1541852" y="3932805"/>
              <a:ext cx="243879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Isosceles Triangle 11"/>
          <p:cNvSpPr/>
          <p:nvPr/>
        </p:nvSpPr>
        <p:spPr bwMode="auto">
          <a:xfrm rot="16200000">
            <a:off x="3962397" y="-2057398"/>
            <a:ext cx="1371604" cy="868680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Geneva" pitchFamily="-65" charset="0"/>
              <a:cs typeface="Geneva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5815" y="1981206"/>
            <a:ext cx="212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FFFF"/>
                </a:solidFill>
              </a:rPr>
              <a:t>Expressivity</a:t>
            </a: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http://circleofninepoints.files.wordpress.com/2009/12/watermolecul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2"/>
          <a:stretch/>
        </p:blipFill>
        <p:spPr bwMode="auto">
          <a:xfrm>
            <a:off x="6841635" y="228600"/>
            <a:ext cx="1540365" cy="11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81000" y="25908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RDF</a:t>
            </a:r>
          </a:p>
          <a:p>
            <a:pPr algn="ctr"/>
            <a:r>
              <a:rPr lang="en-GB" sz="2800" b="1" dirty="0" smtClean="0"/>
              <a:t>SPARQL</a:t>
            </a:r>
            <a:endParaRPr lang="en-GB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3314" y="3129853"/>
            <a:ext cx="102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RDFS</a:t>
            </a:r>
            <a:endParaRPr lang="en-GB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55221" y="3200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OWL2</a:t>
            </a:r>
            <a:endParaRPr lang="en-GB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33313" y="3140982"/>
            <a:ext cx="160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OWL2 EL</a:t>
            </a:r>
            <a:endParaRPr lang="en-GB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0927" y="3657600"/>
            <a:ext cx="1896576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PSPACE</a:t>
            </a:r>
          </a:p>
          <a:p>
            <a:pPr algn="ctr"/>
            <a:r>
              <a:rPr lang="en-US" dirty="0" smtClean="0"/>
              <a:t>(all constructs)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744052" y="4953000"/>
            <a:ext cx="1675548" cy="8763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PTIME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76800" y="4953000"/>
            <a:ext cx="1676400" cy="8382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PTIME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162800" y="4953000"/>
            <a:ext cx="1752600" cy="83820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NP-HARD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90926" y="5867400"/>
            <a:ext cx="1942674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LOGSPACE </a:t>
            </a:r>
            <a:endParaRPr lang="en-US" b="1" dirty="0" smtClean="0"/>
          </a:p>
          <a:p>
            <a:pPr algn="ctr"/>
            <a:r>
              <a:rPr lang="en-US" dirty="0" smtClean="0"/>
              <a:t>(AND, FILTER)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0926" y="4774194"/>
            <a:ext cx="1942674" cy="86460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NP</a:t>
            </a:r>
          </a:p>
          <a:p>
            <a:pPr algn="ctr"/>
            <a:r>
              <a:rPr lang="en-US" dirty="0" smtClean="0"/>
              <a:t>(AND, FILTER, UNION)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6019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Tractable</a:t>
            </a:r>
          </a:p>
          <a:p>
            <a:pPr algn="ctr"/>
            <a:r>
              <a:rPr lang="en-US" sz="2000" i="1" dirty="0" smtClean="0"/>
              <a:t>Parallelism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02217" y="6176788"/>
            <a:ext cx="207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http://www.w3.org/TR/owl2-profiles/</a:t>
            </a:r>
          </a:p>
        </p:txBody>
      </p:sp>
    </p:spTree>
    <p:extLst>
      <p:ext uri="{BB962C8B-B14F-4D97-AF65-F5344CB8AC3E}">
        <p14:creationId xmlns:p14="http://schemas.microsoft.com/office/powerpoint/2010/main" val="14564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</a:t>
            </a:r>
            <a:r>
              <a:rPr lang="en-US" i="1" u="sng" dirty="0"/>
              <a:t>human</a:t>
            </a:r>
            <a:r>
              <a:rPr lang="en-US" i="1" dirty="0"/>
              <a:t> </a:t>
            </a:r>
            <a:r>
              <a:rPr lang="en-US" i="1" u="sng" dirty="0"/>
              <a:t>proteins</a:t>
            </a:r>
            <a:r>
              <a:rPr lang="en-US" i="1" dirty="0"/>
              <a:t> that </a:t>
            </a:r>
            <a:r>
              <a:rPr lang="en-US" i="1" u="sng" dirty="0"/>
              <a:t>regulates</a:t>
            </a:r>
            <a:r>
              <a:rPr lang="en-US" i="1" dirty="0"/>
              <a:t> the </a:t>
            </a:r>
            <a:r>
              <a:rPr lang="en-US" i="1" u="sng" dirty="0"/>
              <a:t>blood </a:t>
            </a:r>
            <a:r>
              <a:rPr lang="en-US" i="1" u="sng" dirty="0" smtClean="0"/>
              <a:t>coagulation</a:t>
            </a:r>
            <a:r>
              <a:rPr lang="en-US" i="1" dirty="0" smtClean="0"/>
              <a:t>?”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4737" y="4279272"/>
            <a:ext cx="179939" cy="52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2743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2331" y="4907340"/>
            <a:ext cx="2420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are the parts?</a:t>
            </a:r>
          </a:p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is composing it?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47540" y="3788877"/>
            <a:ext cx="124860" cy="630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4115" y="4537501"/>
            <a:ext cx="233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does it even mean?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5060" y="1542871"/>
            <a:ext cx="21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How do I integrate the data?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pic>
        <p:nvPicPr>
          <p:cNvPr id="21" name="Picture 2" descr="http://www.parasiticplants.siu.edu/images/NCB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31450"/>
          <a:stretch/>
        </p:blipFill>
        <p:spPr bwMode="auto">
          <a:xfrm>
            <a:off x="346656" y="1589262"/>
            <a:ext cx="1863144" cy="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yadamp.unisa.it/protcomp/img/unipr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9413" r="7248" b="20884"/>
          <a:stretch/>
        </p:blipFill>
        <p:spPr bwMode="auto">
          <a:xfrm>
            <a:off x="3657600" y="1752600"/>
            <a:ext cx="1699749" cy="8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toppgene.cchmc.org/files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85" y="4937972"/>
            <a:ext cx="1511552" cy="1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6656" y="1219200"/>
            <a:ext cx="2320344" cy="37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(flat file)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1447800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(SQL or RDF)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601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(OBO)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590800" y="2581746"/>
            <a:ext cx="1383274" cy="75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</a:t>
            </a:r>
            <a:r>
              <a:rPr lang="en-US" i="1" u="sng" dirty="0"/>
              <a:t>human</a:t>
            </a:r>
            <a:r>
              <a:rPr lang="en-US" i="1" dirty="0"/>
              <a:t> </a:t>
            </a:r>
            <a:r>
              <a:rPr lang="en-US" i="1" u="sng" dirty="0"/>
              <a:t>proteins</a:t>
            </a:r>
            <a:r>
              <a:rPr lang="en-US" i="1" dirty="0"/>
              <a:t> that </a:t>
            </a:r>
            <a:r>
              <a:rPr lang="en-US" i="1" u="sng" dirty="0"/>
              <a:t>regulates</a:t>
            </a:r>
            <a:r>
              <a:rPr lang="en-US" i="1" dirty="0"/>
              <a:t> the </a:t>
            </a:r>
            <a:r>
              <a:rPr lang="en-US" i="1" u="sng" dirty="0"/>
              <a:t>blood </a:t>
            </a:r>
            <a:r>
              <a:rPr lang="en-US" i="1" u="sng" dirty="0" smtClean="0"/>
              <a:t>coagulation</a:t>
            </a:r>
            <a:r>
              <a:rPr lang="en-US" i="1" dirty="0" smtClean="0"/>
              <a:t>?”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4737" y="4279272"/>
            <a:ext cx="179939" cy="52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2743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2331" y="4907340"/>
            <a:ext cx="2420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are the parts?</a:t>
            </a:r>
          </a:p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is composing it?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47540" y="3788877"/>
            <a:ext cx="124860" cy="630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4115" y="4537501"/>
            <a:ext cx="233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does it even mean?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5060" y="1542871"/>
            <a:ext cx="21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How do I integrate the data?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pic>
        <p:nvPicPr>
          <p:cNvPr id="21" name="Picture 2" descr="http://www.parasiticplants.siu.edu/images/NCB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31450"/>
          <a:stretch/>
        </p:blipFill>
        <p:spPr bwMode="auto">
          <a:xfrm>
            <a:off x="346656" y="1589262"/>
            <a:ext cx="1863144" cy="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yadamp.unisa.it/protcomp/img/unipr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9413" r="7248" b="20884"/>
          <a:stretch/>
        </p:blipFill>
        <p:spPr bwMode="auto">
          <a:xfrm>
            <a:off x="3657600" y="1752600"/>
            <a:ext cx="1699749" cy="8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toppgene.cchmc.org/files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85" y="4937972"/>
            <a:ext cx="1511552" cy="1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6656" y="1219200"/>
            <a:ext cx="2320344" cy="37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(flat file)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1447800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(SQL or RDF)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601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(OBO)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590800" y="2581746"/>
            <a:ext cx="1383274" cy="75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Ask questions!</a:t>
            </a:r>
          </a:p>
          <a:p>
            <a:endParaRPr lang="en-US" dirty="0" smtClean="0"/>
          </a:p>
          <a:p>
            <a:r>
              <a:rPr lang="en-US" dirty="0" smtClean="0"/>
              <a:t>What is OWL?</a:t>
            </a:r>
          </a:p>
          <a:p>
            <a:r>
              <a:rPr lang="en-US" dirty="0" smtClean="0"/>
              <a:t>Why is it particularly interesting for life sciences?</a:t>
            </a:r>
          </a:p>
          <a:p>
            <a:r>
              <a:rPr lang="en-US" dirty="0" smtClean="0"/>
              <a:t>How to use OWL?</a:t>
            </a:r>
          </a:p>
          <a:p>
            <a:r>
              <a:rPr lang="en-US" dirty="0" smtClean="0"/>
              <a:t>What is OWL 2EL?</a:t>
            </a:r>
          </a:p>
          <a:p>
            <a:r>
              <a:rPr lang="en-US" dirty="0" smtClean="0"/>
              <a:t>How to integrate and query biomedical knowledge?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0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croset@ebi.ac.uk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rebholz@ebi.ac.uk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9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Existing resources can already answer the question </a:t>
            </a:r>
            <a:r>
              <a:rPr lang="en-US" dirty="0" smtClean="0">
                <a:sym typeface="Wingdings" pitchFamily="2" charset="2"/>
              </a:rPr>
              <a:t> But they need to </a:t>
            </a:r>
            <a:r>
              <a:rPr lang="en-US" b="1" dirty="0" smtClean="0">
                <a:solidFill>
                  <a:srgbClr val="F77C37"/>
                </a:solidFill>
                <a:sym typeface="Wingdings" pitchFamily="2" charset="2"/>
              </a:rPr>
              <a:t>interact</a:t>
            </a:r>
            <a:endParaRPr lang="en-US" b="1" dirty="0">
              <a:solidFill>
                <a:srgbClr val="F77C37"/>
              </a:solidFill>
              <a:sym typeface="Wingdings" pitchFamily="2" charset="2"/>
            </a:endParaRPr>
          </a:p>
          <a:p>
            <a:r>
              <a:rPr lang="en-US" dirty="0" smtClean="0"/>
              <a:t>Ontologies are not only labels for biological concept (“blood coagulation”) </a:t>
            </a:r>
            <a:r>
              <a:rPr lang="en-US" dirty="0" smtClean="0">
                <a:sym typeface="Wingdings" pitchFamily="2" charset="2"/>
              </a:rPr>
              <a:t> They help to </a:t>
            </a:r>
            <a:r>
              <a:rPr lang="en-US" b="1" dirty="0" smtClean="0">
                <a:solidFill>
                  <a:srgbClr val="F77C37"/>
                </a:solidFill>
                <a:sym typeface="Wingdings" pitchFamily="2" charset="2"/>
              </a:rPr>
              <a:t>formalize</a:t>
            </a:r>
            <a:r>
              <a:rPr lang="en-US" dirty="0" smtClean="0">
                <a:solidFill>
                  <a:srgbClr val="F77C37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the domain knowledge</a:t>
            </a:r>
          </a:p>
          <a:p>
            <a:r>
              <a:rPr lang="en-US" dirty="0" smtClean="0">
                <a:sym typeface="Wingdings" pitchFamily="2" charset="2"/>
              </a:rPr>
              <a:t>We want to mix traditional ontologies with other </a:t>
            </a:r>
            <a:r>
              <a:rPr lang="en-US" b="1" dirty="0" smtClean="0">
                <a:solidFill>
                  <a:srgbClr val="F77C37"/>
                </a:solidFill>
                <a:sym typeface="Wingdings" pitchFamily="2" charset="2"/>
              </a:rPr>
              <a:t>large-scale data</a:t>
            </a:r>
          </a:p>
          <a:p>
            <a:r>
              <a:rPr lang="en-US" dirty="0" smtClean="0"/>
              <a:t>We want an </a:t>
            </a:r>
            <a:r>
              <a:rPr lang="en-US" b="1" dirty="0" smtClean="0">
                <a:solidFill>
                  <a:srgbClr val="F77C37"/>
                </a:solidFill>
              </a:rPr>
              <a:t>intuitive way </a:t>
            </a:r>
            <a:r>
              <a:rPr lang="en-US" dirty="0" smtClean="0"/>
              <a:t>to formulate the query, hiding the implementation</a:t>
            </a:r>
            <a:endParaRPr lang="en-US" b="1" dirty="0" smtClean="0">
              <a:solidFill>
                <a:srgbClr val="F77C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6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Semantic Web: RDF </a:t>
            </a:r>
            <a:r>
              <a:rPr lang="en-US" dirty="0" smtClean="0">
                <a:sym typeface="Wingdings" pitchFamily="2" charset="2"/>
              </a:rPr>
              <a:t> URI and triples  Should improve interoperability over the Web</a:t>
            </a:r>
          </a:p>
          <a:p>
            <a:r>
              <a:rPr lang="en-US" dirty="0" smtClean="0">
                <a:sym typeface="Wingdings" pitchFamily="2" charset="2"/>
              </a:rPr>
              <a:t>Need for shared schemas  ontologies</a:t>
            </a:r>
          </a:p>
          <a:p>
            <a:r>
              <a:rPr lang="en-US" dirty="0" smtClean="0">
                <a:sym typeface="Wingdings" pitchFamily="2" charset="2"/>
              </a:rPr>
              <a:t>OWL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Description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logics </a:t>
            </a:r>
            <a:r>
              <a:rPr lang="en-US" dirty="0" smtClean="0">
                <a:sym typeface="Wingdings" pitchFamily="2" charset="2"/>
              </a:rPr>
              <a:t>and knowledge representation, decidable, attractive </a:t>
            </a:r>
            <a:r>
              <a:rPr lang="en-US" dirty="0">
                <a:sym typeface="Wingdings" pitchFamily="2" charset="2"/>
              </a:rPr>
              <a:t>and well-understood computational properties.</a:t>
            </a:r>
            <a:endParaRPr lang="en-US" dirty="0" smtClean="0"/>
          </a:p>
          <a:p>
            <a:r>
              <a:rPr lang="en-US" dirty="0" smtClean="0"/>
              <a:t>OWL  </a:t>
            </a:r>
            <a:r>
              <a:rPr lang="en-US" dirty="0" smtClean="0">
                <a:sym typeface="Wingdings" pitchFamily="2" charset="2"/>
              </a:rPr>
              <a:t> Direct Semantics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or RDF-based semantics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89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OWL?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Confusing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relations between OWL, RDF, SPARQL, reasoning, etc…</a:t>
            </a:r>
          </a:p>
          <a:p>
            <a:r>
              <a:rPr lang="en-US" dirty="0" smtClean="0">
                <a:sym typeface="Wingdings" pitchFamily="2" charset="2"/>
              </a:rPr>
              <a:t>Here we deal with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Direct Semantics </a:t>
            </a:r>
            <a:r>
              <a:rPr lang="en-US" dirty="0" smtClean="0">
                <a:sym typeface="Wingdings" pitchFamily="2" charset="2"/>
              </a:rPr>
              <a:t>of OWL (no RDF)  It’s easier!</a:t>
            </a:r>
          </a:p>
          <a:p>
            <a:r>
              <a:rPr lang="en-US" dirty="0" smtClean="0">
                <a:sym typeface="Wingdings" pitchFamily="2" charset="2"/>
              </a:rPr>
              <a:t>You get to use the reasoner a lot!</a:t>
            </a:r>
          </a:p>
          <a:p>
            <a:r>
              <a:rPr lang="en-US" dirty="0" smtClean="0">
                <a:sym typeface="Wingdings" pitchFamily="2" charset="2"/>
              </a:rPr>
              <a:t>In OWL you build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knowledge-bases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ontologies.</a:t>
            </a:r>
          </a:p>
        </p:txBody>
      </p:sp>
    </p:spTree>
    <p:extLst>
      <p:ext uri="{BB962C8B-B14F-4D97-AF65-F5344CB8AC3E}">
        <p14:creationId xmlns:p14="http://schemas.microsoft.com/office/powerpoint/2010/main" val="18988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57200" y="381001"/>
            <a:ext cx="4038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Direct Semantics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Meaning </a:t>
            </a:r>
            <a:r>
              <a:rPr lang="en-US" dirty="0"/>
              <a:t>of OWL axioms directly by </a:t>
            </a:r>
            <a:r>
              <a:rPr lang="en-US" dirty="0" smtClean="0"/>
              <a:t>relating them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description logic </a:t>
            </a:r>
            <a:r>
              <a:rPr lang="en-US" dirty="0"/>
              <a:t>(DL), a fragment of ﬁrst-order logic that provides </a:t>
            </a:r>
            <a:r>
              <a:rPr lang="en-US" dirty="0" smtClean="0"/>
              <a:t>similar expressive </a:t>
            </a:r>
            <a:r>
              <a:rPr lang="en-US" dirty="0"/>
              <a:t>features as OWL.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381001"/>
            <a:ext cx="4038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RDF-based Semantics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Translates </a:t>
            </a:r>
            <a:r>
              <a:rPr lang="en-US" dirty="0"/>
              <a:t>OWL axioms into </a:t>
            </a:r>
            <a:r>
              <a:rPr lang="en-US" b="1" dirty="0">
                <a:solidFill>
                  <a:schemeClr val="accent6"/>
                </a:solidFill>
              </a:rPr>
              <a:t>directed graphs </a:t>
            </a:r>
            <a:r>
              <a:rPr lang="en-US" dirty="0"/>
              <a:t>in </a:t>
            </a:r>
            <a:r>
              <a:rPr lang="en-US" dirty="0" smtClean="0"/>
              <a:t>the W3C’s </a:t>
            </a:r>
            <a:r>
              <a:rPr lang="en-US" dirty="0"/>
              <a:t>data exchange language RDF, where each axiom can lead to many </a:t>
            </a:r>
            <a:r>
              <a:rPr lang="en-US" dirty="0" smtClean="0"/>
              <a:t>edges (called </a:t>
            </a:r>
            <a:r>
              <a:rPr lang="en-US" dirty="0"/>
              <a:t>triples) in the graph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3048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1786</Words>
  <Application>Microsoft Office PowerPoint</Application>
  <PresentationFormat>On-screen Show (4:3)</PresentationFormat>
  <Paragraphs>371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Knowledge integration and analysis using OWL and reasoners</vt:lpstr>
      <vt:lpstr>Material</vt:lpstr>
      <vt:lpstr>Tutorial</vt:lpstr>
      <vt:lpstr>Why learning OWL?</vt:lpstr>
      <vt:lpstr>Why learning OWL?</vt:lpstr>
      <vt:lpstr>Why learning OWL?</vt:lpstr>
      <vt:lpstr>What is OWL?</vt:lpstr>
      <vt:lpstr>What is OWL?</vt:lpstr>
      <vt:lpstr>PowerPoint Presentation</vt:lpstr>
      <vt:lpstr>OWL and Life Sciences</vt:lpstr>
      <vt:lpstr>OWL 2 Terminology</vt:lpstr>
      <vt:lpstr>Entities</vt:lpstr>
      <vt:lpstr>Axioms</vt:lpstr>
      <vt:lpstr>Ontology/Knowledge-base</vt:lpstr>
      <vt:lpstr>Terminology Summary</vt:lpstr>
      <vt:lpstr>Terminology Summary</vt:lpstr>
      <vt:lpstr>Terminology Summary</vt:lpstr>
      <vt:lpstr>Terminology Summary</vt:lpstr>
      <vt:lpstr>Exercise 1 – Classes and axioms</vt:lpstr>
      <vt:lpstr>Reasoner</vt:lpstr>
      <vt:lpstr>Exercise 2 - Reasoning</vt:lpstr>
      <vt:lpstr>Comparison against mySQL</vt:lpstr>
      <vt:lpstr>Constructs – Class expressions</vt:lpstr>
      <vt:lpstr>Construct: and</vt:lpstr>
      <vt:lpstr>Constructs &amp; axioms</vt:lpstr>
      <vt:lpstr>Constructs &amp; axioms</vt:lpstr>
      <vt:lpstr>Construct: some</vt:lpstr>
      <vt:lpstr>Constructs &amp; axioms</vt:lpstr>
      <vt:lpstr>Exercise 3 – Implementing the axiom</vt:lpstr>
      <vt:lpstr>OWL concepts</vt:lpstr>
      <vt:lpstr>OWL Concepts</vt:lpstr>
      <vt:lpstr>Real-life example: The Gene Ontology</vt:lpstr>
      <vt:lpstr>GO constructs</vt:lpstr>
      <vt:lpstr>GO - RBox</vt:lpstr>
      <vt:lpstr>GO – Rbox: part-of</vt:lpstr>
      <vt:lpstr>Exercise 4 – Transitive property</vt:lpstr>
      <vt:lpstr>GO – Rbox: regulates</vt:lpstr>
      <vt:lpstr>Exercise 5 – Chained properties</vt:lpstr>
      <vt:lpstr>GO – Rbox: positively/negatively regulates</vt:lpstr>
      <vt:lpstr>Exercise 6 – Sub Properties</vt:lpstr>
      <vt:lpstr>Exercise 7 – Verifying properties</vt:lpstr>
      <vt:lpstr>Summary GO</vt:lpstr>
      <vt:lpstr>Knowledge integration</vt:lpstr>
      <vt:lpstr>Knowledge-bases</vt:lpstr>
      <vt:lpstr>Exercise 8 – Integrating knowledge</vt:lpstr>
      <vt:lpstr>Implementation using Brain</vt:lpstr>
      <vt:lpstr>Large-scale implementation</vt:lpstr>
      <vt:lpstr>PowerPoint Presentation</vt:lpstr>
      <vt:lpstr>Why learning OWL?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717</cp:revision>
  <dcterms:created xsi:type="dcterms:W3CDTF">2012-11-08T09:48:06Z</dcterms:created>
  <dcterms:modified xsi:type="dcterms:W3CDTF">2012-11-27T11:51:59Z</dcterms:modified>
</cp:coreProperties>
</file>