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72" r:id="rId3"/>
    <p:sldId id="257" r:id="rId4"/>
    <p:sldId id="258" r:id="rId5"/>
    <p:sldId id="259" r:id="rId6"/>
    <p:sldId id="263" r:id="rId7"/>
    <p:sldId id="260" r:id="rId8"/>
    <p:sldId id="261" r:id="rId9"/>
    <p:sldId id="266" r:id="rId10"/>
    <p:sldId id="267" r:id="rId11"/>
    <p:sldId id="271" r:id="rId12"/>
    <p:sldId id="264" r:id="rId13"/>
    <p:sldId id="273" r:id="rId14"/>
    <p:sldId id="26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CBD9-B103-4FC8-8193-0FC320F7D47C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949149A-B20F-4FF5-8E9D-D40D0B746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CBD9-B103-4FC8-8193-0FC320F7D47C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49149A-B20F-4FF5-8E9D-D40D0B746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CBD9-B103-4FC8-8193-0FC320F7D47C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49149A-B20F-4FF5-8E9D-D40D0B74673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823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CBD9-B103-4FC8-8193-0FC320F7D47C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49149A-B20F-4FF5-8E9D-D40D0B746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929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CBD9-B103-4FC8-8193-0FC320F7D47C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49149A-B20F-4FF5-8E9D-D40D0B74673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8212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CBD9-B103-4FC8-8193-0FC320F7D47C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49149A-B20F-4FF5-8E9D-D40D0B746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29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CBD9-B103-4FC8-8193-0FC320F7D47C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149A-B20F-4FF5-8E9D-D40D0B746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062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CBD9-B103-4FC8-8193-0FC320F7D47C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149A-B20F-4FF5-8E9D-D40D0B746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04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CBD9-B103-4FC8-8193-0FC320F7D47C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149A-B20F-4FF5-8E9D-D40D0B746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01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CBD9-B103-4FC8-8193-0FC320F7D47C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49149A-B20F-4FF5-8E9D-D40D0B746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03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CBD9-B103-4FC8-8193-0FC320F7D47C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49149A-B20F-4FF5-8E9D-D40D0B746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1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CBD9-B103-4FC8-8193-0FC320F7D47C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49149A-B20F-4FF5-8E9D-D40D0B746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38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CBD9-B103-4FC8-8193-0FC320F7D47C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149A-B20F-4FF5-8E9D-D40D0B746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77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CBD9-B103-4FC8-8193-0FC320F7D47C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149A-B20F-4FF5-8E9D-D40D0B746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4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CBD9-B103-4FC8-8193-0FC320F7D47C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149A-B20F-4FF5-8E9D-D40D0B746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4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CBD9-B103-4FC8-8193-0FC320F7D47C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49149A-B20F-4FF5-8E9D-D40D0B746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29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CBD9-B103-4FC8-8193-0FC320F7D47C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949149A-B20F-4FF5-8E9D-D40D0B7467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61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uri-Ghurka/SuperMarketManagementSystem.git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2" Type="http://schemas.openxmlformats.org/officeDocument/2006/relationships/hyperlink" Target="https://www.geeksforgeeks.org/merge-sort-for-linked-li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9ED4-7F57-4390-8956-2F220120A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Team No. 17</a:t>
            </a:r>
            <a:endParaRPr lang="en-IN" sz="3600" dirty="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6EFD7-9A35-4D98-B1A3-A6DE166B1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80040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Gouri Ghurka                                    Mentor: Bhavana Mache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Himanshi Methwani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Muskan Singhal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Ruchita Herlekar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05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2E03-2C75-4B6F-AD1C-0603B3CF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090" y="732264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Modules: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6C86-26F2-4498-94DE-088B601DE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090" y="1710813"/>
            <a:ext cx="9286235" cy="49751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Employee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Dealer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Product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Stock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Billing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User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08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7760-119E-46C0-94A0-4F69C8CC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Problems we faced: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0332-62D8-4DFE-854D-F651B7BB4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083" y="1905000"/>
            <a:ext cx="8915400" cy="4006222"/>
          </a:xfrm>
        </p:spPr>
        <p:txBody>
          <a:bodyPr/>
          <a:lstStyle/>
          <a:p>
            <a:pPr marL="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3864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We tried to use generalized linked list but were able to implement only two common functions as we had to call classes specific methods (with class specific attributes)</a:t>
            </a:r>
          </a:p>
          <a:p>
            <a:pPr marL="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3864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We encountered problems while spaces were getting accepted in string variables. We tackled it using isBlank() and isEmpty() functions</a:t>
            </a:r>
          </a:p>
          <a:p>
            <a:pPr marL="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3864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We learned to handle various exceptions like input mismatch, null pointer and duplicate entry for primary key (solved this using automatic ID generation)</a:t>
            </a:r>
            <a:endParaRPr lang="en-US" sz="2000" dirty="0">
              <a:solidFill>
                <a:srgbClr val="1F3864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40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325B-0224-45A8-A2ED-077A1207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615" y="653607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    Outcomes: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A46B-5383-4535-8A84-F980D08E6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068" y="2200202"/>
            <a:ext cx="9098552" cy="2669461"/>
          </a:xfrm>
        </p:spPr>
        <p:txBody>
          <a:bodyPr>
            <a:normAutofit/>
          </a:bodyPr>
          <a:lstStyle/>
          <a:p>
            <a:pPr marL="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3864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We learned how to manage databases using MySQL as we had to have permanent storage of our data</a:t>
            </a:r>
          </a:p>
          <a:p>
            <a:pPr marL="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3864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We learned JDBC</a:t>
            </a:r>
            <a:endParaRPr lang="en-US" sz="2000" dirty="0">
              <a:solidFill>
                <a:srgbClr val="1F3864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3864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solidFill>
                  <a:srgbClr val="1F3864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 could understand how a supermarket works at the backend and how to implement it using linked lists and its user defined functions</a:t>
            </a:r>
          </a:p>
          <a:p>
            <a:pPr marL="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3864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We learned to collaborate on GitHub</a:t>
            </a:r>
          </a:p>
        </p:txBody>
      </p:sp>
    </p:spTree>
    <p:extLst>
      <p:ext uri="{BB962C8B-B14F-4D97-AF65-F5344CB8AC3E}">
        <p14:creationId xmlns:p14="http://schemas.microsoft.com/office/powerpoint/2010/main" val="276528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C6ECE4-9646-4818-B81A-579B98051AF0}"/>
              </a:ext>
            </a:extLst>
          </p:cNvPr>
          <p:cNvSpPr txBox="1"/>
          <p:nvPr/>
        </p:nvSpPr>
        <p:spPr>
          <a:xfrm>
            <a:off x="2618913" y="1643896"/>
            <a:ext cx="88687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GitHub Repository Link:</a:t>
            </a:r>
          </a:p>
          <a:p>
            <a:endParaRPr lang="en-US" sz="3600" dirty="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sz="2000" dirty="0">
                <a:latin typeface="Comic Sans MS" panose="030F0702030302020204" pitchFamily="66" charset="0"/>
                <a:hlinkClick r:id="rId2"/>
              </a:rPr>
              <a:t>https://github.com/Gouri-Ghurka/SuperMarketManagementSystem.git</a:t>
            </a:r>
            <a:endParaRPr lang="en-US" sz="2000" dirty="0">
              <a:latin typeface="Comic Sans MS" panose="030F0702030302020204" pitchFamily="66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89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1623-8989-48DF-BD18-20F3652F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    References: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C881-1929-41F5-BAA1-A236CDDE9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22882"/>
            <a:ext cx="8915400" cy="4480264"/>
          </a:xfrm>
        </p:spPr>
        <p:txBody>
          <a:bodyPr>
            <a:norm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Links/Sites</a:t>
            </a:r>
          </a:p>
          <a:p>
            <a:pPr marL="1085850"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u="sng" dirty="0">
                <a:solidFill>
                  <a:srgbClr val="2DA0F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https://www.geeksforgeeks.org/merge-sort-for-linked-list/</a:t>
            </a:r>
            <a:endParaRPr lang="en-US" sz="1900" u="sng" dirty="0">
              <a:solidFill>
                <a:srgbClr val="2DA0F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85850"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https://www.w3schools.com/sql/</a:t>
            </a:r>
            <a:endParaRPr lang="en-IN" sz="1900" dirty="0">
              <a:solidFill>
                <a:schemeClr val="accent2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85850"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https://stackoverflow.com/</a:t>
            </a:r>
            <a:endParaRPr lang="en-IN" sz="19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20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</a:p>
          <a:p>
            <a:pPr marL="12573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Data Structures and Algorithms Made Easy in JAVA by Narasimha Karumanchi</a:t>
            </a:r>
          </a:p>
          <a:p>
            <a:pPr marL="12573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accent2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endParaRPr lang="en-IN" dirty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solidFill>
                <a:srgbClr val="2021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endParaRPr lang="en-IN" dirty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142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9B5B4A-BFE9-4743-AC12-C93E09A134CE}"/>
              </a:ext>
            </a:extLst>
          </p:cNvPr>
          <p:cNvSpPr txBox="1"/>
          <p:nvPr/>
        </p:nvSpPr>
        <p:spPr>
          <a:xfrm>
            <a:off x="2438400" y="2900517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THANK YOU!</a:t>
            </a:r>
            <a:endParaRPr lang="en-IN" sz="3600" dirty="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95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0668-7A1B-4385-9B7B-2B1E3EF1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86253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AGENDA</a:t>
            </a:r>
            <a:endParaRPr lang="en-IN" dirty="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3AB5-78DF-4710-B753-3D3BD3D1F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51861"/>
            <a:ext cx="8915400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An overview of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Details of the data structure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Elevator pitch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Functions that are implemented in our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Algorithm and code design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9838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A211-7DF6-42F1-B7A8-D470C82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90566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Supermarket Management System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C83F-918F-48E4-90DD-103B2374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89444"/>
            <a:ext cx="8035746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We have tried to implement all the main functions that are required to run a supermarket. This includes billing, maintaining stock details, managing information about products, dealers and employees. Our project simulates the job of each and every member working in the supermarket.</a:t>
            </a:r>
            <a:endParaRPr lang="en-IN" sz="2000" dirty="0">
              <a:solidFill>
                <a:schemeClr val="accent2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01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EB43-35DB-440C-8F13-F74ABC2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39519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Data Structure Used: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E087-A25A-43DC-BEE5-50E069C83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9238"/>
            <a:ext cx="8915400" cy="452465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Used a Singly linked list to represent the list of products, dealers, customers and employees that are associated with the supermarket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They are dynamic in nature. Hence, contiguous memory is not reserved and there is no memory wastage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This is ideal for our application where we have a large data and unknown number of objects</a:t>
            </a:r>
            <a:endParaRPr lang="en-US" sz="2000" dirty="0">
              <a:solidFill>
                <a:schemeClr val="accent2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Insertion and deletion operations can be easily implemented.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Insertion order is maintained</a:t>
            </a:r>
            <a:endParaRPr lang="en-US" sz="2000" dirty="0">
              <a:solidFill>
                <a:schemeClr val="accent2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 singly linked list saves memory for reverse pointers </a:t>
            </a:r>
          </a:p>
          <a:p>
            <a:pPr marL="0" indent="0">
              <a:buNone/>
            </a:pPr>
            <a:endParaRPr lang="en-US" dirty="0">
              <a:solidFill>
                <a:srgbClr val="1F3864"/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30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7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1BA3-534B-4AF1-B008-7AA6C99D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557" y="650743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Elevator pitch: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0D5AB-1494-44F0-AE04-A16CA99FF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833" y="2029287"/>
            <a:ext cx="9489584" cy="377762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	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Who is </a:t>
            </a:r>
            <a:r>
              <a:rPr lang="en-IN" sz="2400" dirty="0" err="1">
                <a:solidFill>
                  <a:schemeClr val="tx2">
                    <a:lumMod val="75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i</a:t>
            </a:r>
            <a:r>
              <a:rPr lang="en-IN" sz="2400" dirty="0" err="1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</a:rPr>
              <a:t>T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</a:rPr>
              <a:t> 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for :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	It is for all the members who work in the supermarket for the organised 	and smooth functioning of the store. </a:t>
            </a:r>
          </a:p>
          <a:p>
            <a:pPr indent="0">
              <a:lnSpc>
                <a:spcPct val="107000"/>
              </a:lnSpc>
              <a:buNone/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	How will it get done: </a:t>
            </a:r>
          </a:p>
          <a:p>
            <a:pPr indent="0">
              <a:lnSpc>
                <a:spcPct val="107000"/>
              </a:lnSpc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	Every employee will get a different access to the application according to his/her 	role in the supermarket and perform their task digitally which will be available in 	the software.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accent2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73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64BEFD-269B-492C-A73A-C417E1BA9724}"/>
              </a:ext>
            </a:extLst>
          </p:cNvPr>
          <p:cNvSpPr txBox="1"/>
          <p:nvPr/>
        </p:nvSpPr>
        <p:spPr>
          <a:xfrm>
            <a:off x="2512380" y="790113"/>
            <a:ext cx="84249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</a:rPr>
              <a:t>Why is it needed:</a:t>
            </a:r>
          </a:p>
          <a:p>
            <a:endParaRPr lang="en-IN" sz="2400" dirty="0">
              <a:solidFill>
                <a:schemeClr val="tx2">
                  <a:lumMod val="75000"/>
                </a:schemeClr>
              </a:solidFill>
              <a:effectLst/>
              <a:latin typeface="Algerian" panose="04020705040A02060702" pitchFamily="82" charset="0"/>
              <a:ea typeface="Calibri" panose="020F0502020204030204" pitchFamily="34" charset="0"/>
            </a:endParaRPr>
          </a:p>
          <a:p>
            <a:endParaRPr lang="en-IN" sz="2400" dirty="0">
              <a:solidFill>
                <a:schemeClr val="tx2">
                  <a:lumMod val="75000"/>
                </a:schemeClr>
              </a:solidFill>
              <a:effectLst/>
              <a:latin typeface="Algerian" panose="04020705040A02060702" pitchFamily="82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It reduces the time and manpower required for management and maintenance of different tasks </a:t>
            </a:r>
          </a:p>
          <a:p>
            <a:endParaRPr lang="en-IN" sz="2000" dirty="0">
              <a:solidFill>
                <a:schemeClr val="accent2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As the entire system is fully computerized, records of daily and monthly purchases and sales can be recorded and analysed</a:t>
            </a:r>
          </a:p>
          <a:p>
            <a:endParaRPr lang="en-IN" sz="2000" dirty="0">
              <a:solidFill>
                <a:schemeClr val="accent2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efficiency and output.</a:t>
            </a:r>
            <a:endParaRPr lang="en-IN" sz="2000" dirty="0">
              <a:solidFill>
                <a:schemeClr val="accent2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accent2">
                  <a:lumMod val="50000"/>
                </a:schemeClr>
              </a:solidFill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This system is very secure, user-friendly, and reliable</a:t>
            </a:r>
          </a:p>
          <a:p>
            <a:endParaRPr lang="en-IN" sz="1800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33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37338-B819-4CBC-93B8-0BA92A854061}"/>
              </a:ext>
            </a:extLst>
          </p:cNvPr>
          <p:cNvSpPr txBox="1"/>
          <p:nvPr/>
        </p:nvSpPr>
        <p:spPr>
          <a:xfrm>
            <a:off x="2263806" y="754602"/>
            <a:ext cx="974768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What it does:</a:t>
            </a:r>
          </a:p>
          <a:p>
            <a:endParaRPr lang="en-US" sz="2400" dirty="0"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Add and Delete (Deletion on the basis of ID):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Employees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Dealers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Customers</a:t>
            </a:r>
          </a:p>
          <a:p>
            <a:pPr lvl="1"/>
            <a:endParaRPr lang="en-US" sz="20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Search based on various parameters: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Products on the basis of brand and 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Dealers on the basis of the product he supplies and 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Employee on the basis of role and 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Customer on the basis of phone number</a:t>
            </a:r>
          </a:p>
          <a:p>
            <a:pPr lvl="1"/>
            <a:endParaRPr lang="en-US" sz="20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Sort: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Dealers based on the price offered and selects the best one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Products on the basis of quantity available in the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4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271B36-8AB7-4999-8F07-11865F1B5F80}"/>
              </a:ext>
            </a:extLst>
          </p:cNvPr>
          <p:cNvSpPr txBox="1"/>
          <p:nvPr/>
        </p:nvSpPr>
        <p:spPr>
          <a:xfrm>
            <a:off x="2379214" y="781235"/>
            <a:ext cx="947247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4.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Billing: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calculates grand total, discount and points for the customer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5. Quantity update: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The quantity increases when the stock is replenished and decreases when the product is sold</a:t>
            </a:r>
          </a:p>
          <a:p>
            <a:pPr lvl="1"/>
            <a:endParaRPr lang="en-US" sz="20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6. Updates the price and MRP of the products</a:t>
            </a:r>
          </a:p>
          <a:p>
            <a:pPr lvl="1"/>
            <a:endParaRPr lang="en-US" sz="20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7. Retrieves and adds contents to the database where the data related to the           	products, employees, dealers and customers is stored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8. Automatic ID generation</a:t>
            </a:r>
          </a:p>
        </p:txBody>
      </p:sp>
    </p:spTree>
    <p:extLst>
      <p:ext uri="{BB962C8B-B14F-4D97-AF65-F5344CB8AC3E}">
        <p14:creationId xmlns:p14="http://schemas.microsoft.com/office/powerpoint/2010/main" val="135113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1E2-09A9-4454-AE10-BAE3AD4C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790" y="649141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Algorithm/code design parameters: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62B4E-A7E8-40F6-8061-0D6DE8EFEFD0}"/>
              </a:ext>
            </a:extLst>
          </p:cNvPr>
          <p:cNvSpPr txBox="1"/>
          <p:nvPr/>
        </p:nvSpPr>
        <p:spPr>
          <a:xfrm>
            <a:off x="2307790" y="1414223"/>
            <a:ext cx="6826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Complexity analysis: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1235970-1A23-451C-ACB3-281F683DE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72288"/>
              </p:ext>
            </p:extLst>
          </p:nvPr>
        </p:nvGraphicFramePr>
        <p:xfrm>
          <a:off x="2307790" y="2033444"/>
          <a:ext cx="891168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644">
                  <a:extLst>
                    <a:ext uri="{9D8B030D-6E8A-4147-A177-3AD203B41FA5}">
                      <a16:colId xmlns:a16="http://schemas.microsoft.com/office/drawing/2014/main" val="3313432065"/>
                    </a:ext>
                  </a:extLst>
                </a:gridCol>
                <a:gridCol w="2196719">
                  <a:extLst>
                    <a:ext uri="{9D8B030D-6E8A-4147-A177-3AD203B41FA5}">
                      <a16:colId xmlns:a16="http://schemas.microsoft.com/office/drawing/2014/main" val="1704025674"/>
                    </a:ext>
                  </a:extLst>
                </a:gridCol>
                <a:gridCol w="2730728">
                  <a:extLst>
                    <a:ext uri="{9D8B030D-6E8A-4147-A177-3AD203B41FA5}">
                      <a16:colId xmlns:a16="http://schemas.microsoft.com/office/drawing/2014/main" val="1016861445"/>
                    </a:ext>
                  </a:extLst>
                </a:gridCol>
                <a:gridCol w="2410595">
                  <a:extLst>
                    <a:ext uri="{9D8B030D-6E8A-4147-A177-3AD203B41FA5}">
                      <a16:colId xmlns:a16="http://schemas.microsoft.com/office/drawing/2014/main" val="3031804223"/>
                    </a:ext>
                  </a:extLst>
                </a:gridCol>
              </a:tblGrid>
              <a:tr h="55498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SR. NO.</a:t>
                      </a:r>
                      <a:endParaRPr lang="en-IN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OPERATION</a:t>
                      </a:r>
                      <a:endParaRPr lang="en-IN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ALGORITHM USED</a:t>
                      </a:r>
                      <a:endParaRPr lang="en-IN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TIME COMPLEXITY</a:t>
                      </a:r>
                      <a:endParaRPr lang="en-IN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78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IN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Addition</a:t>
                      </a:r>
                      <a:endParaRPr lang="en-IN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Insert at the end</a:t>
                      </a:r>
                      <a:endParaRPr lang="en-IN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O(n)</a:t>
                      </a:r>
                      <a:endParaRPr lang="en-IN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IN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Deletion</a:t>
                      </a:r>
                      <a:endParaRPr lang="en-IN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Delete from any point in the list</a:t>
                      </a:r>
                      <a:endParaRPr lang="en-IN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O(n)</a:t>
                      </a:r>
                      <a:endParaRPr lang="en-IN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6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IN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Searching</a:t>
                      </a:r>
                      <a:endParaRPr lang="en-IN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Linear Search</a:t>
                      </a:r>
                      <a:endParaRPr lang="en-IN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O(n)</a:t>
                      </a:r>
                      <a:endParaRPr lang="en-IN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32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IN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Sorting</a:t>
                      </a:r>
                      <a:endParaRPr lang="en-IN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Merge Sort, Quick Sort</a:t>
                      </a:r>
                      <a:endParaRPr lang="en-IN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mic Sans MS" panose="030F0702030302020204" pitchFamily="66" charset="0"/>
                        </a:rPr>
                        <a:t>O(n log n)</a:t>
                      </a:r>
                      <a:endParaRPr lang="en-IN" sz="2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7526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80730C5-0076-4191-A960-0D7FD1C9CAA8}"/>
              </a:ext>
            </a:extLst>
          </p:cNvPr>
          <p:cNvSpPr txBox="1"/>
          <p:nvPr/>
        </p:nvSpPr>
        <p:spPr>
          <a:xfrm>
            <a:off x="2170139" y="5278263"/>
            <a:ext cx="8911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We have implemented O(n log n)  sorting algorithm rather than bubble sort, insertion sort, etc. which have O(n</a:t>
            </a:r>
            <a:r>
              <a:rPr lang="en-US" sz="2000" baseline="30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) time complexity.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SPACE COMPLEXITY: O(n)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8009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970</TotalTime>
  <Words>773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Calibri</vt:lpstr>
      <vt:lpstr>Century Gothic</vt:lpstr>
      <vt:lpstr>Comic Sans MS</vt:lpstr>
      <vt:lpstr>Wingdings 3</vt:lpstr>
      <vt:lpstr>Wisp</vt:lpstr>
      <vt:lpstr>Team No. 17</vt:lpstr>
      <vt:lpstr>AGENDA</vt:lpstr>
      <vt:lpstr>Supermarket Management System</vt:lpstr>
      <vt:lpstr>Data Structure Used:</vt:lpstr>
      <vt:lpstr>Elevator pitch:</vt:lpstr>
      <vt:lpstr>PowerPoint Presentation</vt:lpstr>
      <vt:lpstr>PowerPoint Presentation</vt:lpstr>
      <vt:lpstr>PowerPoint Presentation</vt:lpstr>
      <vt:lpstr>Algorithm/code design parameters:</vt:lpstr>
      <vt:lpstr>Modules:</vt:lpstr>
      <vt:lpstr>Problems we faced:</vt:lpstr>
      <vt:lpstr>    Outcomes:</vt:lpstr>
      <vt:lpstr>PowerPoint Presentation</vt:lpstr>
      <vt:lpstr>    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Ruchita Herlekar</dc:creator>
  <cp:lastModifiedBy>Ruchita Herlekar</cp:lastModifiedBy>
  <cp:revision>41</cp:revision>
  <dcterms:created xsi:type="dcterms:W3CDTF">2021-04-28T12:56:46Z</dcterms:created>
  <dcterms:modified xsi:type="dcterms:W3CDTF">2021-05-31T15:11:20Z</dcterms:modified>
</cp:coreProperties>
</file>