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9B493-43B7-DE02-B698-F7970A4C1283}" v="1655" dt="2024-11-20T19:22:55.060"/>
    <p1510:client id="{D98BFA44-4082-9786-854C-B8522D656A99}" v="5" dt="2024-11-20T19:36:54.3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5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81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5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05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03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9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8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30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53" r:id="rId4"/>
    <p:sldLayoutId id="2147483754" r:id="rId5"/>
    <p:sldLayoutId id="2147483759" r:id="rId6"/>
    <p:sldLayoutId id="2147483755" r:id="rId7"/>
    <p:sldLayoutId id="2147483756" r:id="rId8"/>
    <p:sldLayoutId id="2147483757" r:id="rId9"/>
    <p:sldLayoutId id="2147483758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Baltic_Sea_(Darlowo)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ody of water with a bright light reflecting off the surface&#10;&#10;Description automatically generated">
            <a:extLst>
              <a:ext uri="{FF2B5EF4-FFF2-40B4-BE49-F238E27FC236}">
                <a16:creationId xmlns:a16="http://schemas.microsoft.com/office/drawing/2014/main" id="{95EB551B-56BA-FE4D-270D-424BC459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26" r="-1" b="6354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9" y="822960"/>
            <a:ext cx="7213092" cy="50151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Elektrifiseringen av Troll B og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1493" y="3041761"/>
            <a:ext cx="2429605" cy="28562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Av Gustav Gabrielsen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E76F9B-0F7C-D812-861C-8613DA608360}"/>
              </a:ext>
            </a:extLst>
          </p:cNvPr>
          <p:cNvSpPr txBox="1"/>
          <p:nvPr/>
        </p:nvSpPr>
        <p:spPr>
          <a:xfrm>
            <a:off x="2193925" y="6354763"/>
            <a:ext cx="7804150" cy="3175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700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6B27-C6BD-ED24-6621-D6ED9E02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Ting </a:t>
            </a:r>
            <a:r>
              <a:rPr lang="en-US" dirty="0" err="1">
                <a:latin typeface="Batang"/>
                <a:ea typeface="Batang"/>
              </a:rPr>
              <a:t>skal</a:t>
            </a:r>
            <a:r>
              <a:rPr lang="en-US" dirty="0">
                <a:latin typeface="Batang"/>
                <a:ea typeface="Batang"/>
              </a:rPr>
              <a:t>/</a:t>
            </a:r>
            <a:r>
              <a:rPr lang="en-US" dirty="0" err="1">
                <a:latin typeface="Batang"/>
                <a:ea typeface="Batang"/>
              </a:rPr>
              <a:t>kan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legges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til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DBD1-405E-5403-D39C-4AB5A861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Parisavtalen</a:t>
            </a:r>
            <a:r>
              <a:rPr lang="en-US" dirty="0"/>
              <a:t> 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Gjennomgang</a:t>
            </a:r>
            <a:r>
              <a:rPr lang="en-US" dirty="0"/>
              <a:t> av CO2-kvotesystemet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Netto</a:t>
            </a:r>
            <a:r>
              <a:rPr lang="en-US" dirty="0"/>
              <a:t> CO2- </a:t>
            </a:r>
            <a:r>
              <a:rPr lang="en-US" dirty="0" err="1"/>
              <a:t>reduksjoner</a:t>
            </a:r>
            <a:r>
              <a:rPr lang="en-US" dirty="0"/>
              <a:t> 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Ringvirkninger</a:t>
            </a:r>
            <a:r>
              <a:rPr lang="en-US" dirty="0"/>
              <a:t> 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Fordelingsvirkninger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226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00EA7-386B-4D7D-730F-80E74DD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Troll B </a:t>
            </a:r>
            <a:r>
              <a:rPr lang="en-US" dirty="0" err="1">
                <a:latin typeface="Batang"/>
                <a:ea typeface="Batang"/>
              </a:rPr>
              <a:t>og</a:t>
            </a:r>
            <a:r>
              <a:rPr lang="en-US" dirty="0">
                <a:latin typeface="Batang"/>
                <a:ea typeface="Batang"/>
              </a:rPr>
              <a:t>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8393-91D6-8B78-9334-F95D5D269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Per </a:t>
            </a:r>
            <a:r>
              <a:rPr lang="en-US" dirty="0" err="1"/>
              <a:t>nå</a:t>
            </a:r>
            <a:r>
              <a:rPr lang="en-US" dirty="0"/>
              <a:t> er Troll B </a:t>
            </a:r>
            <a:r>
              <a:rPr lang="en-US" dirty="0" err="1"/>
              <a:t>og</a:t>
            </a:r>
            <a:r>
              <a:rPr lang="en-US" dirty="0"/>
              <a:t> Troll C </a:t>
            </a:r>
            <a:r>
              <a:rPr lang="en-US" dirty="0" err="1"/>
              <a:t>delvis</a:t>
            </a:r>
            <a:r>
              <a:rPr lang="en-US" dirty="0"/>
              <a:t> </a:t>
            </a:r>
            <a:r>
              <a:rPr lang="en-US" dirty="0" err="1"/>
              <a:t>elektrifisert</a:t>
            </a:r>
            <a:r>
              <a:rPr lang="en-US" dirty="0"/>
              <a:t>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Troll C er </a:t>
            </a:r>
            <a:r>
              <a:rPr lang="en-US" dirty="0" err="1"/>
              <a:t>planlagt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full </a:t>
            </a:r>
            <a:r>
              <a:rPr lang="en-US" dirty="0" err="1"/>
              <a:t>elektrifisering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 2026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/>
              <a:t>TWEL – </a:t>
            </a:r>
            <a:r>
              <a:rPr lang="en-US" dirty="0" err="1"/>
              <a:t>prosjektet</a:t>
            </a:r>
            <a:r>
              <a:rPr lang="en-US" dirty="0"/>
              <a:t> 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redusere</a:t>
            </a:r>
            <a:r>
              <a:rPr lang="en-US" dirty="0"/>
              <a:t> </a:t>
            </a:r>
            <a:r>
              <a:rPr lang="en-US" dirty="0" err="1"/>
              <a:t>utslippene</a:t>
            </a:r>
            <a:r>
              <a:rPr lang="en-US" dirty="0"/>
              <a:t> med 450 </a:t>
            </a:r>
            <a:r>
              <a:rPr lang="en-US" dirty="0" err="1"/>
              <a:t>tusen</a:t>
            </a:r>
            <a:r>
              <a:rPr lang="en-US" dirty="0"/>
              <a:t> </a:t>
            </a:r>
            <a:r>
              <a:rPr lang="en-US" dirty="0" err="1"/>
              <a:t>tonn</a:t>
            </a:r>
            <a:r>
              <a:rPr lang="en-US" dirty="0"/>
              <a:t> CO2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Strømbehov</a:t>
            </a:r>
            <a:r>
              <a:rPr lang="en-US" dirty="0"/>
              <a:t>: 116MW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Investeringskostnader</a:t>
            </a:r>
            <a:r>
              <a:rPr lang="en-US" dirty="0"/>
              <a:t>: 8,1 </a:t>
            </a:r>
            <a:r>
              <a:rPr lang="en-US" dirty="0" err="1"/>
              <a:t>milliarder</a:t>
            </a: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E1A3-F693-6184-C116-93A1EB80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tang"/>
                <a:ea typeface="Batang"/>
              </a:rPr>
              <a:t>Kostnader</a:t>
            </a:r>
            <a:r>
              <a:rPr lang="en-US" dirty="0">
                <a:latin typeface="Batang"/>
                <a:ea typeface="Batang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8B98-1EF3-BED9-7614-41089A804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err="1"/>
              <a:t>Elektrifisering</a:t>
            </a:r>
            <a:r>
              <a:rPr lang="en-US"/>
              <a:t>: </a:t>
            </a:r>
          </a:p>
          <a:p>
            <a:pPr marL="0" indent="0">
              <a:buNone/>
            </a:pPr>
            <a:r>
              <a:rPr lang="en-US" err="1"/>
              <a:t>Investering</a:t>
            </a:r>
            <a:r>
              <a:rPr lang="en-US" dirty="0"/>
              <a:t>- </a:t>
            </a:r>
            <a:r>
              <a:rPr lang="en-US" err="1"/>
              <a:t>og</a:t>
            </a:r>
            <a:r>
              <a:rPr lang="en-US" dirty="0"/>
              <a:t> </a:t>
            </a:r>
            <a:r>
              <a:rPr lang="en-US" err="1"/>
              <a:t>strømkostander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err="1"/>
              <a:t>Nullalternativ</a:t>
            </a:r>
            <a:r>
              <a:rPr lang="en-US"/>
              <a:t>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CO2 </a:t>
            </a:r>
            <a:r>
              <a:rPr lang="en-US" dirty="0" err="1"/>
              <a:t>kvoter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NOx </a:t>
            </a:r>
            <a:r>
              <a:rPr lang="en-US" dirty="0" err="1"/>
              <a:t>avgifter</a:t>
            </a:r>
          </a:p>
        </p:txBody>
      </p:sp>
    </p:spTree>
    <p:extLst>
      <p:ext uri="{BB962C8B-B14F-4D97-AF65-F5344CB8AC3E}">
        <p14:creationId xmlns:p14="http://schemas.microsoft.com/office/powerpoint/2010/main" val="223711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61B7-CAFF-25FF-115A-E31E7A5A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Batang"/>
                <a:ea typeface="Batang"/>
              </a:rPr>
              <a:t>Inntekter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E467-83A4-E01E-7D63-E51A1BFE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/>
              <a:buChar char="-"/>
            </a:pPr>
            <a:r>
              <a:rPr lang="en-US" dirty="0" err="1"/>
              <a:t>Elektrifisering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 err="1"/>
              <a:t>Frigjort</a:t>
            </a:r>
            <a:r>
              <a:rPr lang="en-US" dirty="0"/>
              <a:t> </a:t>
            </a:r>
            <a:r>
              <a:rPr lang="en-US" dirty="0" err="1"/>
              <a:t>gass</a:t>
            </a:r>
            <a:r>
              <a:rPr lang="en-US" dirty="0"/>
              <a:t>, </a:t>
            </a:r>
            <a:r>
              <a:rPr lang="en-US" dirty="0" err="1"/>
              <a:t>besparelse</a:t>
            </a:r>
            <a:r>
              <a:rPr lang="en-US" dirty="0"/>
              <a:t> </a:t>
            </a:r>
            <a:r>
              <a:rPr lang="nb-NO" dirty="0"/>
              <a:t>i CO2-kvoter og besparelse i NOx – avgifter 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/>
              <a:t>Nullalternativ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nb-NO" dirty="0"/>
              <a:t>Besparelse i strømkostander og besparelse i investeringskostnad</a:t>
            </a:r>
          </a:p>
        </p:txBody>
      </p:sp>
    </p:spTree>
    <p:extLst>
      <p:ext uri="{BB962C8B-B14F-4D97-AF65-F5344CB8AC3E}">
        <p14:creationId xmlns:p14="http://schemas.microsoft.com/office/powerpoint/2010/main" val="152663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number&#10;&#10;Description automatically generated">
            <a:extLst>
              <a:ext uri="{FF2B5EF4-FFF2-40B4-BE49-F238E27FC236}">
                <a16:creationId xmlns:a16="http://schemas.microsoft.com/office/drawing/2014/main" id="{FF0BE587-E65A-0E75-3A1A-229529279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030" y="449825"/>
            <a:ext cx="11238297" cy="2539566"/>
          </a:xfrm>
        </p:spPr>
      </p:pic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3C364C13-3C30-A644-7FCA-974DBD69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6" y="3412541"/>
            <a:ext cx="11230919" cy="25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2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84AD-A3D0-0273-5F0F-78E74134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tang"/>
                <a:ea typeface="Batang"/>
              </a:rPr>
              <a:t>Strømpris</a:t>
            </a:r>
            <a:r>
              <a:rPr lang="en-US" dirty="0">
                <a:latin typeface="Batang"/>
                <a:ea typeface="Batang"/>
              </a:rPr>
              <a:t> prognose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37EC-71DF-FB88-F21C-B69E15A58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Stattnetts</a:t>
            </a:r>
            <a:r>
              <a:rPr lang="en-US" dirty="0"/>
              <a:t> </a:t>
            </a:r>
            <a:r>
              <a:rPr lang="en-US" dirty="0" err="1"/>
              <a:t>langsikte</a:t>
            </a:r>
            <a:r>
              <a:rPr lang="en-US" dirty="0"/>
              <a:t> </a:t>
            </a:r>
            <a:r>
              <a:rPr lang="en-US" dirty="0" err="1"/>
              <a:t>markedsanalyse</a:t>
            </a:r>
            <a:r>
              <a:rPr lang="en-US" dirty="0"/>
              <a:t> 2025-2055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Regnet</a:t>
            </a:r>
            <a:r>
              <a:rPr lang="en-US" dirty="0"/>
              <a:t> om </a:t>
            </a:r>
            <a:r>
              <a:rPr lang="en-US" dirty="0" err="1"/>
              <a:t>til</a:t>
            </a:r>
            <a:r>
              <a:rPr lang="en-US" dirty="0"/>
              <a:t> NOK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vekslingskurs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nb-NO" dirty="0"/>
              <a:t>i karbonprisbanen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nb-NO" dirty="0"/>
              <a:t>Forventinger om reduksjon i strømpriser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nb-NO" dirty="0"/>
              <a:t>Lavere gass priser og økt produksjon av fornybar energi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nb-NO" dirty="0"/>
              <a:t>Et av flere strømpris scenarioer</a:t>
            </a:r>
          </a:p>
        </p:txBody>
      </p:sp>
    </p:spTree>
    <p:extLst>
      <p:ext uri="{BB962C8B-B14F-4D97-AF65-F5344CB8AC3E}">
        <p14:creationId xmlns:p14="http://schemas.microsoft.com/office/powerpoint/2010/main" val="425838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962D-793F-3B76-2E49-09F44706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tang"/>
                <a:ea typeface="Batang"/>
              </a:rPr>
              <a:t>Frigjort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gass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og</a:t>
            </a:r>
            <a:r>
              <a:rPr lang="en-US" dirty="0">
                <a:latin typeface="Batang"/>
                <a:ea typeface="Batang"/>
              </a:rPr>
              <a:t> CO2-kvoter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3033D-92FF-5232-CC0C-BE052F09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Reduksjon</a:t>
            </a:r>
            <a:r>
              <a:rPr lang="en-US" dirty="0"/>
              <a:t> 450 </a:t>
            </a:r>
            <a:r>
              <a:rPr lang="en-US" dirty="0" err="1"/>
              <a:t>tusen</a:t>
            </a:r>
            <a:r>
              <a:rPr lang="en-US" dirty="0"/>
              <a:t> </a:t>
            </a:r>
            <a:r>
              <a:rPr lang="en-US" dirty="0" err="1"/>
              <a:t>tonn</a:t>
            </a:r>
            <a:r>
              <a:rPr lang="en-US" dirty="0"/>
              <a:t> CO2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Gjennomsnittlig</a:t>
            </a:r>
            <a:r>
              <a:rPr lang="en-US" dirty="0"/>
              <a:t> </a:t>
            </a:r>
            <a:r>
              <a:rPr lang="en-US" dirty="0" err="1"/>
              <a:t>utslippsfaktor</a:t>
            </a:r>
            <a:r>
              <a:rPr lang="en-US" dirty="0"/>
              <a:t> for </a:t>
            </a:r>
            <a:r>
              <a:rPr lang="en-US" dirty="0" err="1"/>
              <a:t>naturgass</a:t>
            </a:r>
            <a:r>
              <a:rPr lang="en-US" dirty="0"/>
              <a:t> </a:t>
            </a: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r>
              <a:rPr lang="en-US" dirty="0" err="1"/>
              <a:t>Brukes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å </a:t>
            </a:r>
            <a:r>
              <a:rPr lang="en-US" dirty="0" err="1"/>
              <a:t>finne</a:t>
            </a:r>
            <a:r>
              <a:rPr lang="en-US" dirty="0"/>
              <a:t> </a:t>
            </a:r>
            <a:r>
              <a:rPr lang="en-US" dirty="0" err="1"/>
              <a:t>mengden</a:t>
            </a:r>
            <a:r>
              <a:rPr lang="en-US" dirty="0"/>
              <a:t> </a:t>
            </a:r>
            <a:r>
              <a:rPr lang="en-US" dirty="0" err="1"/>
              <a:t>frigjort</a:t>
            </a:r>
            <a:r>
              <a:rPr lang="en-US" dirty="0"/>
              <a:t> </a:t>
            </a:r>
            <a:r>
              <a:rPr lang="en-US" dirty="0" err="1"/>
              <a:t>gass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nb-NO" dirty="0"/>
              <a:t>CO2 - kvoter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8F8F69E7-AEE9-9B90-B1B2-34A1B5FA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43" y="3181231"/>
            <a:ext cx="8315583" cy="126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D47B-8430-5D03-4C13-DCFF5754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tang"/>
                <a:ea typeface="Batang"/>
              </a:rPr>
              <a:t>Lønnsomhetsvurdering</a:t>
            </a:r>
            <a:r>
              <a:rPr lang="en-US" dirty="0">
                <a:latin typeface="Batang"/>
                <a:ea typeface="Batang"/>
              </a:rPr>
              <a:t> (</a:t>
            </a:r>
            <a:r>
              <a:rPr lang="en-US" dirty="0" err="1">
                <a:latin typeface="Batang"/>
                <a:ea typeface="Batang"/>
              </a:rPr>
              <a:t>forventet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prisbane</a:t>
            </a:r>
            <a:r>
              <a:rPr lang="en-US" dirty="0">
                <a:latin typeface="Batang"/>
                <a:ea typeface="Batang"/>
              </a:rPr>
              <a:t>)</a:t>
            </a:r>
            <a:endParaRPr lang="en-US" dirty="0"/>
          </a:p>
        </p:txBody>
      </p:sp>
      <p:pic>
        <p:nvPicPr>
          <p:cNvPr id="4" name="Content Placeholder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C16E5CB5-C94C-A44D-FED2-B182498BD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99" y="1900980"/>
            <a:ext cx="11059811" cy="2269592"/>
          </a:xfrm>
        </p:spPr>
      </p:pic>
      <p:pic>
        <p:nvPicPr>
          <p:cNvPr id="5" name="Picture 4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0F5C0E98-094C-9BC5-439A-72B1AD2D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6" y="4365110"/>
            <a:ext cx="11078349" cy="217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28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953B-B09F-6900-30C2-E00C9D23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Batang"/>
                <a:ea typeface="Batang"/>
              </a:rPr>
              <a:t>Viktige</a:t>
            </a:r>
            <a:r>
              <a:rPr lang="en-US" dirty="0">
                <a:latin typeface="Batang"/>
                <a:ea typeface="Batang"/>
              </a:rPr>
              <a:t> </a:t>
            </a:r>
            <a:r>
              <a:rPr lang="en-US" dirty="0" err="1">
                <a:latin typeface="Batang"/>
                <a:ea typeface="Batang"/>
              </a:rPr>
              <a:t>forutsetninger</a:t>
            </a:r>
            <a:r>
              <a:rPr lang="en-US" dirty="0">
                <a:latin typeface="Batang"/>
                <a:ea typeface="Batang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6ECE2-EFE3-50CB-ED2E-03B9F0875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b="1" dirty="0" err="1">
                <a:latin typeface="Avenir Next LT Pro Light"/>
                <a:cs typeface="Arial"/>
              </a:rPr>
              <a:t>Lønnsomhet</a:t>
            </a:r>
            <a:r>
              <a:rPr lang="en-US" b="1" dirty="0">
                <a:latin typeface="Avenir Next LT Pro Light"/>
                <a:cs typeface="Arial"/>
              </a:rPr>
              <a:t> </a:t>
            </a:r>
            <a:r>
              <a:rPr lang="en-US" b="1" dirty="0" err="1">
                <a:latin typeface="Avenir Next LT Pro Light"/>
                <a:cs typeface="Arial"/>
              </a:rPr>
              <a:t>etter</a:t>
            </a:r>
            <a:r>
              <a:rPr lang="en-US" b="1" dirty="0">
                <a:latin typeface="Avenir Next LT Pro Light"/>
                <a:cs typeface="Arial"/>
              </a:rPr>
              <a:t> drift </a:t>
            </a:r>
            <a:r>
              <a:rPr lang="en-US" b="1" dirty="0" err="1">
                <a:latin typeface="Avenir Next LT Pro Light"/>
                <a:cs typeface="Arial"/>
              </a:rPr>
              <a:t>på</a:t>
            </a:r>
            <a:r>
              <a:rPr lang="en-US" b="1" dirty="0">
                <a:latin typeface="Avenir Next LT Pro Light"/>
                <a:cs typeface="Arial"/>
              </a:rPr>
              <a:t> 22,3 </a:t>
            </a:r>
            <a:r>
              <a:rPr lang="en-US" b="1" dirty="0" err="1">
                <a:latin typeface="Avenir Next LT Pro Light"/>
                <a:cs typeface="Arial"/>
              </a:rPr>
              <a:t>år</a:t>
            </a:r>
            <a:r>
              <a:rPr lang="en-US" b="1" dirty="0">
                <a:latin typeface="Avenir Next LT Pro Light"/>
                <a:cs typeface="Arial"/>
              </a:rPr>
              <a:t> </a:t>
            </a:r>
            <a:endParaRPr lang="en-US" dirty="0">
              <a:latin typeface="Avenir Next LT Pro Light"/>
              <a:cs typeface="Arial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>
                <a:latin typeface="Avenir Next LT Pro Light"/>
                <a:cs typeface="Arial"/>
              </a:rPr>
              <a:t>Forventet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levetid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på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plattformene</a:t>
            </a:r>
            <a:r>
              <a:rPr lang="en-US" dirty="0">
                <a:latin typeface="Avenir Next LT Pro Light"/>
                <a:cs typeface="Arial"/>
              </a:rPr>
              <a:t>?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>
                <a:latin typeface="Avenir Next LT Pro Light"/>
                <a:cs typeface="Arial"/>
              </a:rPr>
              <a:t>Tillegskostnader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knyttet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til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vedlikehold</a:t>
            </a:r>
            <a:r>
              <a:rPr lang="en-US" dirty="0">
                <a:latin typeface="Avenir Next LT Pro Light"/>
                <a:cs typeface="Arial"/>
              </a:rPr>
              <a:t> 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>
                <a:latin typeface="Avenir Next LT Pro Light"/>
                <a:cs typeface="Arial"/>
              </a:rPr>
              <a:t>Usikkerhet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knyttet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til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prisbaner</a:t>
            </a:r>
            <a:r>
              <a:rPr lang="en-US" dirty="0">
                <a:latin typeface="Avenir Next LT Pro Light"/>
                <a:cs typeface="Arial"/>
              </a:rPr>
              <a:t> (</a:t>
            </a:r>
            <a:r>
              <a:rPr lang="en-US" dirty="0" err="1">
                <a:latin typeface="Avenir Next LT Pro Light"/>
                <a:cs typeface="Arial"/>
              </a:rPr>
              <a:t>strøm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og</a:t>
            </a:r>
            <a:r>
              <a:rPr lang="en-US" dirty="0">
                <a:latin typeface="Avenir Next LT Pro Light"/>
                <a:cs typeface="Arial"/>
              </a:rPr>
              <a:t> CO2-kvoter)</a:t>
            </a: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>
                <a:latin typeface="Avenir Next LT Pro Light"/>
                <a:cs typeface="Arial"/>
              </a:rPr>
              <a:t>Troverdigheten</a:t>
            </a:r>
            <a:r>
              <a:rPr lang="en-US" dirty="0">
                <a:latin typeface="Avenir Next LT Pro Light"/>
                <a:cs typeface="Arial"/>
              </a:rPr>
              <a:t> </a:t>
            </a:r>
            <a:r>
              <a:rPr lang="en-US" dirty="0" err="1">
                <a:latin typeface="Avenir Next LT Pro Light"/>
                <a:cs typeface="Arial"/>
              </a:rPr>
              <a:t>til</a:t>
            </a:r>
            <a:r>
              <a:rPr lang="en-US" dirty="0">
                <a:latin typeface="Avenir Next LT Pro Light"/>
                <a:cs typeface="Arial"/>
              </a:rPr>
              <a:t> Equinor </a:t>
            </a:r>
          </a:p>
        </p:txBody>
      </p:sp>
    </p:spTree>
    <p:extLst>
      <p:ext uri="{BB962C8B-B14F-4D97-AF65-F5344CB8AC3E}">
        <p14:creationId xmlns:p14="http://schemas.microsoft.com/office/powerpoint/2010/main" val="377575593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DarkSeedLeftStep">
      <a:dk1>
        <a:srgbClr val="000000"/>
      </a:dk1>
      <a:lt1>
        <a:srgbClr val="FFFFFF"/>
      </a:lt1>
      <a:dk2>
        <a:srgbClr val="31271C"/>
      </a:dk2>
      <a:lt2>
        <a:srgbClr val="F0F3F3"/>
      </a:lt2>
      <a:accent1>
        <a:srgbClr val="CB4545"/>
      </a:accent1>
      <a:accent2>
        <a:srgbClr val="B9336B"/>
      </a:accent2>
      <a:accent3>
        <a:srgbClr val="CB45B5"/>
      </a:accent3>
      <a:accent4>
        <a:srgbClr val="9733B9"/>
      </a:accent4>
      <a:accent5>
        <a:srgbClr val="7145CB"/>
      </a:accent5>
      <a:accent6>
        <a:srgbClr val="3E49BD"/>
      </a:accent6>
      <a:hlink>
        <a:srgbClr val="7F3FB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203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5" baseType="lpstr">
      <vt:lpstr>Batang</vt:lpstr>
      <vt:lpstr>Arial</vt:lpstr>
      <vt:lpstr>Avenir Next LT Pro Light</vt:lpstr>
      <vt:lpstr>Calibri</vt:lpstr>
      <vt:lpstr>AlignmentVTI</vt:lpstr>
      <vt:lpstr>Elektrifiseringen av Troll B og C</vt:lpstr>
      <vt:lpstr>Troll B og C</vt:lpstr>
      <vt:lpstr>Kostnader </vt:lpstr>
      <vt:lpstr>Inntekter </vt:lpstr>
      <vt:lpstr>PowerPoint-presentasjon</vt:lpstr>
      <vt:lpstr>Strømpris prognose </vt:lpstr>
      <vt:lpstr>Frigjort gass og CO2-kvoter</vt:lpstr>
      <vt:lpstr>Lønnsomhetsvurdering (forventet prisbane)</vt:lpstr>
      <vt:lpstr>Viktige forutsetninger </vt:lpstr>
      <vt:lpstr>Ting skal/kan legges til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Gustav Gabrielsen</cp:lastModifiedBy>
  <cp:revision>258</cp:revision>
  <dcterms:created xsi:type="dcterms:W3CDTF">2024-11-20T17:04:17Z</dcterms:created>
  <dcterms:modified xsi:type="dcterms:W3CDTF">2024-11-20T22:05:40Z</dcterms:modified>
</cp:coreProperties>
</file>