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E0EE4C-A329-4E83-BD85-F57DB3B6F9E5}" v="1311" dt="2024-10-10T18:04:32.4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10/10/2024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3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10/10/2024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9172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10/10/2024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89519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10/10/2024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72076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10/10/2024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89217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10/10/2024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67031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10/10/2024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4350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10/10/2024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4176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10/10/2024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8826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10/10/2024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95443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10/10/2024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15545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10/10/2024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003042197"/>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United_Airlines_Boeing_767-322ER.jp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BF1DCD9-4684-4B84-AD73-6652C8BA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lane flying in the sky&#10;&#10;Description automatically generated">
            <a:extLst>
              <a:ext uri="{FF2B5EF4-FFF2-40B4-BE49-F238E27FC236}">
                <a16:creationId xmlns:a16="http://schemas.microsoft.com/office/drawing/2014/main" id="{BF30E317-F716-C1E8-AE84-D29F50B24008}"/>
              </a:ext>
            </a:extLst>
          </p:cNvPr>
          <p:cNvPicPr>
            <a:picLocks noChangeAspect="1"/>
          </p:cNvPicPr>
          <p:nvPr/>
        </p:nvPicPr>
        <p:blipFill>
          <a:blip r:embed="rId2">
            <a:extLst>
              <a:ext uri="{837473B0-CC2E-450A-ABE3-18F120FF3D39}">
                <a1611:picAttrSrcUrl xmlns:a1611="http://schemas.microsoft.com/office/drawing/2016/11/main" r:id="rId3"/>
              </a:ext>
            </a:extLst>
          </a:blip>
          <a:srcRect t="5518"/>
          <a:stretch/>
        </p:blipFill>
        <p:spPr>
          <a:xfrm>
            <a:off x="20" y="10"/>
            <a:ext cx="12199237" cy="6857989"/>
          </a:xfrm>
          <a:prstGeom prst="rect">
            <a:avLst/>
          </a:prstGeom>
        </p:spPr>
      </p:pic>
      <p:sp>
        <p:nvSpPr>
          <p:cNvPr id="17" name="Freeform: Shape 16">
            <a:extLst>
              <a:ext uri="{FF2B5EF4-FFF2-40B4-BE49-F238E27FC236}">
                <a16:creationId xmlns:a16="http://schemas.microsoft.com/office/drawing/2014/main" id="{4BE6A732-8124-4A59-8EC9-BF4A1648A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26538" y="-2233466"/>
            <a:ext cx="6858000" cy="11324929"/>
          </a:xfrm>
          <a:custGeom>
            <a:avLst/>
            <a:gdLst>
              <a:gd name="connsiteX0" fmla="*/ 0 w 6858000"/>
              <a:gd name="connsiteY0" fmla="*/ 9303227 h 11262142"/>
              <a:gd name="connsiteX1" fmla="*/ 0 w 6858000"/>
              <a:gd name="connsiteY1" fmla="*/ 6495555 h 11262142"/>
              <a:gd name="connsiteX2" fmla="*/ 1 w 6858000"/>
              <a:gd name="connsiteY2" fmla="*/ 6495555 h 11262142"/>
              <a:gd name="connsiteX3" fmla="*/ 1 w 6858000"/>
              <a:gd name="connsiteY3" fmla="*/ 0 h 11262142"/>
              <a:gd name="connsiteX4" fmla="*/ 6858000 w 6858000"/>
              <a:gd name="connsiteY4" fmla="*/ 6015407 h 11262142"/>
              <a:gd name="connsiteX5" fmla="*/ 6858000 w 6858000"/>
              <a:gd name="connsiteY5" fmla="*/ 8999698 h 11262142"/>
              <a:gd name="connsiteX6" fmla="*/ 6858000 w 6858000"/>
              <a:gd name="connsiteY6" fmla="*/ 11262142 h 11262142"/>
              <a:gd name="connsiteX7" fmla="*/ 1 w 6858000"/>
              <a:gd name="connsiteY7" fmla="*/ 11262142 h 11262142"/>
              <a:gd name="connsiteX8" fmla="*/ 1 w 6858000"/>
              <a:gd name="connsiteY8" fmla="*/ 9303227 h 1126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1262142">
                <a:moveTo>
                  <a:pt x="0" y="9303227"/>
                </a:moveTo>
                <a:lnTo>
                  <a:pt x="0" y="6495555"/>
                </a:lnTo>
                <a:lnTo>
                  <a:pt x="1" y="6495555"/>
                </a:lnTo>
                <a:lnTo>
                  <a:pt x="1" y="0"/>
                </a:lnTo>
                <a:lnTo>
                  <a:pt x="6858000" y="6015407"/>
                </a:lnTo>
                <a:lnTo>
                  <a:pt x="6858000" y="8999698"/>
                </a:lnTo>
                <a:lnTo>
                  <a:pt x="6858000" y="11262142"/>
                </a:lnTo>
                <a:lnTo>
                  <a:pt x="1" y="11262142"/>
                </a:lnTo>
                <a:lnTo>
                  <a:pt x="1" y="9303227"/>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97184" y="277274"/>
            <a:ext cx="8266139" cy="3793336"/>
          </a:xfrm>
        </p:spPr>
        <p:txBody>
          <a:bodyPr anchor="t">
            <a:normAutofit/>
          </a:bodyPr>
          <a:lstStyle/>
          <a:p>
            <a:r>
              <a:rPr lang="en-US" sz="6600" dirty="0">
                <a:solidFill>
                  <a:srgbClr val="FFFFFF"/>
                </a:solidFill>
              </a:rPr>
              <a:t>SKY HACK 2024</a:t>
            </a:r>
            <a:br>
              <a:rPr lang="en-US" sz="6600">
                <a:solidFill>
                  <a:srgbClr val="FFFFFF"/>
                </a:solidFill>
              </a:rPr>
            </a:br>
            <a:br>
              <a:rPr lang="en-US" sz="6600">
                <a:solidFill>
                  <a:srgbClr val="FFFFFF"/>
                </a:solidFill>
              </a:rPr>
            </a:br>
            <a:r>
              <a:rPr lang="en-US" sz="6600" dirty="0">
                <a:solidFill>
                  <a:srgbClr val="FFFFFF"/>
                </a:solidFill>
              </a:rPr>
              <a:t>UNITED AIRLINES</a:t>
            </a:r>
          </a:p>
        </p:txBody>
      </p:sp>
      <p:sp>
        <p:nvSpPr>
          <p:cNvPr id="3" name="Subtitle 2"/>
          <p:cNvSpPr>
            <a:spLocks noGrp="1"/>
          </p:cNvSpPr>
          <p:nvPr>
            <p:ph type="subTitle" idx="1"/>
          </p:nvPr>
        </p:nvSpPr>
        <p:spPr>
          <a:xfrm>
            <a:off x="6533029" y="5341737"/>
            <a:ext cx="5162375" cy="1416554"/>
          </a:xfrm>
        </p:spPr>
        <p:txBody>
          <a:bodyPr anchor="t">
            <a:normAutofit/>
          </a:bodyPr>
          <a:lstStyle/>
          <a:p>
            <a:r>
              <a:rPr lang="en-US" sz="2400" dirty="0">
                <a:solidFill>
                  <a:schemeClr val="bg1"/>
                </a:solidFill>
              </a:rPr>
              <a:t>Akshat Agarwal (2K21/CH/08)</a:t>
            </a:r>
          </a:p>
          <a:p>
            <a:r>
              <a:rPr lang="en-US" sz="2400" dirty="0">
                <a:solidFill>
                  <a:schemeClr val="bg1"/>
                </a:solidFill>
              </a:rPr>
              <a:t>Abhishek Choudhary (2K21/ME/16)</a:t>
            </a:r>
          </a:p>
        </p:txBody>
      </p:sp>
      <p:cxnSp>
        <p:nvCxnSpPr>
          <p:cNvPr id="19" name="Straight Connector 18">
            <a:extLst>
              <a:ext uri="{FF2B5EF4-FFF2-40B4-BE49-F238E27FC236}">
                <a16:creationId xmlns:a16="http://schemas.microsoft.com/office/drawing/2014/main" id="{EFDAA6A4-1F42-460B-A500-921EEB4BC0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AEEB-8BD5-C626-46CC-3BF7A5E25094}"/>
              </a:ext>
            </a:extLst>
          </p:cNvPr>
          <p:cNvSpPr>
            <a:spLocks noGrp="1"/>
          </p:cNvSpPr>
          <p:nvPr>
            <p:ph type="title"/>
          </p:nvPr>
        </p:nvSpPr>
        <p:spPr>
          <a:xfrm>
            <a:off x="728382" y="-202829"/>
            <a:ext cx="9905999" cy="1360898"/>
          </a:xfrm>
        </p:spPr>
        <p:txBody>
          <a:bodyPr/>
          <a:lstStyle/>
          <a:p>
            <a:r>
              <a:rPr lang="en-US" dirty="0"/>
              <a:t>Proposed Improvements</a:t>
            </a:r>
          </a:p>
        </p:txBody>
      </p:sp>
      <p:sp>
        <p:nvSpPr>
          <p:cNvPr id="3" name="Content Placeholder 2">
            <a:extLst>
              <a:ext uri="{FF2B5EF4-FFF2-40B4-BE49-F238E27FC236}">
                <a16:creationId xmlns:a16="http://schemas.microsoft.com/office/drawing/2014/main" id="{AFE29073-5FCE-86E1-6A0E-0163624D8227}"/>
              </a:ext>
            </a:extLst>
          </p:cNvPr>
          <p:cNvSpPr>
            <a:spLocks noGrp="1"/>
          </p:cNvSpPr>
          <p:nvPr>
            <p:ph idx="1"/>
          </p:nvPr>
        </p:nvSpPr>
        <p:spPr>
          <a:xfrm>
            <a:off x="280147" y="976114"/>
            <a:ext cx="11631704" cy="5572971"/>
          </a:xfrm>
        </p:spPr>
        <p:txBody>
          <a:bodyPr vert="horz" lIns="91440" tIns="45720" rIns="91440" bIns="45720" rtlCol="0" anchor="t">
            <a:noAutofit/>
          </a:bodyPr>
          <a:lstStyle/>
          <a:p>
            <a:pPr>
              <a:buNone/>
            </a:pPr>
            <a:r>
              <a:rPr lang="en-US" sz="1150" dirty="0">
                <a:ea typeface="+mn-lt"/>
                <a:cs typeface="+mn-lt"/>
              </a:rPr>
              <a:t>Proposed IVR Improvements:</a:t>
            </a:r>
            <a:endParaRPr lang="en-US" sz="1150" dirty="0"/>
          </a:p>
          <a:p>
            <a:pPr>
              <a:buNone/>
            </a:pPr>
            <a:r>
              <a:rPr lang="en-US" sz="1150" dirty="0">
                <a:ea typeface="+mn-lt"/>
                <a:cs typeface="+mn-lt"/>
              </a:rPr>
              <a:t>Booking Issues: Enhance IVR options to allow customers to modify or cancel bookings through self-service.</a:t>
            </a:r>
            <a:endParaRPr lang="en-US" sz="1150" dirty="0"/>
          </a:p>
          <a:p>
            <a:pPr>
              <a:buNone/>
            </a:pPr>
            <a:r>
              <a:rPr lang="en-US" sz="1150" dirty="0">
                <a:ea typeface="+mn-lt"/>
                <a:cs typeface="+mn-lt"/>
              </a:rPr>
              <a:t>Mileage Plus Inquiries: Provide an IVR option to check Mileage Plus status and points balance.</a:t>
            </a:r>
            <a:endParaRPr lang="en-US" sz="1150" dirty="0"/>
          </a:p>
          <a:p>
            <a:pPr>
              <a:buNone/>
            </a:pPr>
            <a:r>
              <a:rPr lang="en-US" sz="1150" dirty="0">
                <a:ea typeface="+mn-lt"/>
                <a:cs typeface="+mn-lt"/>
              </a:rPr>
              <a:t>Flight Status Updates: Implement an option to check flight status via IVR without needing to speak to an agent.</a:t>
            </a:r>
            <a:endParaRPr lang="en-US" sz="1150" dirty="0"/>
          </a:p>
          <a:p>
            <a:pPr>
              <a:buNone/>
            </a:pPr>
            <a:r>
              <a:rPr lang="en-US" sz="1150" dirty="0">
                <a:ea typeface="+mn-lt"/>
                <a:cs typeface="+mn-lt"/>
              </a:rPr>
              <a:t>Change Flight Requests: Allow customers to change their flights through the IVR system to reduce call volume.</a:t>
            </a:r>
            <a:endParaRPr lang="en-US" sz="1150" dirty="0"/>
          </a:p>
          <a:p>
            <a:pPr>
              <a:buNone/>
            </a:pPr>
            <a:r>
              <a:rPr lang="en-US" sz="1150" dirty="0">
                <a:ea typeface="+mn-lt"/>
                <a:cs typeface="+mn-lt"/>
              </a:rPr>
              <a:t>Booking Issues:</a:t>
            </a:r>
            <a:endParaRPr lang="en-US" sz="1150" dirty="0"/>
          </a:p>
          <a:p>
            <a:pPr>
              <a:buNone/>
            </a:pPr>
            <a:r>
              <a:rPr lang="en-US" sz="1150" dirty="0">
                <a:ea typeface="+mn-lt"/>
                <a:cs typeface="+mn-lt"/>
              </a:rPr>
              <a:t>Improvement: Enhance IVR options to allow customers to modify or cancel bookings through self-service. Reasoning: Many customers call for booking modifications or cancellations. Allowing these tasks to be done via IVR can significantly reduce call volume. Mileage Plus Inquiries:</a:t>
            </a:r>
            <a:endParaRPr lang="en-US" sz="1150" dirty="0"/>
          </a:p>
          <a:p>
            <a:pPr>
              <a:buNone/>
            </a:pPr>
            <a:r>
              <a:rPr lang="en-US" sz="1150" dirty="0"/>
              <a:t>Improvement</a:t>
            </a:r>
            <a:r>
              <a:rPr lang="en-US" sz="1150" dirty="0">
                <a:ea typeface="+mn-lt"/>
                <a:cs typeface="+mn-lt"/>
              </a:rPr>
              <a:t>: Provide an IVR option to check Mileage Plus status and points balance. Reasoning: Frequent inquiries about mileage status can be easily resolved with automated responses, thus freeing agents for more complex inquiries. Flight Status Updates:</a:t>
            </a:r>
            <a:endParaRPr lang="en-US" sz="1150" dirty="0"/>
          </a:p>
          <a:p>
            <a:pPr>
              <a:buNone/>
            </a:pPr>
            <a:r>
              <a:rPr lang="en-US" sz="1150" dirty="0">
                <a:ea typeface="+mn-lt"/>
                <a:cs typeface="+mn-lt"/>
              </a:rPr>
              <a:t>Improvement: Implement an option to check flight status via IVR without needing to speak to an agent. Reasoning: Customers often call to inquire about flight statuses. An IVR option could provide real-time updates without involving an agent. Change Flight Requests:</a:t>
            </a:r>
            <a:endParaRPr lang="en-US" sz="1150" dirty="0"/>
          </a:p>
          <a:p>
            <a:pPr>
              <a:buNone/>
            </a:pPr>
            <a:r>
              <a:rPr lang="en-US" sz="1150" dirty="0">
                <a:ea typeface="+mn-lt"/>
                <a:cs typeface="+mn-lt"/>
              </a:rPr>
              <a:t>Improvement: Allow customers to change their flights through the IVR system to reduce call volume. Reasoning: Changes to flights are common requests and could be streamlined through a more robust IVR system. Voluntary Cancel:</a:t>
            </a:r>
            <a:endParaRPr lang="en-US" sz="1150" dirty="0"/>
          </a:p>
          <a:p>
            <a:pPr>
              <a:buNone/>
            </a:pPr>
            <a:r>
              <a:rPr lang="en-US" sz="1150" dirty="0">
                <a:ea typeface="+mn-lt"/>
                <a:cs typeface="+mn-lt"/>
              </a:rPr>
              <a:t>Improvement: Introduce an IVR self-service option specifically for customers who wish to cancel their flights. Reasoning: This would provide a dedicated self-service channel for customers looking to cancel flights, reducing the burden on agents. Voluntary Change:</a:t>
            </a:r>
            <a:endParaRPr lang="en-US" sz="1150" dirty="0"/>
          </a:p>
          <a:p>
            <a:pPr>
              <a:buNone/>
            </a:pPr>
            <a:r>
              <a:rPr lang="en-US" sz="1150" dirty="0">
                <a:ea typeface="+mn-lt"/>
                <a:cs typeface="+mn-lt"/>
              </a:rPr>
              <a:t>Improvement: Enhance IVR capabilities to enable customers to easily change their flight details directly through the system. Reasoning: Enabling self-service for voluntary changes would alleviate the number of calls directed to agents for this purpose, improving overall efficiency.</a:t>
            </a:r>
            <a:endParaRPr lang="en-US" sz="1150" dirty="0"/>
          </a:p>
          <a:p>
            <a:endParaRPr lang="en-US" sz="1150" dirty="0"/>
          </a:p>
        </p:txBody>
      </p:sp>
    </p:spTree>
    <p:extLst>
      <p:ext uri="{BB962C8B-B14F-4D97-AF65-F5344CB8AC3E}">
        <p14:creationId xmlns:p14="http://schemas.microsoft.com/office/powerpoint/2010/main" val="70979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D07F-EDEE-DE18-5571-91DA5ABF67C6}"/>
              </a:ext>
            </a:extLst>
          </p:cNvPr>
          <p:cNvSpPr>
            <a:spLocks noGrp="1"/>
          </p:cNvSpPr>
          <p:nvPr>
            <p:ph type="title"/>
          </p:nvPr>
        </p:nvSpPr>
        <p:spPr/>
        <p:txBody>
          <a:bodyPr/>
          <a:lstStyle/>
          <a:p>
            <a:endParaRPr lang="en-US"/>
          </a:p>
        </p:txBody>
      </p:sp>
      <p:pic>
        <p:nvPicPr>
          <p:cNvPr id="4" name="Content Placeholder 3" descr="A screenshot of a computer screen&#10;&#10;Description automatically generated">
            <a:extLst>
              <a:ext uri="{FF2B5EF4-FFF2-40B4-BE49-F238E27FC236}">
                <a16:creationId xmlns:a16="http://schemas.microsoft.com/office/drawing/2014/main" id="{09E078E7-E8CF-CC09-BEF5-D7446F6CD8F8}"/>
              </a:ext>
            </a:extLst>
          </p:cNvPr>
          <p:cNvPicPr>
            <a:picLocks noGrp="1" noChangeAspect="1"/>
          </p:cNvPicPr>
          <p:nvPr>
            <p:ph idx="1"/>
          </p:nvPr>
        </p:nvPicPr>
        <p:blipFill>
          <a:blip r:embed="rId2"/>
          <a:stretch>
            <a:fillRect/>
          </a:stretch>
        </p:blipFill>
        <p:spPr>
          <a:xfrm>
            <a:off x="3048000" y="2401085"/>
            <a:ext cx="6096000" cy="3429000"/>
          </a:xfrm>
        </p:spPr>
      </p:pic>
      <p:pic>
        <p:nvPicPr>
          <p:cNvPr id="5" name="Picture 4" descr="A screenshot of a computer&#10;&#10;Description automatically generated">
            <a:extLst>
              <a:ext uri="{FF2B5EF4-FFF2-40B4-BE49-F238E27FC236}">
                <a16:creationId xmlns:a16="http://schemas.microsoft.com/office/drawing/2014/main" id="{93BD286E-A161-6A7F-83F8-9B4540E33CCE}"/>
              </a:ext>
            </a:extLst>
          </p:cNvPr>
          <p:cNvPicPr>
            <a:picLocks noChangeAspect="1"/>
          </p:cNvPicPr>
          <p:nvPr/>
        </p:nvPicPr>
        <p:blipFill>
          <a:blip r:embed="rId3"/>
          <a:srcRect l="18382" t="22222" r="15993" b="5294"/>
          <a:stretch/>
        </p:blipFill>
        <p:spPr>
          <a:xfrm>
            <a:off x="6096000" y="3252732"/>
            <a:ext cx="6096006" cy="3617261"/>
          </a:xfrm>
          <a:prstGeom prst="rect">
            <a:avLst/>
          </a:prstGeom>
        </p:spPr>
      </p:pic>
      <p:pic>
        <p:nvPicPr>
          <p:cNvPr id="6" name="Picture 5" descr="A screen shot of a computer&#10;&#10;Description automatically generated">
            <a:extLst>
              <a:ext uri="{FF2B5EF4-FFF2-40B4-BE49-F238E27FC236}">
                <a16:creationId xmlns:a16="http://schemas.microsoft.com/office/drawing/2014/main" id="{4F5EDCD6-7DC5-7AA3-B0F2-43B09C90D81F}"/>
              </a:ext>
            </a:extLst>
          </p:cNvPr>
          <p:cNvPicPr>
            <a:picLocks noChangeAspect="1"/>
          </p:cNvPicPr>
          <p:nvPr/>
        </p:nvPicPr>
        <p:blipFill>
          <a:blip r:embed="rId4"/>
          <a:srcRect l="18566" t="31699" r="16544" b="10850"/>
          <a:stretch/>
        </p:blipFill>
        <p:spPr>
          <a:xfrm>
            <a:off x="0" y="3678556"/>
            <a:ext cx="6096006" cy="3180234"/>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78A88D60-EE79-060E-BF7F-5A252F8F4ACC}"/>
              </a:ext>
            </a:extLst>
          </p:cNvPr>
          <p:cNvPicPr>
            <a:picLocks noChangeAspect="1"/>
          </p:cNvPicPr>
          <p:nvPr/>
        </p:nvPicPr>
        <p:blipFill>
          <a:blip r:embed="rId5"/>
          <a:srcRect l="15629" t="25603" r="15248" b="18489"/>
          <a:stretch/>
        </p:blipFill>
        <p:spPr>
          <a:xfrm>
            <a:off x="6096000" y="605"/>
            <a:ext cx="6096478" cy="3249614"/>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22A3D82-900F-2FED-826E-D6A175FC1CE3}"/>
              </a:ext>
            </a:extLst>
          </p:cNvPr>
          <p:cNvPicPr>
            <a:picLocks noChangeAspect="1"/>
          </p:cNvPicPr>
          <p:nvPr/>
        </p:nvPicPr>
        <p:blipFill>
          <a:blip r:embed="rId6"/>
          <a:srcRect l="16290" t="25990" r="16176" b="17556"/>
          <a:stretch/>
        </p:blipFill>
        <p:spPr>
          <a:xfrm>
            <a:off x="0" y="337"/>
            <a:ext cx="6098147" cy="3680639"/>
          </a:xfrm>
          <a:prstGeom prst="rect">
            <a:avLst/>
          </a:prstGeom>
        </p:spPr>
      </p:pic>
    </p:spTree>
    <p:extLst>
      <p:ext uri="{BB962C8B-B14F-4D97-AF65-F5344CB8AC3E}">
        <p14:creationId xmlns:p14="http://schemas.microsoft.com/office/powerpoint/2010/main" val="41912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8" name="Straight Connector 17">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6F25EB-AC93-4A6C-190A-81A92FC97A0C}"/>
              </a:ext>
            </a:extLst>
          </p:cNvPr>
          <p:cNvSpPr>
            <a:spLocks noGrp="1"/>
          </p:cNvSpPr>
          <p:nvPr>
            <p:ph type="title"/>
          </p:nvPr>
        </p:nvSpPr>
        <p:spPr>
          <a:xfrm>
            <a:off x="2477929" y="1181101"/>
            <a:ext cx="7236143" cy="2610914"/>
          </a:xfrm>
        </p:spPr>
        <p:txBody>
          <a:bodyPr vert="horz" lIns="91440" tIns="45720" rIns="91440" bIns="45720" rtlCol="0" anchor="b">
            <a:normAutofit/>
          </a:bodyPr>
          <a:lstStyle/>
          <a:p>
            <a:r>
              <a:rPr lang="en-US" sz="4800" cap="all" spc="300" dirty="0"/>
              <a:t>THANK YOU</a:t>
            </a:r>
          </a:p>
        </p:txBody>
      </p:sp>
      <p:sp>
        <p:nvSpPr>
          <p:cNvPr id="20" name="Freeform: Shape 19">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5" name="Straight Connector 14">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5360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B30D-4A6A-1CCB-8191-74331843FB0E}"/>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D6044D10-769A-7CC1-A924-0FDDD7A92F38}"/>
              </a:ext>
            </a:extLst>
          </p:cNvPr>
          <p:cNvSpPr>
            <a:spLocks noGrp="1"/>
          </p:cNvSpPr>
          <p:nvPr>
            <p:ph idx="1"/>
          </p:nvPr>
        </p:nvSpPr>
        <p:spPr/>
        <p:txBody>
          <a:bodyPr vert="horz" lIns="91440" tIns="45720" rIns="91440" bIns="45720" rtlCol="0" anchor="t">
            <a:normAutofit/>
          </a:bodyPr>
          <a:lstStyle/>
          <a:p>
            <a:pPr marL="0" indent="0">
              <a:buNone/>
            </a:pPr>
            <a:endParaRPr lang="en-US"/>
          </a:p>
          <a:p>
            <a:r>
              <a:rPr lang="en-US" dirty="0"/>
              <a:t>PROBLEM STATEMENT</a:t>
            </a:r>
            <a:endParaRPr lang="en-US"/>
          </a:p>
          <a:p>
            <a:r>
              <a:rPr lang="en-US" dirty="0"/>
              <a:t>DATA DESCRIPTION</a:t>
            </a:r>
          </a:p>
          <a:p>
            <a:r>
              <a:rPr lang="en-US" dirty="0"/>
              <a:t>EXPLORATORY DATA ANALYSIS AND FINDINGS</a:t>
            </a:r>
          </a:p>
          <a:p>
            <a:r>
              <a:rPr lang="en-US" dirty="0"/>
              <a:t>INSIGHTS AND RECOMMENDATIONS</a:t>
            </a:r>
          </a:p>
          <a:p>
            <a:pPr marL="0" indent="0">
              <a:buNone/>
            </a:pPr>
            <a:endParaRPr lang="en-US" dirty="0"/>
          </a:p>
        </p:txBody>
      </p:sp>
    </p:spTree>
    <p:extLst>
      <p:ext uri="{BB962C8B-B14F-4D97-AF65-F5344CB8AC3E}">
        <p14:creationId xmlns:p14="http://schemas.microsoft.com/office/powerpoint/2010/main" val="392087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96BE-2CDA-5ADC-0316-41776326541E}"/>
              </a:ext>
            </a:extLst>
          </p:cNvPr>
          <p:cNvSpPr>
            <a:spLocks noGrp="1"/>
          </p:cNvSpPr>
          <p:nvPr>
            <p:ph type="title"/>
          </p:nvPr>
        </p:nvSpPr>
        <p:spPr>
          <a:xfrm>
            <a:off x="1143000" y="480729"/>
            <a:ext cx="9905999" cy="1360898"/>
          </a:xfrm>
        </p:spPr>
        <p:txBody>
          <a:bodyPr/>
          <a:lstStyle/>
          <a:p>
            <a:r>
              <a:rPr lang="en-US" dirty="0"/>
              <a:t>PROBLEM STATEMENTS</a:t>
            </a:r>
          </a:p>
        </p:txBody>
      </p:sp>
      <p:sp>
        <p:nvSpPr>
          <p:cNvPr id="3" name="Content Placeholder 2">
            <a:extLst>
              <a:ext uri="{FF2B5EF4-FFF2-40B4-BE49-F238E27FC236}">
                <a16:creationId xmlns:a16="http://schemas.microsoft.com/office/drawing/2014/main" id="{22BC0802-7F3C-A456-F50E-B2F31124CD96}"/>
              </a:ext>
            </a:extLst>
          </p:cNvPr>
          <p:cNvSpPr>
            <a:spLocks noGrp="1"/>
          </p:cNvSpPr>
          <p:nvPr>
            <p:ph idx="1"/>
          </p:nvPr>
        </p:nvSpPr>
        <p:spPr/>
        <p:txBody>
          <a:bodyPr vert="horz" lIns="91440" tIns="45720" rIns="91440" bIns="45720" rtlCol="0" anchor="t">
            <a:normAutofit/>
          </a:bodyPr>
          <a:lstStyle/>
          <a:p>
            <a:pPr>
              <a:buNone/>
            </a:pPr>
            <a:r>
              <a:rPr lang="en-US" sz="1800" dirty="0">
                <a:ea typeface="+mn-lt"/>
                <a:cs typeface="+mn-lt"/>
              </a:rPr>
              <a:t>As United Airlines continues its journey to become the best airline in the history of aviation, it is crucial to provide world-class customer service, for which one of the key areas of focus is our call center operations. Call centers play a critical role in ensuring customer issues are resolved quickly and efficiently, but we face challenges in improving metrics such as Average Handle Time (AHT) and Average Speed to Answer (AST).</a:t>
            </a:r>
            <a:endParaRPr lang="en-US" sz="1800" dirty="0"/>
          </a:p>
          <a:p>
            <a:pPr>
              <a:buNone/>
            </a:pPr>
            <a:r>
              <a:rPr lang="en-US" sz="1800" dirty="0">
                <a:ea typeface="+mn-lt"/>
                <a:cs typeface="+mn-lt"/>
              </a:rPr>
              <a:t>Your task is to optimize these key call center metrics, helping reduce resolution times and providing faster, more efficient service to our customers. You are required to analyze our existing call center data to identify inefficiencies, determine the drivers of long AHT and AST, and suggest strategies to enhance customer satisfaction, reduce escalations, and improve overall operational efficienc</a:t>
            </a:r>
            <a:r>
              <a:rPr lang="en-US" sz="1100" dirty="0">
                <a:solidFill>
                  <a:srgbClr val="46535E"/>
                </a:solidFill>
                <a:ea typeface="+mn-lt"/>
                <a:cs typeface="+mn-lt"/>
              </a:rPr>
              <a:t>y.</a:t>
            </a:r>
            <a:endParaRPr lang="en-US" dirty="0"/>
          </a:p>
          <a:p>
            <a:pPr marL="0" indent="0">
              <a:buNone/>
            </a:pPr>
            <a:endParaRPr lang="en-US" dirty="0"/>
          </a:p>
        </p:txBody>
      </p:sp>
    </p:spTree>
    <p:extLst>
      <p:ext uri="{BB962C8B-B14F-4D97-AF65-F5344CB8AC3E}">
        <p14:creationId xmlns:p14="http://schemas.microsoft.com/office/powerpoint/2010/main" val="374796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933C-D429-F6B8-D12A-D94D326E0E87}"/>
              </a:ext>
            </a:extLst>
          </p:cNvPr>
          <p:cNvSpPr>
            <a:spLocks noGrp="1"/>
          </p:cNvSpPr>
          <p:nvPr>
            <p:ph type="title"/>
          </p:nvPr>
        </p:nvSpPr>
        <p:spPr>
          <a:xfrm>
            <a:off x="1143000" y="357464"/>
            <a:ext cx="9905999" cy="1360898"/>
          </a:xfrm>
        </p:spPr>
        <p:txBody>
          <a:bodyPr/>
          <a:lstStyle/>
          <a:p>
            <a:r>
              <a:rPr lang="en-US" dirty="0"/>
              <a:t>Data Description</a:t>
            </a:r>
          </a:p>
        </p:txBody>
      </p:sp>
      <p:sp>
        <p:nvSpPr>
          <p:cNvPr id="3" name="Content Placeholder 2">
            <a:extLst>
              <a:ext uri="{FF2B5EF4-FFF2-40B4-BE49-F238E27FC236}">
                <a16:creationId xmlns:a16="http://schemas.microsoft.com/office/drawing/2014/main" id="{BA9F4D90-C88F-559F-9DCD-827CDF973D1D}"/>
              </a:ext>
            </a:extLst>
          </p:cNvPr>
          <p:cNvSpPr>
            <a:spLocks noGrp="1"/>
          </p:cNvSpPr>
          <p:nvPr>
            <p:ph idx="1"/>
          </p:nvPr>
        </p:nvSpPr>
        <p:spPr>
          <a:xfrm>
            <a:off x="1143000" y="1939820"/>
            <a:ext cx="9905999" cy="3567118"/>
          </a:xfrm>
        </p:spPr>
        <p:txBody>
          <a:bodyPr vert="horz" lIns="91440" tIns="45720" rIns="91440" bIns="45720" rtlCol="0" anchor="t">
            <a:normAutofit fontScale="77500" lnSpcReduction="20000"/>
          </a:bodyPr>
          <a:lstStyle/>
          <a:p>
            <a:r>
              <a:rPr lang="en-US" sz="3600" dirty="0">
                <a:ea typeface="+mn-lt"/>
                <a:cs typeface="+mn-lt"/>
              </a:rPr>
              <a:t>calls.csv - </a:t>
            </a:r>
            <a:r>
              <a:rPr lang="en-US" sz="3600" dirty="0" err="1">
                <a:ea typeface="+mn-lt"/>
                <a:cs typeface="+mn-lt"/>
              </a:rPr>
              <a:t>call_id</a:t>
            </a:r>
            <a:r>
              <a:rPr lang="en-US" sz="3600" dirty="0">
                <a:ea typeface="+mn-lt"/>
                <a:cs typeface="+mn-lt"/>
              </a:rPr>
              <a:t>, </a:t>
            </a:r>
            <a:r>
              <a:rPr lang="en-US" sz="3600" dirty="0" err="1">
                <a:ea typeface="+mn-lt"/>
                <a:cs typeface="+mn-lt"/>
              </a:rPr>
              <a:t>customer_id</a:t>
            </a:r>
            <a:r>
              <a:rPr lang="en-US" sz="3600" dirty="0">
                <a:ea typeface="+mn-lt"/>
                <a:cs typeface="+mn-lt"/>
              </a:rPr>
              <a:t>, </a:t>
            </a:r>
            <a:r>
              <a:rPr lang="en-US" sz="3600" dirty="0" err="1">
                <a:ea typeface="+mn-lt"/>
                <a:cs typeface="+mn-lt"/>
              </a:rPr>
              <a:t>agent_id</a:t>
            </a:r>
            <a:r>
              <a:rPr lang="en-US" sz="3600" dirty="0">
                <a:ea typeface="+mn-lt"/>
                <a:cs typeface="+mn-lt"/>
              </a:rPr>
              <a:t>, </a:t>
            </a:r>
            <a:r>
              <a:rPr lang="en-US" sz="3600" dirty="0" err="1">
                <a:ea typeface="+mn-lt"/>
                <a:cs typeface="+mn-lt"/>
              </a:rPr>
              <a:t>call_start_datetime</a:t>
            </a:r>
            <a:r>
              <a:rPr lang="en-US" sz="3600" dirty="0">
                <a:ea typeface="+mn-lt"/>
                <a:cs typeface="+mn-lt"/>
              </a:rPr>
              <a:t>, </a:t>
            </a:r>
            <a:r>
              <a:rPr lang="en-US" sz="3600" dirty="0" err="1">
                <a:ea typeface="+mn-lt"/>
                <a:cs typeface="+mn-lt"/>
              </a:rPr>
              <a:t>agent_assign_datetime</a:t>
            </a:r>
            <a:r>
              <a:rPr lang="en-US" sz="3600" dirty="0">
                <a:ea typeface="+mn-lt"/>
                <a:cs typeface="+mn-lt"/>
              </a:rPr>
              <a:t>, </a:t>
            </a:r>
            <a:r>
              <a:rPr lang="en-US" sz="3600" dirty="0" err="1">
                <a:ea typeface="+mn-lt"/>
                <a:cs typeface="+mn-lt"/>
              </a:rPr>
              <a:t>call_end_datetime</a:t>
            </a:r>
            <a:r>
              <a:rPr lang="en-US" sz="3600" dirty="0">
                <a:ea typeface="+mn-lt"/>
                <a:cs typeface="+mn-lt"/>
              </a:rPr>
              <a:t>, </a:t>
            </a:r>
            <a:r>
              <a:rPr lang="en-US" sz="3600" dirty="0" err="1">
                <a:ea typeface="+mn-lt"/>
                <a:cs typeface="+mn-lt"/>
              </a:rPr>
              <a:t>call_transcript</a:t>
            </a:r>
            <a:endParaRPr lang="en-US" sz="3600" dirty="0" err="1"/>
          </a:p>
          <a:p>
            <a:r>
              <a:rPr lang="en-US" sz="3600" dirty="0">
                <a:ea typeface="+mn-lt"/>
                <a:cs typeface="+mn-lt"/>
              </a:rPr>
              <a:t>customers.csv - </a:t>
            </a:r>
            <a:r>
              <a:rPr lang="en-US" sz="3600" dirty="0" err="1">
                <a:ea typeface="+mn-lt"/>
                <a:cs typeface="+mn-lt"/>
              </a:rPr>
              <a:t>customer_id</a:t>
            </a:r>
            <a:r>
              <a:rPr lang="en-US" sz="3600" dirty="0">
                <a:ea typeface="+mn-lt"/>
                <a:cs typeface="+mn-lt"/>
              </a:rPr>
              <a:t>, </a:t>
            </a:r>
            <a:r>
              <a:rPr lang="en-US" sz="3600" dirty="0" err="1">
                <a:ea typeface="+mn-lt"/>
                <a:cs typeface="+mn-lt"/>
              </a:rPr>
              <a:t>customer_name</a:t>
            </a:r>
            <a:r>
              <a:rPr lang="en-US" sz="3600" dirty="0">
                <a:ea typeface="+mn-lt"/>
                <a:cs typeface="+mn-lt"/>
              </a:rPr>
              <a:t>, </a:t>
            </a:r>
            <a:r>
              <a:rPr lang="en-US" sz="3600" dirty="0" err="1">
                <a:ea typeface="+mn-lt"/>
                <a:cs typeface="+mn-lt"/>
              </a:rPr>
              <a:t>elite_level_code</a:t>
            </a:r>
            <a:endParaRPr lang="en-US" sz="3600" dirty="0" err="1"/>
          </a:p>
          <a:p>
            <a:r>
              <a:rPr lang="en-US" sz="3600" dirty="0">
                <a:ea typeface="+mn-lt"/>
                <a:cs typeface="+mn-lt"/>
              </a:rPr>
              <a:t>reason.csv - </a:t>
            </a:r>
            <a:r>
              <a:rPr lang="en-US" sz="3600" dirty="0" err="1">
                <a:latin typeface="Walbaum Display"/>
                <a:ea typeface="+mn-lt"/>
                <a:cs typeface="+mn-lt"/>
              </a:rPr>
              <a:t>call_id</a:t>
            </a:r>
            <a:r>
              <a:rPr lang="en-US" sz="3600" dirty="0">
                <a:latin typeface="Walbaum Display"/>
                <a:ea typeface="+mn-lt"/>
                <a:cs typeface="+mn-lt"/>
              </a:rPr>
              <a:t>, </a:t>
            </a:r>
            <a:r>
              <a:rPr lang="en-US" sz="3600" dirty="0" err="1">
                <a:latin typeface="Walbaum Display"/>
                <a:ea typeface="+mn-lt"/>
                <a:cs typeface="+mn-lt"/>
              </a:rPr>
              <a:t>primary_call_reason</a:t>
            </a:r>
          </a:p>
          <a:p>
            <a:r>
              <a:rPr lang="en-US" sz="3600" dirty="0">
                <a:ea typeface="+mn-lt"/>
                <a:cs typeface="+mn-lt"/>
              </a:rPr>
              <a:t>sentiment_statistics.csv- </a:t>
            </a:r>
            <a:r>
              <a:rPr lang="en-US" sz="3600" dirty="0" err="1">
                <a:ea typeface="+mn-lt"/>
                <a:cs typeface="+mn-lt"/>
              </a:rPr>
              <a:t>call_id</a:t>
            </a:r>
            <a:r>
              <a:rPr lang="en-US" sz="3600" dirty="0">
                <a:ea typeface="+mn-lt"/>
                <a:cs typeface="+mn-lt"/>
              </a:rPr>
              <a:t>, </a:t>
            </a:r>
            <a:r>
              <a:rPr lang="en-US" sz="3600" dirty="0" err="1">
                <a:ea typeface="+mn-lt"/>
                <a:cs typeface="+mn-lt"/>
              </a:rPr>
              <a:t>agent_id</a:t>
            </a:r>
            <a:r>
              <a:rPr lang="en-US" sz="3600" dirty="0">
                <a:ea typeface="+mn-lt"/>
                <a:cs typeface="+mn-lt"/>
              </a:rPr>
              <a:t>, </a:t>
            </a:r>
            <a:r>
              <a:rPr lang="en-US" sz="3600" dirty="0" err="1">
                <a:ea typeface="+mn-lt"/>
                <a:cs typeface="+mn-lt"/>
              </a:rPr>
              <a:t>customer_tone</a:t>
            </a:r>
            <a:r>
              <a:rPr lang="en-US" sz="3600" dirty="0">
                <a:ea typeface="+mn-lt"/>
                <a:cs typeface="+mn-lt"/>
              </a:rPr>
              <a:t>, </a:t>
            </a:r>
            <a:r>
              <a:rPr lang="en-US" sz="3600" dirty="0" err="1">
                <a:ea typeface="+mn-lt"/>
                <a:cs typeface="+mn-lt"/>
              </a:rPr>
              <a:t>agent_tone</a:t>
            </a:r>
            <a:r>
              <a:rPr lang="en-US" sz="3600" dirty="0">
                <a:ea typeface="+mn-lt"/>
                <a:cs typeface="+mn-lt"/>
              </a:rPr>
              <a:t>, </a:t>
            </a:r>
            <a:r>
              <a:rPr lang="en-US" sz="3600" dirty="0" err="1">
                <a:ea typeface="+mn-lt"/>
                <a:cs typeface="+mn-lt"/>
              </a:rPr>
              <a:t>average_sentiment</a:t>
            </a:r>
            <a:r>
              <a:rPr lang="en-US" sz="3600" dirty="0">
                <a:ea typeface="+mn-lt"/>
                <a:cs typeface="+mn-lt"/>
              </a:rPr>
              <a:t>, </a:t>
            </a:r>
            <a:r>
              <a:rPr lang="en-US" sz="3600" dirty="0" err="1">
                <a:ea typeface="+mn-lt"/>
                <a:cs typeface="+mn-lt"/>
              </a:rPr>
              <a:t>silent_percent_average</a:t>
            </a:r>
            <a:endParaRPr lang="en-US" sz="3600" dirty="0" err="1">
              <a:solidFill>
                <a:srgbClr val="000000"/>
              </a:solidFill>
              <a:ea typeface="+mn-lt"/>
              <a:cs typeface="+mn-lt"/>
            </a:endParaRPr>
          </a:p>
          <a:p>
            <a:endParaRPr lang="en-US" sz="3600" dirty="0"/>
          </a:p>
          <a:p>
            <a:endParaRPr lang="en-US" dirty="0"/>
          </a:p>
        </p:txBody>
      </p:sp>
    </p:spTree>
    <p:extLst>
      <p:ext uri="{BB962C8B-B14F-4D97-AF65-F5344CB8AC3E}">
        <p14:creationId xmlns:p14="http://schemas.microsoft.com/office/powerpoint/2010/main" val="237526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250B-F797-7CD8-FD0F-C513F76FE141}"/>
              </a:ext>
            </a:extLst>
          </p:cNvPr>
          <p:cNvSpPr>
            <a:spLocks noGrp="1"/>
          </p:cNvSpPr>
          <p:nvPr>
            <p:ph type="title"/>
          </p:nvPr>
        </p:nvSpPr>
        <p:spPr>
          <a:xfrm>
            <a:off x="1143000" y="-1124"/>
            <a:ext cx="9905999" cy="1360898"/>
          </a:xfrm>
        </p:spPr>
        <p:txBody>
          <a:bodyPr/>
          <a:lstStyle/>
          <a:p>
            <a:r>
              <a:rPr lang="en-US" dirty="0"/>
              <a:t>Data Organization</a:t>
            </a:r>
          </a:p>
        </p:txBody>
      </p:sp>
      <p:sp>
        <p:nvSpPr>
          <p:cNvPr id="3" name="Content Placeholder 2">
            <a:extLst>
              <a:ext uri="{FF2B5EF4-FFF2-40B4-BE49-F238E27FC236}">
                <a16:creationId xmlns:a16="http://schemas.microsoft.com/office/drawing/2014/main" id="{C36B3F2A-ACE0-FF66-83BD-95C2F99B06B1}"/>
              </a:ext>
            </a:extLst>
          </p:cNvPr>
          <p:cNvSpPr>
            <a:spLocks noGrp="1"/>
          </p:cNvSpPr>
          <p:nvPr>
            <p:ph idx="1"/>
          </p:nvPr>
        </p:nvSpPr>
        <p:spPr>
          <a:xfrm>
            <a:off x="1143000" y="1715702"/>
            <a:ext cx="10634381" cy="4452382"/>
          </a:xfrm>
        </p:spPr>
        <p:txBody>
          <a:bodyPr vert="horz" lIns="91440" tIns="45720" rIns="91440" bIns="45720" rtlCol="0" anchor="t">
            <a:normAutofit fontScale="85000" lnSpcReduction="20000"/>
          </a:bodyPr>
          <a:lstStyle/>
          <a:p>
            <a:r>
              <a:rPr lang="en-US" dirty="0">
                <a:ea typeface="+mn-lt"/>
                <a:cs typeface="+mn-lt"/>
              </a:rPr>
              <a:t># Merge </a:t>
            </a:r>
            <a:r>
              <a:rPr lang="en-US" dirty="0" err="1">
                <a:ea typeface="+mn-lt"/>
                <a:cs typeface="+mn-lt"/>
              </a:rPr>
              <a:t>callsDF</a:t>
            </a:r>
            <a:r>
              <a:rPr lang="en-US" dirty="0">
                <a:ea typeface="+mn-lt"/>
                <a:cs typeface="+mn-lt"/>
              </a:rPr>
              <a:t> and </a:t>
            </a:r>
            <a:r>
              <a:rPr lang="en-US" dirty="0" err="1">
                <a:ea typeface="+mn-lt"/>
                <a:cs typeface="+mn-lt"/>
              </a:rPr>
              <a:t>reasonsDF</a:t>
            </a:r>
            <a:r>
              <a:rPr lang="en-US" dirty="0">
                <a:ea typeface="+mn-lt"/>
                <a:cs typeface="+mn-lt"/>
              </a:rPr>
              <a:t> on '</a:t>
            </a:r>
            <a:r>
              <a:rPr lang="en-US" dirty="0" err="1">
                <a:ea typeface="+mn-lt"/>
                <a:cs typeface="+mn-lt"/>
              </a:rPr>
              <a:t>call_id</a:t>
            </a:r>
            <a:r>
              <a:rPr lang="en-US" dirty="0">
                <a:ea typeface="+mn-lt"/>
                <a:cs typeface="+mn-lt"/>
              </a:rPr>
              <a:t>' to get call reasons into the main </a:t>
            </a:r>
            <a:r>
              <a:rPr lang="en-US" dirty="0" err="1">
                <a:ea typeface="+mn-lt"/>
                <a:cs typeface="+mn-lt"/>
              </a:rPr>
              <a:t>DataFrame</a:t>
            </a:r>
            <a:endParaRPr lang="en-US" dirty="0" err="1"/>
          </a:p>
          <a:p>
            <a:pPr marL="0" indent="0">
              <a:buNone/>
            </a:pPr>
            <a:r>
              <a:rPr lang="en-US" err="1">
                <a:ea typeface="+mn-lt"/>
                <a:cs typeface="+mn-lt"/>
              </a:rPr>
              <a:t>mergedDF</a:t>
            </a:r>
            <a:r>
              <a:rPr lang="en-US" dirty="0">
                <a:ea typeface="+mn-lt"/>
                <a:cs typeface="+mn-lt"/>
              </a:rPr>
              <a:t> = </a:t>
            </a:r>
            <a:r>
              <a:rPr lang="en-US" err="1">
                <a:ea typeface="+mn-lt"/>
                <a:cs typeface="+mn-lt"/>
              </a:rPr>
              <a:t>pd.merge</a:t>
            </a:r>
            <a:r>
              <a:rPr lang="en-US" dirty="0">
                <a:ea typeface="+mn-lt"/>
                <a:cs typeface="+mn-lt"/>
              </a:rPr>
              <a:t>(</a:t>
            </a:r>
            <a:r>
              <a:rPr lang="en-US" err="1">
                <a:ea typeface="+mn-lt"/>
                <a:cs typeface="+mn-lt"/>
              </a:rPr>
              <a:t>callsDF</a:t>
            </a:r>
            <a:r>
              <a:rPr lang="en-US" dirty="0">
                <a:ea typeface="+mn-lt"/>
                <a:cs typeface="+mn-lt"/>
              </a:rPr>
              <a:t>, </a:t>
            </a:r>
            <a:r>
              <a:rPr lang="en-US" err="1">
                <a:ea typeface="+mn-lt"/>
                <a:cs typeface="+mn-lt"/>
              </a:rPr>
              <a:t>reasonsDF</a:t>
            </a:r>
            <a:r>
              <a:rPr lang="en-US" dirty="0">
                <a:ea typeface="+mn-lt"/>
                <a:cs typeface="+mn-lt"/>
              </a:rPr>
              <a:t>, on='</a:t>
            </a:r>
            <a:r>
              <a:rPr lang="en-US" err="1">
                <a:ea typeface="+mn-lt"/>
                <a:cs typeface="+mn-lt"/>
              </a:rPr>
              <a:t>call_id</a:t>
            </a:r>
            <a:r>
              <a:rPr lang="en-US" dirty="0">
                <a:ea typeface="+mn-lt"/>
                <a:cs typeface="+mn-lt"/>
              </a:rPr>
              <a:t>')</a:t>
            </a:r>
            <a:endParaRPr lang="en-US" dirty="0"/>
          </a:p>
          <a:p>
            <a:r>
              <a:rPr lang="en-US" dirty="0">
                <a:ea typeface="+mn-lt"/>
                <a:cs typeface="+mn-lt"/>
              </a:rPr>
              <a:t># Now merge with </a:t>
            </a:r>
            <a:r>
              <a:rPr lang="en-US" dirty="0" err="1">
                <a:ea typeface="+mn-lt"/>
                <a:cs typeface="+mn-lt"/>
              </a:rPr>
              <a:t>sentimentsDF</a:t>
            </a:r>
            <a:r>
              <a:rPr lang="en-US" dirty="0">
                <a:ea typeface="+mn-lt"/>
                <a:cs typeface="+mn-lt"/>
              </a:rPr>
              <a:t> (assuming it has '</a:t>
            </a:r>
            <a:r>
              <a:rPr lang="en-US" dirty="0" err="1">
                <a:ea typeface="+mn-lt"/>
                <a:cs typeface="+mn-lt"/>
              </a:rPr>
              <a:t>call_id</a:t>
            </a:r>
            <a:r>
              <a:rPr lang="en-US" dirty="0">
                <a:ea typeface="+mn-lt"/>
                <a:cs typeface="+mn-lt"/>
              </a:rPr>
              <a:t>')</a:t>
            </a:r>
            <a:endParaRPr lang="en-US"/>
          </a:p>
          <a:p>
            <a:pPr marL="0" indent="0">
              <a:buNone/>
            </a:pPr>
            <a:r>
              <a:rPr lang="en-US" err="1">
                <a:ea typeface="+mn-lt"/>
                <a:cs typeface="+mn-lt"/>
              </a:rPr>
              <a:t>mergedDF</a:t>
            </a:r>
            <a:r>
              <a:rPr lang="en-US" dirty="0">
                <a:ea typeface="+mn-lt"/>
                <a:cs typeface="+mn-lt"/>
              </a:rPr>
              <a:t> = </a:t>
            </a:r>
            <a:r>
              <a:rPr lang="en-US" err="1">
                <a:ea typeface="+mn-lt"/>
                <a:cs typeface="+mn-lt"/>
              </a:rPr>
              <a:t>pd.merge</a:t>
            </a:r>
            <a:r>
              <a:rPr lang="en-US" dirty="0">
                <a:ea typeface="+mn-lt"/>
                <a:cs typeface="+mn-lt"/>
              </a:rPr>
              <a:t>(</a:t>
            </a:r>
            <a:r>
              <a:rPr lang="en-US" err="1">
                <a:ea typeface="+mn-lt"/>
                <a:cs typeface="+mn-lt"/>
              </a:rPr>
              <a:t>mergedDF</a:t>
            </a:r>
            <a:r>
              <a:rPr lang="en-US" dirty="0">
                <a:ea typeface="+mn-lt"/>
                <a:cs typeface="+mn-lt"/>
              </a:rPr>
              <a:t>, </a:t>
            </a:r>
            <a:r>
              <a:rPr lang="en-US" err="1">
                <a:ea typeface="+mn-lt"/>
                <a:cs typeface="+mn-lt"/>
              </a:rPr>
              <a:t>sentimentsDF</a:t>
            </a:r>
            <a:r>
              <a:rPr lang="en-US" dirty="0">
                <a:ea typeface="+mn-lt"/>
                <a:cs typeface="+mn-lt"/>
              </a:rPr>
              <a:t>, on='</a:t>
            </a:r>
            <a:r>
              <a:rPr lang="en-US" err="1">
                <a:ea typeface="+mn-lt"/>
                <a:cs typeface="+mn-lt"/>
              </a:rPr>
              <a:t>call_id</a:t>
            </a:r>
            <a:r>
              <a:rPr lang="en-US" dirty="0">
                <a:ea typeface="+mn-lt"/>
                <a:cs typeface="+mn-lt"/>
              </a:rPr>
              <a:t>', how='left')</a:t>
            </a:r>
            <a:endParaRPr lang="en-US" dirty="0"/>
          </a:p>
          <a:p>
            <a:r>
              <a:rPr lang="en-US" dirty="0">
                <a:ea typeface="+mn-lt"/>
                <a:cs typeface="+mn-lt"/>
              </a:rPr>
              <a:t># Now merge with </a:t>
            </a:r>
            <a:r>
              <a:rPr lang="en-US" dirty="0" err="1">
                <a:ea typeface="+mn-lt"/>
                <a:cs typeface="+mn-lt"/>
              </a:rPr>
              <a:t>customerDF</a:t>
            </a:r>
            <a:r>
              <a:rPr lang="en-US" dirty="0">
                <a:ea typeface="+mn-lt"/>
                <a:cs typeface="+mn-lt"/>
              </a:rPr>
              <a:t> (assuming it has '</a:t>
            </a:r>
            <a:r>
              <a:rPr lang="en-US" dirty="0" err="1">
                <a:ea typeface="+mn-lt"/>
                <a:cs typeface="+mn-lt"/>
              </a:rPr>
              <a:t>customer_id</a:t>
            </a:r>
            <a:r>
              <a:rPr lang="en-US" dirty="0">
                <a:ea typeface="+mn-lt"/>
                <a:cs typeface="+mn-lt"/>
              </a:rPr>
              <a:t>')</a:t>
            </a:r>
            <a:endParaRPr lang="en-US"/>
          </a:p>
          <a:p>
            <a:pPr marL="0" indent="0">
              <a:buNone/>
            </a:pPr>
            <a:r>
              <a:rPr lang="en-US" err="1">
                <a:ea typeface="+mn-lt"/>
                <a:cs typeface="+mn-lt"/>
              </a:rPr>
              <a:t>mergedDF</a:t>
            </a:r>
            <a:r>
              <a:rPr lang="en-US" dirty="0">
                <a:ea typeface="+mn-lt"/>
                <a:cs typeface="+mn-lt"/>
              </a:rPr>
              <a:t> = </a:t>
            </a:r>
            <a:r>
              <a:rPr lang="en-US" err="1">
                <a:ea typeface="+mn-lt"/>
                <a:cs typeface="+mn-lt"/>
              </a:rPr>
              <a:t>pd.merge</a:t>
            </a:r>
            <a:r>
              <a:rPr lang="en-US" dirty="0">
                <a:ea typeface="+mn-lt"/>
                <a:cs typeface="+mn-lt"/>
              </a:rPr>
              <a:t>(</a:t>
            </a:r>
            <a:r>
              <a:rPr lang="en-US" err="1">
                <a:ea typeface="+mn-lt"/>
                <a:cs typeface="+mn-lt"/>
              </a:rPr>
              <a:t>mergedDF</a:t>
            </a:r>
            <a:r>
              <a:rPr lang="en-US" dirty="0">
                <a:ea typeface="+mn-lt"/>
                <a:cs typeface="+mn-lt"/>
              </a:rPr>
              <a:t>, </a:t>
            </a:r>
            <a:r>
              <a:rPr lang="en-US" err="1">
                <a:ea typeface="+mn-lt"/>
                <a:cs typeface="+mn-lt"/>
              </a:rPr>
              <a:t>customerDF</a:t>
            </a:r>
            <a:r>
              <a:rPr lang="en-US" dirty="0">
                <a:ea typeface="+mn-lt"/>
                <a:cs typeface="+mn-lt"/>
              </a:rPr>
              <a:t>, on='</a:t>
            </a:r>
            <a:r>
              <a:rPr lang="en-US" err="1">
                <a:ea typeface="+mn-lt"/>
                <a:cs typeface="+mn-lt"/>
              </a:rPr>
              <a:t>customer_id</a:t>
            </a:r>
            <a:r>
              <a:rPr lang="en-US" dirty="0">
                <a:ea typeface="+mn-lt"/>
                <a:cs typeface="+mn-lt"/>
              </a:rPr>
              <a:t>', how='left')</a:t>
            </a:r>
          </a:p>
          <a:p>
            <a:pPr marL="0" indent="0">
              <a:buNone/>
            </a:pPr>
            <a:endParaRPr lang="en-US" dirty="0">
              <a:ea typeface="+mn-lt"/>
              <a:cs typeface="+mn-lt"/>
            </a:endParaRPr>
          </a:p>
          <a:p>
            <a:r>
              <a:rPr lang="en-US" dirty="0">
                <a:ea typeface="+mn-lt"/>
                <a:cs typeface="+mn-lt"/>
              </a:rPr>
              <a:t>Convert relevant columns to datetime format</a:t>
            </a:r>
          </a:p>
          <a:p>
            <a:pPr marL="0" indent="0">
              <a:buNone/>
            </a:pPr>
            <a:r>
              <a:rPr lang="en-US" err="1">
                <a:ea typeface="+mn-lt"/>
                <a:cs typeface="+mn-lt"/>
              </a:rPr>
              <a:t>mergedDF</a:t>
            </a:r>
            <a:r>
              <a:rPr lang="en-US" dirty="0">
                <a:ea typeface="+mn-lt"/>
                <a:cs typeface="+mn-lt"/>
              </a:rPr>
              <a:t>['</a:t>
            </a:r>
            <a:r>
              <a:rPr lang="en-US" err="1">
                <a:ea typeface="+mn-lt"/>
                <a:cs typeface="+mn-lt"/>
              </a:rPr>
              <a:t>call_start_datetime</a:t>
            </a:r>
            <a:r>
              <a:rPr lang="en-US" dirty="0">
                <a:ea typeface="+mn-lt"/>
                <a:cs typeface="+mn-lt"/>
              </a:rPr>
              <a:t>'] = </a:t>
            </a:r>
            <a:r>
              <a:rPr lang="en-US" err="1">
                <a:ea typeface="+mn-lt"/>
                <a:cs typeface="+mn-lt"/>
              </a:rPr>
              <a:t>pd.to_datetime</a:t>
            </a:r>
            <a:r>
              <a:rPr lang="en-US" dirty="0">
                <a:ea typeface="+mn-lt"/>
                <a:cs typeface="+mn-lt"/>
              </a:rPr>
              <a:t>(</a:t>
            </a:r>
            <a:r>
              <a:rPr lang="en-US" err="1">
                <a:ea typeface="+mn-lt"/>
                <a:cs typeface="+mn-lt"/>
              </a:rPr>
              <a:t>mergedDF</a:t>
            </a:r>
            <a:r>
              <a:rPr lang="en-US" dirty="0">
                <a:ea typeface="+mn-lt"/>
                <a:cs typeface="+mn-lt"/>
              </a:rPr>
              <a:t>['</a:t>
            </a:r>
            <a:r>
              <a:rPr lang="en-US" err="1">
                <a:ea typeface="+mn-lt"/>
                <a:cs typeface="+mn-lt"/>
              </a:rPr>
              <a:t>call_start_datetime</a:t>
            </a:r>
            <a:r>
              <a:rPr lang="en-US" dirty="0">
                <a:ea typeface="+mn-lt"/>
                <a:cs typeface="+mn-lt"/>
              </a:rPr>
              <a:t>'])</a:t>
            </a:r>
            <a:endParaRPr lang="en-US" dirty="0"/>
          </a:p>
          <a:p>
            <a:pPr marL="0" indent="0">
              <a:buNone/>
            </a:pPr>
            <a:r>
              <a:rPr lang="en-US" err="1">
                <a:ea typeface="+mn-lt"/>
                <a:cs typeface="+mn-lt"/>
              </a:rPr>
              <a:t>mergedDF</a:t>
            </a:r>
            <a:r>
              <a:rPr lang="en-US" dirty="0">
                <a:ea typeface="+mn-lt"/>
                <a:cs typeface="+mn-lt"/>
              </a:rPr>
              <a:t>['</a:t>
            </a:r>
            <a:r>
              <a:rPr lang="en-US" err="1">
                <a:ea typeface="+mn-lt"/>
                <a:cs typeface="+mn-lt"/>
              </a:rPr>
              <a:t>call_end_datetime</a:t>
            </a:r>
            <a:r>
              <a:rPr lang="en-US" dirty="0">
                <a:ea typeface="+mn-lt"/>
                <a:cs typeface="+mn-lt"/>
              </a:rPr>
              <a:t>'] = </a:t>
            </a:r>
            <a:r>
              <a:rPr lang="en-US" err="1">
                <a:ea typeface="+mn-lt"/>
                <a:cs typeface="+mn-lt"/>
              </a:rPr>
              <a:t>pd.to_datetime</a:t>
            </a:r>
            <a:r>
              <a:rPr lang="en-US" dirty="0">
                <a:ea typeface="+mn-lt"/>
                <a:cs typeface="+mn-lt"/>
              </a:rPr>
              <a:t>(</a:t>
            </a:r>
            <a:r>
              <a:rPr lang="en-US" err="1">
                <a:ea typeface="+mn-lt"/>
                <a:cs typeface="+mn-lt"/>
              </a:rPr>
              <a:t>mergedDF</a:t>
            </a:r>
            <a:r>
              <a:rPr lang="en-US" dirty="0">
                <a:ea typeface="+mn-lt"/>
                <a:cs typeface="+mn-lt"/>
              </a:rPr>
              <a:t>['</a:t>
            </a:r>
            <a:r>
              <a:rPr lang="en-US" err="1">
                <a:ea typeface="+mn-lt"/>
                <a:cs typeface="+mn-lt"/>
              </a:rPr>
              <a:t>call_end_datetime</a:t>
            </a:r>
            <a:r>
              <a:rPr lang="en-US" dirty="0">
                <a:ea typeface="+mn-lt"/>
                <a:cs typeface="+mn-lt"/>
              </a:rPr>
              <a:t>'])</a:t>
            </a:r>
            <a:endParaRPr lang="en-US" dirty="0"/>
          </a:p>
          <a:p>
            <a:pPr marL="0" indent="0">
              <a:buNone/>
            </a:pPr>
            <a:r>
              <a:rPr lang="en-US" err="1">
                <a:ea typeface="+mn-lt"/>
                <a:cs typeface="+mn-lt"/>
              </a:rPr>
              <a:t>mergedDF</a:t>
            </a:r>
            <a:r>
              <a:rPr lang="en-US" dirty="0">
                <a:ea typeface="+mn-lt"/>
                <a:cs typeface="+mn-lt"/>
              </a:rPr>
              <a:t>['</a:t>
            </a:r>
            <a:r>
              <a:rPr lang="en-US" err="1">
                <a:ea typeface="+mn-lt"/>
                <a:cs typeface="+mn-lt"/>
              </a:rPr>
              <a:t>agent_assigned_datetime</a:t>
            </a:r>
            <a:r>
              <a:rPr lang="en-US" dirty="0">
                <a:ea typeface="+mn-lt"/>
                <a:cs typeface="+mn-lt"/>
              </a:rPr>
              <a:t>'] = </a:t>
            </a:r>
            <a:r>
              <a:rPr lang="en-US" err="1">
                <a:ea typeface="+mn-lt"/>
                <a:cs typeface="+mn-lt"/>
              </a:rPr>
              <a:t>pd.to_datetime</a:t>
            </a:r>
            <a:r>
              <a:rPr lang="en-US" dirty="0">
                <a:ea typeface="+mn-lt"/>
                <a:cs typeface="+mn-lt"/>
              </a:rPr>
              <a:t>(</a:t>
            </a:r>
            <a:r>
              <a:rPr lang="en-US" err="1">
                <a:ea typeface="+mn-lt"/>
                <a:cs typeface="+mn-lt"/>
              </a:rPr>
              <a:t>mergedDF</a:t>
            </a:r>
            <a:r>
              <a:rPr lang="en-US" dirty="0">
                <a:ea typeface="+mn-lt"/>
                <a:cs typeface="+mn-lt"/>
              </a:rPr>
              <a:t>['</a:t>
            </a:r>
            <a:r>
              <a:rPr lang="en-US" err="1">
                <a:ea typeface="+mn-lt"/>
                <a:cs typeface="+mn-lt"/>
              </a:rPr>
              <a:t>agent_assigned_datetime</a:t>
            </a:r>
            <a:r>
              <a:rPr lang="en-US" dirty="0">
                <a:ea typeface="+mn-lt"/>
                <a:cs typeface="+mn-lt"/>
              </a:rPr>
              <a:t>'])</a:t>
            </a:r>
            <a:endParaRPr lang="en-US" dirty="0"/>
          </a:p>
        </p:txBody>
      </p:sp>
    </p:spTree>
    <p:extLst>
      <p:ext uri="{BB962C8B-B14F-4D97-AF65-F5344CB8AC3E}">
        <p14:creationId xmlns:p14="http://schemas.microsoft.com/office/powerpoint/2010/main" val="874900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AE54-311E-4D38-322E-FC54CD628E40}"/>
              </a:ext>
            </a:extLst>
          </p:cNvPr>
          <p:cNvSpPr>
            <a:spLocks noGrp="1"/>
          </p:cNvSpPr>
          <p:nvPr>
            <p:ph type="title"/>
          </p:nvPr>
        </p:nvSpPr>
        <p:spPr>
          <a:xfrm>
            <a:off x="1143000" y="-1124"/>
            <a:ext cx="9905999" cy="1360898"/>
          </a:xfrm>
        </p:spPr>
        <p:txBody>
          <a:bodyPr/>
          <a:lstStyle/>
          <a:p>
            <a:endParaRPr lang="en-US" dirty="0"/>
          </a:p>
        </p:txBody>
      </p:sp>
      <p:sp>
        <p:nvSpPr>
          <p:cNvPr id="3" name="Content Placeholder 2">
            <a:extLst>
              <a:ext uri="{FF2B5EF4-FFF2-40B4-BE49-F238E27FC236}">
                <a16:creationId xmlns:a16="http://schemas.microsoft.com/office/drawing/2014/main" id="{892E9F49-A073-AA23-3D2C-73DC23F01951}"/>
              </a:ext>
            </a:extLst>
          </p:cNvPr>
          <p:cNvSpPr>
            <a:spLocks noGrp="1"/>
          </p:cNvSpPr>
          <p:nvPr>
            <p:ph idx="1"/>
          </p:nvPr>
        </p:nvSpPr>
        <p:spPr>
          <a:xfrm>
            <a:off x="593912" y="1558820"/>
            <a:ext cx="10455087" cy="4385147"/>
          </a:xfrm>
        </p:spPr>
        <p:txBody>
          <a:bodyPr vert="horz" lIns="91440" tIns="45720" rIns="91440" bIns="45720" rtlCol="0" anchor="t">
            <a:noAutofit/>
          </a:bodyPr>
          <a:lstStyle/>
          <a:p>
            <a:pPr marL="0" indent="0">
              <a:buNone/>
            </a:pPr>
            <a:r>
              <a:rPr lang="en-US" sz="1600" dirty="0">
                <a:latin typeface="Consolas"/>
              </a:rPr>
              <a:t>Average Handle Time (AHT): 1134.1488005041033 seconds
Average Speed to Answer (AST): 436.97207927625163 seconds</a:t>
            </a:r>
            <a:br>
              <a:rPr lang="en-US" sz="3600" dirty="0">
                <a:latin typeface="Consolas"/>
              </a:rPr>
            </a:br>
            <a:r>
              <a:rPr lang="en-US" sz="1600" dirty="0">
                <a:latin typeface="Consolas"/>
              </a:rPr>
              <a:t>Most Frequent Call Reason: irrops with AHT: 1145.20 seconds
Least Frequent Call Reason: unaccompanied minor with AHT: 1207.50 seconds
Percentage difference in AHT between most and least frequent call reasons: -5.16%</a:t>
            </a:r>
          </a:p>
          <a:p>
            <a:pPr marL="0" indent="0">
              <a:buNone/>
            </a:pPr>
            <a:r>
              <a:rPr lang="en-US" dirty="0">
                <a:latin typeface="Consolas"/>
              </a:rPr>
              <a:t>A</a:t>
            </a:r>
            <a:r>
              <a:rPr lang="en-US" sz="1800" dirty="0">
                <a:latin typeface="Consolas"/>
              </a:rPr>
              <a:t>HT by Agent Tone:                     AHT by Customer Tone:
</a:t>
            </a:r>
            <a:r>
              <a:rPr lang="en-US" sz="1800" dirty="0" err="1">
                <a:latin typeface="Consolas"/>
              </a:rPr>
              <a:t>agent_tone</a:t>
            </a:r>
            <a:r>
              <a:rPr lang="en-US" sz="1800" dirty="0">
                <a:latin typeface="Consolas"/>
              </a:rPr>
              <a:t>                                 </a:t>
            </a:r>
            <a:r>
              <a:rPr lang="en-US" sz="1800" dirty="0" err="1">
                <a:latin typeface="Consolas"/>
              </a:rPr>
              <a:t>customer_tone</a:t>
            </a:r>
            <a:r>
              <a:rPr lang="en-US" sz="1800" dirty="0">
                <a:latin typeface="Consolas"/>
              </a:rPr>
              <a:t>
angry          814.262295                  angry       1131.011909 
calm          1071.050607                  calm        1139.023949
frustrated    1043.647469                  frustrated  1128.753119 
neutral       1184.098972                  neutral     1143.635278    
polite         685.185185                  polite      1128.279466
</a:t>
            </a:r>
          </a:p>
        </p:txBody>
      </p:sp>
    </p:spTree>
    <p:extLst>
      <p:ext uri="{BB962C8B-B14F-4D97-AF65-F5344CB8AC3E}">
        <p14:creationId xmlns:p14="http://schemas.microsoft.com/office/powerpoint/2010/main" val="153456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8018-9022-0519-16AF-89502D7A2AEA}"/>
              </a:ext>
            </a:extLst>
          </p:cNvPr>
          <p:cNvSpPr>
            <a:spLocks noGrp="1"/>
          </p:cNvSpPr>
          <p:nvPr>
            <p:ph type="title"/>
          </p:nvPr>
        </p:nvSpPr>
        <p:spPr>
          <a:xfrm>
            <a:off x="1143000" y="357464"/>
            <a:ext cx="9905999" cy="1360898"/>
          </a:xfrm>
        </p:spPr>
        <p:txBody>
          <a:bodyPr/>
          <a:lstStyle/>
          <a:p>
            <a:r>
              <a:rPr lang="en-US"/>
              <a:t>Exploratory Data Analysis</a:t>
            </a:r>
            <a:endParaRPr lang="en-US">
              <a:solidFill>
                <a:srgbClr val="000000"/>
              </a:solidFill>
            </a:endParaRPr>
          </a:p>
          <a:p>
            <a:endParaRPr lang="en-US" dirty="0"/>
          </a:p>
        </p:txBody>
      </p:sp>
      <p:sp>
        <p:nvSpPr>
          <p:cNvPr id="3" name="Content Placeholder 2">
            <a:extLst>
              <a:ext uri="{FF2B5EF4-FFF2-40B4-BE49-F238E27FC236}">
                <a16:creationId xmlns:a16="http://schemas.microsoft.com/office/drawing/2014/main" id="{7DAC128A-7458-93DF-DAF8-87C580FC29D6}"/>
              </a:ext>
            </a:extLst>
          </p:cNvPr>
          <p:cNvSpPr>
            <a:spLocks noGrp="1"/>
          </p:cNvSpPr>
          <p:nvPr>
            <p:ph sz="half" idx="1"/>
          </p:nvPr>
        </p:nvSpPr>
        <p:spPr>
          <a:xfrm>
            <a:off x="974911" y="2429149"/>
            <a:ext cx="4798979" cy="3550597"/>
          </a:xfrm>
        </p:spPr>
        <p:txBody>
          <a:bodyPr vert="horz" lIns="91440" tIns="45720" rIns="91440" bIns="45720" rtlCol="0" anchor="t">
            <a:noAutofit/>
          </a:bodyPr>
          <a:lstStyle/>
          <a:p>
            <a:r>
              <a:rPr lang="en-US" sz="1400" dirty="0">
                <a:latin typeface="Consolas"/>
              </a:rPr>
              <a:t>Average Handle Time (AHT) by Call Type:
</a:t>
            </a:r>
            <a:r>
              <a:rPr lang="en-US" sz="1400" err="1">
                <a:latin typeface="Consolas"/>
              </a:rPr>
              <a:t>primary_call_reason</a:t>
            </a:r>
            <a:r>
              <a:rPr lang="en-US" sz="1400" dirty="0">
                <a:latin typeface="Consolas"/>
              </a:rPr>
              <a:t>
checkout               1741.557203
</a:t>
            </a:r>
            <a:r>
              <a:rPr lang="en-US" sz="1400" err="1">
                <a:latin typeface="Consolas"/>
              </a:rPr>
              <a:t>etc                    1507.184874</a:t>
            </a:r>
            <a:r>
              <a:rPr lang="en-US" sz="1400" dirty="0">
                <a:latin typeface="Consolas"/>
              </a:rPr>
              <a:t>
post-flight            1502.327945
mileage plus           1356.588617
voluntary cancel       1261.381456</a:t>
            </a:r>
            <a:endParaRPr lang="en-US" sz="1400"/>
          </a:p>
          <a:p>
            <a:r>
              <a:rPr lang="en-US" sz="1400" dirty="0">
                <a:latin typeface="Consolas"/>
              </a:rPr>
              <a:t>Average Handle Time (AHT) by Agent Tone:
</a:t>
            </a:r>
            <a:r>
              <a:rPr lang="en-US" sz="1400" err="1">
                <a:latin typeface="Consolas"/>
              </a:rPr>
              <a:t>agent_tone</a:t>
            </a:r>
            <a:r>
              <a:rPr lang="en-US" sz="1400" dirty="0">
                <a:latin typeface="Consolas"/>
              </a:rPr>
              <a:t>
neutral       1184.098972
calm          1071.050607
frustrated    1043.647469
angry          814.262295
polite         685.185185</a:t>
            </a:r>
            <a:endParaRPr lang="en-US" sz="1400"/>
          </a:p>
        </p:txBody>
      </p:sp>
      <p:sp>
        <p:nvSpPr>
          <p:cNvPr id="4" name="Content Placeholder 3">
            <a:extLst>
              <a:ext uri="{FF2B5EF4-FFF2-40B4-BE49-F238E27FC236}">
                <a16:creationId xmlns:a16="http://schemas.microsoft.com/office/drawing/2014/main" id="{CD06FE57-0EA5-874E-AF71-7117B96CF3CE}"/>
              </a:ext>
            </a:extLst>
          </p:cNvPr>
          <p:cNvSpPr>
            <a:spLocks noGrp="1"/>
          </p:cNvSpPr>
          <p:nvPr>
            <p:ph sz="half" idx="2"/>
          </p:nvPr>
        </p:nvSpPr>
        <p:spPr>
          <a:xfrm>
            <a:off x="5768168" y="2429149"/>
            <a:ext cx="6121273" cy="3550597"/>
          </a:xfrm>
        </p:spPr>
        <p:txBody>
          <a:bodyPr vert="horz" lIns="91440" tIns="45720" rIns="91440" bIns="45720" rtlCol="0" anchor="t">
            <a:noAutofit/>
          </a:bodyPr>
          <a:lstStyle/>
          <a:p>
            <a:r>
              <a:rPr lang="en-US" sz="1400" dirty="0">
                <a:latin typeface="Consolas"/>
              </a:rPr>
              <a:t>Average Handle Time by Call Type during High Volume:
</a:t>
            </a:r>
            <a:r>
              <a:rPr lang="en-US" sz="1400" dirty="0" err="1">
                <a:latin typeface="Consolas"/>
              </a:rPr>
              <a:t>primary_call_reason</a:t>
            </a:r>
            <a:r>
              <a:rPr lang="en-US" sz="1400" dirty="0">
                <a:latin typeface="Consolas"/>
              </a:rPr>
              <a:t>
checkout               1778.205882
post-flight            1484.320298
</a:t>
            </a:r>
            <a:r>
              <a:rPr lang="en-US" sz="1400" dirty="0" err="1">
                <a:latin typeface="Consolas"/>
              </a:rPr>
              <a:t>etc</a:t>
            </a:r>
            <a:r>
              <a:rPr lang="en-US" sz="1400" dirty="0">
                <a:latin typeface="Consolas"/>
              </a:rPr>
              <a:t>                    1395.176471
mileage plus           1374.474041
voluntary cancel       1255.392491</a:t>
            </a:r>
          </a:p>
          <a:p>
            <a:r>
              <a:rPr lang="en-US" sz="1400" dirty="0">
                <a:latin typeface="Consolas"/>
              </a:rPr>
              <a:t>Average Handle Time by Agent Tone during High Volume:
</a:t>
            </a:r>
            <a:r>
              <a:rPr lang="en-US" sz="1400" dirty="0" err="1">
                <a:latin typeface="Consolas"/>
              </a:rPr>
              <a:t>agent_tone</a:t>
            </a:r>
            <a:r>
              <a:rPr lang="en-US" sz="1400" dirty="0">
                <a:latin typeface="Consolas"/>
              </a:rPr>
              <a:t>
neutral       1181.788496
calm          1066.199209
frustrated    1063.201893
polite         837.142857
angry          818.769231</a:t>
            </a:r>
          </a:p>
        </p:txBody>
      </p:sp>
      <p:sp>
        <p:nvSpPr>
          <p:cNvPr id="5" name="TextBox 4">
            <a:extLst>
              <a:ext uri="{FF2B5EF4-FFF2-40B4-BE49-F238E27FC236}">
                <a16:creationId xmlns:a16="http://schemas.microsoft.com/office/drawing/2014/main" id="{0690DAFF-C68C-D721-B43C-8F680D427EF1}"/>
              </a:ext>
            </a:extLst>
          </p:cNvPr>
          <p:cNvSpPr txBox="1"/>
          <p:nvPr/>
        </p:nvSpPr>
        <p:spPr>
          <a:xfrm>
            <a:off x="970430" y="1597959"/>
            <a:ext cx="102623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nsolas"/>
              </a:rPr>
              <a:t>Average Handle Time (AHT) during high volume periods: 1132.57 seconds
Average Speed to Answer (AST) during high volume periods: 437.34 seconds</a:t>
            </a:r>
            <a:endParaRPr lang="en-US" sz="2000"/>
          </a:p>
        </p:txBody>
      </p:sp>
    </p:spTree>
    <p:extLst>
      <p:ext uri="{BB962C8B-B14F-4D97-AF65-F5344CB8AC3E}">
        <p14:creationId xmlns:p14="http://schemas.microsoft.com/office/powerpoint/2010/main" val="327044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708A-8ECE-00A1-784F-2B575DFE2314}"/>
              </a:ext>
            </a:extLst>
          </p:cNvPr>
          <p:cNvSpPr>
            <a:spLocks noGrp="1"/>
          </p:cNvSpPr>
          <p:nvPr>
            <p:ph type="title"/>
          </p:nvPr>
        </p:nvSpPr>
        <p:spPr>
          <a:xfrm>
            <a:off x="1153438" y="215319"/>
            <a:ext cx="9905999" cy="1360898"/>
          </a:xfrm>
        </p:spPr>
        <p:txBody>
          <a:bodyPr/>
          <a:lstStyle/>
          <a:p>
            <a:r>
              <a:rPr lang="en-US" dirty="0"/>
              <a:t>Exploratory Data Analysis</a:t>
            </a:r>
            <a:endParaRPr lang="en-US">
              <a:solidFill>
                <a:srgbClr val="000000"/>
              </a:solidFill>
            </a:endParaRPr>
          </a:p>
          <a:p>
            <a:endParaRPr lang="en-US" dirty="0"/>
          </a:p>
        </p:txBody>
      </p:sp>
      <p:sp>
        <p:nvSpPr>
          <p:cNvPr id="3" name="Content Placeholder 2">
            <a:extLst>
              <a:ext uri="{FF2B5EF4-FFF2-40B4-BE49-F238E27FC236}">
                <a16:creationId xmlns:a16="http://schemas.microsoft.com/office/drawing/2014/main" id="{23658B10-082F-A009-4E2F-77751DAE2C58}"/>
              </a:ext>
            </a:extLst>
          </p:cNvPr>
          <p:cNvSpPr>
            <a:spLocks noGrp="1"/>
          </p:cNvSpPr>
          <p:nvPr>
            <p:ph sz="half" idx="1"/>
          </p:nvPr>
        </p:nvSpPr>
        <p:spPr>
          <a:xfrm>
            <a:off x="652398" y="1713199"/>
            <a:ext cx="4798979" cy="3550597"/>
          </a:xfrm>
        </p:spPr>
        <p:txBody>
          <a:bodyPr vert="horz" lIns="91440" tIns="45720" rIns="91440" bIns="45720" rtlCol="0" anchor="t">
            <a:noAutofit/>
          </a:bodyPr>
          <a:lstStyle/>
          <a:p>
            <a:r>
              <a:rPr lang="en-US" dirty="0">
                <a:latin typeface="Consolas"/>
              </a:rPr>
              <a:t>Average Speed to Answer (AST) by Agent Tone during High Volume:
</a:t>
            </a:r>
            <a:r>
              <a:rPr lang="en-US" dirty="0" err="1">
                <a:latin typeface="Consolas"/>
              </a:rPr>
              <a:t>agent_tone</a:t>
            </a:r>
            <a:r>
              <a:rPr lang="en-US" dirty="0">
                <a:latin typeface="Consolas"/>
              </a:rPr>
              <a:t>
polite        497.142857
calm          443.732470
neutral       434.702828
frustrated    426.813880
angry         426.000000</a:t>
            </a:r>
            <a:endParaRPr lang="en-US" dirty="0"/>
          </a:p>
        </p:txBody>
      </p:sp>
      <p:sp>
        <p:nvSpPr>
          <p:cNvPr id="4" name="Content Placeholder 3">
            <a:extLst>
              <a:ext uri="{FF2B5EF4-FFF2-40B4-BE49-F238E27FC236}">
                <a16:creationId xmlns:a16="http://schemas.microsoft.com/office/drawing/2014/main" id="{E7DD3DD1-E71F-8FBB-2265-380886388F67}"/>
              </a:ext>
            </a:extLst>
          </p:cNvPr>
          <p:cNvSpPr>
            <a:spLocks noGrp="1"/>
          </p:cNvSpPr>
          <p:nvPr>
            <p:ph sz="half" idx="2"/>
          </p:nvPr>
        </p:nvSpPr>
        <p:spPr>
          <a:xfrm>
            <a:off x="6103883" y="1713200"/>
            <a:ext cx="5247829" cy="3550597"/>
          </a:xfrm>
        </p:spPr>
        <p:txBody>
          <a:bodyPr vert="horz" lIns="91440" tIns="45720" rIns="91440" bIns="45720" rtlCol="0" anchor="t">
            <a:noAutofit/>
          </a:bodyPr>
          <a:lstStyle/>
          <a:p>
            <a:r>
              <a:rPr lang="en-US" dirty="0">
                <a:latin typeface="Consolas"/>
              </a:rPr>
              <a:t>Average Speed to Answer (AST) by </a:t>
            </a:r>
            <a:r>
              <a:rPr lang="en-US">
                <a:latin typeface="Consolas"/>
              </a:rPr>
              <a:t>Call Type during High Volume:</a:t>
            </a:r>
            <a:r>
              <a:rPr lang="en-US" dirty="0">
                <a:latin typeface="Consolas"/>
              </a:rPr>
              <a:t>
</a:t>
            </a:r>
          </a:p>
          <a:p>
            <a:pPr marL="0" indent="0">
              <a:buNone/>
            </a:pPr>
            <a:r>
              <a:rPr lang="en-US" dirty="0" err="1">
                <a:latin typeface="Consolas"/>
              </a:rPr>
              <a:t>primary_call_reason</a:t>
            </a:r>
            <a:r>
              <a:rPr lang="en-US" dirty="0">
                <a:latin typeface="Consolas"/>
              </a:rPr>
              <a:t>
checkout               723.882353
traveler updates       690.000000
unaccompanied minor    682.285714
seating                571.202068
post-flight            568.864060</a:t>
            </a:r>
            <a:endParaRPr lang="en-US">
              <a:latin typeface="Walbaum Display"/>
            </a:endParaRPr>
          </a:p>
        </p:txBody>
      </p:sp>
    </p:spTree>
    <p:extLst>
      <p:ext uri="{BB962C8B-B14F-4D97-AF65-F5344CB8AC3E}">
        <p14:creationId xmlns:p14="http://schemas.microsoft.com/office/powerpoint/2010/main" val="3795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B888-75EB-DAC3-BA7E-A77A48761030}"/>
              </a:ext>
            </a:extLst>
          </p:cNvPr>
          <p:cNvSpPr>
            <a:spLocks noGrp="1"/>
          </p:cNvSpPr>
          <p:nvPr>
            <p:ph type="title"/>
          </p:nvPr>
        </p:nvSpPr>
        <p:spPr>
          <a:xfrm>
            <a:off x="1143000" y="357464"/>
            <a:ext cx="9905999" cy="1360898"/>
          </a:xfrm>
        </p:spPr>
        <p:txBody>
          <a:bodyPr/>
          <a:lstStyle/>
          <a:p>
            <a:r>
              <a:rPr lang="en-US" dirty="0"/>
              <a:t>Exploratory Data Analysis</a:t>
            </a:r>
            <a:endParaRPr lang="en-US">
              <a:solidFill>
                <a:srgbClr val="000000"/>
              </a:solidFill>
            </a:endParaRPr>
          </a:p>
          <a:p>
            <a:endParaRPr lang="en-US" dirty="0"/>
          </a:p>
        </p:txBody>
      </p:sp>
      <p:sp>
        <p:nvSpPr>
          <p:cNvPr id="3" name="Content Placeholder 2">
            <a:extLst>
              <a:ext uri="{FF2B5EF4-FFF2-40B4-BE49-F238E27FC236}">
                <a16:creationId xmlns:a16="http://schemas.microsoft.com/office/drawing/2014/main" id="{03E68EBF-9692-6CED-8ADC-02F2A449CA43}"/>
              </a:ext>
            </a:extLst>
          </p:cNvPr>
          <p:cNvSpPr>
            <a:spLocks noGrp="1"/>
          </p:cNvSpPr>
          <p:nvPr>
            <p:ph idx="1"/>
          </p:nvPr>
        </p:nvSpPr>
        <p:spPr>
          <a:xfrm>
            <a:off x="997324" y="1872585"/>
            <a:ext cx="9905999" cy="3567118"/>
          </a:xfrm>
        </p:spPr>
        <p:txBody>
          <a:bodyPr vert="horz" lIns="91440" tIns="45720" rIns="91440" bIns="45720" rtlCol="0" anchor="t">
            <a:noAutofit/>
          </a:bodyPr>
          <a:lstStyle/>
          <a:p>
            <a:r>
              <a:rPr lang="en-US" sz="1800" dirty="0">
                <a:latin typeface="Consolas"/>
              </a:rPr>
              <a:t>Call Reasons with Low Sentiment and High AHT:
    </a:t>
            </a:r>
            <a:r>
              <a:rPr lang="en-US" sz="1800" dirty="0" err="1">
                <a:latin typeface="Consolas"/>
              </a:rPr>
              <a:t>primary_call_reason</a:t>
            </a:r>
            <a:r>
              <a:rPr lang="en-US" sz="1800" dirty="0">
                <a:latin typeface="Consolas"/>
              </a:rPr>
              <a:t>  </a:t>
            </a:r>
            <a:r>
              <a:rPr lang="en-US" sz="1800" dirty="0" err="1">
                <a:latin typeface="Consolas"/>
              </a:rPr>
              <a:t>average_aht</a:t>
            </a:r>
            <a:r>
              <a:rPr lang="en-US" sz="1800" dirty="0">
                <a:latin typeface="Consolas"/>
              </a:rPr>
              <a:t>  </a:t>
            </a:r>
            <a:r>
              <a:rPr lang="en-US" sz="1800" dirty="0" err="1">
                <a:latin typeface="Consolas"/>
              </a:rPr>
              <a:t>average_sentiment</a:t>
            </a:r>
            <a:r>
              <a:rPr lang="en-US" sz="1800" dirty="0">
                <a:latin typeface="Consolas"/>
              </a:rPr>
              <a:t>  </a:t>
            </a:r>
            <a:r>
              <a:rPr lang="en-US" sz="1800" dirty="0" err="1">
                <a:latin typeface="Consolas"/>
              </a:rPr>
              <a:t>call_count</a:t>
            </a:r>
            <a:r>
              <a:rPr lang="en-US" sz="1800" dirty="0">
                <a:latin typeface="Consolas"/>
              </a:rPr>
              <a:t>
3              checkout  1741.557203          -0.069030        1888
4        communications  1066.687500          -0.036392        3840
5                </a:t>
            </a:r>
            <a:r>
              <a:rPr lang="en-US" sz="1800" dirty="0" err="1">
                <a:latin typeface="Consolas"/>
              </a:rPr>
              <a:t>irrops</a:t>
            </a:r>
            <a:r>
              <a:rPr lang="en-US" sz="1800" dirty="0">
                <a:latin typeface="Consolas"/>
              </a:rPr>
              <a:t>  1145.197205          -0.074065       13311
6          mileage plus  1356.588617          -0.027398        5851
7           post-flight  1502.327945          -0.063914        4330
8   products &amp; services  1049.009604          -0.034430        3332
9               seating  1045.819324          -0.002770        6365
11     voluntary cancel  1261.381456          -0.031512        1607
12     voluntary change  1179.640487          -0.003826       10848</a:t>
            </a:r>
            <a:endParaRPr lang="en-US" sz="1800"/>
          </a:p>
        </p:txBody>
      </p:sp>
    </p:spTree>
    <p:extLst>
      <p:ext uri="{BB962C8B-B14F-4D97-AF65-F5344CB8AC3E}">
        <p14:creationId xmlns:p14="http://schemas.microsoft.com/office/powerpoint/2010/main" val="985942760"/>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RegattaVTI</vt:lpstr>
      <vt:lpstr>SKY HACK 2024  UNITED AIRLINES</vt:lpstr>
      <vt:lpstr>TABLE OF CONTENTS</vt:lpstr>
      <vt:lpstr>PROBLEM STATEMENTS</vt:lpstr>
      <vt:lpstr>Data Description</vt:lpstr>
      <vt:lpstr>Data Organization</vt:lpstr>
      <vt:lpstr>PowerPoint Presentation</vt:lpstr>
      <vt:lpstr>Exploratory Data Analysis </vt:lpstr>
      <vt:lpstr>Exploratory Data Analysis </vt:lpstr>
      <vt:lpstr>Exploratory Data Analysis </vt:lpstr>
      <vt:lpstr>Proposed Improvements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316</cp:revision>
  <dcterms:created xsi:type="dcterms:W3CDTF">2024-10-10T16:47:38Z</dcterms:created>
  <dcterms:modified xsi:type="dcterms:W3CDTF">2024-10-10T18:06:23Z</dcterms:modified>
</cp:coreProperties>
</file>