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solidFill>
                <a:srgbClr val="000000"/>
              </a:solidFill>
              <a:latin typeface="Calibri"/>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de-DE" sz="3200" spc="-1" strike="noStrike">
              <a:solidFill>
                <a:srgbClr val="000000"/>
              </a:solidFill>
              <a:latin typeface="Calibri"/>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de-DE" sz="3200" spc="-1" strike="noStrike">
              <a:solidFill>
                <a:srgbClr val="000000"/>
              </a:solidFill>
              <a:latin typeface="Calibri"/>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de-DE" sz="1800" spc="-1" strike="noStrike">
              <a:solidFill>
                <a:srgbClr val="000000"/>
              </a:solidFill>
              <a:latin typeface="Calibri"/>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de-DE" sz="3200" spc="-1" strike="noStrike">
              <a:solidFill>
                <a:srgbClr val="000000"/>
              </a:solidFill>
              <a:latin typeface="Calibri"/>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de-DE"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r>
              <a:rPr b="0" lang="de-DE" sz="1800" spc="-1" strike="noStrike">
                <a:solidFill>
                  <a:srgbClr val="000000"/>
                </a:solidFill>
                <a:latin typeface="Calibri"/>
              </a:rPr>
              <a:t>Format des Titeltextes durch Klicken bearbeiten</a:t>
            </a:r>
            <a:endParaRPr b="0" lang="de-DE" sz="1800" spc="-1" strike="noStrike">
              <a:solidFill>
                <a:srgbClr val="000000"/>
              </a:solidFill>
              <a:latin typeface="Calibri"/>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solidFill>
                  <a:srgbClr val="000000"/>
                </a:solidFill>
                <a:latin typeface="Calibri"/>
              </a:rPr>
              <a:t>Format des Gliederungstextes durch Klicken bearbeiten</a:t>
            </a:r>
            <a:endParaRPr b="0" lang="de-DE"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400" spc="-1" strike="noStrike">
                <a:solidFill>
                  <a:srgbClr val="000000"/>
                </a:solidFill>
                <a:latin typeface="Calibri"/>
              </a:rPr>
              <a:t>Zweite Gliederungsebene</a:t>
            </a:r>
            <a:endParaRPr b="0" lang="de-DE"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2000" spc="-1" strike="noStrike">
                <a:solidFill>
                  <a:srgbClr val="000000"/>
                </a:solidFill>
                <a:latin typeface="Calibri"/>
              </a:rPr>
              <a:t>Dritte Gliederungsebene</a:t>
            </a:r>
            <a:endParaRPr b="0" lang="de-DE"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Calibri"/>
              </a:rPr>
              <a:t>Vierte Gliederungsebene</a:t>
            </a:r>
            <a:endParaRPr b="0" lang="de-DE"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08360" y="-417600"/>
            <a:ext cx="9128520" cy="1469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de-DE" sz="3600" spc="-1" strike="noStrike">
                <a:solidFill>
                  <a:srgbClr val="000000"/>
                </a:solidFill>
                <a:latin typeface="Calibri"/>
              </a:rPr>
              <a:t>Vorlage (leicht)</a:t>
            </a:r>
            <a:endParaRPr b="0" lang="de-DE" sz="3600" spc="-1" strike="noStrike">
              <a:latin typeface="Arial"/>
            </a:endParaRPr>
          </a:p>
        </p:txBody>
      </p:sp>
      <p:sp>
        <p:nvSpPr>
          <p:cNvPr id="39" name="CustomShape 2"/>
          <p:cNvSpPr/>
          <p:nvPr/>
        </p:nvSpPr>
        <p:spPr>
          <a:xfrm>
            <a:off x="819720" y="1268640"/>
            <a:ext cx="7272360" cy="4608000"/>
          </a:xfrm>
          <a:prstGeom prst="rect">
            <a:avLst/>
          </a:prstGeom>
          <a:noFill/>
          <a:ln w="9360">
            <a:noFill/>
          </a:ln>
        </p:spPr>
        <p:style>
          <a:lnRef idx="0"/>
          <a:fillRef idx="0"/>
          <a:effectRef idx="0"/>
          <a:fontRef idx="minor"/>
        </p:style>
        <p:txBody>
          <a:bodyPr lIns="90000" rIns="90000" tIns="45000" bIns="45000" anchor="ctr">
            <a:noAutofit/>
          </a:bodyPr>
          <a:p>
            <a:pPr algn="just">
              <a:lnSpc>
                <a:spcPct val="100000"/>
              </a:lnSpc>
            </a:pPr>
            <a:r>
              <a:rPr b="1" lang="de-DE" sz="2200" spc="-1" strike="noStrike">
                <a:solidFill>
                  <a:srgbClr val="000000"/>
                </a:solidFill>
                <a:latin typeface="Calibri"/>
              </a:rPr>
              <a:t>Wird die Funktion aufgerufen, soll wahr für „Passwort richtig“ oder falsch für „Passwort falsch“ zurückgegeben werden. Gibt der Benutzer dreimal das falsche Passwort ein, wird sein Zugang gesperrt. Dieser kann dann nur durch einen Administrator wiederhergestellt werden.</a:t>
            </a:r>
            <a:endParaRPr b="0" lang="de-DE" sz="2200" spc="-1" strike="noStrike">
              <a:latin typeface="Arial"/>
            </a:endParaRPr>
          </a:p>
          <a:p>
            <a:pPr algn="just">
              <a:lnSpc>
                <a:spcPct val="100000"/>
              </a:lnSpc>
            </a:pPr>
            <a:endParaRPr b="0" lang="de-DE" sz="2200" spc="-1" strike="noStrike">
              <a:latin typeface="Arial"/>
            </a:endParaRPr>
          </a:p>
          <a:p>
            <a:pPr algn="just">
              <a:lnSpc>
                <a:spcPct val="100000"/>
              </a:lnSpc>
            </a:pPr>
            <a:r>
              <a:rPr b="1" lang="de-DE" sz="2200" spc="-1" strike="noStrike">
                <a:solidFill>
                  <a:srgbClr val="ff0000"/>
                </a:solidFill>
                <a:latin typeface="Calibri"/>
              </a:rPr>
              <a:t>Bestimmen Sie die Variable, deren Lebenszeit verändert werden muss und passen Sie sie dementsprechend an.</a:t>
            </a:r>
            <a:endParaRPr b="0" lang="de-DE" sz="2200" spc="-1" strike="noStrike">
              <a:latin typeface="Arial"/>
            </a:endParaRPr>
          </a:p>
          <a:p>
            <a:pPr algn="just">
              <a:lnSpc>
                <a:spcPct val="100000"/>
              </a:lnSpc>
            </a:pPr>
            <a:endParaRPr b="0" lang="de-DE" sz="2200" spc="-1" strike="noStrike">
              <a:latin typeface="Arial"/>
            </a:endParaRPr>
          </a:p>
          <a:p>
            <a:pPr algn="just">
              <a:lnSpc>
                <a:spcPct val="100000"/>
              </a:lnSpc>
            </a:pPr>
            <a:r>
              <a:rPr b="1" lang="de-DE" sz="2200" spc="-1" strike="noStrike">
                <a:solidFill>
                  <a:srgbClr val="000000"/>
                </a:solidFill>
                <a:latin typeface="Calibri"/>
              </a:rPr>
              <a:t>Legen Sie die nötigen Bausteine zu einem korrekten Struktogramm zusammen. Die Größe der Bausteine müssen Sie evtl. anpassen.</a:t>
            </a:r>
            <a:endParaRPr b="0" lang="de-D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 name="Group 1"/>
          <p:cNvGrpSpPr/>
          <p:nvPr/>
        </p:nvGrpSpPr>
        <p:grpSpPr>
          <a:xfrm>
            <a:off x="-506880" y="3662280"/>
            <a:ext cx="6507000" cy="799560"/>
            <a:chOff x="-506880" y="3662280"/>
            <a:chExt cx="6507000" cy="799560"/>
          </a:xfrm>
        </p:grpSpPr>
        <p:sp>
          <p:nvSpPr>
            <p:cNvPr id="41" name="CustomShape 2"/>
            <p:cNvSpPr/>
            <p:nvPr/>
          </p:nvSpPr>
          <p:spPr>
            <a:xfrm>
              <a:off x="-506880" y="3662640"/>
              <a:ext cx="6473520" cy="7729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 name="CustomShape 3"/>
            <p:cNvSpPr/>
            <p:nvPr/>
          </p:nvSpPr>
          <p:spPr>
            <a:xfrm>
              <a:off x="3082680" y="3740400"/>
              <a:ext cx="206784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de-DE" sz="1400" spc="-1" strike="noStrike">
                  <a:solidFill>
                    <a:srgbClr val="000000"/>
                  </a:solidFill>
                  <a:latin typeface="Arial"/>
                </a:rPr>
                <a:t>Ist iVersuch kleiner 3?</a:t>
              </a:r>
              <a:endParaRPr b="0" lang="de-DE" sz="1400" spc="-1" strike="noStrike">
                <a:latin typeface="Arial"/>
              </a:endParaRPr>
            </a:p>
          </p:txBody>
        </p:sp>
        <p:sp>
          <p:nvSpPr>
            <p:cNvPr id="43" name="CustomShape 4"/>
            <p:cNvSpPr/>
            <p:nvPr/>
          </p:nvSpPr>
          <p:spPr>
            <a:xfrm>
              <a:off x="5159160" y="4097160"/>
              <a:ext cx="840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falsch</a:t>
              </a:r>
              <a:endParaRPr b="0" lang="de-DE" sz="1800" spc="-1" strike="noStrike">
                <a:latin typeface="Arial"/>
              </a:endParaRPr>
            </a:p>
          </p:txBody>
        </p:sp>
        <p:sp>
          <p:nvSpPr>
            <p:cNvPr id="44" name="Line 5"/>
            <p:cNvSpPr/>
            <p:nvPr/>
          </p:nvSpPr>
          <p:spPr>
            <a:xfrm>
              <a:off x="-506520" y="3662280"/>
              <a:ext cx="541872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45" name="Line 6"/>
            <p:cNvSpPr/>
            <p:nvPr/>
          </p:nvSpPr>
          <p:spPr>
            <a:xfrm flipV="1">
              <a:off x="4912200" y="3662280"/>
              <a:ext cx="105444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46" name="CustomShape 7"/>
            <p:cNvSpPr/>
            <p:nvPr/>
          </p:nvSpPr>
          <p:spPr>
            <a:xfrm>
              <a:off x="-396720" y="4048200"/>
              <a:ext cx="714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wahr</a:t>
              </a:r>
              <a:endParaRPr b="0" lang="de-DE" sz="1800" spc="-1" strike="noStrike">
                <a:latin typeface="Arial"/>
              </a:endParaRPr>
            </a:p>
          </p:txBody>
        </p:sp>
      </p:grpSp>
      <p:grpSp>
        <p:nvGrpSpPr>
          <p:cNvPr id="47" name="Group 8"/>
          <p:cNvGrpSpPr/>
          <p:nvPr/>
        </p:nvGrpSpPr>
        <p:grpSpPr>
          <a:xfrm>
            <a:off x="4927680" y="2230920"/>
            <a:ext cx="5421240" cy="536040"/>
            <a:chOff x="4927680" y="2230920"/>
            <a:chExt cx="5421240" cy="536040"/>
          </a:xfrm>
        </p:grpSpPr>
        <p:sp>
          <p:nvSpPr>
            <p:cNvPr id="48" name="CustomShape 9"/>
            <p:cNvSpPr/>
            <p:nvPr/>
          </p:nvSpPr>
          <p:spPr>
            <a:xfrm>
              <a:off x="4928400" y="2230920"/>
              <a:ext cx="5420520" cy="5360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9" name="CustomShape 10"/>
            <p:cNvSpPr/>
            <p:nvPr/>
          </p:nvSpPr>
          <p:spPr>
            <a:xfrm>
              <a:off x="4927680" y="2239920"/>
              <a:ext cx="5349960" cy="515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Ausgabe: </a:t>
              </a:r>
              <a:r>
                <a:rPr b="1" lang="de-DE" sz="1400" spc="-1" strike="noStrike">
                  <a:solidFill>
                    <a:srgbClr val="000000"/>
                  </a:solidFill>
                  <a:latin typeface="Arial"/>
                </a:rPr>
                <a:t>	</a:t>
              </a:r>
              <a:r>
                <a:rPr b="1" lang="de-DE" sz="1400" spc="-1" strike="noStrike">
                  <a:solidFill>
                    <a:srgbClr val="000000"/>
                  </a:solidFill>
                  <a:latin typeface="Arial"/>
                </a:rPr>
                <a:t>„Geben Sie das Passwort ein!“</a:t>
              </a:r>
              <a:endParaRPr b="0" lang="de-DE" sz="1400" spc="-1" strike="noStrike">
                <a:latin typeface="Arial"/>
              </a:endParaRPr>
            </a:p>
            <a:p>
              <a:pPr>
                <a:lnSpc>
                  <a:spcPct val="100000"/>
                </a:lnSpc>
              </a:pPr>
              <a:r>
                <a:rPr b="1" lang="de-DE" sz="1400" spc="-1" strike="noStrike">
                  <a:solidFill>
                    <a:srgbClr val="000000"/>
                  </a:solidFill>
                  <a:latin typeface="Arial"/>
                </a:rPr>
                <a:t>	</a:t>
              </a:r>
              <a:r>
                <a:rPr b="1" lang="de-DE" sz="1400" spc="-1" strike="noStrike">
                  <a:solidFill>
                    <a:srgbClr val="000000"/>
                  </a:solidFill>
                  <a:latin typeface="Arial"/>
                </a:rPr>
                <a:t>„</a:t>
              </a:r>
              <a:r>
                <a:rPr b="1" lang="de-DE" sz="1400" spc="-1" strike="noStrike">
                  <a:solidFill>
                    <a:srgbClr val="000000"/>
                  </a:solidFill>
                  <a:latin typeface="Arial"/>
                </a:rPr>
                <a:t>Passwort:“</a:t>
              </a:r>
              <a:endParaRPr b="0" lang="de-DE" sz="1400" spc="-1" strike="noStrike">
                <a:latin typeface="Arial"/>
              </a:endParaRPr>
            </a:p>
          </p:txBody>
        </p:sp>
      </p:grpSp>
      <p:grpSp>
        <p:nvGrpSpPr>
          <p:cNvPr id="50" name="Group 11"/>
          <p:cNvGrpSpPr/>
          <p:nvPr/>
        </p:nvGrpSpPr>
        <p:grpSpPr>
          <a:xfrm>
            <a:off x="-142200" y="4638960"/>
            <a:ext cx="1054080" cy="2413800"/>
            <a:chOff x="-142200" y="4638960"/>
            <a:chExt cx="1054080" cy="2413800"/>
          </a:xfrm>
        </p:grpSpPr>
        <p:sp>
          <p:nvSpPr>
            <p:cNvPr id="51" name="CustomShape 12"/>
            <p:cNvSpPr/>
            <p:nvPr/>
          </p:nvSpPr>
          <p:spPr>
            <a:xfrm>
              <a:off x="-142200" y="4638960"/>
              <a:ext cx="1054080" cy="241380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2" name="CustomShape 13"/>
            <p:cNvSpPr/>
            <p:nvPr/>
          </p:nvSpPr>
          <p:spPr>
            <a:xfrm>
              <a:off x="172080" y="5691960"/>
              <a:ext cx="425520" cy="3034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de-DE" sz="1400" spc="-1" strike="noStrike">
                  <a:solidFill>
                    <a:srgbClr val="000000"/>
                  </a:solidFill>
                  <a:latin typeface="Arial"/>
                </a:rPr>
                <a:t>%</a:t>
              </a:r>
              <a:endParaRPr b="0" lang="de-DE" sz="1400" spc="-1" strike="noStrike">
                <a:latin typeface="Arial"/>
              </a:endParaRPr>
            </a:p>
          </p:txBody>
        </p:sp>
      </p:grpSp>
      <p:grpSp>
        <p:nvGrpSpPr>
          <p:cNvPr id="53" name="Group 14"/>
          <p:cNvGrpSpPr/>
          <p:nvPr/>
        </p:nvGrpSpPr>
        <p:grpSpPr>
          <a:xfrm>
            <a:off x="1244160" y="662400"/>
            <a:ext cx="6473520" cy="435240"/>
            <a:chOff x="1244160" y="662400"/>
            <a:chExt cx="6473520" cy="435240"/>
          </a:xfrm>
        </p:grpSpPr>
        <p:sp>
          <p:nvSpPr>
            <p:cNvPr id="54" name="CustomShape 15"/>
            <p:cNvSpPr/>
            <p:nvPr/>
          </p:nvSpPr>
          <p:spPr>
            <a:xfrm>
              <a:off x="1244880" y="662400"/>
              <a:ext cx="6472800" cy="4352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5" name="CustomShape 16"/>
            <p:cNvSpPr/>
            <p:nvPr/>
          </p:nvSpPr>
          <p:spPr>
            <a:xfrm>
              <a:off x="1244160" y="716040"/>
              <a:ext cx="638892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Übergabeparameter str_Passwort</a:t>
              </a:r>
              <a:endParaRPr b="0" lang="de-DE" sz="1400" spc="-1" strike="noStrike">
                <a:latin typeface="Arial"/>
              </a:endParaRPr>
            </a:p>
          </p:txBody>
        </p:sp>
      </p:grpSp>
      <p:grpSp>
        <p:nvGrpSpPr>
          <p:cNvPr id="56" name="Group 17"/>
          <p:cNvGrpSpPr/>
          <p:nvPr/>
        </p:nvGrpSpPr>
        <p:grpSpPr>
          <a:xfrm>
            <a:off x="-835200" y="2608200"/>
            <a:ext cx="5421600" cy="773280"/>
            <a:chOff x="-835200" y="2608200"/>
            <a:chExt cx="5421600" cy="773280"/>
          </a:xfrm>
        </p:grpSpPr>
        <p:sp>
          <p:nvSpPr>
            <p:cNvPr id="57" name="CustomShape 18"/>
            <p:cNvSpPr/>
            <p:nvPr/>
          </p:nvSpPr>
          <p:spPr>
            <a:xfrm>
              <a:off x="-835200" y="2608560"/>
              <a:ext cx="5421240" cy="7729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58" name="CustomShape 19"/>
            <p:cNvSpPr/>
            <p:nvPr/>
          </p:nvSpPr>
          <p:spPr>
            <a:xfrm>
              <a:off x="448920" y="2608560"/>
              <a:ext cx="301428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de-DE" sz="1400" spc="-1" strike="noStrike">
                  <a:solidFill>
                    <a:srgbClr val="000000"/>
                  </a:solidFill>
                  <a:latin typeface="Arial"/>
                </a:rPr>
                <a:t>Ist str_Wort gleich str_Passwort?</a:t>
              </a:r>
              <a:endParaRPr b="0" lang="de-DE" sz="1400" spc="-1" strike="noStrike">
                <a:latin typeface="Arial"/>
              </a:endParaRPr>
            </a:p>
          </p:txBody>
        </p:sp>
        <p:sp>
          <p:nvSpPr>
            <p:cNvPr id="59" name="CustomShape 20"/>
            <p:cNvSpPr/>
            <p:nvPr/>
          </p:nvSpPr>
          <p:spPr>
            <a:xfrm>
              <a:off x="3485520" y="2994120"/>
              <a:ext cx="839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falsch</a:t>
              </a:r>
              <a:endParaRPr b="0" lang="de-DE" sz="1800" spc="-1" strike="noStrike">
                <a:latin typeface="Arial"/>
              </a:endParaRPr>
            </a:p>
          </p:txBody>
        </p:sp>
        <p:sp>
          <p:nvSpPr>
            <p:cNvPr id="60" name="Line 21"/>
            <p:cNvSpPr/>
            <p:nvPr/>
          </p:nvSpPr>
          <p:spPr>
            <a:xfrm>
              <a:off x="-834840" y="2608200"/>
              <a:ext cx="276408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61" name="Line 22"/>
            <p:cNvSpPr/>
            <p:nvPr/>
          </p:nvSpPr>
          <p:spPr>
            <a:xfrm flipV="1">
              <a:off x="1929240" y="2608200"/>
              <a:ext cx="265716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62" name="CustomShape 23"/>
            <p:cNvSpPr/>
            <p:nvPr/>
          </p:nvSpPr>
          <p:spPr>
            <a:xfrm>
              <a:off x="-775800" y="2994120"/>
              <a:ext cx="71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wahr</a:t>
              </a:r>
              <a:endParaRPr b="0" lang="de-DE" sz="1800" spc="-1" strike="noStrike">
                <a:latin typeface="Arial"/>
              </a:endParaRPr>
            </a:p>
          </p:txBody>
        </p:sp>
      </p:grpSp>
      <p:sp>
        <p:nvSpPr>
          <p:cNvPr id="63" name="CustomShape 24"/>
          <p:cNvSpPr/>
          <p:nvPr/>
        </p:nvSpPr>
        <p:spPr>
          <a:xfrm>
            <a:off x="-108360" y="-417600"/>
            <a:ext cx="9128520" cy="1469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de-DE" sz="3600" spc="-1" strike="noStrike">
                <a:solidFill>
                  <a:srgbClr val="000000"/>
                </a:solidFill>
                <a:latin typeface="Calibri"/>
              </a:rPr>
              <a:t>Vorlage (leicht)</a:t>
            </a:r>
            <a:endParaRPr b="0" lang="de-DE" sz="3600" spc="-1" strike="noStrike">
              <a:latin typeface="Arial"/>
            </a:endParaRPr>
          </a:p>
        </p:txBody>
      </p:sp>
      <p:grpSp>
        <p:nvGrpSpPr>
          <p:cNvPr id="64" name="Group 25"/>
          <p:cNvGrpSpPr/>
          <p:nvPr/>
        </p:nvGrpSpPr>
        <p:grpSpPr>
          <a:xfrm>
            <a:off x="1244520" y="1099440"/>
            <a:ext cx="6473160" cy="1014120"/>
            <a:chOff x="1244520" y="1099440"/>
            <a:chExt cx="6473160" cy="1014120"/>
          </a:xfrm>
        </p:grpSpPr>
        <p:sp>
          <p:nvSpPr>
            <p:cNvPr id="65" name="CustomShape 26"/>
            <p:cNvSpPr/>
            <p:nvPr/>
          </p:nvSpPr>
          <p:spPr>
            <a:xfrm>
              <a:off x="1244880" y="1099440"/>
              <a:ext cx="6472800" cy="1014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6" name="CustomShape 27"/>
            <p:cNvSpPr/>
            <p:nvPr/>
          </p:nvSpPr>
          <p:spPr>
            <a:xfrm>
              <a:off x="1244520" y="1225080"/>
              <a:ext cx="638892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Definition und Initialisierung:</a:t>
              </a:r>
              <a:endParaRPr b="0" lang="de-DE" sz="1400" spc="-1" strike="noStrike">
                <a:latin typeface="Arial"/>
              </a:endParaRPr>
            </a:p>
            <a:p>
              <a:pPr>
                <a:lnSpc>
                  <a:spcPct val="100000"/>
                </a:lnSpc>
              </a:pPr>
              <a:r>
                <a:rPr b="1" lang="de-DE" sz="1400" spc="-1" strike="noStrike">
                  <a:solidFill>
                    <a:srgbClr val="000000"/>
                  </a:solidFill>
                  <a:latin typeface="Arial"/>
                </a:rPr>
                <a:t>string str_Wort = “ “</a:t>
              </a:r>
              <a:endParaRPr b="0" lang="de-DE" sz="1400" spc="-1" strike="noStrike">
                <a:latin typeface="Arial"/>
              </a:endParaRPr>
            </a:p>
            <a:p>
              <a:pPr>
                <a:lnSpc>
                  <a:spcPct val="100000"/>
                </a:lnSpc>
              </a:pPr>
              <a:r>
                <a:rPr b="1" lang="de-DE" sz="1400" spc="-1" strike="noStrike">
                  <a:solidFill>
                    <a:srgbClr val="000000"/>
                  </a:solidFill>
                  <a:latin typeface="Arial"/>
                </a:rPr>
                <a:t>int iVersuch = 0</a:t>
              </a:r>
              <a:endParaRPr b="0" lang="de-DE" sz="1400" spc="-1" strike="noStrike">
                <a:latin typeface="Arial"/>
              </a:endParaRPr>
            </a:p>
          </p:txBody>
        </p:sp>
      </p:grpSp>
      <p:grpSp>
        <p:nvGrpSpPr>
          <p:cNvPr id="67" name="Group 28"/>
          <p:cNvGrpSpPr/>
          <p:nvPr/>
        </p:nvGrpSpPr>
        <p:grpSpPr>
          <a:xfrm>
            <a:off x="3330360" y="4749120"/>
            <a:ext cx="5421240" cy="375120"/>
            <a:chOff x="3330360" y="4749120"/>
            <a:chExt cx="5421240" cy="375120"/>
          </a:xfrm>
        </p:grpSpPr>
        <p:sp>
          <p:nvSpPr>
            <p:cNvPr id="68" name="CustomShape 29"/>
            <p:cNvSpPr/>
            <p:nvPr/>
          </p:nvSpPr>
          <p:spPr>
            <a:xfrm>
              <a:off x="3331080" y="4749120"/>
              <a:ext cx="5420520" cy="375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69" name="CustomShape 30"/>
            <p:cNvSpPr/>
            <p:nvPr/>
          </p:nvSpPr>
          <p:spPr>
            <a:xfrm>
              <a:off x="3330360" y="4796280"/>
              <a:ext cx="5349960" cy="302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Einlesen des Passwortes und schreiben in str_Wort</a:t>
              </a:r>
              <a:endParaRPr b="0" lang="de-DE" sz="1400" spc="-1" strike="noStrike">
                <a:latin typeface="Arial"/>
              </a:endParaRPr>
            </a:p>
          </p:txBody>
        </p:sp>
      </p:grpSp>
      <p:grpSp>
        <p:nvGrpSpPr>
          <p:cNvPr id="70" name="Group 31"/>
          <p:cNvGrpSpPr/>
          <p:nvPr/>
        </p:nvGrpSpPr>
        <p:grpSpPr>
          <a:xfrm>
            <a:off x="7524360" y="2997000"/>
            <a:ext cx="2800080" cy="732240"/>
            <a:chOff x="7524360" y="2997000"/>
            <a:chExt cx="2800080" cy="732240"/>
          </a:xfrm>
        </p:grpSpPr>
        <p:grpSp>
          <p:nvGrpSpPr>
            <p:cNvPr id="71" name="Group 32"/>
            <p:cNvGrpSpPr/>
            <p:nvPr/>
          </p:nvGrpSpPr>
          <p:grpSpPr>
            <a:xfrm>
              <a:off x="7524360" y="2997000"/>
              <a:ext cx="2800080" cy="366120"/>
              <a:chOff x="7524360" y="2997000"/>
              <a:chExt cx="2800080" cy="366120"/>
            </a:xfrm>
          </p:grpSpPr>
          <p:sp>
            <p:nvSpPr>
              <p:cNvPr id="72" name="CustomShape 33"/>
              <p:cNvSpPr/>
              <p:nvPr/>
            </p:nvSpPr>
            <p:spPr>
              <a:xfrm>
                <a:off x="7524360" y="2997000"/>
                <a:ext cx="276408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3" name="CustomShape 34"/>
              <p:cNvSpPr/>
              <p:nvPr/>
            </p:nvSpPr>
            <p:spPr>
              <a:xfrm>
                <a:off x="7596000" y="2997000"/>
                <a:ext cx="27284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iVersuch auf 0 setzen</a:t>
                </a:r>
                <a:endParaRPr b="0" lang="de-DE" sz="1400" spc="-1" strike="noStrike">
                  <a:latin typeface="Arial"/>
                </a:endParaRPr>
              </a:p>
            </p:txBody>
          </p:sp>
        </p:grpSp>
        <p:grpSp>
          <p:nvGrpSpPr>
            <p:cNvPr id="74" name="Group 35"/>
            <p:cNvGrpSpPr/>
            <p:nvPr/>
          </p:nvGrpSpPr>
          <p:grpSpPr>
            <a:xfrm>
              <a:off x="7525800" y="3363120"/>
              <a:ext cx="2764440" cy="366120"/>
              <a:chOff x="7525800" y="3363120"/>
              <a:chExt cx="2764440" cy="366120"/>
            </a:xfrm>
          </p:grpSpPr>
          <p:sp>
            <p:nvSpPr>
              <p:cNvPr id="75" name="CustomShape 36"/>
              <p:cNvSpPr/>
              <p:nvPr/>
            </p:nvSpPr>
            <p:spPr>
              <a:xfrm>
                <a:off x="7526160" y="3363120"/>
                <a:ext cx="276408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76" name="CustomShape 37"/>
              <p:cNvSpPr/>
              <p:nvPr/>
            </p:nvSpPr>
            <p:spPr>
              <a:xfrm>
                <a:off x="7525800" y="3394800"/>
                <a:ext cx="27284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Rückgabe von true</a:t>
                </a:r>
                <a:endParaRPr b="0" lang="de-DE" sz="1400" spc="-1" strike="noStrike">
                  <a:latin typeface="Arial"/>
                </a:endParaRPr>
              </a:p>
            </p:txBody>
          </p:sp>
        </p:grpSp>
      </p:grpSp>
      <p:grpSp>
        <p:nvGrpSpPr>
          <p:cNvPr id="77" name="Group 38"/>
          <p:cNvGrpSpPr/>
          <p:nvPr/>
        </p:nvGrpSpPr>
        <p:grpSpPr>
          <a:xfrm>
            <a:off x="7369200" y="3960360"/>
            <a:ext cx="2656800" cy="732600"/>
            <a:chOff x="7369200" y="3960360"/>
            <a:chExt cx="2656800" cy="732600"/>
          </a:xfrm>
        </p:grpSpPr>
        <p:grpSp>
          <p:nvGrpSpPr>
            <p:cNvPr id="78" name="Group 39"/>
            <p:cNvGrpSpPr/>
            <p:nvPr/>
          </p:nvGrpSpPr>
          <p:grpSpPr>
            <a:xfrm>
              <a:off x="7369200" y="3960360"/>
              <a:ext cx="2656800" cy="366120"/>
              <a:chOff x="7369200" y="3960360"/>
              <a:chExt cx="2656800" cy="366120"/>
            </a:xfrm>
          </p:grpSpPr>
          <p:sp>
            <p:nvSpPr>
              <p:cNvPr id="79" name="CustomShape 40"/>
              <p:cNvSpPr/>
              <p:nvPr/>
            </p:nvSpPr>
            <p:spPr>
              <a:xfrm>
                <a:off x="7369560" y="3960360"/>
                <a:ext cx="265644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0" name="CustomShape 41"/>
              <p:cNvSpPr/>
              <p:nvPr/>
            </p:nvSpPr>
            <p:spPr>
              <a:xfrm>
                <a:off x="7369200" y="3991680"/>
                <a:ext cx="262188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iVersuch um 1 erhöhen</a:t>
                </a:r>
                <a:endParaRPr b="0" lang="de-DE" sz="1400" spc="-1" strike="noStrike">
                  <a:latin typeface="Arial"/>
                </a:endParaRPr>
              </a:p>
            </p:txBody>
          </p:sp>
        </p:grpSp>
        <p:grpSp>
          <p:nvGrpSpPr>
            <p:cNvPr id="81" name="Group 42"/>
            <p:cNvGrpSpPr/>
            <p:nvPr/>
          </p:nvGrpSpPr>
          <p:grpSpPr>
            <a:xfrm>
              <a:off x="7371000" y="4326840"/>
              <a:ext cx="2654280" cy="366120"/>
              <a:chOff x="7371000" y="4326840"/>
              <a:chExt cx="2654280" cy="366120"/>
            </a:xfrm>
          </p:grpSpPr>
          <p:sp>
            <p:nvSpPr>
              <p:cNvPr id="82" name="CustomShape 43"/>
              <p:cNvSpPr/>
              <p:nvPr/>
            </p:nvSpPr>
            <p:spPr>
              <a:xfrm>
                <a:off x="7371360" y="4326840"/>
                <a:ext cx="265392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3" name="CustomShape 44"/>
              <p:cNvSpPr/>
              <p:nvPr/>
            </p:nvSpPr>
            <p:spPr>
              <a:xfrm>
                <a:off x="7371000" y="4358160"/>
                <a:ext cx="26193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Rückgabe von false</a:t>
                </a:r>
                <a:endParaRPr b="0" lang="de-DE" sz="1400" spc="-1" strike="noStrike">
                  <a:latin typeface="Arial"/>
                </a:endParaRPr>
              </a:p>
            </p:txBody>
          </p:sp>
        </p:grpSp>
      </p:grpSp>
      <p:grpSp>
        <p:nvGrpSpPr>
          <p:cNvPr id="84" name="Group 45"/>
          <p:cNvGrpSpPr/>
          <p:nvPr/>
        </p:nvGrpSpPr>
        <p:grpSpPr>
          <a:xfrm>
            <a:off x="1934280" y="5210280"/>
            <a:ext cx="6472440" cy="745560"/>
            <a:chOff x="1934280" y="5210280"/>
            <a:chExt cx="6472440" cy="745560"/>
          </a:xfrm>
        </p:grpSpPr>
        <p:sp>
          <p:nvSpPr>
            <p:cNvPr id="85" name="CustomShape 46"/>
            <p:cNvSpPr/>
            <p:nvPr/>
          </p:nvSpPr>
          <p:spPr>
            <a:xfrm>
              <a:off x="1934640" y="5210280"/>
              <a:ext cx="6472080" cy="74556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6" name="CustomShape 47"/>
            <p:cNvSpPr/>
            <p:nvPr/>
          </p:nvSpPr>
          <p:spPr>
            <a:xfrm>
              <a:off x="1934280" y="5302800"/>
              <a:ext cx="63878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Ausgabe: </a:t>
              </a:r>
              <a:r>
                <a:rPr b="1" lang="de-DE" sz="1400" spc="-1" strike="noStrike">
                  <a:solidFill>
                    <a:srgbClr val="000000"/>
                  </a:solidFill>
                  <a:latin typeface="Arial"/>
                </a:rPr>
                <a:t>	</a:t>
              </a:r>
              <a:r>
                <a:rPr b="1" lang="de-DE" sz="1400" spc="-1" strike="noStrike">
                  <a:solidFill>
                    <a:srgbClr val="000000"/>
                  </a:solidFill>
                  <a:latin typeface="Arial"/>
                </a:rPr>
                <a:t>„Sie haben dreimal ein falsches Passwort eingegeben.“</a:t>
              </a:r>
              <a:endParaRPr b="0" lang="de-DE" sz="1400" spc="-1" strike="noStrike">
                <a:latin typeface="Arial"/>
              </a:endParaRPr>
            </a:p>
            <a:p>
              <a:pPr>
                <a:lnSpc>
                  <a:spcPct val="100000"/>
                </a:lnSpc>
              </a:pPr>
              <a:r>
                <a:rPr b="1" lang="de-DE" sz="1400" spc="-1" strike="noStrike">
                  <a:solidFill>
                    <a:srgbClr val="000000"/>
                  </a:solidFill>
                  <a:latin typeface="Arial"/>
                </a:rPr>
                <a:t>	</a:t>
              </a:r>
              <a:r>
                <a:rPr b="1" lang="de-DE" sz="1400" spc="-1" strike="noStrike">
                  <a:solidFill>
                    <a:srgbClr val="000000"/>
                  </a:solidFill>
                  <a:latin typeface="Arial"/>
                </a:rPr>
                <a:t>„</a:t>
              </a:r>
              <a:r>
                <a:rPr b="1" lang="de-DE" sz="1400" spc="-1" strike="noStrike">
                  <a:solidFill>
                    <a:srgbClr val="000000"/>
                  </a:solidFill>
                  <a:latin typeface="Arial"/>
                </a:rPr>
                <a:t>Bitte wenden Sie sich an einen Administrator.“</a:t>
              </a:r>
              <a:endParaRPr b="0" lang="de-DE" sz="1400" spc="-1" strike="noStrike">
                <a:latin typeface="Arial"/>
              </a:endParaRPr>
            </a:p>
          </p:txBody>
        </p:sp>
      </p:grpSp>
      <p:grpSp>
        <p:nvGrpSpPr>
          <p:cNvPr id="87" name="Group 48"/>
          <p:cNvGrpSpPr/>
          <p:nvPr/>
        </p:nvGrpSpPr>
        <p:grpSpPr>
          <a:xfrm>
            <a:off x="1242000" y="6021360"/>
            <a:ext cx="6472440" cy="431640"/>
            <a:chOff x="1242000" y="6021360"/>
            <a:chExt cx="6472440" cy="431640"/>
          </a:xfrm>
        </p:grpSpPr>
        <p:sp>
          <p:nvSpPr>
            <p:cNvPr id="88" name="CustomShape 49"/>
            <p:cNvSpPr/>
            <p:nvPr/>
          </p:nvSpPr>
          <p:spPr>
            <a:xfrm>
              <a:off x="1242360" y="6021360"/>
              <a:ext cx="6472080" cy="4316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89" name="CustomShape 50"/>
            <p:cNvSpPr/>
            <p:nvPr/>
          </p:nvSpPr>
          <p:spPr>
            <a:xfrm>
              <a:off x="1242000" y="6074640"/>
              <a:ext cx="63878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Rückgabe von false</a:t>
              </a:r>
              <a:endParaRPr b="0" lang="de-DE" sz="1400" spc="-1" strike="noStrike">
                <a:latin typeface="Arial"/>
              </a:endParaRPr>
            </a:p>
          </p:txBody>
        </p:sp>
      </p:grpSp>
      <p:grpSp>
        <p:nvGrpSpPr>
          <p:cNvPr id="90" name="Group 51"/>
          <p:cNvGrpSpPr/>
          <p:nvPr/>
        </p:nvGrpSpPr>
        <p:grpSpPr>
          <a:xfrm>
            <a:off x="6012000" y="3069000"/>
            <a:ext cx="1161360" cy="863640"/>
            <a:chOff x="6012000" y="3069000"/>
            <a:chExt cx="1161360" cy="863640"/>
          </a:xfrm>
        </p:grpSpPr>
        <p:sp>
          <p:nvSpPr>
            <p:cNvPr id="91" name="CustomShape 52"/>
            <p:cNvSpPr/>
            <p:nvPr/>
          </p:nvSpPr>
          <p:spPr>
            <a:xfrm>
              <a:off x="6012360" y="3069000"/>
              <a:ext cx="1161000" cy="8636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92" name="CustomShape 53"/>
            <p:cNvSpPr/>
            <p:nvPr/>
          </p:nvSpPr>
          <p:spPr>
            <a:xfrm>
              <a:off x="6012000" y="3175920"/>
              <a:ext cx="114588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iVersuch auf 0 setzen</a:t>
              </a:r>
              <a:endParaRPr b="0" lang="de-DE" sz="1400" spc="-1" strike="noStrike">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3" name="Group 1"/>
          <p:cNvGrpSpPr/>
          <p:nvPr/>
        </p:nvGrpSpPr>
        <p:grpSpPr>
          <a:xfrm>
            <a:off x="1269000" y="2088000"/>
            <a:ext cx="6507000" cy="799560"/>
            <a:chOff x="1269000" y="2088000"/>
            <a:chExt cx="6507000" cy="799560"/>
          </a:xfrm>
        </p:grpSpPr>
        <p:sp>
          <p:nvSpPr>
            <p:cNvPr id="94" name="CustomShape 2"/>
            <p:cNvSpPr/>
            <p:nvPr/>
          </p:nvSpPr>
          <p:spPr>
            <a:xfrm>
              <a:off x="1269000" y="2088360"/>
              <a:ext cx="6473520" cy="7729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95" name="CustomShape 3"/>
            <p:cNvSpPr/>
            <p:nvPr/>
          </p:nvSpPr>
          <p:spPr>
            <a:xfrm>
              <a:off x="4858560" y="2166120"/>
              <a:ext cx="206784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de-DE" sz="1400" spc="-1" strike="noStrike">
                  <a:solidFill>
                    <a:srgbClr val="000000"/>
                  </a:solidFill>
                  <a:latin typeface="Arial"/>
                </a:rPr>
                <a:t>Ist iVersuch kleiner 3?</a:t>
              </a:r>
              <a:endParaRPr b="0" lang="de-DE" sz="1400" spc="-1" strike="noStrike">
                <a:latin typeface="Arial"/>
              </a:endParaRPr>
            </a:p>
          </p:txBody>
        </p:sp>
        <p:sp>
          <p:nvSpPr>
            <p:cNvPr id="96" name="CustomShape 4"/>
            <p:cNvSpPr/>
            <p:nvPr/>
          </p:nvSpPr>
          <p:spPr>
            <a:xfrm>
              <a:off x="6935040" y="2522880"/>
              <a:ext cx="840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falsch</a:t>
              </a:r>
              <a:endParaRPr b="0" lang="de-DE" sz="1800" spc="-1" strike="noStrike">
                <a:latin typeface="Arial"/>
              </a:endParaRPr>
            </a:p>
          </p:txBody>
        </p:sp>
        <p:sp>
          <p:nvSpPr>
            <p:cNvPr id="97" name="Line 5"/>
            <p:cNvSpPr/>
            <p:nvPr/>
          </p:nvSpPr>
          <p:spPr>
            <a:xfrm>
              <a:off x="1269360" y="2088000"/>
              <a:ext cx="541872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98" name="Line 6"/>
            <p:cNvSpPr/>
            <p:nvPr/>
          </p:nvSpPr>
          <p:spPr>
            <a:xfrm flipV="1">
              <a:off x="6688080" y="2088000"/>
              <a:ext cx="105444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99" name="CustomShape 7"/>
            <p:cNvSpPr/>
            <p:nvPr/>
          </p:nvSpPr>
          <p:spPr>
            <a:xfrm>
              <a:off x="1379160" y="2473920"/>
              <a:ext cx="714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wahr</a:t>
              </a:r>
              <a:endParaRPr b="0" lang="de-DE" sz="1800" spc="-1" strike="noStrike">
                <a:latin typeface="Arial"/>
              </a:endParaRPr>
            </a:p>
          </p:txBody>
        </p:sp>
      </p:grpSp>
      <p:grpSp>
        <p:nvGrpSpPr>
          <p:cNvPr id="100" name="Group 8"/>
          <p:cNvGrpSpPr/>
          <p:nvPr/>
        </p:nvGrpSpPr>
        <p:grpSpPr>
          <a:xfrm>
            <a:off x="1292040" y="3600000"/>
            <a:ext cx="5421240" cy="536040"/>
            <a:chOff x="1292040" y="3600000"/>
            <a:chExt cx="5421240" cy="536040"/>
          </a:xfrm>
        </p:grpSpPr>
        <p:sp>
          <p:nvSpPr>
            <p:cNvPr id="101" name="CustomShape 9"/>
            <p:cNvSpPr/>
            <p:nvPr/>
          </p:nvSpPr>
          <p:spPr>
            <a:xfrm>
              <a:off x="1292760" y="3600000"/>
              <a:ext cx="5420520" cy="5360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2" name="CustomShape 10"/>
            <p:cNvSpPr/>
            <p:nvPr/>
          </p:nvSpPr>
          <p:spPr>
            <a:xfrm>
              <a:off x="1292040" y="3609000"/>
              <a:ext cx="5349960" cy="515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Ausgabe: </a:t>
              </a:r>
              <a:r>
                <a:rPr b="1" lang="de-DE" sz="1400" spc="-1" strike="noStrike">
                  <a:solidFill>
                    <a:srgbClr val="000000"/>
                  </a:solidFill>
                  <a:latin typeface="Arial"/>
                </a:rPr>
                <a:t>	</a:t>
              </a:r>
              <a:r>
                <a:rPr b="1" lang="de-DE" sz="1400" spc="-1" strike="noStrike">
                  <a:solidFill>
                    <a:srgbClr val="000000"/>
                  </a:solidFill>
                  <a:latin typeface="Arial"/>
                </a:rPr>
                <a:t>„Geben Sie das Passwort ein!“</a:t>
              </a:r>
              <a:endParaRPr b="0" lang="de-DE" sz="1400" spc="-1" strike="noStrike">
                <a:latin typeface="Arial"/>
              </a:endParaRPr>
            </a:p>
            <a:p>
              <a:pPr>
                <a:lnSpc>
                  <a:spcPct val="100000"/>
                </a:lnSpc>
              </a:pPr>
              <a:r>
                <a:rPr b="1" lang="de-DE" sz="1400" spc="-1" strike="noStrike">
                  <a:solidFill>
                    <a:srgbClr val="000000"/>
                  </a:solidFill>
                  <a:latin typeface="Arial"/>
                </a:rPr>
                <a:t>	</a:t>
              </a:r>
              <a:r>
                <a:rPr b="1" lang="de-DE" sz="1400" spc="-1" strike="noStrike">
                  <a:solidFill>
                    <a:srgbClr val="000000"/>
                  </a:solidFill>
                  <a:latin typeface="Arial"/>
                </a:rPr>
                <a:t>„</a:t>
              </a:r>
              <a:r>
                <a:rPr b="1" lang="de-DE" sz="1400" spc="-1" strike="noStrike">
                  <a:solidFill>
                    <a:srgbClr val="000000"/>
                  </a:solidFill>
                  <a:latin typeface="Arial"/>
                </a:rPr>
                <a:t>Passwort:“</a:t>
              </a:r>
              <a:endParaRPr b="0" lang="de-DE" sz="1400" spc="-1" strike="noStrike">
                <a:latin typeface="Arial"/>
              </a:endParaRPr>
            </a:p>
          </p:txBody>
        </p:sp>
      </p:grpSp>
      <p:grpSp>
        <p:nvGrpSpPr>
          <p:cNvPr id="103" name="Group 11"/>
          <p:cNvGrpSpPr/>
          <p:nvPr/>
        </p:nvGrpSpPr>
        <p:grpSpPr>
          <a:xfrm>
            <a:off x="6649920" y="4136040"/>
            <a:ext cx="2782080" cy="1563120"/>
            <a:chOff x="6649920" y="4136040"/>
            <a:chExt cx="2782080" cy="1563120"/>
          </a:xfrm>
        </p:grpSpPr>
        <p:sp>
          <p:nvSpPr>
            <p:cNvPr id="104" name="CustomShape 12"/>
            <p:cNvSpPr/>
            <p:nvPr/>
          </p:nvSpPr>
          <p:spPr>
            <a:xfrm>
              <a:off x="6649920" y="4136040"/>
              <a:ext cx="2782080" cy="1563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5" name="CustomShape 13"/>
            <p:cNvSpPr/>
            <p:nvPr/>
          </p:nvSpPr>
          <p:spPr>
            <a:xfrm>
              <a:off x="7479360" y="4817880"/>
              <a:ext cx="1123200" cy="3027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de-DE" sz="1400" spc="-1" strike="noStrike">
                  <a:solidFill>
                    <a:srgbClr val="000000"/>
                  </a:solidFill>
                  <a:latin typeface="Arial"/>
                </a:rPr>
                <a:t>%</a:t>
              </a:r>
              <a:endParaRPr b="0" lang="de-DE" sz="1400" spc="-1" strike="noStrike">
                <a:latin typeface="Arial"/>
              </a:endParaRPr>
            </a:p>
          </p:txBody>
        </p:sp>
      </p:grpSp>
      <p:grpSp>
        <p:nvGrpSpPr>
          <p:cNvPr id="106" name="Group 14"/>
          <p:cNvGrpSpPr/>
          <p:nvPr/>
        </p:nvGrpSpPr>
        <p:grpSpPr>
          <a:xfrm>
            <a:off x="1244160" y="662400"/>
            <a:ext cx="6473520" cy="435240"/>
            <a:chOff x="1244160" y="662400"/>
            <a:chExt cx="6473520" cy="435240"/>
          </a:xfrm>
        </p:grpSpPr>
        <p:sp>
          <p:nvSpPr>
            <p:cNvPr id="107" name="CustomShape 15"/>
            <p:cNvSpPr/>
            <p:nvPr/>
          </p:nvSpPr>
          <p:spPr>
            <a:xfrm>
              <a:off x="1244880" y="662400"/>
              <a:ext cx="6472800" cy="4352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08" name="CustomShape 16"/>
            <p:cNvSpPr/>
            <p:nvPr/>
          </p:nvSpPr>
          <p:spPr>
            <a:xfrm>
              <a:off x="1244160" y="716040"/>
              <a:ext cx="638892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Übergabeparameter str_Passwort</a:t>
              </a:r>
              <a:endParaRPr b="0" lang="de-DE" sz="1400" spc="-1" strike="noStrike">
                <a:latin typeface="Arial"/>
              </a:endParaRPr>
            </a:p>
          </p:txBody>
        </p:sp>
      </p:grpSp>
      <p:grpSp>
        <p:nvGrpSpPr>
          <p:cNvPr id="109" name="Group 17"/>
          <p:cNvGrpSpPr/>
          <p:nvPr/>
        </p:nvGrpSpPr>
        <p:grpSpPr>
          <a:xfrm>
            <a:off x="1274040" y="4194720"/>
            <a:ext cx="5421600" cy="773280"/>
            <a:chOff x="1274040" y="4194720"/>
            <a:chExt cx="5421600" cy="773280"/>
          </a:xfrm>
        </p:grpSpPr>
        <p:sp>
          <p:nvSpPr>
            <p:cNvPr id="110" name="CustomShape 18"/>
            <p:cNvSpPr/>
            <p:nvPr/>
          </p:nvSpPr>
          <p:spPr>
            <a:xfrm>
              <a:off x="1274040" y="4195080"/>
              <a:ext cx="5421240" cy="7729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11" name="CustomShape 19"/>
            <p:cNvSpPr/>
            <p:nvPr/>
          </p:nvSpPr>
          <p:spPr>
            <a:xfrm>
              <a:off x="2558160" y="4195080"/>
              <a:ext cx="3014280" cy="3034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de-DE" sz="1400" spc="-1" strike="noStrike">
                  <a:solidFill>
                    <a:srgbClr val="000000"/>
                  </a:solidFill>
                  <a:latin typeface="Arial"/>
                </a:rPr>
                <a:t>Ist str_Wort gleich str_Passwort?</a:t>
              </a:r>
              <a:endParaRPr b="0" lang="de-DE" sz="1400" spc="-1" strike="noStrike">
                <a:latin typeface="Arial"/>
              </a:endParaRPr>
            </a:p>
          </p:txBody>
        </p:sp>
        <p:sp>
          <p:nvSpPr>
            <p:cNvPr id="112" name="CustomShape 20"/>
            <p:cNvSpPr/>
            <p:nvPr/>
          </p:nvSpPr>
          <p:spPr>
            <a:xfrm>
              <a:off x="5594760" y="4580640"/>
              <a:ext cx="839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falsch</a:t>
              </a:r>
              <a:endParaRPr b="0" lang="de-DE" sz="1800" spc="-1" strike="noStrike">
                <a:latin typeface="Arial"/>
              </a:endParaRPr>
            </a:p>
          </p:txBody>
        </p:sp>
        <p:sp>
          <p:nvSpPr>
            <p:cNvPr id="113" name="Line 21"/>
            <p:cNvSpPr/>
            <p:nvPr/>
          </p:nvSpPr>
          <p:spPr>
            <a:xfrm>
              <a:off x="1274400" y="4194720"/>
              <a:ext cx="276408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114" name="Line 22"/>
            <p:cNvSpPr/>
            <p:nvPr/>
          </p:nvSpPr>
          <p:spPr>
            <a:xfrm flipV="1">
              <a:off x="4038480" y="4194720"/>
              <a:ext cx="2657160" cy="773280"/>
            </a:xfrm>
            <a:prstGeom prst="line">
              <a:avLst/>
            </a:prstGeom>
            <a:ln w="44280">
              <a:solidFill>
                <a:schemeClr val="tx1"/>
              </a:solidFill>
              <a:round/>
            </a:ln>
          </p:spPr>
          <p:style>
            <a:lnRef idx="1">
              <a:schemeClr val="accent1"/>
            </a:lnRef>
            <a:fillRef idx="0">
              <a:schemeClr val="accent1"/>
            </a:fillRef>
            <a:effectRef idx="0">
              <a:schemeClr val="accent1"/>
            </a:effectRef>
            <a:fontRef idx="minor"/>
          </p:style>
        </p:sp>
        <p:sp>
          <p:nvSpPr>
            <p:cNvPr id="115" name="CustomShape 23"/>
            <p:cNvSpPr/>
            <p:nvPr/>
          </p:nvSpPr>
          <p:spPr>
            <a:xfrm>
              <a:off x="1333440" y="4580640"/>
              <a:ext cx="713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de-DE" sz="1800" spc="-1" strike="noStrike">
                  <a:solidFill>
                    <a:srgbClr val="000000"/>
                  </a:solidFill>
                  <a:latin typeface="Arial"/>
                </a:rPr>
                <a:t>wahr</a:t>
              </a:r>
              <a:endParaRPr b="0" lang="de-DE" sz="1800" spc="-1" strike="noStrike">
                <a:latin typeface="Arial"/>
              </a:endParaRPr>
            </a:p>
          </p:txBody>
        </p:sp>
      </p:grpSp>
      <p:sp>
        <p:nvSpPr>
          <p:cNvPr id="116" name="CustomShape 24"/>
          <p:cNvSpPr/>
          <p:nvPr/>
        </p:nvSpPr>
        <p:spPr>
          <a:xfrm>
            <a:off x="-108360" y="-417600"/>
            <a:ext cx="9128520" cy="1469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de-DE" sz="3600" spc="-1" strike="noStrike">
                <a:solidFill>
                  <a:srgbClr val="000000"/>
                </a:solidFill>
                <a:latin typeface="Calibri"/>
              </a:rPr>
              <a:t>Vorlage (leicht)</a:t>
            </a:r>
            <a:endParaRPr b="0" lang="de-DE" sz="3600" spc="-1" strike="noStrike">
              <a:latin typeface="Arial"/>
            </a:endParaRPr>
          </a:p>
        </p:txBody>
      </p:sp>
      <p:grpSp>
        <p:nvGrpSpPr>
          <p:cNvPr id="117" name="Group 25"/>
          <p:cNvGrpSpPr/>
          <p:nvPr/>
        </p:nvGrpSpPr>
        <p:grpSpPr>
          <a:xfrm>
            <a:off x="1244520" y="1099440"/>
            <a:ext cx="6473160" cy="1014120"/>
            <a:chOff x="1244520" y="1099440"/>
            <a:chExt cx="6473160" cy="1014120"/>
          </a:xfrm>
        </p:grpSpPr>
        <p:sp>
          <p:nvSpPr>
            <p:cNvPr id="118" name="CustomShape 26"/>
            <p:cNvSpPr/>
            <p:nvPr/>
          </p:nvSpPr>
          <p:spPr>
            <a:xfrm>
              <a:off x="1244880" y="1099440"/>
              <a:ext cx="6472800" cy="1014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19" name="CustomShape 27"/>
            <p:cNvSpPr/>
            <p:nvPr/>
          </p:nvSpPr>
          <p:spPr>
            <a:xfrm>
              <a:off x="1244520" y="1225080"/>
              <a:ext cx="638892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Definition und Initialisierung:</a:t>
              </a:r>
              <a:endParaRPr b="0" lang="de-DE" sz="1400" spc="-1" strike="noStrike">
                <a:latin typeface="Arial"/>
              </a:endParaRPr>
            </a:p>
            <a:p>
              <a:pPr>
                <a:lnSpc>
                  <a:spcPct val="100000"/>
                </a:lnSpc>
              </a:pPr>
              <a:r>
                <a:rPr b="1" lang="de-DE" sz="1400" spc="-1" strike="noStrike">
                  <a:solidFill>
                    <a:srgbClr val="000000"/>
                  </a:solidFill>
                  <a:latin typeface="Arial"/>
                </a:rPr>
                <a:t>string str_Wort = “ “</a:t>
              </a:r>
              <a:endParaRPr b="0" lang="de-DE" sz="1400" spc="-1" strike="noStrike">
                <a:latin typeface="Arial"/>
              </a:endParaRPr>
            </a:p>
            <a:p>
              <a:pPr>
                <a:lnSpc>
                  <a:spcPct val="100000"/>
                </a:lnSpc>
              </a:pPr>
              <a:r>
                <a:rPr b="1" lang="de-DE" sz="1400" spc="-1" strike="noStrike">
                  <a:solidFill>
                    <a:srgbClr val="000000"/>
                  </a:solidFill>
                  <a:latin typeface="Arial"/>
                </a:rPr>
                <a:t>int iVersuch = 0</a:t>
              </a:r>
              <a:endParaRPr b="0" lang="de-DE" sz="1400" spc="-1" strike="noStrike">
                <a:latin typeface="Arial"/>
              </a:endParaRPr>
            </a:p>
          </p:txBody>
        </p:sp>
      </p:grpSp>
      <p:grpSp>
        <p:nvGrpSpPr>
          <p:cNvPr id="120" name="Group 28"/>
          <p:cNvGrpSpPr/>
          <p:nvPr/>
        </p:nvGrpSpPr>
        <p:grpSpPr>
          <a:xfrm>
            <a:off x="1224000" y="2880000"/>
            <a:ext cx="5472000" cy="720000"/>
            <a:chOff x="1224000" y="2880000"/>
            <a:chExt cx="5472000" cy="720000"/>
          </a:xfrm>
        </p:grpSpPr>
        <p:sp>
          <p:nvSpPr>
            <p:cNvPr id="121" name="CustomShape 29"/>
            <p:cNvSpPr/>
            <p:nvPr/>
          </p:nvSpPr>
          <p:spPr>
            <a:xfrm>
              <a:off x="1224720" y="2880000"/>
              <a:ext cx="5471280" cy="72000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22" name="CustomShape 30"/>
            <p:cNvSpPr/>
            <p:nvPr/>
          </p:nvSpPr>
          <p:spPr>
            <a:xfrm>
              <a:off x="1224000" y="2970360"/>
              <a:ext cx="540000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Einlesen des Passwortes und schreiben in str_Wort</a:t>
              </a:r>
              <a:endParaRPr b="0" lang="de-DE" sz="1400" spc="-1" strike="noStrike">
                <a:latin typeface="Arial"/>
              </a:endParaRPr>
            </a:p>
          </p:txBody>
        </p:sp>
      </p:grpSp>
      <p:grpSp>
        <p:nvGrpSpPr>
          <p:cNvPr id="123" name="Group 31"/>
          <p:cNvGrpSpPr/>
          <p:nvPr/>
        </p:nvGrpSpPr>
        <p:grpSpPr>
          <a:xfrm>
            <a:off x="1231920" y="5112000"/>
            <a:ext cx="2800080" cy="732240"/>
            <a:chOff x="1231920" y="5112000"/>
            <a:chExt cx="2800080" cy="732240"/>
          </a:xfrm>
        </p:grpSpPr>
        <p:grpSp>
          <p:nvGrpSpPr>
            <p:cNvPr id="124" name="Group 32"/>
            <p:cNvGrpSpPr/>
            <p:nvPr/>
          </p:nvGrpSpPr>
          <p:grpSpPr>
            <a:xfrm>
              <a:off x="1231920" y="5112000"/>
              <a:ext cx="2800080" cy="366120"/>
              <a:chOff x="1231920" y="5112000"/>
              <a:chExt cx="2800080" cy="366120"/>
            </a:xfrm>
          </p:grpSpPr>
          <p:sp>
            <p:nvSpPr>
              <p:cNvPr id="125" name="CustomShape 33"/>
              <p:cNvSpPr/>
              <p:nvPr/>
            </p:nvSpPr>
            <p:spPr>
              <a:xfrm>
                <a:off x="1231920" y="5112000"/>
                <a:ext cx="276408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26" name="CustomShape 34"/>
              <p:cNvSpPr/>
              <p:nvPr/>
            </p:nvSpPr>
            <p:spPr>
              <a:xfrm>
                <a:off x="1303560" y="5112000"/>
                <a:ext cx="27284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iVersuch auf 0 setzen</a:t>
                </a:r>
                <a:endParaRPr b="0" lang="de-DE" sz="1400" spc="-1" strike="noStrike">
                  <a:latin typeface="Arial"/>
                </a:endParaRPr>
              </a:p>
            </p:txBody>
          </p:sp>
        </p:grpSp>
        <p:grpSp>
          <p:nvGrpSpPr>
            <p:cNvPr id="127" name="Group 35"/>
            <p:cNvGrpSpPr/>
            <p:nvPr/>
          </p:nvGrpSpPr>
          <p:grpSpPr>
            <a:xfrm>
              <a:off x="1233360" y="5478120"/>
              <a:ext cx="2764440" cy="366120"/>
              <a:chOff x="1233360" y="5478120"/>
              <a:chExt cx="2764440" cy="366120"/>
            </a:xfrm>
          </p:grpSpPr>
          <p:sp>
            <p:nvSpPr>
              <p:cNvPr id="128" name="CustomShape 36"/>
              <p:cNvSpPr/>
              <p:nvPr/>
            </p:nvSpPr>
            <p:spPr>
              <a:xfrm>
                <a:off x="1233720" y="5478120"/>
                <a:ext cx="276408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29" name="CustomShape 37"/>
              <p:cNvSpPr/>
              <p:nvPr/>
            </p:nvSpPr>
            <p:spPr>
              <a:xfrm>
                <a:off x="1233360" y="5509800"/>
                <a:ext cx="27284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Rückgabe von true</a:t>
                </a:r>
                <a:endParaRPr b="0" lang="de-DE" sz="1400" spc="-1" strike="noStrike">
                  <a:latin typeface="Arial"/>
                </a:endParaRPr>
              </a:p>
            </p:txBody>
          </p:sp>
        </p:grpSp>
      </p:grpSp>
      <p:grpSp>
        <p:nvGrpSpPr>
          <p:cNvPr id="130" name="Group 38"/>
          <p:cNvGrpSpPr/>
          <p:nvPr/>
        </p:nvGrpSpPr>
        <p:grpSpPr>
          <a:xfrm>
            <a:off x="4104000" y="5099400"/>
            <a:ext cx="2656800" cy="732600"/>
            <a:chOff x="4104000" y="5099400"/>
            <a:chExt cx="2656800" cy="732600"/>
          </a:xfrm>
        </p:grpSpPr>
        <p:grpSp>
          <p:nvGrpSpPr>
            <p:cNvPr id="131" name="Group 39"/>
            <p:cNvGrpSpPr/>
            <p:nvPr/>
          </p:nvGrpSpPr>
          <p:grpSpPr>
            <a:xfrm>
              <a:off x="4104000" y="5099400"/>
              <a:ext cx="2656800" cy="366120"/>
              <a:chOff x="4104000" y="5099400"/>
              <a:chExt cx="2656800" cy="366120"/>
            </a:xfrm>
          </p:grpSpPr>
          <p:sp>
            <p:nvSpPr>
              <p:cNvPr id="132" name="CustomShape 40"/>
              <p:cNvSpPr/>
              <p:nvPr/>
            </p:nvSpPr>
            <p:spPr>
              <a:xfrm>
                <a:off x="4104360" y="5099400"/>
                <a:ext cx="265644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33" name="CustomShape 41"/>
              <p:cNvSpPr/>
              <p:nvPr/>
            </p:nvSpPr>
            <p:spPr>
              <a:xfrm>
                <a:off x="4104000" y="5130720"/>
                <a:ext cx="262188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iVersuch um 1 erhöhen</a:t>
                </a:r>
                <a:endParaRPr b="0" lang="de-DE" sz="1400" spc="-1" strike="noStrike">
                  <a:latin typeface="Arial"/>
                </a:endParaRPr>
              </a:p>
            </p:txBody>
          </p:sp>
        </p:grpSp>
        <p:grpSp>
          <p:nvGrpSpPr>
            <p:cNvPr id="134" name="Group 42"/>
            <p:cNvGrpSpPr/>
            <p:nvPr/>
          </p:nvGrpSpPr>
          <p:grpSpPr>
            <a:xfrm>
              <a:off x="4105800" y="5465880"/>
              <a:ext cx="2654280" cy="366120"/>
              <a:chOff x="4105800" y="5465880"/>
              <a:chExt cx="2654280" cy="366120"/>
            </a:xfrm>
          </p:grpSpPr>
          <p:sp>
            <p:nvSpPr>
              <p:cNvPr id="135" name="CustomShape 43"/>
              <p:cNvSpPr/>
              <p:nvPr/>
            </p:nvSpPr>
            <p:spPr>
              <a:xfrm>
                <a:off x="4106160" y="5465880"/>
                <a:ext cx="2653920" cy="36612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36" name="CustomShape 44"/>
              <p:cNvSpPr/>
              <p:nvPr/>
            </p:nvSpPr>
            <p:spPr>
              <a:xfrm>
                <a:off x="4105800" y="5497200"/>
                <a:ext cx="261936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Rückgabe von false</a:t>
                </a:r>
                <a:endParaRPr b="0" lang="de-DE" sz="1400" spc="-1" strike="noStrike">
                  <a:latin typeface="Arial"/>
                </a:endParaRPr>
              </a:p>
            </p:txBody>
          </p:sp>
        </p:grpSp>
      </p:grpSp>
      <p:grpSp>
        <p:nvGrpSpPr>
          <p:cNvPr id="137" name="Group 45"/>
          <p:cNvGrpSpPr/>
          <p:nvPr/>
        </p:nvGrpSpPr>
        <p:grpSpPr>
          <a:xfrm>
            <a:off x="6713280" y="2880000"/>
            <a:ext cx="2646720" cy="1247760"/>
            <a:chOff x="6713280" y="2880000"/>
            <a:chExt cx="2646720" cy="1247760"/>
          </a:xfrm>
        </p:grpSpPr>
        <p:sp>
          <p:nvSpPr>
            <p:cNvPr id="138" name="CustomShape 46"/>
            <p:cNvSpPr/>
            <p:nvPr/>
          </p:nvSpPr>
          <p:spPr>
            <a:xfrm>
              <a:off x="6713280" y="2880000"/>
              <a:ext cx="2646720" cy="74556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39" name="CustomShape 47"/>
            <p:cNvSpPr/>
            <p:nvPr/>
          </p:nvSpPr>
          <p:spPr>
            <a:xfrm>
              <a:off x="6713280" y="2972520"/>
              <a:ext cx="2612160" cy="115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Ausgabe: </a:t>
              </a:r>
              <a:r>
                <a:rPr b="1" lang="de-DE" sz="1400" spc="-1" strike="noStrike">
                  <a:solidFill>
                    <a:srgbClr val="000000"/>
                  </a:solidFill>
                  <a:latin typeface="Arial"/>
                </a:rPr>
                <a:t>	</a:t>
              </a:r>
              <a:r>
                <a:rPr b="1" lang="de-DE" sz="1400" spc="-1" strike="noStrike">
                  <a:solidFill>
                    <a:srgbClr val="000000"/>
                  </a:solidFill>
                  <a:latin typeface="Arial"/>
                </a:rPr>
                <a:t>„Sie haben dreimal ein falsches Passwort eingegeben.“</a:t>
              </a:r>
              <a:endParaRPr b="0" lang="de-DE" sz="1400" spc="-1" strike="noStrike">
                <a:latin typeface="Arial"/>
              </a:endParaRPr>
            </a:p>
            <a:p>
              <a:pPr>
                <a:lnSpc>
                  <a:spcPct val="100000"/>
                </a:lnSpc>
              </a:pPr>
              <a:r>
                <a:rPr b="1" lang="de-DE" sz="1400" spc="-1" strike="noStrike">
                  <a:solidFill>
                    <a:srgbClr val="000000"/>
                  </a:solidFill>
                  <a:latin typeface="Arial"/>
                </a:rPr>
                <a:t>	</a:t>
              </a:r>
              <a:r>
                <a:rPr b="1" lang="de-DE" sz="1400" spc="-1" strike="noStrike">
                  <a:solidFill>
                    <a:srgbClr val="000000"/>
                  </a:solidFill>
                  <a:latin typeface="Arial"/>
                </a:rPr>
                <a:t>„</a:t>
              </a:r>
              <a:r>
                <a:rPr b="1" lang="de-DE" sz="1400" spc="-1" strike="noStrike">
                  <a:solidFill>
                    <a:srgbClr val="000000"/>
                  </a:solidFill>
                  <a:latin typeface="Arial"/>
                </a:rPr>
                <a:t>Bitte wenden Sie sich an einen Administrator.“</a:t>
              </a:r>
              <a:endParaRPr b="0" lang="de-DE" sz="1400" spc="-1" strike="noStrike">
                <a:latin typeface="Arial"/>
              </a:endParaRPr>
            </a:p>
          </p:txBody>
        </p:sp>
      </p:grpSp>
      <p:grpSp>
        <p:nvGrpSpPr>
          <p:cNvPr id="140" name="Group 48"/>
          <p:cNvGrpSpPr/>
          <p:nvPr/>
        </p:nvGrpSpPr>
        <p:grpSpPr>
          <a:xfrm>
            <a:off x="6912000" y="5766840"/>
            <a:ext cx="1792440" cy="569160"/>
            <a:chOff x="6912000" y="5766840"/>
            <a:chExt cx="1792440" cy="569160"/>
          </a:xfrm>
        </p:grpSpPr>
        <p:sp>
          <p:nvSpPr>
            <p:cNvPr id="141" name="CustomShape 49"/>
            <p:cNvSpPr/>
            <p:nvPr/>
          </p:nvSpPr>
          <p:spPr>
            <a:xfrm>
              <a:off x="6912000" y="5766840"/>
              <a:ext cx="1792440" cy="431640"/>
            </a:xfrm>
            <a:prstGeom prst="rect">
              <a:avLst/>
            </a:prstGeom>
            <a:solidFill>
              <a:schemeClr val="bg1"/>
            </a:solidFill>
            <a:ln w="442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42" name="CustomShape 50"/>
            <p:cNvSpPr/>
            <p:nvPr/>
          </p:nvSpPr>
          <p:spPr>
            <a:xfrm>
              <a:off x="6912000" y="5820120"/>
              <a:ext cx="1769040" cy="515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0000"/>
                  </a:solidFill>
                  <a:latin typeface="Arial"/>
                </a:rPr>
                <a:t>Rückgabe von false</a:t>
              </a:r>
              <a:endParaRPr b="0" lang="de-DE" sz="1400" spc="-1" strike="noStrike">
                <a:latin typeface="Aria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LibreOffice/6.2.8.2$Windows_X86_64 LibreOffice_project/f82ddfca21ebc1e222a662a32b25c0c9d20169ee</Application>
  <Words>154</Words>
  <Paragraphs>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2014-06-05T11:13:20Z</dcterms:created>
  <dc:creator>od</dc:creator>
  <dc:description/>
  <dc:language>de-DE</dc:language>
  <cp:lastModifiedBy/>
  <dcterms:modified xsi:type="dcterms:W3CDTF">2020-05-19T15:44:31Z</dcterms:modified>
  <cp:revision>13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Bildschirmpräsentation (4:3)</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