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444240" y="24480"/>
            <a:ext cx="428400" cy="49968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6000" rIns="3600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rot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Gliederungsebene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785880" y="-41760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Calibri"/>
              </a:rPr>
              <a:t>Strukturlegen „suchefreieEtage“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179280" y="1340640"/>
            <a:ext cx="8784720" cy="31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Calibri"/>
              </a:rPr>
              <a:t>Aufgabe:</a:t>
            </a:r>
            <a:endParaRPr b="0" lang="de-DE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Legen Sie aus den </a:t>
            </a:r>
            <a:r>
              <a:rPr b="1" lang="de-DE" sz="2400" spc="-1" strike="noStrike">
                <a:solidFill>
                  <a:srgbClr val="000000"/>
                </a:solidFill>
                <a:latin typeface="Calibri"/>
              </a:rPr>
              <a:t>vorhandenen Strukturelementen 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eine</a:t>
            </a:r>
            <a:r>
              <a:rPr b="1" lang="de-DE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sinnvolles Struktogramm der Funktion „suchefreieEtage“. Die Funktion soll am Ende die freie Etage oder -1 zurückgeben.</a:t>
            </a:r>
            <a:endParaRPr b="0" lang="de-DE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de-DE" sz="3200" spc="-1" strike="noStrike">
                <a:solidFill>
                  <a:srgbClr val="000000"/>
                </a:solidFill>
                <a:latin typeface="Calibri"/>
              </a:rPr>
              <a:t>Hinweise:</a:t>
            </a:r>
            <a:endParaRPr b="0" lang="de-DE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Die Elemente </a:t>
            </a:r>
            <a:r>
              <a:rPr b="1" lang="de-DE" sz="2400" spc="-1" strike="noStrike">
                <a:solidFill>
                  <a:srgbClr val="000000"/>
                </a:solidFill>
                <a:latin typeface="Calibri"/>
              </a:rPr>
              <a:t>müssen 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in der Größe verändert werden (gruppierte Textfelder). Es werden </a:t>
            </a:r>
            <a:r>
              <a:rPr b="1" lang="de-DE" sz="2400" spc="-1" strike="noStrike">
                <a:solidFill>
                  <a:srgbClr val="000000"/>
                </a:solidFill>
                <a:latin typeface="Calibri"/>
              </a:rPr>
              <a:t>nicht 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alle Elemente benötigt.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"/>
          <p:cNvGrpSpPr/>
          <p:nvPr/>
        </p:nvGrpSpPr>
        <p:grpSpPr>
          <a:xfrm>
            <a:off x="1157760" y="3501000"/>
            <a:ext cx="6990840" cy="1313640"/>
            <a:chOff x="1157760" y="3501000"/>
            <a:chExt cx="6990840" cy="1313640"/>
          </a:xfrm>
        </p:grpSpPr>
        <p:sp>
          <p:nvSpPr>
            <p:cNvPr id="42" name="CustomShape 2"/>
            <p:cNvSpPr/>
            <p:nvPr/>
          </p:nvSpPr>
          <p:spPr>
            <a:xfrm>
              <a:off x="1157760" y="3501000"/>
              <a:ext cx="6990840" cy="428400"/>
            </a:xfrm>
            <a:prstGeom prst="rect">
              <a:avLst/>
            </a:prstGeom>
            <a:solidFill>
              <a:schemeClr val="bg1"/>
            </a:solidFill>
            <a:ln w="442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CustomShape 3"/>
            <p:cNvSpPr/>
            <p:nvPr/>
          </p:nvSpPr>
          <p:spPr>
            <a:xfrm>
              <a:off x="1157760" y="3929760"/>
              <a:ext cx="490320" cy="884880"/>
            </a:xfrm>
            <a:prstGeom prst="rect">
              <a:avLst/>
            </a:prstGeom>
            <a:solidFill>
              <a:schemeClr val="bg1"/>
            </a:solidFill>
            <a:ln w="442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202040" y="3856680"/>
              <a:ext cx="402840" cy="217080"/>
            </a:xfrm>
            <a:prstGeom prst="rect">
              <a:avLst/>
            </a:prstGeom>
            <a:solidFill>
              <a:schemeClr val="bg1"/>
            </a:solidFill>
            <a:ln w="4428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CustomShape 5"/>
            <p:cNvSpPr/>
            <p:nvPr/>
          </p:nvSpPr>
          <p:spPr>
            <a:xfrm>
              <a:off x="1514880" y="3501000"/>
              <a:ext cx="64029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de-DE" sz="1800" spc="-1" strike="noStrike">
                  <a:solidFill>
                    <a:srgbClr val="c00000"/>
                  </a:solidFill>
                  <a:latin typeface="Arial"/>
                </a:rPr>
                <a:t>Von Etage2 bis Etage0   (Laufvariable  i, Schrittweite 1)</a:t>
              </a:r>
              <a:endParaRPr b="0" lang="de-DE" sz="1800" spc="-1" strike="noStrike">
                <a:latin typeface="Arial"/>
              </a:endParaRPr>
            </a:p>
          </p:txBody>
        </p:sp>
      </p:grpSp>
      <p:grpSp>
        <p:nvGrpSpPr>
          <p:cNvPr id="46" name="Group 6"/>
          <p:cNvGrpSpPr/>
          <p:nvPr/>
        </p:nvGrpSpPr>
        <p:grpSpPr>
          <a:xfrm>
            <a:off x="395640" y="353880"/>
            <a:ext cx="8424720" cy="3200760"/>
            <a:chOff x="395640" y="353880"/>
            <a:chExt cx="8424720" cy="3200760"/>
          </a:xfrm>
        </p:grpSpPr>
        <p:sp>
          <p:nvSpPr>
            <p:cNvPr id="47" name="CustomShape 7"/>
            <p:cNvSpPr/>
            <p:nvPr/>
          </p:nvSpPr>
          <p:spPr>
            <a:xfrm>
              <a:off x="395640" y="353880"/>
              <a:ext cx="8424720" cy="487080"/>
            </a:xfrm>
            <a:prstGeom prst="rect">
              <a:avLst/>
            </a:prstGeom>
            <a:solidFill>
              <a:schemeClr val="bg1"/>
            </a:solidFill>
            <a:ln w="442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8"/>
            <p:cNvSpPr/>
            <p:nvPr/>
          </p:nvSpPr>
          <p:spPr>
            <a:xfrm>
              <a:off x="395640" y="841320"/>
              <a:ext cx="490320" cy="2713320"/>
            </a:xfrm>
            <a:prstGeom prst="rect">
              <a:avLst/>
            </a:prstGeom>
            <a:solidFill>
              <a:schemeClr val="bg1"/>
            </a:solidFill>
            <a:ln w="442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CustomShape 9"/>
            <p:cNvSpPr/>
            <p:nvPr/>
          </p:nvSpPr>
          <p:spPr>
            <a:xfrm>
              <a:off x="441720" y="784080"/>
              <a:ext cx="402840" cy="355320"/>
            </a:xfrm>
            <a:prstGeom prst="rect">
              <a:avLst/>
            </a:prstGeom>
            <a:solidFill>
              <a:schemeClr val="bg1"/>
            </a:solidFill>
            <a:ln w="4428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780480" y="353880"/>
              <a:ext cx="59724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de-DE" sz="1800" spc="-1" strike="noStrike">
                  <a:solidFill>
                    <a:srgbClr val="c00000"/>
                  </a:solidFill>
                  <a:latin typeface="Arial"/>
                </a:rPr>
                <a:t>Von Parkplatz0  bis Parkplatz9  (Laufvariable  j, SW 1)</a:t>
              </a:r>
              <a:endParaRPr b="0" lang="de-DE" sz="1800" spc="-1" strike="noStrike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179280" y="5028480"/>
            <a:ext cx="4674960" cy="772920"/>
            <a:chOff x="179280" y="5028480"/>
            <a:chExt cx="4674960" cy="772920"/>
          </a:xfrm>
        </p:grpSpPr>
        <p:sp>
          <p:nvSpPr>
            <p:cNvPr id="52" name="CustomShape 12"/>
            <p:cNvSpPr/>
            <p:nvPr/>
          </p:nvSpPr>
          <p:spPr>
            <a:xfrm>
              <a:off x="179640" y="5028480"/>
              <a:ext cx="4674600" cy="772920"/>
            </a:xfrm>
            <a:prstGeom prst="rect">
              <a:avLst/>
            </a:prstGeom>
            <a:solidFill>
              <a:schemeClr val="bg1"/>
            </a:solidFill>
            <a:ln w="442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1455840" y="5142600"/>
              <a:ext cx="22658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de-DE" sz="1400" spc="-1" strike="noStrike">
                  <a:solidFill>
                    <a:srgbClr val="c00000"/>
                  </a:solidFill>
                  <a:latin typeface="Arial"/>
                </a:rPr>
                <a:t>Parkbox j in Etage i frei?</a:t>
              </a:r>
              <a:endParaRPr b="0" lang="de-DE" sz="1400" spc="-1" strike="noStrike">
                <a:latin typeface="Arial"/>
              </a:endParaRPr>
            </a:p>
          </p:txBody>
        </p:sp>
        <p:sp>
          <p:nvSpPr>
            <p:cNvPr id="54" name="CustomShape 14"/>
            <p:cNvSpPr/>
            <p:nvPr/>
          </p:nvSpPr>
          <p:spPr>
            <a:xfrm>
              <a:off x="3939840" y="5414040"/>
              <a:ext cx="8409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de-DE" sz="1800" spc="-1" strike="noStrike">
                  <a:solidFill>
                    <a:srgbClr val="c00000"/>
                  </a:solidFill>
                  <a:latin typeface="Arial"/>
                </a:rPr>
                <a:t>falsch</a:t>
              </a:r>
              <a:endParaRPr b="0" lang="de-DE" sz="1800" spc="-1" strike="noStrike">
                <a:latin typeface="Arial"/>
              </a:endParaRPr>
            </a:p>
          </p:txBody>
        </p:sp>
        <p:sp>
          <p:nvSpPr>
            <p:cNvPr id="55" name="Line 15"/>
            <p:cNvSpPr/>
            <p:nvPr/>
          </p:nvSpPr>
          <p:spPr>
            <a:xfrm>
              <a:off x="179280" y="5028480"/>
              <a:ext cx="2383920" cy="772920"/>
            </a:xfrm>
            <a:prstGeom prst="line">
              <a:avLst/>
            </a:prstGeom>
            <a:ln w="442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Line 16"/>
            <p:cNvSpPr/>
            <p:nvPr/>
          </p:nvSpPr>
          <p:spPr>
            <a:xfrm flipV="1">
              <a:off x="2563200" y="5028480"/>
              <a:ext cx="2291040" cy="772920"/>
            </a:xfrm>
            <a:prstGeom prst="line">
              <a:avLst/>
            </a:prstGeom>
            <a:ln w="442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260280" y="5414040"/>
              <a:ext cx="71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de-DE" sz="1800" spc="-1" strike="noStrike">
                  <a:solidFill>
                    <a:srgbClr val="c00000"/>
                  </a:solidFill>
                  <a:latin typeface="Arial"/>
                </a:rPr>
                <a:t>wahr</a:t>
              </a:r>
              <a:endParaRPr b="0" lang="de-DE" sz="1800" spc="-1" strike="noStrike">
                <a:latin typeface="Arial"/>
              </a:endParaRPr>
            </a:p>
          </p:txBody>
        </p:sp>
      </p:grpSp>
      <p:grpSp>
        <p:nvGrpSpPr>
          <p:cNvPr id="58" name="Group 18"/>
          <p:cNvGrpSpPr/>
          <p:nvPr/>
        </p:nvGrpSpPr>
        <p:grpSpPr>
          <a:xfrm>
            <a:off x="1974240" y="1849680"/>
            <a:ext cx="4397760" cy="630000"/>
            <a:chOff x="1974240" y="1849680"/>
            <a:chExt cx="4397760" cy="630000"/>
          </a:xfrm>
        </p:grpSpPr>
        <p:sp>
          <p:nvSpPr>
            <p:cNvPr id="59" name="CustomShape 19"/>
            <p:cNvSpPr/>
            <p:nvPr/>
          </p:nvSpPr>
          <p:spPr>
            <a:xfrm>
              <a:off x="1974960" y="1849680"/>
              <a:ext cx="4397040" cy="630000"/>
            </a:xfrm>
            <a:prstGeom prst="rect">
              <a:avLst/>
            </a:prstGeom>
            <a:solidFill>
              <a:schemeClr val="bg1"/>
            </a:solidFill>
            <a:ln w="442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1974240" y="1903680"/>
              <a:ext cx="43398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de-DE" sz="1400" spc="-1" strike="noStrike">
                  <a:solidFill>
                    <a:srgbClr val="c00000"/>
                  </a:solidFill>
                  <a:latin typeface="Arial"/>
                </a:rPr>
                <a:t>Rückgabe j</a:t>
              </a:r>
              <a:endParaRPr b="0" lang="de-DE" sz="1400" spc="-1" strike="noStrike">
                <a:latin typeface="Arial"/>
              </a:endParaRPr>
            </a:p>
          </p:txBody>
        </p:sp>
      </p:grpSp>
      <p:grpSp>
        <p:nvGrpSpPr>
          <p:cNvPr id="61" name="Group 21"/>
          <p:cNvGrpSpPr/>
          <p:nvPr/>
        </p:nvGrpSpPr>
        <p:grpSpPr>
          <a:xfrm>
            <a:off x="1949760" y="2567880"/>
            <a:ext cx="4422240" cy="630000"/>
            <a:chOff x="1949760" y="2567880"/>
            <a:chExt cx="4422240" cy="630000"/>
          </a:xfrm>
        </p:grpSpPr>
        <p:sp>
          <p:nvSpPr>
            <p:cNvPr id="62" name="CustomShape 22"/>
            <p:cNvSpPr/>
            <p:nvPr/>
          </p:nvSpPr>
          <p:spPr>
            <a:xfrm>
              <a:off x="1950120" y="2567880"/>
              <a:ext cx="4421880" cy="630000"/>
            </a:xfrm>
            <a:prstGeom prst="rect">
              <a:avLst/>
            </a:prstGeom>
            <a:solidFill>
              <a:schemeClr val="bg1"/>
            </a:solidFill>
            <a:ln w="442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1949760" y="2621880"/>
              <a:ext cx="43642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de-DE" sz="1400" spc="-1" strike="noStrike">
                  <a:solidFill>
                    <a:srgbClr val="c00000"/>
                  </a:solidFill>
                  <a:latin typeface="Arial"/>
                </a:rPr>
                <a:t>Rückgabe -1</a:t>
              </a:r>
              <a:endParaRPr b="0" lang="de-DE" sz="1400" spc="-1" strike="noStrike">
                <a:latin typeface="Arial"/>
              </a:endParaRPr>
            </a:p>
          </p:txBody>
        </p:sp>
      </p:grpSp>
      <p:grpSp>
        <p:nvGrpSpPr>
          <p:cNvPr id="64" name="Group 24"/>
          <p:cNvGrpSpPr/>
          <p:nvPr/>
        </p:nvGrpSpPr>
        <p:grpSpPr>
          <a:xfrm>
            <a:off x="991800" y="961920"/>
            <a:ext cx="1226160" cy="628200"/>
            <a:chOff x="991800" y="961920"/>
            <a:chExt cx="1226160" cy="628200"/>
          </a:xfrm>
        </p:grpSpPr>
        <p:sp>
          <p:nvSpPr>
            <p:cNvPr id="65" name="CustomShape 25"/>
            <p:cNvSpPr/>
            <p:nvPr/>
          </p:nvSpPr>
          <p:spPr>
            <a:xfrm>
              <a:off x="991800" y="961920"/>
              <a:ext cx="1226160" cy="628200"/>
            </a:xfrm>
            <a:prstGeom prst="rect">
              <a:avLst/>
            </a:prstGeom>
            <a:solidFill>
              <a:schemeClr val="bg1"/>
            </a:solidFill>
            <a:ln w="442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1023480" y="1025280"/>
              <a:ext cx="10623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de-DE" sz="1400" spc="-1" strike="noStrike">
                  <a:solidFill>
                    <a:srgbClr val="c00000"/>
                  </a:solidFill>
                  <a:latin typeface="Arial"/>
                </a:rPr>
                <a:t>%</a:t>
              </a:r>
              <a:endParaRPr b="0" lang="de-DE" sz="1400" spc="-1" strike="noStrike">
                <a:latin typeface="Arial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242160" y="1025280"/>
            <a:ext cx="4397760" cy="630000"/>
            <a:chOff x="3242160" y="1025280"/>
            <a:chExt cx="4397760" cy="630000"/>
          </a:xfrm>
        </p:grpSpPr>
        <p:sp>
          <p:nvSpPr>
            <p:cNvPr id="68" name="CustomShape 28"/>
            <p:cNvSpPr/>
            <p:nvPr/>
          </p:nvSpPr>
          <p:spPr>
            <a:xfrm>
              <a:off x="3242880" y="1025280"/>
              <a:ext cx="4397040" cy="630000"/>
            </a:xfrm>
            <a:prstGeom prst="rect">
              <a:avLst/>
            </a:prstGeom>
            <a:solidFill>
              <a:schemeClr val="bg1"/>
            </a:solidFill>
            <a:ln w="442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3242160" y="1079280"/>
              <a:ext cx="43398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de-DE" sz="1400" spc="-1" strike="noStrike">
                  <a:solidFill>
                    <a:srgbClr val="c00000"/>
                  </a:solidFill>
                  <a:latin typeface="Arial"/>
                </a:rPr>
                <a:t>Rückgabe i</a:t>
              </a:r>
              <a:endParaRPr b="0" lang="de-DE" sz="1400" spc="-1" strike="noStrike">
                <a:latin typeface="Arial"/>
              </a:endParaRPr>
            </a:p>
          </p:txBody>
        </p:sp>
      </p:grpSp>
      <p:grpSp>
        <p:nvGrpSpPr>
          <p:cNvPr id="70" name="Group 30"/>
          <p:cNvGrpSpPr/>
          <p:nvPr/>
        </p:nvGrpSpPr>
        <p:grpSpPr>
          <a:xfrm>
            <a:off x="3520080" y="4196520"/>
            <a:ext cx="4397760" cy="630000"/>
            <a:chOff x="3520080" y="4196520"/>
            <a:chExt cx="4397760" cy="630000"/>
          </a:xfrm>
        </p:grpSpPr>
        <p:sp>
          <p:nvSpPr>
            <p:cNvPr id="71" name="CustomShape 31"/>
            <p:cNvSpPr/>
            <p:nvPr/>
          </p:nvSpPr>
          <p:spPr>
            <a:xfrm>
              <a:off x="3520800" y="4196520"/>
              <a:ext cx="4397040" cy="630000"/>
            </a:xfrm>
            <a:prstGeom prst="rect">
              <a:avLst/>
            </a:prstGeom>
            <a:solidFill>
              <a:schemeClr val="bg1"/>
            </a:solidFill>
            <a:ln w="442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CustomShape 32"/>
            <p:cNvSpPr/>
            <p:nvPr/>
          </p:nvSpPr>
          <p:spPr>
            <a:xfrm>
              <a:off x="3520080" y="4250520"/>
              <a:ext cx="43398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de-DE" sz="1400" spc="-1" strike="noStrike">
                  <a:solidFill>
                    <a:srgbClr val="c00000"/>
                  </a:solidFill>
                  <a:latin typeface="Arial"/>
                </a:rPr>
                <a:t>Rückgabe 1</a:t>
              </a:r>
              <a:endParaRPr b="0" lang="de-DE" sz="1400" spc="-1" strike="noStrike">
                <a:latin typeface="Arial"/>
              </a:endParaRPr>
            </a:p>
          </p:txBody>
        </p:sp>
      </p:grpSp>
      <p:grpSp>
        <p:nvGrpSpPr>
          <p:cNvPr id="73" name="Group 33"/>
          <p:cNvGrpSpPr/>
          <p:nvPr/>
        </p:nvGrpSpPr>
        <p:grpSpPr>
          <a:xfrm>
            <a:off x="5292000" y="5028480"/>
            <a:ext cx="1226160" cy="628200"/>
            <a:chOff x="5292000" y="5028480"/>
            <a:chExt cx="1226160" cy="628200"/>
          </a:xfrm>
        </p:grpSpPr>
        <p:sp>
          <p:nvSpPr>
            <p:cNvPr id="74" name="CustomShape 34"/>
            <p:cNvSpPr/>
            <p:nvPr/>
          </p:nvSpPr>
          <p:spPr>
            <a:xfrm>
              <a:off x="5292000" y="5028480"/>
              <a:ext cx="1226160" cy="628200"/>
            </a:xfrm>
            <a:prstGeom prst="rect">
              <a:avLst/>
            </a:prstGeom>
            <a:solidFill>
              <a:schemeClr val="bg1"/>
            </a:solidFill>
            <a:ln w="442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CustomShape 35"/>
            <p:cNvSpPr/>
            <p:nvPr/>
          </p:nvSpPr>
          <p:spPr>
            <a:xfrm>
              <a:off x="5323680" y="5091840"/>
              <a:ext cx="10623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de-DE" sz="1400" spc="-1" strike="noStrike">
                  <a:solidFill>
                    <a:srgbClr val="c00000"/>
                  </a:solidFill>
                  <a:latin typeface="Arial"/>
                </a:rPr>
                <a:t>%</a:t>
              </a:r>
              <a:endParaRPr b="0" lang="de-DE" sz="1400" spc="-1" strike="noStrike">
                <a:latin typeface="Arial"/>
              </a:endParaRPr>
            </a:p>
          </p:txBody>
        </p:sp>
      </p:grpSp>
      <p:grpSp>
        <p:nvGrpSpPr>
          <p:cNvPr id="76" name="Group 36"/>
          <p:cNvGrpSpPr/>
          <p:nvPr/>
        </p:nvGrpSpPr>
        <p:grpSpPr>
          <a:xfrm>
            <a:off x="3934800" y="5949000"/>
            <a:ext cx="4674960" cy="773280"/>
            <a:chOff x="3934800" y="5949000"/>
            <a:chExt cx="4674960" cy="773280"/>
          </a:xfrm>
        </p:grpSpPr>
        <p:sp>
          <p:nvSpPr>
            <p:cNvPr id="77" name="CustomShape 37"/>
            <p:cNvSpPr/>
            <p:nvPr/>
          </p:nvSpPr>
          <p:spPr>
            <a:xfrm>
              <a:off x="3934800" y="5949360"/>
              <a:ext cx="4674600" cy="772920"/>
            </a:xfrm>
            <a:prstGeom prst="rect">
              <a:avLst/>
            </a:prstGeom>
            <a:solidFill>
              <a:schemeClr val="bg1"/>
            </a:solidFill>
            <a:ln w="442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CustomShape 38"/>
            <p:cNvSpPr/>
            <p:nvPr/>
          </p:nvSpPr>
          <p:spPr>
            <a:xfrm>
              <a:off x="5211360" y="6063120"/>
              <a:ext cx="22658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de-DE" sz="1400" spc="-1" strike="noStrike">
                  <a:solidFill>
                    <a:srgbClr val="c00000"/>
                  </a:solidFill>
                  <a:latin typeface="Arial"/>
                </a:rPr>
                <a:t>Parkbox i in Etage j frei?</a:t>
              </a:r>
              <a:endParaRPr b="0" lang="de-DE" sz="1400" spc="-1" strike="noStrike">
                <a:latin typeface="Arial"/>
              </a:endParaRPr>
            </a:p>
          </p:txBody>
        </p:sp>
        <p:sp>
          <p:nvSpPr>
            <p:cNvPr id="79" name="CustomShape 39"/>
            <p:cNvSpPr/>
            <p:nvPr/>
          </p:nvSpPr>
          <p:spPr>
            <a:xfrm>
              <a:off x="7695000" y="6334920"/>
              <a:ext cx="8409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de-DE" sz="1800" spc="-1" strike="noStrike">
                  <a:solidFill>
                    <a:srgbClr val="c00000"/>
                  </a:solidFill>
                  <a:latin typeface="Arial"/>
                </a:rPr>
                <a:t>falsch</a:t>
              </a:r>
              <a:endParaRPr b="0" lang="de-DE" sz="1800" spc="-1" strike="noStrike">
                <a:latin typeface="Arial"/>
              </a:endParaRPr>
            </a:p>
          </p:txBody>
        </p:sp>
        <p:sp>
          <p:nvSpPr>
            <p:cNvPr id="80" name="Line 40"/>
            <p:cNvSpPr/>
            <p:nvPr/>
          </p:nvSpPr>
          <p:spPr>
            <a:xfrm>
              <a:off x="3934800" y="5949000"/>
              <a:ext cx="2383920" cy="773280"/>
            </a:xfrm>
            <a:prstGeom prst="line">
              <a:avLst/>
            </a:prstGeom>
            <a:ln w="442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Line 41"/>
            <p:cNvSpPr/>
            <p:nvPr/>
          </p:nvSpPr>
          <p:spPr>
            <a:xfrm flipV="1">
              <a:off x="6318720" y="5949000"/>
              <a:ext cx="2291040" cy="773280"/>
            </a:xfrm>
            <a:prstGeom prst="line">
              <a:avLst/>
            </a:prstGeom>
            <a:ln w="442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" name="CustomShape 42"/>
            <p:cNvSpPr/>
            <p:nvPr/>
          </p:nvSpPr>
          <p:spPr>
            <a:xfrm>
              <a:off x="4015440" y="6334920"/>
              <a:ext cx="71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de-DE" sz="1800" spc="-1" strike="noStrike">
                  <a:solidFill>
                    <a:srgbClr val="c00000"/>
                  </a:solidFill>
                  <a:latin typeface="Arial"/>
                </a:rPr>
                <a:t>wahr</a:t>
              </a:r>
              <a:endParaRPr b="0" lang="de-DE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1"/>
          <p:cNvGrpSpPr/>
          <p:nvPr/>
        </p:nvGrpSpPr>
        <p:grpSpPr>
          <a:xfrm>
            <a:off x="360000" y="216000"/>
            <a:ext cx="6990840" cy="1313640"/>
            <a:chOff x="360000" y="216000"/>
            <a:chExt cx="6990840" cy="1313640"/>
          </a:xfrm>
        </p:grpSpPr>
        <p:sp>
          <p:nvSpPr>
            <p:cNvPr id="84" name="CustomShape 2"/>
            <p:cNvSpPr/>
            <p:nvPr/>
          </p:nvSpPr>
          <p:spPr>
            <a:xfrm>
              <a:off x="360000" y="216000"/>
              <a:ext cx="6990840" cy="428400"/>
            </a:xfrm>
            <a:prstGeom prst="rect">
              <a:avLst/>
            </a:prstGeom>
            <a:solidFill>
              <a:schemeClr val="bg1"/>
            </a:solidFill>
            <a:ln w="442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3"/>
            <p:cNvSpPr/>
            <p:nvPr/>
          </p:nvSpPr>
          <p:spPr>
            <a:xfrm>
              <a:off x="360000" y="644760"/>
              <a:ext cx="490320" cy="884880"/>
            </a:xfrm>
            <a:prstGeom prst="rect">
              <a:avLst/>
            </a:prstGeom>
            <a:solidFill>
              <a:schemeClr val="bg1"/>
            </a:solidFill>
            <a:ln w="442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CustomShape 4"/>
            <p:cNvSpPr/>
            <p:nvPr/>
          </p:nvSpPr>
          <p:spPr>
            <a:xfrm>
              <a:off x="404280" y="571680"/>
              <a:ext cx="402840" cy="217080"/>
            </a:xfrm>
            <a:prstGeom prst="rect">
              <a:avLst/>
            </a:prstGeom>
            <a:solidFill>
              <a:schemeClr val="bg1"/>
            </a:solidFill>
            <a:ln w="4428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CustomShape 5"/>
            <p:cNvSpPr/>
            <p:nvPr/>
          </p:nvSpPr>
          <p:spPr>
            <a:xfrm>
              <a:off x="717120" y="216000"/>
              <a:ext cx="64029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de-DE" sz="1800" spc="-1" strike="noStrike">
                  <a:solidFill>
                    <a:srgbClr val="c00000"/>
                  </a:solidFill>
                  <a:latin typeface="Arial"/>
                </a:rPr>
                <a:t>Von Etage2 bis Etage0   (Laufvariable  i, Schrittweite 1)</a:t>
              </a:r>
              <a:endParaRPr b="0" lang="de-DE" sz="1800" spc="-1" strike="noStrike">
                <a:latin typeface="Arial"/>
              </a:endParaRPr>
            </a:p>
          </p:txBody>
        </p:sp>
      </p:grpSp>
      <p:grpSp>
        <p:nvGrpSpPr>
          <p:cNvPr id="88" name="Group 6"/>
          <p:cNvGrpSpPr/>
          <p:nvPr/>
        </p:nvGrpSpPr>
        <p:grpSpPr>
          <a:xfrm>
            <a:off x="864000" y="648000"/>
            <a:ext cx="8424720" cy="3200760"/>
            <a:chOff x="864000" y="648000"/>
            <a:chExt cx="8424720" cy="3200760"/>
          </a:xfrm>
        </p:grpSpPr>
        <p:sp>
          <p:nvSpPr>
            <p:cNvPr id="89" name="CustomShape 7"/>
            <p:cNvSpPr/>
            <p:nvPr/>
          </p:nvSpPr>
          <p:spPr>
            <a:xfrm>
              <a:off x="864000" y="648000"/>
              <a:ext cx="8424720" cy="487080"/>
            </a:xfrm>
            <a:prstGeom prst="rect">
              <a:avLst/>
            </a:prstGeom>
            <a:solidFill>
              <a:schemeClr val="bg1"/>
            </a:solidFill>
            <a:ln w="442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8"/>
            <p:cNvSpPr/>
            <p:nvPr/>
          </p:nvSpPr>
          <p:spPr>
            <a:xfrm>
              <a:off x="864000" y="1135440"/>
              <a:ext cx="490320" cy="2713320"/>
            </a:xfrm>
            <a:prstGeom prst="rect">
              <a:avLst/>
            </a:prstGeom>
            <a:solidFill>
              <a:schemeClr val="bg1"/>
            </a:solidFill>
            <a:ln w="442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CustomShape 9"/>
            <p:cNvSpPr/>
            <p:nvPr/>
          </p:nvSpPr>
          <p:spPr>
            <a:xfrm>
              <a:off x="910080" y="1078200"/>
              <a:ext cx="402840" cy="355320"/>
            </a:xfrm>
            <a:prstGeom prst="rect">
              <a:avLst/>
            </a:prstGeom>
            <a:solidFill>
              <a:schemeClr val="bg1"/>
            </a:solidFill>
            <a:ln w="4428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10"/>
            <p:cNvSpPr/>
            <p:nvPr/>
          </p:nvSpPr>
          <p:spPr>
            <a:xfrm>
              <a:off x="1248840" y="648000"/>
              <a:ext cx="59724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de-DE" sz="1800" spc="-1" strike="noStrike">
                  <a:solidFill>
                    <a:srgbClr val="c00000"/>
                  </a:solidFill>
                  <a:latin typeface="Arial"/>
                </a:rPr>
                <a:t>Von Parkplatz0  bis Parkplatz9  (Laufvariable  j, SW 1)</a:t>
              </a:r>
              <a:endParaRPr b="0" lang="de-DE" sz="1800" spc="-1" strike="noStrike">
                <a:latin typeface="Arial"/>
              </a:endParaRPr>
            </a:p>
          </p:txBody>
        </p:sp>
      </p:grpSp>
      <p:grpSp>
        <p:nvGrpSpPr>
          <p:cNvPr id="93" name="Group 11"/>
          <p:cNvGrpSpPr/>
          <p:nvPr/>
        </p:nvGrpSpPr>
        <p:grpSpPr>
          <a:xfrm>
            <a:off x="1373040" y="1135080"/>
            <a:ext cx="4674960" cy="772920"/>
            <a:chOff x="1373040" y="1135080"/>
            <a:chExt cx="4674960" cy="772920"/>
          </a:xfrm>
        </p:grpSpPr>
        <p:sp>
          <p:nvSpPr>
            <p:cNvPr id="94" name="CustomShape 12"/>
            <p:cNvSpPr/>
            <p:nvPr/>
          </p:nvSpPr>
          <p:spPr>
            <a:xfrm>
              <a:off x="1373400" y="1135080"/>
              <a:ext cx="4674600" cy="772920"/>
            </a:xfrm>
            <a:prstGeom prst="rect">
              <a:avLst/>
            </a:prstGeom>
            <a:solidFill>
              <a:schemeClr val="bg1"/>
            </a:solidFill>
            <a:ln w="442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13"/>
            <p:cNvSpPr/>
            <p:nvPr/>
          </p:nvSpPr>
          <p:spPr>
            <a:xfrm>
              <a:off x="2649600" y="1249200"/>
              <a:ext cx="22658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de-DE" sz="1400" spc="-1" strike="noStrike">
                  <a:solidFill>
                    <a:srgbClr val="c00000"/>
                  </a:solidFill>
                  <a:latin typeface="Arial"/>
                </a:rPr>
                <a:t>Parkbox j in Etage i frei?</a:t>
              </a:r>
              <a:endParaRPr b="0" lang="de-DE" sz="1400" spc="-1" strike="noStrike">
                <a:latin typeface="Arial"/>
              </a:endParaRPr>
            </a:p>
          </p:txBody>
        </p:sp>
        <p:sp>
          <p:nvSpPr>
            <p:cNvPr id="96" name="CustomShape 14"/>
            <p:cNvSpPr/>
            <p:nvPr/>
          </p:nvSpPr>
          <p:spPr>
            <a:xfrm>
              <a:off x="5133600" y="1520640"/>
              <a:ext cx="8409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de-DE" sz="1800" spc="-1" strike="noStrike">
                  <a:solidFill>
                    <a:srgbClr val="c00000"/>
                  </a:solidFill>
                  <a:latin typeface="Arial"/>
                </a:rPr>
                <a:t>falsch</a:t>
              </a:r>
              <a:endParaRPr b="0" lang="de-DE" sz="1800" spc="-1" strike="noStrike">
                <a:latin typeface="Arial"/>
              </a:endParaRPr>
            </a:p>
          </p:txBody>
        </p:sp>
        <p:sp>
          <p:nvSpPr>
            <p:cNvPr id="97" name="Line 15"/>
            <p:cNvSpPr/>
            <p:nvPr/>
          </p:nvSpPr>
          <p:spPr>
            <a:xfrm>
              <a:off x="1373040" y="1135080"/>
              <a:ext cx="2383920" cy="772920"/>
            </a:xfrm>
            <a:prstGeom prst="line">
              <a:avLst/>
            </a:prstGeom>
            <a:ln w="442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Line 16"/>
            <p:cNvSpPr/>
            <p:nvPr/>
          </p:nvSpPr>
          <p:spPr>
            <a:xfrm flipV="1">
              <a:off x="3756960" y="1135080"/>
              <a:ext cx="2291040" cy="772920"/>
            </a:xfrm>
            <a:prstGeom prst="line">
              <a:avLst/>
            </a:prstGeom>
            <a:ln w="442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CustomShape 17"/>
            <p:cNvSpPr/>
            <p:nvPr/>
          </p:nvSpPr>
          <p:spPr>
            <a:xfrm>
              <a:off x="1454040" y="1520640"/>
              <a:ext cx="71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de-DE" sz="1800" spc="-1" strike="noStrike">
                  <a:solidFill>
                    <a:srgbClr val="c00000"/>
                  </a:solidFill>
                  <a:latin typeface="Arial"/>
                </a:rPr>
                <a:t>wahr</a:t>
              </a:r>
              <a:endParaRPr b="0" lang="de-DE" sz="1800" spc="-1" strike="noStrike">
                <a:latin typeface="Arial"/>
              </a:endParaRPr>
            </a:p>
          </p:txBody>
        </p:sp>
      </p:grpSp>
      <p:grpSp>
        <p:nvGrpSpPr>
          <p:cNvPr id="100" name="Group 18"/>
          <p:cNvGrpSpPr/>
          <p:nvPr/>
        </p:nvGrpSpPr>
        <p:grpSpPr>
          <a:xfrm>
            <a:off x="257760" y="3888000"/>
            <a:ext cx="7302240" cy="630000"/>
            <a:chOff x="257760" y="3888000"/>
            <a:chExt cx="7302240" cy="630000"/>
          </a:xfrm>
        </p:grpSpPr>
        <p:sp>
          <p:nvSpPr>
            <p:cNvPr id="101" name="CustomShape 19"/>
            <p:cNvSpPr/>
            <p:nvPr/>
          </p:nvSpPr>
          <p:spPr>
            <a:xfrm>
              <a:off x="258480" y="3888000"/>
              <a:ext cx="7301520" cy="630000"/>
            </a:xfrm>
            <a:prstGeom prst="rect">
              <a:avLst/>
            </a:prstGeom>
            <a:solidFill>
              <a:schemeClr val="bg1"/>
            </a:solidFill>
            <a:ln w="442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CustomShape 20"/>
            <p:cNvSpPr/>
            <p:nvPr/>
          </p:nvSpPr>
          <p:spPr>
            <a:xfrm>
              <a:off x="257760" y="3942000"/>
              <a:ext cx="720648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de-DE" sz="1400" spc="-1" strike="noStrike">
                  <a:solidFill>
                    <a:srgbClr val="c00000"/>
                  </a:solidFill>
                  <a:latin typeface="Arial"/>
                </a:rPr>
                <a:t>Rückgabe -1</a:t>
              </a:r>
              <a:endParaRPr b="0" lang="de-DE" sz="1400" spc="-1" strike="noStrike">
                <a:latin typeface="Arial"/>
              </a:endParaRPr>
            </a:p>
          </p:txBody>
        </p:sp>
      </p:grpSp>
      <p:grpSp>
        <p:nvGrpSpPr>
          <p:cNvPr id="103" name="Group 21"/>
          <p:cNvGrpSpPr/>
          <p:nvPr/>
        </p:nvGrpSpPr>
        <p:grpSpPr>
          <a:xfrm>
            <a:off x="3741840" y="1937880"/>
            <a:ext cx="2306160" cy="628200"/>
            <a:chOff x="3741840" y="1937880"/>
            <a:chExt cx="2306160" cy="628200"/>
          </a:xfrm>
        </p:grpSpPr>
        <p:sp>
          <p:nvSpPr>
            <p:cNvPr id="104" name="CustomShape 22"/>
            <p:cNvSpPr/>
            <p:nvPr/>
          </p:nvSpPr>
          <p:spPr>
            <a:xfrm>
              <a:off x="3741840" y="1937880"/>
              <a:ext cx="2306160" cy="628200"/>
            </a:xfrm>
            <a:prstGeom prst="rect">
              <a:avLst/>
            </a:prstGeom>
            <a:solidFill>
              <a:schemeClr val="bg1"/>
            </a:solidFill>
            <a:ln w="442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CustomShape 23"/>
            <p:cNvSpPr/>
            <p:nvPr/>
          </p:nvSpPr>
          <p:spPr>
            <a:xfrm>
              <a:off x="3801600" y="2001240"/>
              <a:ext cx="19980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de-DE" sz="1400" spc="-1" strike="noStrike">
                  <a:solidFill>
                    <a:srgbClr val="c00000"/>
                  </a:solidFill>
                  <a:latin typeface="Arial"/>
                </a:rPr>
                <a:t>%</a:t>
              </a:r>
              <a:endParaRPr b="0" lang="de-DE" sz="1400" spc="-1" strike="noStrike">
                <a:latin typeface="Arial"/>
              </a:endParaRPr>
            </a:p>
          </p:txBody>
        </p:sp>
      </p:grpSp>
      <p:grpSp>
        <p:nvGrpSpPr>
          <p:cNvPr id="106" name="Group 24"/>
          <p:cNvGrpSpPr/>
          <p:nvPr/>
        </p:nvGrpSpPr>
        <p:grpSpPr>
          <a:xfrm>
            <a:off x="1373400" y="1908000"/>
            <a:ext cx="2389680" cy="630000"/>
            <a:chOff x="1373400" y="1908000"/>
            <a:chExt cx="2389680" cy="630000"/>
          </a:xfrm>
        </p:grpSpPr>
        <p:sp>
          <p:nvSpPr>
            <p:cNvPr id="107" name="CustomShape 25"/>
            <p:cNvSpPr/>
            <p:nvPr/>
          </p:nvSpPr>
          <p:spPr>
            <a:xfrm>
              <a:off x="1373760" y="1908000"/>
              <a:ext cx="2389320" cy="630000"/>
            </a:xfrm>
            <a:prstGeom prst="rect">
              <a:avLst/>
            </a:prstGeom>
            <a:solidFill>
              <a:schemeClr val="bg1"/>
            </a:solidFill>
            <a:ln w="442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CustomShape 26"/>
            <p:cNvSpPr/>
            <p:nvPr/>
          </p:nvSpPr>
          <p:spPr>
            <a:xfrm>
              <a:off x="1373400" y="1962000"/>
              <a:ext cx="23580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de-DE" sz="1400" spc="-1" strike="noStrike">
                  <a:solidFill>
                    <a:srgbClr val="c00000"/>
                  </a:solidFill>
                  <a:latin typeface="Arial"/>
                </a:rPr>
                <a:t>Rückgabe i</a:t>
              </a:r>
              <a:endParaRPr b="0" lang="de-DE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LibreOffice/6.2.8.2$Windows_X86_64 LibreOffice_project/f82ddfca21ebc1e222a662a32b25c0c9d20169ee</Application>
  <Words>105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2013-03-06T14:03:22Z</dcterms:created>
  <dc:creator>uNexp73</dc:creator>
  <dc:description/>
  <dc:language>de-DE</dc:language>
  <cp:lastModifiedBy/>
  <dcterms:modified xsi:type="dcterms:W3CDTF">2020-05-19T14:55:46Z</dcterms:modified>
  <cp:revision>129</cp:revision>
  <dc:subject/>
  <dc:title>Folie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