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docProps/custom.xml" ContentType="application/vnd.openxmlformats-officedocument.custom-properties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  <p:sldMasterId id="2147483653" r:id="rId2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GB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9" d="100"/>
          <a:sy n="99" d="100"/>
        </p:scale>
        <p:origin x="108" y="22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Relationship Id="rId30" Type="http://schemas.onlyoffice.com/jsaProject" Target="jsaProject.bin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7954565" name="Marcador de encabezado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1613035267" name="Marcador de fecha 2"/>
          <p:cNvSpPr txBox="1">
            <a:spLocks noGrp="1"/>
          </p:cNvSpPr>
          <p:nvPr>
            <p:ph type="dt" idx="1"/>
          </p:nvPr>
        </p:nvSpPr>
        <p:spPr bwMode="auto"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9EBB009B-6FF4-46E0-AE91-DF12AF56F49C}" type="datetime1">
              <a:rPr lang="es-ES"/>
              <a:t>01/06/2025</a:t>
            </a:fld>
            <a:endParaRPr lang="es-ES"/>
          </a:p>
        </p:txBody>
      </p:sp>
      <p:sp>
        <p:nvSpPr>
          <p:cNvPr id="139595312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280054396" name="Marcador de notas 4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1937616277" name="Marcador de pie de página 5"/>
          <p:cNvSpPr txBox="1">
            <a:spLocks noGrp="1"/>
          </p:cNvSpPr>
          <p:nvPr>
            <p:ph type="ftr" sz="quarter" idx="4"/>
          </p:nvPr>
        </p:nvSpPr>
        <p:spPr bwMode="auto"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1285263932" name="Marcador de número de diapositiva 6"/>
          <p:cNvSpPr txBox="1">
            <a:spLocks noGrp="1"/>
          </p:cNvSpPr>
          <p:nvPr>
            <p:ph type="sldNum" sz="quarter" idx="5"/>
          </p:nvPr>
        </p:nvSpPr>
        <p:spPr bwMode="auto"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C323DE6F-17EA-42B5-A846-12E783F7C8C3}" type="slidenum">
              <a:r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marR="0" lvl="0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1pPr>
    <a:lvl2pPr marL="457200" marR="0" lvl="1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2pPr>
    <a:lvl3pPr marL="914400" marR="0" lvl="2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3pPr>
    <a:lvl4pPr marL="1371600" marR="0" lvl="3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4pPr>
    <a:lvl5pPr marL="1828800" marR="0" lvl="4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9181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9089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3636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D39631-0D63-3584-3A56-4260BEC5FE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79573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5020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38650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B0A1EB-450A-8574-1D16-15FB89024B3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50731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10416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6719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C69E40-857C-B37B-6F9F-E795442A887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75070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42150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577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CCEE03-52AE-D4B7-86A5-E7753498BA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3787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07252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76368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274BA4-898F-8566-75DE-3400D27A28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39268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02215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34591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DE146-4325-3D76-A31E-74B8B7133E0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480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18845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65620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AD46BF-C0EE-1538-D3F7-85A171712E0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5003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88439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13121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2C7F4D-A580-8D88-5024-05E57410A1C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800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93869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4608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1DBEC-85AB-1961-F3E4-8A1EA754FAE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0621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140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45953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6DB9CA-CBC8-F488-95F2-2C9FCF2A8D8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8230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03025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67173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C5B76C-DD23-4FCB-003C-D52A04CFB43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7103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96102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468922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133A2-6693-FAF2-00D9-4E9892C7E7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398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78602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23411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5F0A82-757B-D1BA-3449-0B5164A8F7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0160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8135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046123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5F6BEB-4143-C951-2E22-D4D6B47EB1C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52481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22413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0776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EA86F3-1725-7C0A-3F27-FBCD069357C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0229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13898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94583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8BC42D-2F48-22C6-5AB3-8F2BE911574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0211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8086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97758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713E94-ED42-B8B4-5FE4-609B4E1C82A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8478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31540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10547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E7B23-7FC7-7425-3AE5-4DA2A399B5E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0615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013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36363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BDD7A7-2F42-C508-69BF-388200863B7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0616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2079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82221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574F03-56AC-DA67-A861-8D83099DF5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1.sv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412415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8" y="3292302"/>
            <a:ext cx="10515600" cy="651046"/>
          </a:xfrm>
        </p:spPr>
        <p:txBody>
          <a:bodyPr/>
          <a:lstStyle>
            <a:lvl1pPr>
              <a:defRPr sz="3200"/>
            </a:lvl1pPr>
          </a:lstStyle>
          <a:p>
            <a:pPr lvl="0">
              <a:defRPr/>
            </a:pPr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0847323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182386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99062311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108823"/>
            <a:ext cx="4323602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  <p:sp>
        <p:nvSpPr>
          <p:cNvPr id="311238431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728133"/>
            <a:ext cx="4323601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676195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87604938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buFont typeface="Arial"/>
              <a:buChar char="•"/>
              <a:defRPr sz="2800"/>
            </a:lvl2pPr>
            <a:lvl3pPr>
              <a:buFont typeface="Arial"/>
              <a:buChar char="•"/>
              <a:defRPr sz="2400"/>
            </a:lvl3pPr>
            <a:lvl4pPr>
              <a:buFont typeface="Arial"/>
              <a:buChar char="•"/>
              <a:defRPr sz="2000"/>
            </a:lvl4pPr>
            <a:lvl5pPr>
              <a:buFont typeface="Arial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0586629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1174380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90158333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72248976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992441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0408311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38276894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5138759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12634245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58828247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214899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05918635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10515600" cy="2449366"/>
          </a:xfrm>
        </p:spPr>
        <p:txBody>
          <a:bodyPr/>
          <a:lstStyle>
            <a:lvl1pPr>
              <a:defRPr sz="2400"/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7881666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5202426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880657200" name="Marcador de contenido 3"/>
          <p:cNvSpPr txBox="1">
            <a:spLocks noGrp="1"/>
          </p:cNvSpPr>
          <p:nvPr>
            <p:ph idx="2"/>
          </p:nvPr>
        </p:nvSpPr>
        <p:spPr bwMode="auto">
          <a:xfrm>
            <a:off x="6197602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Diapositiva fin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243914" name="Título 1"/>
          <p:cNvSpPr txBox="1">
            <a:spLocks noGrp="1"/>
          </p:cNvSpPr>
          <p:nvPr>
            <p:ph type="title"/>
          </p:nvPr>
        </p:nvSpPr>
        <p:spPr bwMode="auto"/>
        <p:txBody>
          <a:bodyPr anchorCtr="1"/>
          <a:lstStyle>
            <a:lvl1pPr algn="ctr">
              <a:defRPr sz="3200">
                <a:latin typeface="Roobert"/>
                <a:ea typeface="Roobert"/>
                <a:cs typeface="Roobert"/>
              </a:defRPr>
            </a:lvl1pPr>
          </a:lstStyle>
          <a:p>
            <a:pPr lvl="0">
              <a:defRPr/>
            </a:pPr>
            <a:r>
              <a:rPr lang="es-ES"/>
              <a:t>¡Gracias!</a:t>
            </a:r>
            <a:endParaRPr/>
          </a:p>
        </p:txBody>
      </p:sp>
      <p:pic>
        <p:nvPicPr>
          <p:cNvPr id="1640980558" name="Gráfico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799063" y="6332337"/>
            <a:ext cx="816579" cy="2691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743317" name="Imagen 15" descr="Texto&#10;&#10;Descripción generada automáticamente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8245055" y="6349480"/>
            <a:ext cx="1168513" cy="251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22986150" name="Imagen 16" descr="Logotipo&#10;&#10;Descripción generada automáticamente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0042979" y="6324937"/>
            <a:ext cx="1310824" cy="2762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67592599" name="Imagen 17" descr="Imagen que contiene Texto&#10;&#10;Descripción generada automáticamente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869205" y="6252285"/>
            <a:ext cx="1432595" cy="3489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65279217" name="Imagen 18" descr="Texto&#10;&#10;Descripción generada automáticamente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5238463" y="6335168"/>
            <a:ext cx="931190" cy="266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48638378" name="Picture 3" descr="Logotipo&#10;&#10;Descripción generada automáticamente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697329" y="6252285"/>
            <a:ext cx="521875" cy="33768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25856203" name="Imagen 20" descr="Imagen que contiene Forma&#10;&#10;Descripción generada automáticamente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3951801" y="6258565"/>
            <a:ext cx="657251" cy="34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46857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9317065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292291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9018289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sp>
        <p:nvSpPr>
          <p:cNvPr id="351191306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1553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22372344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838197" y="1484779"/>
            <a:ext cx="5181598" cy="4692182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88039272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172200" y="1484779"/>
            <a:ext cx="5181598" cy="4692182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2760128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55589748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50161726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8805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73529"/>
            <a:ext cx="10515600" cy="94316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8944270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7" y="1503735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00597112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839786" y="2327646"/>
            <a:ext cx="5157784" cy="3862014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6479206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0610" y="1503735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08299878" name="Content Placeholder 5"/>
          <p:cNvSpPr>
            <a:spLocks noGrp="1"/>
          </p:cNvSpPr>
          <p:nvPr>
            <p:ph sz="quarter" idx="4"/>
          </p:nvPr>
        </p:nvSpPr>
        <p:spPr bwMode="auto">
          <a:xfrm flipH="0" flipV="0">
            <a:off x="6172200" y="2327646"/>
            <a:ext cx="5183186" cy="3862014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4641341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1407551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60184320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7057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06908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91986456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6467491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3462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32780027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43260965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1800288" name="Marcador de título 1"/>
          <p:cNvSpPr txBox="1">
            <a:spLocks noGrp="1"/>
          </p:cNvSpPr>
          <p:nvPr>
            <p:ph type="title"/>
          </p:nvPr>
        </p:nvSpPr>
        <p:spPr bwMode="auto">
          <a:xfrm>
            <a:off x="838202" y="1651293"/>
            <a:ext cx="10515600" cy="9837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Título presentación</a:t>
            </a:r>
            <a:endParaRPr/>
          </a:p>
        </p:txBody>
      </p:sp>
      <p:sp>
        <p:nvSpPr>
          <p:cNvPr id="1896240972" name="Marcador de texto 2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791550" y="2833859"/>
            <a:ext cx="10515600" cy="92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Subtítulo presentación</a:t>
            </a:r>
            <a:endParaRPr/>
          </a:p>
        </p:txBody>
      </p:sp>
      <p:pic>
        <p:nvPicPr>
          <p:cNvPr id="1353415587" name="Imagen 1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 flipH="0" flipV="0">
            <a:off x="2012005" y="584579"/>
            <a:ext cx="8074685" cy="7323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5764154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15299" y="5982276"/>
            <a:ext cx="11468099" cy="5884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marL="0" marR="0" lvl="0" indent="0" algn="l" defTabSz="914400" rtl="0">
        <a:lnSpc>
          <a:spcPct val="90000"/>
        </a:lnSpc>
        <a:spcBef>
          <a:spcPts val="0"/>
        </a:spcBef>
        <a:spcAft>
          <a:spcPts val="0"/>
        </a:spcAft>
        <a:buNone/>
        <a:defRPr lang="es-ES" sz="4000" b="1" i="0" u="none" strike="noStrike" cap="none" spc="0">
          <a:solidFill>
            <a:srgbClr val="002060"/>
          </a:solidFill>
          <a:latin typeface="Roobert"/>
        </a:defRPr>
      </a:lvl1pPr>
    </p:titleStyle>
    <p:bodyStyle>
      <a:lvl1pPr marL="0" marR="0" lvl="0" indent="0" algn="l" defTabSz="914400" rtl="0">
        <a:lnSpc>
          <a:spcPct val="90000"/>
        </a:lnSpc>
        <a:spcBef>
          <a:spcPts val="1000"/>
        </a:spcBef>
        <a:spcAft>
          <a:spcPts val="0"/>
        </a:spcAft>
        <a:buNone/>
        <a:defRPr lang="es-ES" sz="2800" b="0" i="0" u="none" strike="noStrike" cap="none" spc="0">
          <a:solidFill>
            <a:srgbClr val="000000"/>
          </a:solidFill>
          <a:latin typeface="Roobert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980691" name="Title 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26837"/>
            <a:ext cx="10515600" cy="98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3800">
                <a:solidFill>
                  <a:srgbClr val="002060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82144595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7"/>
            <a:ext cx="10515600" cy="469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945890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67257615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93365329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cxnSp>
        <p:nvCxnSpPr>
          <p:cNvPr id="247595584" name=""/>
          <p:cNvCxnSpPr/>
          <p:nvPr/>
        </p:nvCxnSpPr>
        <p:spPr bwMode="auto">
          <a:xfrm flipH="0" flipV="1">
            <a:off x="838198" y="6272304"/>
            <a:ext cx="105156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1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999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483790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7" y="3149425"/>
            <a:ext cx="10515600" cy="7939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 fontScale="75000" lnSpcReduction="5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GB" sz="3200"/>
              <a:t>M. Lozano-González, B. Fernández-Domínguez</a:t>
            </a:r>
            <a:r>
              <a:rPr lang="es-ES" sz="3200"/>
              <a:t>, </a:t>
            </a:r>
            <a:r>
              <a:rPr lang="es-ES" sz="3200"/>
              <a:t>J. Lois-Fuentes, </a:t>
            </a:r>
            <a:endParaRPr sz="3200"/>
          </a:p>
          <a:p>
            <a:pPr>
              <a:defRPr/>
            </a:pPr>
            <a:r>
              <a:rPr lang="es-ES" sz="3200"/>
              <a:t>T. Roger, </a:t>
            </a:r>
            <a:r>
              <a:rPr lang="es-ES" sz="3200"/>
              <a:t>F. Delaunay</a:t>
            </a:r>
            <a:endParaRPr sz="3200"/>
          </a:p>
        </p:txBody>
      </p:sp>
      <p:sp>
        <p:nvSpPr>
          <p:cNvPr id="1895502773" name="Title Placeholder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1/2</a:t>
            </a:r>
            <a:r>
              <a:rPr lang="en-GB"/>
              <a:t> – </a:t>
            </a: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3/2</a:t>
            </a:r>
            <a:r>
              <a:rPr lang="en-GB"/>
              <a:t> spin-orbit splitting in</a:t>
            </a:r>
            <a:r>
              <a:rPr lang="en-GB">
                <a:latin typeface="Roobert"/>
                <a:ea typeface="Roobert"/>
                <a:cs typeface="Roobert"/>
              </a:rPr>
              <a:t> </a:t>
            </a:r>
            <a:r>
              <a:rPr lang="en-GB" baseline="30000">
                <a:latin typeface="Roobert"/>
                <a:ea typeface="Roobert"/>
                <a:cs typeface="Roobert"/>
              </a:rPr>
              <a:t>20</a:t>
            </a:r>
            <a:r>
              <a:rPr lang="en-GB"/>
              <a:t>O</a:t>
            </a:r>
            <a:endParaRPr lang="en-GB" b="1" baseline="30000">
              <a:latin typeface="Roobert"/>
              <a:cs typeface="Roobert"/>
            </a:endParaRPr>
          </a:p>
        </p:txBody>
      </p:sp>
      <p:sp>
        <p:nvSpPr>
          <p:cNvPr id="2136906654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flipH="0" flipV="0">
            <a:off x="838197" y="4108822"/>
            <a:ext cx="4323601" cy="4855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en-GB" sz="2000"/>
              <a:t>IGFAE-USC, GANIL and LPC-Caen</a:t>
            </a:r>
            <a:endParaRPr sz="2000"/>
          </a:p>
        </p:txBody>
      </p:sp>
      <p:sp>
        <p:nvSpPr>
          <p:cNvPr id="434358897" name="Text Placeholder 9"/>
          <p:cNvSpPr>
            <a:spLocks noGrp="1"/>
          </p:cNvSpPr>
          <p:nvPr/>
        </p:nvSpPr>
        <p:spPr bwMode="auto">
          <a:xfrm flipH="0" flipV="0">
            <a:off x="838197" y="4594411"/>
            <a:ext cx="4323601" cy="485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 marL="0" marR="0" lvl="0" indent="0" algn="l" defTabSz="914400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 lang="en-GB" sz="2400" b="0" i="0" u="none" strike="noStrike" cap="none" spc="0">
                <a:solidFill>
                  <a:srgbClr val="000000"/>
                </a:solidFill>
                <a:latin typeface="Roobert"/>
              </a:defRPr>
            </a:lvl1pPr>
            <a:lvl2pPr marL="685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i="1"/>
              <a:t>EuNPC 2025 - Caen</a:t>
            </a:r>
            <a:endParaRPr sz="18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67466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E</a:t>
            </a:r>
            <a:r>
              <a:rPr baseline="-25000"/>
              <a:t>x</a:t>
            </a:r>
            <a:r>
              <a:rPr/>
              <a:t> spectrum</a:t>
            </a:r>
            <a:endParaRPr/>
          </a:p>
        </p:txBody>
      </p:sp>
      <p:sp>
        <p:nvSpPr>
          <p:cNvPr id="7205708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4381457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16780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6C6340-1631-DA40-6A5B-5027472BE890}" type="slidenum">
              <a:rPr lang="en-US"/>
              <a:t/>
            </a:fld>
            <a:endParaRPr lang="en-US"/>
          </a:p>
        </p:txBody>
      </p:sp>
      <p:pic>
        <p:nvPicPr>
          <p:cNvPr id="1820924871" name=""/>
          <p:cNvPicPr>
            <a:picLocks noChangeAspect="1"/>
          </p:cNvPicPr>
          <p:nvPr/>
        </p:nvPicPr>
        <p:blipFill>
          <a:blip r:embed="rId3">
            <a:alphaModFix amt="99999"/>
          </a:blip>
          <a:srcRect l="0" t="0" r="0" b="0"/>
          <a:stretch/>
        </p:blipFill>
        <p:spPr bwMode="auto">
          <a:xfrm rot="0" flipH="0" flipV="0">
            <a:off x="1903036" y="1251321"/>
            <a:ext cx="7545478" cy="3704202"/>
          </a:xfrm>
          <a:prstGeom prst="rect">
            <a:avLst/>
          </a:prstGeom>
        </p:spPr>
      </p:pic>
      <p:sp>
        <p:nvSpPr>
          <p:cNvPr id="1111547195" name=""/>
          <p:cNvSpPr/>
          <p:nvPr/>
        </p:nvSpPr>
        <p:spPr bwMode="auto">
          <a:xfrm rot="0" flipH="0" flipV="0">
            <a:off x="1543057" y="5020890"/>
            <a:ext cx="3463192" cy="983593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11 observed states</a:t>
            </a:r>
            <a:endParaRPr sz="200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At E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&gt; 15 MeV (p,d) contamination appears</a:t>
            </a:r>
            <a:endParaRPr sz="2000" b="1" i="0">
              <a:solidFill>
                <a:srgbClr val="000000"/>
              </a:solidFill>
            </a:endParaRPr>
          </a:p>
        </p:txBody>
      </p:sp>
      <p:sp>
        <p:nvSpPr>
          <p:cNvPr id="614683855" name=""/>
          <p:cNvSpPr/>
          <p:nvPr/>
        </p:nvSpPr>
        <p:spPr bwMode="auto">
          <a:xfrm rot="0" flipH="0" flipV="0">
            <a:off x="6924869" y="5020890"/>
            <a:ext cx="3463191" cy="983593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Isospin </a:t>
            </a:r>
            <a:r>
              <a:rPr sz="2000" i="1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T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= 3/2 and 5/2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Assigned based on 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20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O(d,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3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He)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19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N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</p:txBody>
      </p:sp>
      <p:sp>
        <p:nvSpPr>
          <p:cNvPr id="605372809" name=""/>
          <p:cNvSpPr txBox="1"/>
          <p:nvPr/>
        </p:nvSpPr>
        <p:spPr bwMode="auto">
          <a:xfrm rot="0" flipH="0" flipV="0">
            <a:off x="9386984" y="4071470"/>
            <a:ext cx="142951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Negligible 2n phase space contribution</a:t>
            </a:r>
            <a:endParaRPr sz="14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6324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cross-sections</a:t>
            </a:r>
            <a:endParaRPr/>
          </a:p>
        </p:txBody>
      </p:sp>
      <p:sp>
        <p:nvSpPr>
          <p:cNvPr id="7856537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50071201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7207475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727CF1-AAEE-9463-589A-273D9E14568F}" type="slidenum">
              <a:rPr lang="en-US"/>
              <a:t/>
            </a:fld>
            <a:endParaRPr lang="en-US"/>
          </a:p>
        </p:txBody>
      </p:sp>
      <p:pic>
        <p:nvPicPr>
          <p:cNvPr id="8869014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748" y="1316688"/>
            <a:ext cx="3681951" cy="4928531"/>
          </a:xfrm>
          <a:prstGeom prst="rect">
            <a:avLst/>
          </a:prstGeom>
        </p:spPr>
      </p:pic>
      <p:grpSp>
        <p:nvGrpSpPr>
          <p:cNvPr id="178574473" name=""/>
          <p:cNvGrpSpPr/>
          <p:nvPr/>
        </p:nvGrpSpPr>
        <p:grpSpPr bwMode="auto">
          <a:xfrm flipH="0" flipV="0">
            <a:off x="4282161" y="1492904"/>
            <a:ext cx="1622801" cy="1933014"/>
            <a:chOff x="0" y="0"/>
            <a:chExt cx="1622801" cy="1933014"/>
          </a:xfrm>
        </p:grpSpPr>
        <p:sp>
          <p:nvSpPr>
            <p:cNvPr id="1626755199" name=""/>
            <p:cNvSpPr/>
            <p:nvPr/>
          </p:nvSpPr>
          <p:spPr bwMode="auto">
            <a:xfrm rot="0" flipH="0" flipV="0">
              <a:off x="0" y="0"/>
              <a:ext cx="1622801" cy="1933014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43"/>
                  </a:lnTo>
                  <a:lnTo>
                    <a:pt x="43200" y="43200"/>
                  </a:lnTo>
                  <a:lnTo>
                    <a:pt x="0" y="431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21757305" name=""/>
            <p:cNvSpPr/>
            <p:nvPr/>
          </p:nvSpPr>
          <p:spPr bwMode="auto">
            <a:xfrm rot="0" flipH="0" flipV="0">
              <a:off x="352643" y="571497"/>
              <a:ext cx="1136404" cy="1237187"/>
            </a:xfrm>
            <a:prstGeom prst="rect">
              <a:avLst/>
            </a:prstGeom>
            <a:solidFill>
              <a:srgbClr val="CAF0F8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494863001" name=""/>
            <p:cNvCxnSpPr/>
            <p:nvPr/>
          </p:nvCxnSpPr>
          <p:spPr bwMode="auto">
            <a:xfrm rot="0" flipH="0" flipV="1">
              <a:off x="556956" y="397038"/>
              <a:ext cx="846733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23168" name=""/>
            <p:cNvCxnSpPr/>
            <p:nvPr/>
          </p:nvCxnSpPr>
          <p:spPr bwMode="auto">
            <a:xfrm rot="0" flipH="0" flipV="1">
              <a:off x="556956" y="160410"/>
              <a:ext cx="846733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6638824" name=""/>
            <p:cNvSpPr txBox="1"/>
            <p:nvPr/>
          </p:nvSpPr>
          <p:spPr bwMode="auto">
            <a:xfrm rot="0" flipH="0" flipV="0">
              <a:off x="11009" y="278050"/>
              <a:ext cx="546565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ea typeface="Roobert"/>
                  <a:cs typeface="Roobert"/>
                </a:rPr>
                <a:t>0d</a:t>
              </a:r>
              <a:r>
                <a:rPr sz="1200" b="0" baseline="-25000">
                  <a:latin typeface="Roobert"/>
                  <a:ea typeface="Roobert"/>
                  <a:cs typeface="Roobert"/>
                </a:rPr>
                <a:t>5/2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048275079" name=""/>
            <p:cNvSpPr txBox="1"/>
            <p:nvPr/>
          </p:nvSpPr>
          <p:spPr bwMode="auto">
            <a:xfrm rot="0" flipH="0" flipV="0">
              <a:off x="11009" y="42771"/>
              <a:ext cx="549715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cs typeface="Roobert"/>
                </a:rPr>
                <a:t>1s</a:t>
              </a:r>
              <a:r>
                <a:rPr sz="1200" b="0" baseline="-25000">
                  <a:latin typeface="Roobert"/>
                  <a:cs typeface="Roobert"/>
                </a:rPr>
                <a:t>1/2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507763241" name=""/>
            <p:cNvSpPr/>
            <p:nvPr/>
          </p:nvSpPr>
          <p:spPr bwMode="auto">
            <a:xfrm rot="0" flipH="0" flipV="0">
              <a:off x="638658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223985" name=""/>
            <p:cNvSpPr/>
            <p:nvPr/>
          </p:nvSpPr>
          <p:spPr bwMode="auto">
            <a:xfrm rot="0" flipH="0" flipV="0">
              <a:off x="816918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1348233" name=""/>
            <p:cNvSpPr/>
            <p:nvPr/>
          </p:nvSpPr>
          <p:spPr bwMode="auto">
            <a:xfrm rot="0" flipH="0" flipV="0">
              <a:off x="1005262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3576230" name=""/>
            <p:cNvSpPr/>
            <p:nvPr/>
          </p:nvSpPr>
          <p:spPr bwMode="auto">
            <a:xfrm rot="0" flipH="0" flipV="0">
              <a:off x="1194660" y="338218"/>
              <a:ext cx="126266" cy="117638"/>
            </a:xfrm>
            <a:prstGeom prst="ellipse">
              <a:avLst/>
            </a:prstGeom>
            <a:solidFill>
              <a:schemeClr val="bg1"/>
            </a:solidFill>
            <a:ln w="19049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56062551" name=""/>
          <p:cNvGrpSpPr/>
          <p:nvPr/>
        </p:nvGrpSpPr>
        <p:grpSpPr bwMode="auto">
          <a:xfrm flipH="0" flipV="0">
            <a:off x="4359498" y="3749606"/>
            <a:ext cx="1622800" cy="1933013"/>
            <a:chOff x="0" y="0"/>
            <a:chExt cx="1622800" cy="1933013"/>
          </a:xfrm>
        </p:grpSpPr>
        <p:sp>
          <p:nvSpPr>
            <p:cNvPr id="999615388" name=""/>
            <p:cNvSpPr/>
            <p:nvPr/>
          </p:nvSpPr>
          <p:spPr bwMode="auto">
            <a:xfrm rot="0" flipH="0" flipV="0">
              <a:off x="0" y="0"/>
              <a:ext cx="1622800" cy="1933013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43"/>
                  </a:lnTo>
                  <a:lnTo>
                    <a:pt x="43200" y="43200"/>
                  </a:lnTo>
                  <a:lnTo>
                    <a:pt x="0" y="431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58019465" name=""/>
            <p:cNvSpPr/>
            <p:nvPr/>
          </p:nvSpPr>
          <p:spPr bwMode="auto">
            <a:xfrm rot="0" flipH="0" flipV="0">
              <a:off x="352643" y="571496"/>
              <a:ext cx="1136403" cy="1237186"/>
            </a:xfrm>
            <a:prstGeom prst="rect">
              <a:avLst/>
            </a:prstGeom>
            <a:solidFill>
              <a:srgbClr val="CAF0F8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62846412" name=""/>
            <p:cNvCxnSpPr/>
            <p:nvPr/>
          </p:nvCxnSpPr>
          <p:spPr bwMode="auto">
            <a:xfrm rot="0" flipH="0" flipV="1">
              <a:off x="556956" y="397037"/>
              <a:ext cx="846732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620880" name=""/>
            <p:cNvCxnSpPr/>
            <p:nvPr/>
          </p:nvCxnSpPr>
          <p:spPr bwMode="auto">
            <a:xfrm rot="0" flipH="0" flipV="1">
              <a:off x="556956" y="160408"/>
              <a:ext cx="846732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87326" name=""/>
            <p:cNvSpPr txBox="1"/>
            <p:nvPr/>
          </p:nvSpPr>
          <p:spPr bwMode="auto">
            <a:xfrm rot="0" flipH="0" flipV="0">
              <a:off x="11009" y="278049"/>
              <a:ext cx="546924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ea typeface="Roobert"/>
                  <a:cs typeface="Roobert"/>
                </a:rPr>
                <a:t>0d</a:t>
              </a:r>
              <a:r>
                <a:rPr sz="1200" b="0" baseline="-25000">
                  <a:latin typeface="Roobert"/>
                  <a:ea typeface="Roobert"/>
                  <a:cs typeface="Roobert"/>
                </a:rPr>
                <a:t>5/2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437237855" name=""/>
            <p:cNvSpPr txBox="1"/>
            <p:nvPr/>
          </p:nvSpPr>
          <p:spPr bwMode="auto">
            <a:xfrm rot="0" flipH="0" flipV="0">
              <a:off x="11009" y="42770"/>
              <a:ext cx="550074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cs typeface="Roobert"/>
                </a:rPr>
                <a:t>1s</a:t>
              </a:r>
              <a:r>
                <a:rPr sz="1200" b="0" baseline="-25000">
                  <a:latin typeface="Roobert"/>
                  <a:cs typeface="Roobert"/>
                </a:rPr>
                <a:t>1/2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480719940" name=""/>
            <p:cNvSpPr/>
            <p:nvPr/>
          </p:nvSpPr>
          <p:spPr bwMode="auto">
            <a:xfrm rot="0" flipH="0" flipV="0">
              <a:off x="638658" y="338217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17030" name=""/>
            <p:cNvSpPr/>
            <p:nvPr/>
          </p:nvSpPr>
          <p:spPr bwMode="auto">
            <a:xfrm rot="0" flipH="0" flipV="0">
              <a:off x="816918" y="338217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9292165" name=""/>
            <p:cNvSpPr/>
            <p:nvPr/>
          </p:nvSpPr>
          <p:spPr bwMode="auto">
            <a:xfrm rot="0" flipH="0" flipV="0">
              <a:off x="760794" y="100389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3151370" name=""/>
            <p:cNvSpPr/>
            <p:nvPr/>
          </p:nvSpPr>
          <p:spPr bwMode="auto">
            <a:xfrm rot="0" flipH="0" flipV="0">
              <a:off x="1021148" y="107580"/>
              <a:ext cx="126265" cy="117637"/>
            </a:xfrm>
            <a:prstGeom prst="ellipse">
              <a:avLst/>
            </a:prstGeom>
            <a:solidFill>
              <a:schemeClr val="bg1"/>
            </a:solidFill>
            <a:ln w="19049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68362087" name=""/>
          <p:cNvSpPr/>
          <p:nvPr/>
        </p:nvSpPr>
        <p:spPr bwMode="auto">
          <a:xfrm rot="0" flipH="0" flipV="0">
            <a:off x="7056738" y="1318140"/>
            <a:ext cx="4297059" cy="2301359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solidFill>
                  <a:schemeClr val="accent6">
                    <a:lumMod val="50000"/>
                  </a:schemeClr>
                </a:solidFill>
                <a:latin typeface="Roobert"/>
                <a:ea typeface="Roobert"/>
                <a:cs typeface="Roobert"/>
              </a:rPr>
              <a:t>DBWA 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with     </a:t>
            </a:r>
            <a:r>
              <a:rPr sz="2000" b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  	</a:t>
            </a:r>
            <a:endParaRPr sz="2000" b="1">
              <a:solidFill>
                <a:schemeClr val="tx1"/>
              </a:solidFill>
              <a:latin typeface="Roobert"/>
              <a:cs typeface="Roobert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OMP: 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683928" lvl="1" indent="-283878" algn="l">
              <a:buFont typeface="Wingdings"/>
              <a:buChar char="§"/>
              <a:defRPr/>
            </a:pPr>
            <a:r>
              <a:rPr lang="en-GB" sz="20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+ d: Daehnick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marL="683929" lvl="1" indent="-283879" algn="l">
              <a:buFont typeface="Wingdings"/>
              <a:buChar char="§"/>
              <a:defRPr/>
            </a:pPr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</a:t>
            </a:r>
            <a:r>
              <a:rPr lang="en-GB" sz="20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9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+ t: Pang</a:t>
            </a:r>
            <a:r>
              <a:rPr lang="en-GB" sz="20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 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283879" lvl="0" indent="-283879" algn="l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d | t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from ab-initio GFMC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283879" lvl="0" indent="-283879" algn="l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| </a:t>
            </a:r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19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from standard WS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  <p:pic>
        <p:nvPicPr>
          <p:cNvPr id="48695534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652246" y="1496514"/>
            <a:ext cx="958725" cy="294140"/>
          </a:xfrm>
          <a:prstGeom prst="rect">
            <a:avLst/>
          </a:prstGeom>
        </p:spPr>
      </p:pic>
      <p:sp>
        <p:nvSpPr>
          <p:cNvPr id="870235104" name=""/>
          <p:cNvSpPr/>
          <p:nvPr/>
        </p:nvSpPr>
        <p:spPr bwMode="auto">
          <a:xfrm rot="0" flipH="0" flipV="0">
            <a:off x="7056738" y="3780954"/>
            <a:ext cx="4297057" cy="1934044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lnSpc>
                <a:spcPct val="100000"/>
              </a:lnSpc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g.s: 5/2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+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, taking up 71% of the occupation</a:t>
            </a:r>
            <a:endParaRPr sz="200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st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: 1/2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+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, with 8% of 1s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1/2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occupancy</a:t>
            </a:r>
            <a:endParaRPr sz="20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55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cross-sections</a:t>
            </a:r>
            <a:endParaRPr/>
          </a:p>
        </p:txBody>
      </p:sp>
      <p:sp>
        <p:nvSpPr>
          <p:cNvPr id="7560903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94900818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236984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D61B3C-0427-14FB-503B-B32A695CA8BC}" type="slidenum">
              <a:rPr lang="en-US"/>
              <a:t/>
            </a:fld>
            <a:endParaRPr lang="en-US"/>
          </a:p>
        </p:txBody>
      </p:sp>
      <p:pic>
        <p:nvPicPr>
          <p:cNvPr id="12153505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7881" y="1148602"/>
            <a:ext cx="3123832" cy="5029686"/>
          </a:xfrm>
          <a:prstGeom prst="rect">
            <a:avLst/>
          </a:prstGeom>
        </p:spPr>
      </p:pic>
      <p:sp>
        <p:nvSpPr>
          <p:cNvPr id="1199445409" name=""/>
          <p:cNvSpPr/>
          <p:nvPr/>
        </p:nvSpPr>
        <p:spPr bwMode="auto">
          <a:xfrm rot="0" flipH="0" flipV="0">
            <a:off x="1037499" y="1223596"/>
            <a:ext cx="2472846" cy="1512506"/>
          </a:xfrm>
          <a:prstGeom prst="rect">
            <a:avLst/>
          </a:prstGeom>
          <a:noFill/>
          <a:ln w="19049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128431" name=""/>
          <p:cNvSpPr/>
          <p:nvPr/>
        </p:nvSpPr>
        <p:spPr bwMode="auto">
          <a:xfrm rot="0">
            <a:off x="1020308" y="2728632"/>
            <a:ext cx="2482101" cy="3059134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92" y="157"/>
                </a:moveTo>
                <a:lnTo>
                  <a:pt x="43200" y="157"/>
                </a:lnTo>
                <a:lnTo>
                  <a:pt x="43102" y="21598"/>
                </a:lnTo>
                <a:lnTo>
                  <a:pt x="21746" y="21678"/>
                </a:lnTo>
                <a:lnTo>
                  <a:pt x="21551" y="43121"/>
                </a:lnTo>
                <a:lnTo>
                  <a:pt x="0" y="43200"/>
                </a:lnTo>
                <a:lnTo>
                  <a:pt x="191" y="0"/>
                </a:lnTo>
                <a:lnTo>
                  <a:pt x="191" y="0"/>
                </a:lnTo>
                <a:lnTo>
                  <a:pt x="92" y="157"/>
                </a:lnTo>
                <a:close/>
              </a:path>
            </a:pathLst>
          </a:custGeom>
          <a:noFill/>
          <a:ln w="1904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05245680" name=""/>
          <p:cNvGrpSpPr/>
          <p:nvPr/>
        </p:nvGrpSpPr>
        <p:grpSpPr bwMode="auto">
          <a:xfrm flipH="0" flipV="0">
            <a:off x="4191703" y="2355645"/>
            <a:ext cx="1866899" cy="2432261"/>
            <a:chOff x="0" y="0"/>
            <a:chExt cx="1866899" cy="2432261"/>
          </a:xfrm>
        </p:grpSpPr>
        <p:sp>
          <p:nvSpPr>
            <p:cNvPr id="1809741650" name=""/>
            <p:cNvSpPr/>
            <p:nvPr/>
          </p:nvSpPr>
          <p:spPr bwMode="auto">
            <a:xfrm rot="0" flipH="0" flipV="0">
              <a:off x="0" y="0"/>
              <a:ext cx="1866899" cy="2432261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396" y="90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0" y="42959"/>
                  </a:lnTo>
                  <a:lnTo>
                    <a:pt x="396" y="90"/>
                  </a:lnTo>
                  <a:close/>
                </a:path>
              </a:pathLst>
            </a:custGeom>
            <a:noFill/>
            <a:ln w="6349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2547777" name=""/>
            <p:cNvCxnSpPr/>
            <p:nvPr/>
          </p:nvCxnSpPr>
          <p:spPr bwMode="auto">
            <a:xfrm rot="0" flipH="0" flipV="1">
              <a:off x="660018" y="497570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632435" name=""/>
            <p:cNvCxnSpPr/>
            <p:nvPr/>
          </p:nvCxnSpPr>
          <p:spPr bwMode="auto">
            <a:xfrm rot="0" flipH="0" flipV="1">
              <a:off x="660018" y="199526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341009" name=""/>
            <p:cNvSpPr txBox="1"/>
            <p:nvPr/>
          </p:nvSpPr>
          <p:spPr bwMode="auto">
            <a:xfrm rot="0" flipH="0" flipV="0">
              <a:off x="49940" y="2096857"/>
              <a:ext cx="56958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0s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967893990" name=""/>
            <p:cNvSpPr txBox="1"/>
            <p:nvPr/>
          </p:nvSpPr>
          <p:spPr bwMode="auto">
            <a:xfrm rot="0" flipH="0" flipV="0">
              <a:off x="24375" y="1520182"/>
              <a:ext cx="615522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0p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3/2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112698098" name=""/>
            <p:cNvSpPr txBox="1"/>
            <p:nvPr/>
          </p:nvSpPr>
          <p:spPr bwMode="auto">
            <a:xfrm rot="0" flipH="0" flipV="0">
              <a:off x="24375" y="1025485"/>
              <a:ext cx="616494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0p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496699039" name=""/>
            <p:cNvSpPr txBox="1"/>
            <p:nvPr/>
          </p:nvSpPr>
          <p:spPr bwMode="auto">
            <a:xfrm rot="0" flipH="0" flipV="0">
              <a:off x="24375" y="347699"/>
              <a:ext cx="61714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0d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5/2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247400086" name=""/>
            <p:cNvSpPr txBox="1"/>
            <p:nvPr/>
          </p:nvSpPr>
          <p:spPr bwMode="auto">
            <a:xfrm rot="0" flipH="0" flipV="0">
              <a:off x="24375" y="51354"/>
              <a:ext cx="6207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cs typeface="Roobert"/>
                </a:rPr>
                <a:t>1s</a:t>
              </a:r>
              <a:r>
                <a:rPr sz="1400" b="0" baseline="-25000">
                  <a:latin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640984445" name=""/>
            <p:cNvSpPr/>
            <p:nvPr/>
          </p:nvSpPr>
          <p:spPr bwMode="auto">
            <a:xfrm rot="0" flipH="0" flipV="0">
              <a:off x="752533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6679564" name=""/>
            <p:cNvSpPr/>
            <p:nvPr/>
          </p:nvSpPr>
          <p:spPr bwMode="auto">
            <a:xfrm rot="0" flipH="0" flipV="0">
              <a:off x="954380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8239121" name=""/>
            <p:cNvSpPr/>
            <p:nvPr/>
          </p:nvSpPr>
          <p:spPr bwMode="auto">
            <a:xfrm rot="0" flipH="0" flipV="0">
              <a:off x="1167646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0637701" name=""/>
            <p:cNvSpPr/>
            <p:nvPr/>
          </p:nvSpPr>
          <p:spPr bwMode="auto">
            <a:xfrm rot="0" flipH="0" flipV="0">
              <a:off x="1382106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8306277" name=""/>
            <p:cNvCxnSpPr/>
            <p:nvPr/>
          </p:nvCxnSpPr>
          <p:spPr bwMode="auto">
            <a:xfrm rot="0" flipH="0" flipV="1">
              <a:off x="660018" y="1173657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6415597" name=""/>
            <p:cNvSpPr/>
            <p:nvPr/>
          </p:nvSpPr>
          <p:spPr bwMode="auto">
            <a:xfrm rot="0" flipH="0" flipV="0">
              <a:off x="875974" y="1099572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0772549" name=""/>
            <p:cNvSpPr/>
            <p:nvPr/>
          </p:nvSpPr>
          <p:spPr bwMode="auto">
            <a:xfrm rot="0" flipH="0" flipV="0">
              <a:off x="1139407" y="1099572"/>
              <a:ext cx="142973" cy="148170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7458745" name=""/>
            <p:cNvCxnSpPr/>
            <p:nvPr/>
          </p:nvCxnSpPr>
          <p:spPr bwMode="auto">
            <a:xfrm rot="0" flipH="0" flipV="1">
              <a:off x="642886" y="1668355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63249" name=""/>
            <p:cNvSpPr/>
            <p:nvPr/>
          </p:nvSpPr>
          <p:spPr bwMode="auto">
            <a:xfrm rot="0" flipH="0" flipV="0">
              <a:off x="715867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01586705" name=""/>
            <p:cNvSpPr/>
            <p:nvPr/>
          </p:nvSpPr>
          <p:spPr bwMode="auto">
            <a:xfrm rot="0" flipH="0" flipV="0">
              <a:off x="930329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48902" name=""/>
            <p:cNvSpPr/>
            <p:nvPr/>
          </p:nvSpPr>
          <p:spPr bwMode="auto">
            <a:xfrm rot="0" flipH="0" flipV="0">
              <a:off x="1122274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6250830" name=""/>
            <p:cNvSpPr/>
            <p:nvPr/>
          </p:nvSpPr>
          <p:spPr bwMode="auto">
            <a:xfrm rot="0" flipH="0" flipV="0">
              <a:off x="1324269" y="1594267"/>
              <a:ext cx="142973" cy="14817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951586214" name=""/>
            <p:cNvCxnSpPr/>
            <p:nvPr/>
          </p:nvCxnSpPr>
          <p:spPr bwMode="auto">
            <a:xfrm rot="0" flipH="0" flipV="1">
              <a:off x="642886" y="2245028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4742483" name=""/>
            <p:cNvSpPr/>
            <p:nvPr/>
          </p:nvSpPr>
          <p:spPr bwMode="auto">
            <a:xfrm rot="0" flipH="0" flipV="0">
              <a:off x="858841" y="2162936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132049" name=""/>
            <p:cNvSpPr/>
            <p:nvPr/>
          </p:nvSpPr>
          <p:spPr bwMode="auto">
            <a:xfrm rot="0" flipH="0" flipV="0">
              <a:off x="1122274" y="217094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37843155" name=""/>
          <p:cNvSpPr/>
          <p:nvPr/>
        </p:nvSpPr>
        <p:spPr bwMode="auto">
          <a:xfrm rot="0" flipH="0" flipV="0">
            <a:off x="6887707" y="1385611"/>
            <a:ext cx="4059540" cy="1914675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Based on shell-model calculations (see next slide):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ctr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= 3.1 and 4.6 MeV </a:t>
            </a: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0p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1/2</a:t>
            </a:r>
            <a:endParaRPr sz="2000" baseline="-25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ctr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= 6.7, ..., 8.9 MeV </a:t>
            </a: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0p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3/2</a:t>
            </a:r>
            <a:endParaRPr sz="2000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940882978" name=""/>
          <p:cNvSpPr/>
          <p:nvPr/>
        </p:nvSpPr>
        <p:spPr bwMode="auto">
          <a:xfrm rot="0" flipH="0" flipV="0">
            <a:off x="6887707" y="3434373"/>
            <a:ext cx="4059540" cy="1934043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14999"/>
              </a:lnSpc>
              <a:defRPr/>
            </a:pPr>
            <a:r>
              <a:rPr sz="2000" i="0">
                <a:solidFill>
                  <a:schemeClr val="tx1"/>
                </a:solidFill>
                <a:latin typeface="Roobert"/>
                <a:cs typeface="Roobert"/>
              </a:rPr>
              <a:t>T = 3/2 states:</a:t>
            </a:r>
            <a:endParaRPr sz="2000" i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0p</a:t>
            </a:r>
            <a:r>
              <a:rPr sz="2000" baseline="-25000">
                <a:solidFill>
                  <a:schemeClr val="tx1"/>
                </a:solidFill>
                <a:latin typeface="Roobert"/>
                <a:cs typeface="Roobert"/>
              </a:rPr>
              <a:t>1/2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: 61 % of strength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0p</a:t>
            </a:r>
            <a:r>
              <a:rPr sz="2000" baseline="-25000">
                <a:solidFill>
                  <a:schemeClr val="tx1"/>
                </a:solidFill>
                <a:latin typeface="Roobert"/>
                <a:cs typeface="Roobert"/>
              </a:rPr>
              <a:t>3/2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: just 14 % of occupancy!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1198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comparison with models</a:t>
            </a:r>
            <a:endParaRPr/>
          </a:p>
        </p:txBody>
      </p:sp>
      <p:sp>
        <p:nvSpPr>
          <p:cNvPr id="186389813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42522479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5862774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38695E-BD2E-ED70-5330-5742249A2FE7}" type="slidenum">
              <a:rPr lang="en-US"/>
              <a:t/>
            </a:fld>
            <a:endParaRPr lang="en-US"/>
          </a:p>
        </p:txBody>
      </p:sp>
      <p:pic>
        <p:nvPicPr>
          <p:cNvPr id="8770186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85882" y="1316688"/>
            <a:ext cx="6830618" cy="4880907"/>
          </a:xfrm>
          <a:prstGeom prst="rect">
            <a:avLst/>
          </a:prstGeom>
        </p:spPr>
      </p:pic>
      <p:sp>
        <p:nvSpPr>
          <p:cNvPr id="240535754" name=""/>
          <p:cNvSpPr/>
          <p:nvPr/>
        </p:nvSpPr>
        <p:spPr bwMode="auto">
          <a:xfrm rot="0" flipH="0" flipV="0">
            <a:off x="554898" y="1495989"/>
            <a:ext cx="4059540" cy="1707024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SFO-tls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interaction</a:t>
            </a:r>
            <a:endParaRPr sz="2000" b="0">
              <a:solidFill>
                <a:schemeClr val="tx1"/>
              </a:solidFill>
              <a:latin typeface="Roobert"/>
              <a:cs typeface="Roobert"/>
            </a:endParaRPr>
          </a:p>
          <a:p>
            <a:pPr algn="ctr">
              <a:defRPr/>
            </a:pPr>
            <a:r>
              <a:rPr sz="1400" b="0" i="1">
                <a:solidFill>
                  <a:schemeClr val="tx1"/>
                </a:solidFill>
                <a:latin typeface="Roobert"/>
                <a:cs typeface="Roobert"/>
              </a:rPr>
              <a:t>T. Suzuki, T. Otsuka PRC 78 (2008)</a:t>
            </a:r>
            <a:endParaRPr sz="1400" b="0" i="1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l">
              <a:buFont typeface="Arial"/>
              <a:buChar char="•"/>
              <a:defRPr/>
            </a:pP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For </a:t>
            </a:r>
            <a:r>
              <a:rPr sz="2000" b="0" i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p-sd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neutron-rich nuclei</a:t>
            </a:r>
            <a:endParaRPr sz="2000" b="0" i="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l">
              <a:buFont typeface="Arial"/>
              <a:buChar char="•"/>
              <a:defRPr/>
            </a:pPr>
            <a:r>
              <a:rPr sz="2000" b="0" i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Modified: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reduced 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tensor 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and 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ν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π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monopole matrix el.</a:t>
            </a:r>
            <a:endParaRPr sz="2000" b="0" i="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892723476" name=""/>
          <p:cNvSpPr/>
          <p:nvPr/>
        </p:nvSpPr>
        <p:spPr bwMode="auto">
          <a:xfrm rot="0" flipH="0" flipV="0">
            <a:off x="554898" y="3340007"/>
            <a:ext cx="4059540" cy="1805359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5" indent="-327935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C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2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 reduced wrt SFO-tls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5" indent="-327935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Great reproduction of low-lying states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5" indent="-327935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0p</a:t>
            </a:r>
            <a:r>
              <a:rPr sz="2000" i="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3/2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less fragmented than predicted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</p:txBody>
      </p:sp>
      <p:sp>
        <p:nvSpPr>
          <p:cNvPr id="1099950286" name=""/>
          <p:cNvSpPr/>
          <p:nvPr/>
        </p:nvSpPr>
        <p:spPr bwMode="auto">
          <a:xfrm rot="0" flipH="0" flipV="0">
            <a:off x="554898" y="5252565"/>
            <a:ext cx="4059541" cy="945030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7" indent="-305907" algn="l">
              <a:buFont typeface="Arial"/>
              <a:buChar char="•"/>
              <a:defRPr/>
            </a:pPr>
            <a:r>
              <a:rPr sz="2000" b="0" u="none">
                <a:solidFill>
                  <a:schemeClr val="tx1"/>
                </a:solidFill>
                <a:latin typeface="Roobert"/>
                <a:cs typeface="Roobert"/>
              </a:rPr>
              <a:t>How to accommodate T = 5/2? Bc SFo-tls predicts it a much higher Ex!!</a:t>
            </a:r>
            <a:endParaRPr sz="2000" b="0" u="none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5902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centroids</a:t>
            </a:r>
            <a:endParaRPr/>
          </a:p>
        </p:txBody>
      </p:sp>
      <p:sp>
        <p:nvSpPr>
          <p:cNvPr id="202116600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32129846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3878294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6D68974-2908-D8CE-D46A-D7AF64595658}" type="slidenum">
              <a:rPr lang="en-US"/>
              <a:t/>
            </a:fld>
            <a:endParaRPr lang="en-US"/>
          </a:p>
        </p:txBody>
      </p:sp>
      <p:pic>
        <p:nvPicPr>
          <p:cNvPr id="8032171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11770" y="1578161"/>
            <a:ext cx="5997656" cy="3940734"/>
          </a:xfrm>
          <a:prstGeom prst="rect">
            <a:avLst/>
          </a:prstGeom>
        </p:spPr>
      </p:pic>
      <p:sp>
        <p:nvSpPr>
          <p:cNvPr id="1571800949" name=""/>
          <p:cNvSpPr/>
          <p:nvPr/>
        </p:nvSpPr>
        <p:spPr bwMode="auto">
          <a:xfrm rot="0" flipH="0" flipV="0">
            <a:off x="554898" y="1495989"/>
            <a:ext cx="4059540" cy="2229966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 i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Modified </a:t>
            </a:r>
            <a:r>
              <a:rPr sz="2000" b="1">
                <a:solidFill>
                  <a:srgbClr val="7030A0"/>
                </a:solidFill>
                <a:latin typeface="Roobert"/>
                <a:ea typeface="Roobert"/>
                <a:cs typeface="Roobert"/>
              </a:rPr>
              <a:t>SFO-tls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:</a:t>
            </a:r>
            <a:endParaRPr sz="2000" b="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Excellent agreement for 0d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5/2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, 1s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1/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and 0p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1/2</a:t>
            </a:r>
            <a:endParaRPr sz="2000" b="0" i="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0p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3/2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shifted towards high E</a:t>
            </a:r>
            <a:r>
              <a:rPr sz="2000" b="0" i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 b="0" i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sz="2000" b="0" i="0">
                <a:solidFill>
                  <a:schemeClr val="tx1"/>
                </a:solidFill>
                <a:latin typeface="Roobert"/>
                <a:cs typeface="Roobert"/>
              </a:rPr>
              <a:t>and overestimated </a:t>
            </a:r>
            <a:r>
              <a:rPr sz="2000" b="0" i="0">
                <a:solidFill>
                  <a:schemeClr val="tx1"/>
                </a:solidFill>
                <a:latin typeface="STIX"/>
                <a:ea typeface="STIX"/>
                <a:cs typeface="STIX"/>
              </a:rPr>
              <a:t>∑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C</a:t>
            </a:r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S</a:t>
            </a:r>
            <a:endParaRPr sz="2000" b="0" i="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426050755" name=""/>
          <p:cNvSpPr/>
          <p:nvPr/>
        </p:nvSpPr>
        <p:spPr bwMode="auto">
          <a:xfrm rot="0" flipH="0" flipV="0">
            <a:off x="554898" y="3873269"/>
            <a:ext cx="4059540" cy="1934042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14999"/>
              </a:lnSpc>
              <a:defRPr/>
            </a:pPr>
            <a:r>
              <a:rPr sz="2000" b="1" i="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0p</a:t>
            </a:r>
            <a:r>
              <a:rPr sz="2000" b="1" i="0" baseline="-2500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1/2</a:t>
            </a:r>
            <a:r>
              <a:rPr sz="2000" b="1" i="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 - 0p</a:t>
            </a:r>
            <a:r>
              <a:rPr sz="2000" b="1" i="0" baseline="-2500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3/2</a:t>
            </a:r>
            <a:r>
              <a:rPr sz="2000" b="1" i="0">
                <a:solidFill>
                  <a:schemeClr val="accent6">
                    <a:lumMod val="75000"/>
                  </a:schemeClr>
                </a:solidFill>
                <a:latin typeface="Roobert"/>
                <a:cs typeface="Roobert"/>
              </a:rPr>
              <a:t> gap</a:t>
            </a:r>
            <a:r>
              <a:rPr sz="2000" b="0" i="0">
                <a:solidFill>
                  <a:schemeClr val="tx1"/>
                </a:solidFill>
                <a:latin typeface="Roobert"/>
                <a:cs typeface="Roobert"/>
              </a:rPr>
              <a:t>:</a:t>
            </a:r>
            <a:endParaRPr sz="2000" b="0" i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Exp: 3.79(9) MeV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Theo: 5.64 MeV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>
              <a:lnSpc>
                <a:spcPct val="114999"/>
              </a:lnSpc>
              <a:defRPr/>
            </a:pP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 Gap is reduced 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by </a:t>
            </a:r>
            <a:r>
              <a:rPr sz="2000">
                <a:solidFill>
                  <a:schemeClr val="tx1"/>
                </a:solidFill>
                <a:latin typeface="Arial"/>
                <a:ea typeface="Arial"/>
                <a:cs typeface="Arial"/>
              </a:rPr>
              <a:t>~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 1.8 MeV!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2026765082" name=""/>
          <p:cNvSpPr txBox="1"/>
          <p:nvPr/>
        </p:nvSpPr>
        <p:spPr bwMode="auto">
          <a:xfrm rot="0" flipH="0" flipV="0">
            <a:off x="626617" y="5817720"/>
            <a:ext cx="403519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i="1">
                <a:latin typeface="Roobert"/>
                <a:ea typeface="Roobert"/>
                <a:cs typeface="Roobert"/>
              </a:rPr>
              <a:t>No systematic errors on C2S have been included yet. Should we for the EuNPC? About 30% due to OMPs</a:t>
            </a:r>
            <a:endParaRPr sz="1000" i="1">
              <a:latin typeface="Roobert"/>
              <a:cs typeface="Roobert"/>
            </a:endParaRPr>
          </a:p>
        </p:txBody>
      </p:sp>
      <p:sp>
        <p:nvSpPr>
          <p:cNvPr id="1999266066" name=""/>
          <p:cNvSpPr txBox="1"/>
          <p:nvPr/>
        </p:nvSpPr>
        <p:spPr bwMode="auto">
          <a:xfrm rot="0" flipH="0" flipV="0">
            <a:off x="5736690" y="5436539"/>
            <a:ext cx="587273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latin typeface="Roobert"/>
                <a:ea typeface="Roobert"/>
                <a:cs typeface="Roobert"/>
              </a:rPr>
              <a:t>No </a:t>
            </a:r>
            <a:r>
              <a:rPr sz="1800" i="0">
                <a:latin typeface="Roobert"/>
                <a:ea typeface="Roobert"/>
                <a:cs typeface="Roobert"/>
              </a:rPr>
              <a:t>0p vacancies were observed through </a:t>
            </a:r>
            <a:r>
              <a:rPr sz="1800" i="0" baseline="30000">
                <a:latin typeface="Roobert"/>
                <a:ea typeface="Roobert"/>
                <a:cs typeface="Roobert"/>
              </a:rPr>
              <a:t>20</a:t>
            </a:r>
            <a:r>
              <a:rPr sz="1800" i="0">
                <a:latin typeface="Roobert"/>
                <a:ea typeface="Roobert"/>
                <a:cs typeface="Roobert"/>
              </a:rPr>
              <a:t>O(d,p)</a:t>
            </a:r>
            <a:r>
              <a:rPr sz="1800" i="0" baseline="30000">
                <a:latin typeface="Roobert"/>
                <a:ea typeface="Roobert"/>
                <a:cs typeface="Roobert"/>
              </a:rPr>
              <a:t>21</a:t>
            </a:r>
            <a:r>
              <a:rPr sz="1800" i="0">
                <a:latin typeface="Roobert"/>
                <a:ea typeface="Roobert"/>
                <a:cs typeface="Roobert"/>
              </a:rPr>
              <a:t>O</a:t>
            </a:r>
            <a:r>
              <a:rPr sz="1800" i="0">
                <a:latin typeface="Roobert"/>
                <a:ea typeface="Roobert"/>
                <a:cs typeface="Roobert"/>
              </a:rPr>
              <a:t> </a:t>
            </a:r>
            <a:endParaRPr sz="1800" i="0">
              <a:latin typeface="Roobert"/>
              <a:ea typeface="Roobert"/>
              <a:cs typeface="Roobert"/>
            </a:endParaRPr>
          </a:p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B. Fernández-Domínguez </a:t>
            </a:r>
            <a:r>
              <a:rPr sz="1400" i="1">
                <a:latin typeface="Roobert"/>
                <a:ea typeface="Roobert"/>
                <a:cs typeface="Roobert"/>
              </a:rPr>
              <a:t>et al. </a:t>
            </a:r>
            <a:r>
              <a:rPr sz="1400" i="1">
                <a:latin typeface="Roobert"/>
                <a:ea typeface="Roobert"/>
                <a:cs typeface="Roobert"/>
              </a:rPr>
              <a:t>PRC 84 (2011)</a:t>
            </a:r>
            <a:endParaRPr sz="1400" i="0">
              <a:latin typeface="Roobert"/>
              <a:ea typeface="Roobert"/>
              <a:cs typeface="Roobert"/>
            </a:endParaRPr>
          </a:p>
        </p:txBody>
      </p:sp>
      <p:sp>
        <p:nvSpPr>
          <p:cNvPr id="845412741" name=""/>
          <p:cNvSpPr txBox="1"/>
          <p:nvPr/>
        </p:nvSpPr>
        <p:spPr bwMode="auto">
          <a:xfrm rot="0" flipH="0" flipV="0">
            <a:off x="7144704" y="2514240"/>
            <a:ext cx="27250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With T=3/2 alone we reach really low strengths for 0p orbitals....</a:t>
            </a:r>
            <a:endParaRPr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0775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gap evolution</a:t>
            </a:r>
            <a:endParaRPr/>
          </a:p>
        </p:txBody>
      </p:sp>
      <p:sp>
        <p:nvSpPr>
          <p:cNvPr id="2557762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7480838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4314978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A42CB0-2A31-6750-5577-25EB44FEA23B}" type="slidenum">
              <a:rPr lang="en-US"/>
              <a:t/>
            </a:fld>
            <a:endParaRPr lang="en-US"/>
          </a:p>
        </p:txBody>
      </p:sp>
      <p:pic>
        <p:nvPicPr>
          <p:cNvPr id="17590027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76973" y="1833095"/>
            <a:ext cx="4667249" cy="3714750"/>
          </a:xfrm>
          <a:prstGeom prst="rect">
            <a:avLst/>
          </a:prstGeom>
        </p:spPr>
      </p:pic>
      <p:sp>
        <p:nvSpPr>
          <p:cNvPr id="1240700929" name=""/>
          <p:cNvSpPr txBox="1"/>
          <p:nvPr/>
        </p:nvSpPr>
        <p:spPr bwMode="auto">
          <a:xfrm rot="0" flipH="0" flipV="0">
            <a:off x="906764" y="1811617"/>
            <a:ext cx="4471432" cy="373720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16</a:t>
            </a:r>
            <a:r>
              <a:rPr sz="1600">
                <a:latin typeface="Roobert"/>
                <a:ea typeface="Roobert"/>
                <a:cs typeface="Roobert"/>
              </a:rPr>
              <a:t>O(d,t): </a:t>
            </a:r>
            <a:r>
              <a:rPr sz="1200" i="1">
                <a:latin typeface="Roobert"/>
                <a:ea typeface="Roobert"/>
                <a:cs typeface="Roobert"/>
              </a:rPr>
              <a:t>K. H. Purser et al. NPA 132 (1969)</a:t>
            </a:r>
            <a:r>
              <a:rPr sz="1600">
                <a:latin typeface="Roobert"/>
                <a:ea typeface="Roobert"/>
                <a:cs typeface="Roobert"/>
              </a:rPr>
              <a:t>. No need to reanalyze xs bc there is only one state per nlj; just take the Ex</a:t>
            </a:r>
            <a:endParaRPr sz="1600">
              <a:latin typeface="Roobert"/>
              <a:ea typeface="Roobert"/>
              <a:cs typeface="Roobert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16</a:t>
            </a:r>
            <a:r>
              <a:rPr sz="1600">
                <a:latin typeface="Roobert"/>
                <a:ea typeface="Roobert"/>
                <a:cs typeface="Roobert"/>
              </a:rPr>
              <a:t>O(d,p): Alleged state 3/2- is not </a:t>
            </a:r>
            <a:r>
              <a:rPr sz="1600" i="1">
                <a:latin typeface="Roobert"/>
                <a:ea typeface="Roobert"/>
                <a:cs typeface="Roobert"/>
              </a:rPr>
              <a:t>single-particle</a:t>
            </a:r>
            <a:r>
              <a:rPr sz="1600" i="0">
                <a:latin typeface="Roobert"/>
                <a:ea typeface="Roobert"/>
                <a:cs typeface="Roobert"/>
              </a:rPr>
              <a:t> but j-forbidden stripping. See </a:t>
            </a:r>
            <a:r>
              <a:rPr sz="1200" i="1">
                <a:latin typeface="Roobert"/>
                <a:ea typeface="Roobert"/>
                <a:cs typeface="Roobert"/>
              </a:rPr>
              <a:t>K. Hosono JPSP 25 (1968) </a:t>
            </a:r>
            <a:r>
              <a:rPr sz="1600" i="0">
                <a:latin typeface="Roobert"/>
                <a:ea typeface="Roobert"/>
                <a:cs typeface="Roobert"/>
              </a:rPr>
              <a:t>Table II. This state is neutron 0d</a:t>
            </a:r>
            <a:r>
              <a:rPr sz="1600" i="0" baseline="-25000">
                <a:latin typeface="Roobert"/>
                <a:ea typeface="Roobert"/>
                <a:cs typeface="Roobert"/>
              </a:rPr>
              <a:t>5/2</a:t>
            </a:r>
            <a:r>
              <a:rPr sz="1600" i="0">
                <a:latin typeface="Roobert"/>
                <a:ea typeface="Roobert"/>
                <a:cs typeface="Roobert"/>
              </a:rPr>
              <a:t> + proton 0p</a:t>
            </a:r>
            <a:r>
              <a:rPr sz="1600" i="0" baseline="-25000">
                <a:latin typeface="Roobert"/>
                <a:ea typeface="Roobert"/>
                <a:cs typeface="Roobert"/>
              </a:rPr>
              <a:t>1/2</a:t>
            </a:r>
            <a:r>
              <a:rPr sz="1600" i="0" baseline="30000">
                <a:latin typeface="Roobert"/>
                <a:ea typeface="Roobert"/>
                <a:cs typeface="Roobert"/>
              </a:rPr>
              <a:t>-1</a:t>
            </a:r>
            <a:r>
              <a:rPr sz="1600" i="0">
                <a:latin typeface="Roobert"/>
                <a:ea typeface="Roobert"/>
                <a:cs typeface="Roobert"/>
              </a:rPr>
              <a:t>0d</a:t>
            </a:r>
            <a:r>
              <a:rPr sz="1600" i="0" baseline="-25000">
                <a:latin typeface="Roobert"/>
                <a:ea typeface="Roobert"/>
                <a:cs typeface="Roobert"/>
              </a:rPr>
              <a:t>5/2</a:t>
            </a:r>
            <a:r>
              <a:rPr sz="1600" i="0" baseline="30000">
                <a:latin typeface="Roobert"/>
                <a:ea typeface="Roobert"/>
                <a:cs typeface="Roobert"/>
              </a:rPr>
              <a:t>1</a:t>
            </a:r>
            <a:r>
              <a:rPr sz="1600" i="0">
                <a:latin typeface="Roobert"/>
                <a:ea typeface="Roobert"/>
                <a:cs typeface="Roobert"/>
              </a:rPr>
              <a:t> as I understood from it</a:t>
            </a:r>
            <a:endParaRPr sz="1600" i="0">
              <a:latin typeface="Roobert"/>
              <a:ea typeface="Roobert"/>
              <a:cs typeface="Roobert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18</a:t>
            </a:r>
            <a:r>
              <a:rPr sz="1600">
                <a:latin typeface="Roobert"/>
                <a:ea typeface="Roobert"/>
                <a:cs typeface="Roobert"/>
              </a:rPr>
              <a:t>O(d,t)</a:t>
            </a:r>
            <a:r>
              <a:rPr sz="1600">
                <a:latin typeface="Roobert"/>
                <a:ea typeface="Roobert"/>
                <a:cs typeface="Roobert"/>
              </a:rPr>
              <a:t>: </a:t>
            </a:r>
            <a:r>
              <a:rPr sz="1200" i="1">
                <a:latin typeface="Roobert"/>
                <a:ea typeface="Roobert"/>
                <a:cs typeface="Roobert"/>
              </a:rPr>
              <a:t>G. Mairle et al. NPA 280 (1977)</a:t>
            </a:r>
            <a:r>
              <a:rPr sz="1600">
                <a:latin typeface="Roobert"/>
                <a:ea typeface="Roobert"/>
                <a:cs typeface="Roobert"/>
              </a:rPr>
              <a:t>. Reanalysis of xs with our OMPs and Fresco. Major discrepancies with their paper </a:t>
            </a:r>
            <a:endParaRPr sz="1600">
              <a:latin typeface="Roobert"/>
              <a:ea typeface="Roobert"/>
              <a:cs typeface="Roobert"/>
            </a:endParaRPr>
          </a:p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1600" baseline="30000">
                <a:latin typeface="Roobert"/>
                <a:ea typeface="Roobert"/>
                <a:cs typeface="Roobert"/>
              </a:rPr>
              <a:t>20</a:t>
            </a:r>
            <a:r>
              <a:rPr sz="1600">
                <a:latin typeface="Roobert"/>
                <a:ea typeface="Roobert"/>
                <a:cs typeface="Roobert"/>
              </a:rPr>
              <a:t>O(d,t): this experiment</a:t>
            </a:r>
            <a:endParaRPr sz="1600">
              <a:latin typeface="Roobert"/>
              <a:ea typeface="Roobert"/>
              <a:cs typeface="Roobert"/>
            </a:endParaRPr>
          </a:p>
          <a:p>
            <a:pPr>
              <a:lnSpc>
                <a:spcPct val="114999"/>
              </a:lnSpc>
              <a:defRPr/>
            </a:pPr>
            <a:endParaRPr sz="1600">
              <a:latin typeface="Roobert"/>
              <a:cs typeface="Roobert"/>
            </a:endParaRPr>
          </a:p>
        </p:txBody>
      </p:sp>
      <p:sp>
        <p:nvSpPr>
          <p:cNvPr id="1809065357" name=""/>
          <p:cNvSpPr txBox="1"/>
          <p:nvPr/>
        </p:nvSpPr>
        <p:spPr bwMode="auto">
          <a:xfrm rot="0" flipH="0" flipV="0">
            <a:off x="5641249" y="5602941"/>
            <a:ext cx="585727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latin typeface="Roobert"/>
                <a:ea typeface="Roobert"/>
                <a:cs typeface="Roobert"/>
              </a:rPr>
              <a:t>We are lacking theo calculations for 16O and 18O</a:t>
            </a:r>
            <a:endParaRPr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6939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Conclusions</a:t>
            </a:r>
            <a:endParaRPr/>
          </a:p>
        </p:txBody>
      </p:sp>
      <p:sp>
        <p:nvSpPr>
          <p:cNvPr id="82615073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13458282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4140042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C627867-A383-825F-36F6-DDD96EE6C092}" type="slidenum">
              <a:rPr lang="en-US"/>
              <a:t/>
            </a:fld>
            <a:endParaRPr lang="en-US"/>
          </a:p>
        </p:txBody>
      </p:sp>
      <p:sp>
        <p:nvSpPr>
          <p:cNvPr id="1818617053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5"/>
            <a:ext cx="10515600" cy="4697129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>
              <a:defRPr/>
            </a:pPr>
            <a:r>
              <a:rPr/>
              <a:t>To be determined</a:t>
            </a:r>
            <a:endParaRPr/>
          </a:p>
        </p:txBody>
      </p:sp>
      <p:pic>
        <p:nvPicPr>
          <p:cNvPr id="15987195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19980" y="1899622"/>
            <a:ext cx="6389651" cy="4235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8313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Acknowledgements</a:t>
            </a:r>
            <a:endParaRPr/>
          </a:p>
        </p:txBody>
      </p:sp>
      <p:sp>
        <p:nvSpPr>
          <p:cNvPr id="5627772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41741571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6516021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E17A3D-BC1A-8CC6-F059-FB7376A3D304}" type="slidenum">
              <a:rPr lang="en-US"/>
              <a:t/>
            </a:fld>
            <a:endParaRPr lang="en-US"/>
          </a:p>
        </p:txBody>
      </p:sp>
      <p:pic>
        <p:nvPicPr>
          <p:cNvPr id="9733262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55687" y="1486490"/>
            <a:ext cx="1354532" cy="288966"/>
          </a:xfrm>
          <a:prstGeom prst="rect">
            <a:avLst/>
          </a:prstGeom>
        </p:spPr>
      </p:pic>
      <p:sp>
        <p:nvSpPr>
          <p:cNvPr id="1936270843" name=""/>
          <p:cNvSpPr txBox="1"/>
          <p:nvPr/>
        </p:nvSpPr>
        <p:spPr bwMode="auto">
          <a:xfrm rot="0" flipH="0" flipV="0">
            <a:off x="990808" y="1970367"/>
            <a:ext cx="1593728" cy="3383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T. Roger 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 Pancin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F. Saillant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G. Wittwer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V. Morel </a:t>
            </a:r>
            <a:endParaRPr>
              <a:latin typeface="Roobert"/>
              <a:cs typeface="Roobert"/>
            </a:endParaRPr>
          </a:p>
          <a:p>
            <a:pPr marL="283879" indent="-283879">
              <a:buAutoNum type="alphaUcPeriod"/>
              <a:defRPr/>
            </a:pPr>
            <a:r>
              <a:rPr>
                <a:latin typeface="Roobert"/>
                <a:ea typeface="Roobert"/>
                <a:cs typeface="Roobert"/>
              </a:rPr>
              <a:t>Cassisa 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J.C. Thomas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O. Sorlin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L. Cáceres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C. Stodel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F. de Oliveira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C. Nicole</a:t>
            </a:r>
            <a:endParaRPr>
              <a:latin typeface="Roobert"/>
              <a:cs typeface="Roobert"/>
            </a:endParaRPr>
          </a:p>
        </p:txBody>
      </p:sp>
      <p:pic>
        <p:nvPicPr>
          <p:cNvPr id="7387526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123824" y="1447527"/>
            <a:ext cx="655695" cy="423178"/>
          </a:xfrm>
          <a:prstGeom prst="rect">
            <a:avLst/>
          </a:prstGeom>
        </p:spPr>
      </p:pic>
      <p:sp>
        <p:nvSpPr>
          <p:cNvPr id="1944028844" name=""/>
          <p:cNvSpPr txBox="1"/>
          <p:nvPr/>
        </p:nvSpPr>
        <p:spPr bwMode="auto">
          <a:xfrm rot="0" flipH="0" flipV="0">
            <a:off x="3194632" y="1998382"/>
            <a:ext cx="2220830" cy="2835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 Lois-Fuentes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B. Fernández-Domínguez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M. Caamaño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D. Fernández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D. Regueira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C. Cabo 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H. Álvarez-Pol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Y. Ayyad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G. Mantovani</a:t>
            </a:r>
            <a:endParaRPr>
              <a:latin typeface="Roobert"/>
              <a:cs typeface="Roobert"/>
            </a:endParaRPr>
          </a:p>
        </p:txBody>
      </p:sp>
      <p:pic>
        <p:nvPicPr>
          <p:cNvPr id="209708262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906993" y="1357551"/>
            <a:ext cx="798814" cy="546844"/>
          </a:xfrm>
          <a:prstGeom prst="rect">
            <a:avLst/>
          </a:prstGeom>
        </p:spPr>
      </p:pic>
      <p:sp>
        <p:nvSpPr>
          <p:cNvPr id="822163033" name=""/>
          <p:cNvSpPr txBox="1"/>
          <p:nvPr/>
        </p:nvSpPr>
        <p:spPr bwMode="auto">
          <a:xfrm rot="0" flipH="0" flipV="0">
            <a:off x="5828014" y="2110440"/>
            <a:ext cx="156452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F. Delaunay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L. Achouri</a:t>
            </a:r>
            <a:endParaRPr>
              <a:latin typeface="Roobert"/>
              <a:cs typeface="Roobert"/>
            </a:endParaRPr>
          </a:p>
        </p:txBody>
      </p:sp>
      <p:pic>
        <p:nvPicPr>
          <p:cNvPr id="85368163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038597" y="1542777"/>
            <a:ext cx="1027899" cy="327929"/>
          </a:xfrm>
          <a:prstGeom prst="rect">
            <a:avLst/>
          </a:prstGeom>
        </p:spPr>
      </p:pic>
      <p:pic>
        <p:nvPicPr>
          <p:cNvPr id="66782144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828014" y="2917728"/>
            <a:ext cx="1057810" cy="567457"/>
          </a:xfrm>
          <a:prstGeom prst="rect">
            <a:avLst/>
          </a:prstGeom>
        </p:spPr>
      </p:pic>
      <p:sp>
        <p:nvSpPr>
          <p:cNvPr id="607077057" name=""/>
          <p:cNvSpPr txBox="1"/>
          <p:nvPr/>
        </p:nvSpPr>
        <p:spPr bwMode="auto">
          <a:xfrm rot="0" flipH="0" flipV="0">
            <a:off x="5856029" y="3604558"/>
            <a:ext cx="1971087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J. Giovinnazzo</a:t>
            </a:r>
            <a:endParaRPr>
              <a:latin typeface="Roobert"/>
              <a:cs typeface="Roobert"/>
            </a:endParaRPr>
          </a:p>
          <a:p>
            <a:pPr marL="283879" indent="-283879">
              <a:buAutoNum type="alphaUcPeriod"/>
              <a:defRPr/>
            </a:pPr>
            <a:r>
              <a:rPr>
                <a:latin typeface="Roobert"/>
                <a:ea typeface="Roobert"/>
                <a:cs typeface="Roobert"/>
              </a:rPr>
              <a:t>Ortega-Moral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S. Grevy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Q. Delignac</a:t>
            </a:r>
            <a:endParaRPr>
              <a:latin typeface="Roobert"/>
              <a:cs typeface="Roobert"/>
            </a:endParaRPr>
          </a:p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T. Kurtikian</a:t>
            </a:r>
            <a:endParaRPr>
              <a:latin typeface="Roobert"/>
              <a:cs typeface="Roobert"/>
            </a:endParaRPr>
          </a:p>
        </p:txBody>
      </p:sp>
      <p:sp>
        <p:nvSpPr>
          <p:cNvPr id="22486905" name=""/>
          <p:cNvSpPr txBox="1"/>
          <p:nvPr/>
        </p:nvSpPr>
        <p:spPr bwMode="auto">
          <a:xfrm rot="0" flipH="0" flipV="0">
            <a:off x="8900294" y="1755587"/>
            <a:ext cx="134006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Roobert"/>
                <a:ea typeface="Roobert"/>
                <a:cs typeface="Roobert"/>
              </a:rPr>
              <a:t>Others pending of adding</a:t>
            </a:r>
            <a:endParaRPr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2671160" name="Title 1"/>
          <p:cNvSpPr>
            <a:spLocks noGrp="1"/>
          </p:cNvSpPr>
          <p:nvPr>
            <p:ph type="title"/>
          </p:nvPr>
        </p:nvSpPr>
        <p:spPr bwMode="auto">
          <a:xfrm>
            <a:off x="838197" y="2773454"/>
            <a:ext cx="10515600" cy="989851"/>
          </a:xfrm>
        </p:spPr>
        <p:txBody>
          <a:bodyPr/>
          <a:lstStyle/>
          <a:p>
            <a:pPr algn="ctr">
              <a:defRPr/>
            </a:pPr>
            <a:r>
              <a:rPr/>
              <a:t>Extra slides</a:t>
            </a:r>
            <a:endParaRPr/>
          </a:p>
        </p:txBody>
      </p:sp>
      <p:sp>
        <p:nvSpPr>
          <p:cNvPr id="110220719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38162230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4707381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093DDE8-D9D9-A484-5317-42D1F85CBB34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41173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5852904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7811985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3070286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5937FE-C2FC-F1C1-D767-B70ACF798319}" type="slidenum">
              <a:rPr lang="en-US"/>
              <a:t/>
            </a:fld>
            <a:endParaRPr lang="en-US"/>
          </a:p>
        </p:txBody>
      </p:sp>
      <p:sp>
        <p:nvSpPr>
          <p:cNvPr id="404416015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>
              <a:defRPr/>
            </a:pPr>
            <a:endParaRPr/>
          </a:p>
        </p:txBody>
      </p:sp>
      <p:grpSp>
        <p:nvGrpSpPr>
          <p:cNvPr id="1005980846" name=""/>
          <p:cNvGrpSpPr/>
          <p:nvPr/>
        </p:nvGrpSpPr>
        <p:grpSpPr bwMode="auto">
          <a:xfrm>
            <a:off x="7602573" y="3053467"/>
            <a:ext cx="3738172" cy="2754778"/>
            <a:chOff x="0" y="0"/>
            <a:chExt cx="3738172" cy="2754778"/>
          </a:xfrm>
        </p:grpSpPr>
        <p:sp>
          <p:nvSpPr>
            <p:cNvPr id="773063284" name=""/>
            <p:cNvSpPr/>
            <p:nvPr/>
          </p:nvSpPr>
          <p:spPr bwMode="auto">
            <a:xfrm rot="0" flipH="0" flipV="0">
              <a:off x="27664" y="0"/>
              <a:ext cx="3710507" cy="27547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627089162" name=""/>
            <p:cNvCxnSpPr/>
            <p:nvPr/>
          </p:nvCxnSpPr>
          <p:spPr bwMode="auto">
            <a:xfrm flipH="0" flipV="1">
              <a:off x="581848" y="253999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812235" name=""/>
            <p:cNvCxnSpPr/>
            <p:nvPr/>
          </p:nvCxnSpPr>
          <p:spPr bwMode="auto">
            <a:xfrm flipH="0" flipV="1">
              <a:off x="581848" y="188957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648674" name=""/>
            <p:cNvCxnSpPr/>
            <p:nvPr/>
          </p:nvCxnSpPr>
          <p:spPr bwMode="auto">
            <a:xfrm flipH="0" flipV="1">
              <a:off x="581848" y="13292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25267" name=""/>
            <p:cNvCxnSpPr/>
            <p:nvPr/>
          </p:nvCxnSpPr>
          <p:spPr bwMode="auto">
            <a:xfrm flipH="0" flipV="1">
              <a:off x="581848" y="56354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080163" name=""/>
            <p:cNvCxnSpPr/>
            <p:nvPr/>
          </p:nvCxnSpPr>
          <p:spPr bwMode="auto">
            <a:xfrm flipH="0" flipV="1">
              <a:off x="581848" y="2259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431802" name=""/>
            <p:cNvSpPr/>
            <p:nvPr/>
          </p:nvSpPr>
          <p:spPr bwMode="auto">
            <a:xfrm rot="0" flipH="0" flipV="0">
              <a:off x="2216040" y="933822"/>
              <a:ext cx="1428748" cy="1764925"/>
            </a:xfrm>
            <a:prstGeom prst="rect">
              <a:avLst/>
            </a:prstGeom>
            <a:solidFill>
              <a:srgbClr val="B3CDE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1633727416" name=""/>
            <p:cNvCxnSpPr/>
            <p:nvPr/>
          </p:nvCxnSpPr>
          <p:spPr bwMode="auto">
            <a:xfrm flipH="0" flipV="1">
              <a:off x="2398135" y="56354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901123" name=""/>
            <p:cNvCxnSpPr/>
            <p:nvPr/>
          </p:nvCxnSpPr>
          <p:spPr bwMode="auto">
            <a:xfrm flipH="0" flipV="1">
              <a:off x="2398135" y="2259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768587" name=""/>
            <p:cNvSpPr txBox="1"/>
            <p:nvPr/>
          </p:nvSpPr>
          <p:spPr bwMode="auto">
            <a:xfrm rot="0" flipH="0" flipV="0">
              <a:off x="24784" y="2363108"/>
              <a:ext cx="62926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0s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71596195" name=""/>
            <p:cNvSpPr txBox="1"/>
            <p:nvPr/>
          </p:nvSpPr>
          <p:spPr bwMode="auto">
            <a:xfrm rot="0" flipH="0" flipV="0">
              <a:off x="27664" y="1721758"/>
              <a:ext cx="68027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0p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3/2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504628126" name=""/>
            <p:cNvSpPr txBox="1"/>
            <p:nvPr/>
          </p:nvSpPr>
          <p:spPr bwMode="auto">
            <a:xfrm rot="0" flipH="0" flipV="0">
              <a:off x="24784" y="1161464"/>
              <a:ext cx="68135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0p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367917473" name=""/>
            <p:cNvSpPr txBox="1"/>
            <p:nvPr/>
          </p:nvSpPr>
          <p:spPr bwMode="auto">
            <a:xfrm rot="0" flipH="0" flipV="0">
              <a:off x="0" y="395728"/>
              <a:ext cx="68207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0d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5/2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111693443" name=""/>
            <p:cNvSpPr txBox="1"/>
            <p:nvPr/>
          </p:nvSpPr>
          <p:spPr bwMode="auto">
            <a:xfrm rot="0" flipH="0" flipV="0">
              <a:off x="24784" y="58164"/>
              <a:ext cx="68603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cs typeface="Roobert"/>
                </a:rPr>
                <a:t>1s</a:t>
              </a:r>
              <a:r>
                <a:rPr sz="1600" b="0" baseline="-25000">
                  <a:latin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020091548" name=""/>
            <p:cNvSpPr/>
            <p:nvPr/>
          </p:nvSpPr>
          <p:spPr bwMode="auto">
            <a:xfrm rot="0" flipH="0" flipV="0">
              <a:off x="2500857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2864608" name=""/>
            <p:cNvSpPr/>
            <p:nvPr/>
          </p:nvSpPr>
          <p:spPr bwMode="auto">
            <a:xfrm rot="0" flipH="0" flipV="0">
              <a:off x="2724974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5010993" name=""/>
            <p:cNvSpPr/>
            <p:nvPr/>
          </p:nvSpPr>
          <p:spPr bwMode="auto">
            <a:xfrm rot="0" flipH="0" flipV="0">
              <a:off x="2961769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7803397" name=""/>
            <p:cNvSpPr/>
            <p:nvPr/>
          </p:nvSpPr>
          <p:spPr bwMode="auto">
            <a:xfrm rot="0" flipH="0" flipV="0">
              <a:off x="3199892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7013754" name=""/>
            <p:cNvSpPr/>
            <p:nvPr/>
          </p:nvSpPr>
          <p:spPr bwMode="auto">
            <a:xfrm rot="0" flipH="0" flipV="0">
              <a:off x="821630" y="2447019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5608448" name=""/>
            <p:cNvSpPr/>
            <p:nvPr/>
          </p:nvSpPr>
          <p:spPr bwMode="auto">
            <a:xfrm rot="0" flipH="0" flipV="0">
              <a:off x="1114128" y="2456089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9086563" name=""/>
            <p:cNvSpPr/>
            <p:nvPr/>
          </p:nvSpPr>
          <p:spPr bwMode="auto">
            <a:xfrm rot="0" flipH="0" flipV="0">
              <a:off x="662881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3100529" name=""/>
            <p:cNvSpPr/>
            <p:nvPr/>
          </p:nvSpPr>
          <p:spPr bwMode="auto">
            <a:xfrm rot="0" flipH="0" flipV="0">
              <a:off x="901005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1503924" name=""/>
            <p:cNvSpPr/>
            <p:nvPr/>
          </p:nvSpPr>
          <p:spPr bwMode="auto">
            <a:xfrm rot="0" flipH="0" flipV="0">
              <a:off x="1114128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4622423" name=""/>
            <p:cNvSpPr/>
            <p:nvPr/>
          </p:nvSpPr>
          <p:spPr bwMode="auto">
            <a:xfrm rot="0" flipH="0" flipV="0">
              <a:off x="1338408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9506631" name=""/>
            <p:cNvSpPr/>
            <p:nvPr/>
          </p:nvSpPr>
          <p:spPr bwMode="auto">
            <a:xfrm rot="0" flipH="0" flipV="0">
              <a:off x="821630" y="1245375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4795834" name=""/>
            <p:cNvSpPr/>
            <p:nvPr/>
          </p:nvSpPr>
          <p:spPr bwMode="auto">
            <a:xfrm rot="0" flipH="0" flipV="0">
              <a:off x="1114128" y="1245375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24446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A recap on the SO splitting</a:t>
            </a:r>
            <a:endParaRPr lang="en-GB"/>
          </a:p>
        </p:txBody>
      </p:sp>
      <p:sp>
        <p:nvSpPr>
          <p:cNvPr id="676601691" name="Content Placeholder 2"/>
          <p:cNvSpPr>
            <a:spLocks noGrp="1"/>
          </p:cNvSpPr>
          <p:nvPr>
            <p:ph idx="1"/>
          </p:nvPr>
        </p:nvSpPr>
        <p:spPr bwMode="auto">
          <a:xfrm>
            <a:off x="838197" y="1438086"/>
            <a:ext cx="10515600" cy="469713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Introduced by M. Goeppert-Mayer, reproduces magic numbers for stable nuclei.</a:t>
            </a:r>
            <a:endParaRPr sz="2400"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7252941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81640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DC930-1A9D-745F-3CEF-3A5B3A474150}" type="slidenum">
              <a:rPr lang="en-US"/>
              <a:t/>
            </a:fld>
            <a:endParaRPr/>
          </a:p>
        </p:txBody>
      </p:sp>
      <p:sp>
        <p:nvSpPr>
          <p:cNvPr id="90693633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pic>
        <p:nvPicPr>
          <p:cNvPr id="16398981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3404" y="2342960"/>
            <a:ext cx="5063972" cy="3596154"/>
          </a:xfrm>
          <a:prstGeom prst="rect">
            <a:avLst/>
          </a:prstGeom>
        </p:spPr>
      </p:pic>
      <p:sp>
        <p:nvSpPr>
          <p:cNvPr id="2045612915" name=""/>
          <p:cNvSpPr txBox="1"/>
          <p:nvPr/>
        </p:nvSpPr>
        <p:spPr bwMode="auto">
          <a:xfrm rot="0" flipH="0" flipV="0">
            <a:off x="6726391" y="2342959"/>
            <a:ext cx="4628124" cy="2987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SO splitting is mainly a surface effect:</a:t>
            </a:r>
            <a:endParaRPr sz="2200">
              <a:latin typeface="Roobert"/>
              <a:cs typeface="Roobert"/>
            </a:endParaRPr>
          </a:p>
          <a:p>
            <a:pPr>
              <a:defRPr/>
            </a:pPr>
            <a:endParaRPr sz="2200">
              <a:latin typeface="Roobert"/>
              <a:cs typeface="Roobert"/>
            </a:endParaRPr>
          </a:p>
          <a:p>
            <a:pPr>
              <a:defRPr/>
            </a:pPr>
            <a:endParaRPr sz="2200">
              <a:latin typeface="Roobert"/>
              <a:cs typeface="Roobert"/>
            </a:endParaRPr>
          </a:p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which yields a </a:t>
            </a:r>
            <a:r>
              <a:rPr sz="2200">
                <a:latin typeface="Roobert"/>
                <a:ea typeface="Roobert"/>
                <a:cs typeface="Roobert"/>
              </a:rPr>
              <a:t>l-depending gap:</a:t>
            </a:r>
            <a:endParaRPr sz="2200">
              <a:latin typeface="Roobert"/>
              <a:ea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ea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</p:txBody>
      </p:sp>
      <p:pic>
        <p:nvPicPr>
          <p:cNvPr id="5706641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38637" y="3142764"/>
            <a:ext cx="2564744" cy="455579"/>
          </a:xfrm>
          <a:prstGeom prst="rect">
            <a:avLst/>
          </a:prstGeom>
        </p:spPr>
      </p:pic>
      <p:pic>
        <p:nvPicPr>
          <p:cNvPr id="8448493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330125" y="4070228"/>
            <a:ext cx="2181765" cy="759399"/>
          </a:xfrm>
          <a:prstGeom prst="rect">
            <a:avLst/>
          </a:prstGeom>
        </p:spPr>
      </p:pic>
      <p:sp>
        <p:nvSpPr>
          <p:cNvPr id="127553291" name=""/>
          <p:cNvSpPr/>
          <p:nvPr/>
        </p:nvSpPr>
        <p:spPr bwMode="auto">
          <a:xfrm rot="0" flipH="0" flipV="0">
            <a:off x="6867146" y="5014632"/>
            <a:ext cx="3910132" cy="1120585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⇒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Expected to evolve towards more exotic nuclei, where surface blurs</a:t>
            </a:r>
            <a:endParaRPr sz="2000" u="sng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696835" name="Título 1"/>
          <p:cNvSpPr txBox="1"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 sz="3200"/>
            </a:lvl1pPr>
          </a:lstStyle>
          <a:p>
            <a:pPr>
              <a:defRPr/>
            </a:pPr>
            <a:r>
              <a:rPr/>
              <a:t>Grazas!</a:t>
            </a:r>
            <a:endParaRPr/>
          </a:p>
        </p:txBody>
      </p:sp>
      <p:sp>
        <p:nvSpPr>
          <p:cNvPr id="1228591354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208558459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707870415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537961708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67832126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50711120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506137618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2040901126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716073486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6920888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707649357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67229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324520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738114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96C802-BC6B-7FFE-A28A-D2D27B2AF701}" type="slidenum">
              <a:rPr lang="en-US"/>
              <a:t/>
            </a:fld>
            <a:endParaRPr lang="en-US"/>
          </a:p>
        </p:txBody>
      </p:sp>
      <p:sp>
        <p:nvSpPr>
          <p:cNvPr id="2489724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recap on the SO splitting</a:t>
            </a:r>
            <a:endParaRPr/>
          </a:p>
        </p:txBody>
      </p:sp>
      <p:sp>
        <p:nvSpPr>
          <p:cNvPr id="767190546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G .Mairle </a:t>
            </a:r>
            <a:r>
              <a:rPr i="1"/>
              <a:t>et al.</a:t>
            </a:r>
            <a:r>
              <a:rPr i="0"/>
              <a:t> (</a:t>
            </a:r>
            <a:r>
              <a:rPr sz="1400" i="0"/>
              <a:t>PLB 304 (1993)</a:t>
            </a:r>
            <a:r>
              <a:rPr i="0"/>
              <a:t>) found systematic trends easily parametrizable.</a:t>
            </a:r>
            <a:endParaRPr i="0"/>
          </a:p>
          <a:p>
            <a:pPr marL="0" indent="0">
              <a:buFont typeface="Arial"/>
              <a:buNone/>
              <a:defRPr/>
            </a:pPr>
            <a:endParaRPr i="0"/>
          </a:p>
        </p:txBody>
      </p:sp>
      <p:pic>
        <p:nvPicPr>
          <p:cNvPr id="11544748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7" y="1896152"/>
            <a:ext cx="4304926" cy="3065692"/>
          </a:xfrm>
          <a:prstGeom prst="rect">
            <a:avLst/>
          </a:prstGeom>
        </p:spPr>
      </p:pic>
      <p:sp>
        <p:nvSpPr>
          <p:cNvPr id="1898017657" name=""/>
          <p:cNvSpPr txBox="1"/>
          <p:nvPr/>
        </p:nvSpPr>
        <p:spPr bwMode="auto">
          <a:xfrm rot="0" flipH="0" flipV="0">
            <a:off x="6070808" y="2110440"/>
            <a:ext cx="5151596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Deviations from the trend are found due to: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Loosely bound orbitals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Nuclear matter depletion (</a:t>
            </a:r>
            <a:r>
              <a:rPr sz="2200" baseline="30000">
                <a:latin typeface="Roobert"/>
                <a:ea typeface="Roobert"/>
                <a:cs typeface="Roobert"/>
              </a:rPr>
              <a:t>35</a:t>
            </a:r>
            <a:r>
              <a:rPr sz="2200">
                <a:latin typeface="Roobert"/>
                <a:ea typeface="Roobert"/>
                <a:cs typeface="Roobert"/>
              </a:rPr>
              <a:t>Si?)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Role of </a:t>
            </a:r>
            <a:r>
              <a:rPr sz="2200" b="1">
                <a:latin typeface="Roobert"/>
                <a:ea typeface="Roobert"/>
                <a:cs typeface="Roobert"/>
              </a:rPr>
              <a:t>tensor force</a:t>
            </a:r>
            <a:endParaRPr sz="2200" b="1">
              <a:latin typeface="Roobert"/>
              <a:cs typeface="Roobert"/>
            </a:endParaRPr>
          </a:p>
        </p:txBody>
      </p:sp>
      <p:pic>
        <p:nvPicPr>
          <p:cNvPr id="11863825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59231" y="4161746"/>
            <a:ext cx="4572000" cy="1600200"/>
          </a:xfrm>
          <a:prstGeom prst="rect">
            <a:avLst/>
          </a:prstGeom>
        </p:spPr>
      </p:pic>
      <p:sp>
        <p:nvSpPr>
          <p:cNvPr id="1977896121" name=""/>
          <p:cNvSpPr/>
          <p:nvPr/>
        </p:nvSpPr>
        <p:spPr bwMode="auto">
          <a:xfrm rot="0" flipH="0" flipV="0">
            <a:off x="1467058" y="4961846"/>
            <a:ext cx="3315073" cy="1185955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Proton-neutron interactions drive </a:t>
            </a:r>
            <a:r>
              <a:rPr sz="2200" b="1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shell evolution</a:t>
            </a:r>
            <a:endParaRPr sz="2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05035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gap for Z = 8 isotopes</a:t>
            </a:r>
            <a:endParaRPr/>
          </a:p>
        </p:txBody>
      </p:sp>
      <p:sp>
        <p:nvSpPr>
          <p:cNvPr id="15454678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71590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0735108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A95ED4-A156-5ED5-1D9C-8CE2A2E222E2}" type="slidenum">
              <a:rPr lang="en-US"/>
              <a:t/>
            </a:fld>
            <a:endParaRPr lang="en-US"/>
          </a:p>
        </p:txBody>
      </p:sp>
      <p:sp>
        <p:nvSpPr>
          <p:cNvPr id="477228729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Evolution of the SO gap is plotted below for neutron-rich O isotopes.</a:t>
            </a:r>
            <a:endParaRPr/>
          </a:p>
        </p:txBody>
      </p:sp>
      <p:pic>
        <p:nvPicPr>
          <p:cNvPr id="1719020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5536" y="2127970"/>
            <a:ext cx="5249977" cy="3728244"/>
          </a:xfrm>
          <a:prstGeom prst="rect">
            <a:avLst/>
          </a:prstGeom>
        </p:spPr>
      </p:pic>
      <p:sp>
        <p:nvSpPr>
          <p:cNvPr id="1068116785" name=""/>
          <p:cNvSpPr/>
          <p:nvPr/>
        </p:nvSpPr>
        <p:spPr bwMode="auto">
          <a:xfrm rot="0" flipH="0" flipV="0">
            <a:off x="7547543" y="4065375"/>
            <a:ext cx="3315072" cy="1185954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Could be determine the </a:t>
            </a:r>
            <a:r>
              <a:rPr sz="2200" i="1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pn</a:t>
            </a:r>
            <a:r>
              <a:rPr sz="22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tensor contribution?</a:t>
            </a:r>
            <a:endParaRPr sz="2200" b="1" i="0">
              <a:solidFill>
                <a:srgbClr val="000000"/>
              </a:solidFill>
            </a:endParaRPr>
          </a:p>
        </p:txBody>
      </p:sp>
      <p:sp>
        <p:nvSpPr>
          <p:cNvPr id="1262470563" name=""/>
          <p:cNvSpPr/>
          <p:nvPr/>
        </p:nvSpPr>
        <p:spPr bwMode="auto">
          <a:xfrm rot="0" flipH="0" flipV="0">
            <a:off x="7250013" y="2203823"/>
            <a:ext cx="3910132" cy="1120584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Will </a:t>
            </a:r>
            <a:r>
              <a:rPr lang="en-GB" sz="22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follow the trend?</a:t>
            </a:r>
            <a:endParaRPr sz="2000" u="sng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1126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Physics case</a:t>
            </a:r>
            <a:endParaRPr/>
          </a:p>
        </p:txBody>
      </p:sp>
      <p:sp>
        <p:nvSpPr>
          <p:cNvPr id="171597452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51659572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0147237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3F01B1-CDB5-16D3-2D65-92E8F5F722A0}" type="slidenum">
              <a:rPr lang="en-US"/>
              <a:t/>
            </a:fld>
            <a:endParaRPr lang="en-US"/>
          </a:p>
        </p:txBody>
      </p:sp>
      <p:sp>
        <p:nvSpPr>
          <p:cNvPr id="1023779278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0"/>
              <a:t>E796 to measure </a:t>
            </a:r>
            <a:r>
              <a:rPr b="1"/>
              <a:t>transfer</a:t>
            </a:r>
            <a:r>
              <a:rPr b="0"/>
              <a:t> reactions probing single-particle occupancies</a:t>
            </a:r>
            <a:r>
              <a:rPr b="0"/>
              <a:t> in </a:t>
            </a:r>
            <a:r>
              <a:rPr b="0" baseline="30000"/>
              <a:t>20</a:t>
            </a:r>
            <a:r>
              <a:rPr b="0"/>
              <a:t>O.</a:t>
            </a:r>
            <a:endParaRPr b="0"/>
          </a:p>
          <a:p>
            <a:pPr marL="349965" indent="-349965">
              <a:buFont typeface="Arial"/>
              <a:buAutoNum type="arabicPeriod"/>
              <a:defRPr/>
            </a:pPr>
            <a:r>
              <a:rPr b="0"/>
              <a:t>Proton removal </a:t>
            </a:r>
            <a:r>
              <a:rPr b="0" baseline="30000"/>
              <a:t>20</a:t>
            </a:r>
            <a:r>
              <a:rPr b="0"/>
              <a:t>O(d,</a:t>
            </a:r>
            <a:r>
              <a:rPr b="0" baseline="30000"/>
              <a:t>3</a:t>
            </a:r>
            <a:r>
              <a:rPr b="0"/>
              <a:t>He)</a:t>
            </a:r>
            <a:r>
              <a:rPr b="0" baseline="30000"/>
              <a:t>19</a:t>
            </a:r>
            <a:r>
              <a:rPr b="0"/>
              <a:t>N  to investigate persistence of Z = 6</a:t>
            </a:r>
            <a:endParaRPr b="0"/>
          </a:p>
        </p:txBody>
      </p:sp>
      <p:grpSp>
        <p:nvGrpSpPr>
          <p:cNvPr id="1593611927" name=""/>
          <p:cNvGrpSpPr/>
          <p:nvPr/>
        </p:nvGrpSpPr>
        <p:grpSpPr bwMode="auto">
          <a:xfrm flipH="0" flipV="0">
            <a:off x="4363786" y="2896075"/>
            <a:ext cx="3866925" cy="2614570"/>
            <a:chOff x="0" y="0"/>
            <a:chExt cx="3866925" cy="2614570"/>
          </a:xfrm>
        </p:grpSpPr>
        <p:grpSp>
          <p:nvGrpSpPr>
            <p:cNvPr id="693878548" name=""/>
            <p:cNvGrpSpPr/>
            <p:nvPr/>
          </p:nvGrpSpPr>
          <p:grpSpPr bwMode="auto">
            <a:xfrm flipH="0" flipV="0">
              <a:off x="0" y="0"/>
              <a:ext cx="3866925" cy="2614570"/>
              <a:chOff x="0" y="0"/>
              <a:chExt cx="3866925" cy="2614570"/>
            </a:xfrm>
          </p:grpSpPr>
          <p:sp>
            <p:nvSpPr>
              <p:cNvPr id="1728259092" name=""/>
              <p:cNvSpPr/>
              <p:nvPr/>
            </p:nvSpPr>
            <p:spPr bwMode="auto">
              <a:xfrm rot="0" flipH="0" flipV="0">
                <a:off x="0" y="0"/>
                <a:ext cx="3645917" cy="261457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942066366" name=""/>
              <p:cNvCxnSpPr/>
              <p:nvPr/>
            </p:nvCxnSpPr>
            <p:spPr bwMode="auto">
              <a:xfrm flipH="0" flipV="1">
                <a:off x="857301" y="2365384"/>
                <a:ext cx="104602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69324" name=""/>
              <p:cNvCxnSpPr/>
              <p:nvPr/>
            </p:nvCxnSpPr>
            <p:spPr bwMode="auto">
              <a:xfrm flipH="0" flipV="1">
                <a:off x="857301" y="1659821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921610" name=""/>
              <p:cNvCxnSpPr/>
              <p:nvPr/>
            </p:nvCxnSpPr>
            <p:spPr bwMode="auto">
              <a:xfrm flipH="0" flipV="1">
                <a:off x="857301" y="1332977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825012" name=""/>
              <p:cNvCxnSpPr/>
              <p:nvPr/>
            </p:nvCxnSpPr>
            <p:spPr bwMode="auto">
              <a:xfrm flipH="0" flipV="1">
                <a:off x="857301" y="489528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4946486" name=""/>
              <p:cNvCxnSpPr/>
              <p:nvPr/>
            </p:nvCxnSpPr>
            <p:spPr bwMode="auto">
              <a:xfrm flipH="0" flipV="1">
                <a:off x="857301" y="169144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5138149" name=""/>
              <p:cNvSpPr/>
              <p:nvPr/>
            </p:nvSpPr>
            <p:spPr bwMode="auto">
              <a:xfrm rot="0" flipH="0" flipV="0">
                <a:off x="2463046" y="840956"/>
                <a:ext cx="1403879" cy="1675098"/>
              </a:xfrm>
              <a:prstGeom prst="rect">
                <a:avLst/>
              </a:prstGeom>
              <a:solidFill>
                <a:srgbClr val="CAF0F8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b="0">
                    <a:solidFill>
                      <a:srgbClr val="000000"/>
                    </a:solidFill>
                    <a:latin typeface="Roobert"/>
                    <a:ea typeface="Roobert"/>
                    <a:cs typeface="Roobert"/>
                  </a:rPr>
                  <a:t>N = 8</a:t>
                </a:r>
                <a:endParaRPr b="0">
                  <a:solidFill>
                    <a:srgbClr val="000000"/>
                  </a:solidFill>
                  <a:latin typeface="Roobert"/>
                  <a:cs typeface="Roobert"/>
                </a:endParaRPr>
              </a:p>
            </p:txBody>
          </p:sp>
          <p:cxnSp>
            <p:nvCxnSpPr>
              <p:cNvPr id="2064729948" name=""/>
              <p:cNvCxnSpPr/>
              <p:nvPr/>
            </p:nvCxnSpPr>
            <p:spPr bwMode="auto">
              <a:xfrm flipH="0" flipV="1">
                <a:off x="2641972" y="489528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745246" name=""/>
              <p:cNvCxnSpPr/>
              <p:nvPr/>
            </p:nvCxnSpPr>
            <p:spPr bwMode="auto">
              <a:xfrm flipH="0" flipV="1">
                <a:off x="2641972" y="169144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4050304" name=""/>
              <p:cNvSpPr txBox="1"/>
              <p:nvPr/>
            </p:nvSpPr>
            <p:spPr bwMode="auto">
              <a:xfrm rot="0" flipH="0" flipV="0">
                <a:off x="309933" y="2197497"/>
                <a:ext cx="618314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0s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562378128" name=""/>
              <p:cNvSpPr txBox="1"/>
              <p:nvPr/>
            </p:nvSpPr>
            <p:spPr bwMode="auto">
              <a:xfrm rot="0" flipH="0" flipV="0">
                <a:off x="312764" y="1588789"/>
                <a:ext cx="668436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3/2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769697747" name=""/>
              <p:cNvSpPr txBox="1"/>
              <p:nvPr/>
            </p:nvSpPr>
            <p:spPr bwMode="auto">
              <a:xfrm rot="0" flipH="0" flipV="0">
                <a:off x="309933" y="1057012"/>
                <a:ext cx="669497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893825958" name=""/>
              <p:cNvSpPr txBox="1"/>
              <p:nvPr/>
            </p:nvSpPr>
            <p:spPr bwMode="auto">
              <a:xfrm rot="0" flipH="0" flipV="0">
                <a:off x="285580" y="330249"/>
                <a:ext cx="670204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0d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5/2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963141092" name=""/>
              <p:cNvSpPr txBox="1"/>
              <p:nvPr/>
            </p:nvSpPr>
            <p:spPr bwMode="auto">
              <a:xfrm rot="0" flipH="0" flipV="0">
                <a:off x="309933" y="9866"/>
                <a:ext cx="674096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cs typeface="Roobert"/>
                  </a:rPr>
                  <a:t>1s</a:t>
                </a:r>
                <a:r>
                  <a:rPr sz="1600" b="0" baseline="-25000">
                    <a:latin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236528469" name=""/>
              <p:cNvSpPr/>
              <p:nvPr/>
            </p:nvSpPr>
            <p:spPr bwMode="auto">
              <a:xfrm rot="0" flipH="0" flipV="0">
                <a:off x="2742904" y="409889"/>
                <a:ext cx="155986" cy="15927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20241409" name=""/>
              <p:cNvSpPr/>
              <p:nvPr/>
            </p:nvSpPr>
            <p:spPr bwMode="auto">
              <a:xfrm rot="0" flipH="0" flipV="0">
                <a:off x="2963121" y="409889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04558" name=""/>
              <p:cNvSpPr/>
              <p:nvPr/>
            </p:nvSpPr>
            <p:spPr bwMode="auto">
              <a:xfrm rot="0" flipH="0" flipV="0">
                <a:off x="3195794" y="409888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14171881" name=""/>
              <p:cNvSpPr/>
              <p:nvPr/>
            </p:nvSpPr>
            <p:spPr bwMode="auto">
              <a:xfrm rot="0" flipH="0" flipV="0">
                <a:off x="3429772" y="409889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5838998" name=""/>
              <p:cNvSpPr/>
              <p:nvPr/>
            </p:nvSpPr>
            <p:spPr bwMode="auto">
              <a:xfrm rot="0" flipH="0" flipV="0">
                <a:off x="1092909" y="2277137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73383374" name=""/>
              <p:cNvSpPr/>
              <p:nvPr/>
            </p:nvSpPr>
            <p:spPr bwMode="auto">
              <a:xfrm rot="0" flipH="0" flipV="0">
                <a:off x="1380315" y="2285746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98570339" name=""/>
              <p:cNvSpPr/>
              <p:nvPr/>
            </p:nvSpPr>
            <p:spPr bwMode="auto">
              <a:xfrm rot="0" flipH="0" flipV="0">
                <a:off x="936924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874678498" name=""/>
              <p:cNvSpPr/>
              <p:nvPr/>
            </p:nvSpPr>
            <p:spPr bwMode="auto">
              <a:xfrm rot="0" flipH="0" flipV="0">
                <a:off x="1170902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77625441" name=""/>
              <p:cNvSpPr/>
              <p:nvPr/>
            </p:nvSpPr>
            <p:spPr bwMode="auto">
              <a:xfrm rot="0" flipH="0" flipV="0">
                <a:off x="1380315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5453720" name=""/>
              <p:cNvSpPr/>
              <p:nvPr/>
            </p:nvSpPr>
            <p:spPr bwMode="auto">
              <a:xfrm rot="0" flipH="0" flipV="0">
                <a:off x="1600692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2397608" name=""/>
              <p:cNvSpPr/>
              <p:nvPr/>
            </p:nvSpPr>
            <p:spPr bwMode="auto">
              <a:xfrm rot="0" flipH="0" flipV="0">
                <a:off x="1092909" y="1253338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17640034" name=""/>
              <p:cNvSpPr/>
              <p:nvPr/>
            </p:nvSpPr>
            <p:spPr bwMode="auto">
              <a:xfrm rot="0" flipH="0" flipV="0">
                <a:off x="1380315" y="1253338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81683556" name=""/>
            <p:cNvCxnSpPr/>
            <p:nvPr/>
          </p:nvCxnSpPr>
          <p:spPr bwMode="auto">
            <a:xfrm flipH="0" flipV="1">
              <a:off x="889576" y="1819098"/>
              <a:ext cx="1046025" cy="0"/>
            </a:xfrm>
            <a:prstGeom prst="line">
              <a:avLst/>
            </a:prstGeom>
            <a:ln w="25399" cap="flat" cmpd="sng" algn="ctr">
              <a:solidFill>
                <a:srgbClr val="000000">
                  <a:alpha val="75000"/>
                </a:srgbClr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824240" name=""/>
            <p:cNvCxnSpPr/>
            <p:nvPr/>
          </p:nvCxnSpPr>
          <p:spPr bwMode="auto">
            <a:xfrm flipH="0" flipV="1">
              <a:off x="889576" y="1207682"/>
              <a:ext cx="1046025" cy="0"/>
            </a:xfrm>
            <a:prstGeom prst="line">
              <a:avLst/>
            </a:prstGeom>
            <a:ln w="25399" cap="flat" cmpd="sng" algn="ctr">
              <a:solidFill>
                <a:srgbClr val="000000">
                  <a:alpha val="75000"/>
                </a:srgbClr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319742" name=""/>
            <p:cNvCxnSpPr/>
            <p:nvPr/>
          </p:nvCxnSpPr>
          <p:spPr bwMode="auto">
            <a:xfrm flipH="1" flipV="0">
              <a:off x="1869627" y="477703"/>
              <a:ext cx="827398" cy="809617"/>
            </a:xfrm>
            <a:prstGeom prst="line">
              <a:avLst/>
            </a:prstGeom>
            <a:ln w="19049" cap="flat" cmpd="sng" algn="ctr">
              <a:solidFill>
                <a:srgbClr val="FA5555"/>
              </a:solidFill>
              <a:prstDash val="solid"/>
              <a:miter lim="800000"/>
              <a:headEnd type="arrow" len="me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988965" name=""/>
            <p:cNvCxnSpPr>
              <a:stCxn id="1236528469" idx="2"/>
            </p:cNvCxnSpPr>
            <p:nvPr/>
          </p:nvCxnSpPr>
          <p:spPr bwMode="auto">
            <a:xfrm rot="10799989" flipH="0" flipV="1">
              <a:off x="1826804" y="489528"/>
              <a:ext cx="916099" cy="1246714"/>
            </a:xfrm>
            <a:prstGeom prst="line">
              <a:avLst/>
            </a:prstGeom>
            <a:ln w="19049" cap="flat" cmpd="sng" algn="ctr">
              <a:solidFill>
                <a:srgbClr val="0070C0"/>
              </a:solidFill>
              <a:prstDash val="solid"/>
              <a:miter lim="800000"/>
              <a:headEnd type="arrow" len="me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285427" name=""/>
            <p:cNvSpPr txBox="1"/>
            <p:nvPr/>
          </p:nvSpPr>
          <p:spPr bwMode="auto">
            <a:xfrm rot="0" flipH="0" flipV="0">
              <a:off x="1869627" y="640198"/>
              <a:ext cx="49018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Roobert"/>
                  <a:ea typeface="Roobert"/>
                  <a:cs typeface="Roobert"/>
                </a:rPr>
                <a:t>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&gt;</a:t>
              </a:r>
              <a:r>
                <a:rPr sz="1600">
                  <a:latin typeface="Roobert"/>
                  <a:ea typeface="Roobert"/>
                  <a:cs typeface="Roobert"/>
                </a:rPr>
                <a:t>,j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endParaRPr sz="1600" baseline="-25000">
                <a:latin typeface="Roobert"/>
                <a:cs typeface="Roobert"/>
              </a:endParaRPr>
            </a:p>
          </p:txBody>
        </p:sp>
        <p:sp>
          <p:nvSpPr>
            <p:cNvPr id="690777164" name=""/>
            <p:cNvSpPr txBox="1"/>
            <p:nvPr/>
          </p:nvSpPr>
          <p:spPr bwMode="auto">
            <a:xfrm rot="0" flipH="0" flipV="0">
              <a:off x="2019375" y="1420901"/>
              <a:ext cx="49124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Roobert"/>
                  <a:ea typeface="Roobert"/>
                  <a:cs typeface="Roobert"/>
                </a:rPr>
                <a:t>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r>
                <a:rPr sz="1600">
                  <a:latin typeface="Roobert"/>
                  <a:ea typeface="Roobert"/>
                  <a:cs typeface="Roobert"/>
                </a:rPr>
                <a:t>,j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endParaRPr sz="1600" baseline="-25000">
                <a:latin typeface="Roobert"/>
                <a:cs typeface="Roobert"/>
              </a:endParaRPr>
            </a:p>
          </p:txBody>
        </p:sp>
      </p:grpSp>
      <p:pic>
        <p:nvPicPr>
          <p:cNvPr id="12455191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6575" y="2697365"/>
            <a:ext cx="3483277" cy="3201142"/>
          </a:xfrm>
          <a:prstGeom prst="rect">
            <a:avLst/>
          </a:prstGeom>
        </p:spPr>
      </p:pic>
      <p:sp>
        <p:nvSpPr>
          <p:cNvPr id="1878722399" name=""/>
          <p:cNvSpPr txBox="1"/>
          <p:nvPr/>
        </p:nvSpPr>
        <p:spPr bwMode="auto">
          <a:xfrm rot="0" flipH="0" flipV="0">
            <a:off x="1205588" y="5830057"/>
            <a:ext cx="288623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J. Lois-Fuentes, PhD thesis (2023)</a:t>
            </a:r>
            <a:endParaRPr sz="1400" i="1">
              <a:latin typeface="Roobert"/>
              <a:cs typeface="Roobert"/>
            </a:endParaRPr>
          </a:p>
        </p:txBody>
      </p:sp>
      <p:sp>
        <p:nvSpPr>
          <p:cNvPr id="766133606" name=""/>
          <p:cNvSpPr/>
          <p:nvPr/>
        </p:nvSpPr>
        <p:spPr bwMode="auto">
          <a:xfrm rot="0" flipH="0" flipV="0">
            <a:off x="8594451" y="3571831"/>
            <a:ext cx="3101261" cy="1557298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Tensor V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pn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reduces Z = 6 gap as neutrons are added to 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ν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0d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5/2</a:t>
            </a:r>
            <a:endParaRPr sz="2200" b="1" i="0" baseline="-25000">
              <a:solidFill>
                <a:srgbClr val="000000"/>
              </a:solidFill>
            </a:endParaRPr>
          </a:p>
        </p:txBody>
      </p:sp>
      <p:sp>
        <p:nvSpPr>
          <p:cNvPr id="220819936" name=""/>
          <p:cNvSpPr txBox="1"/>
          <p:nvPr/>
        </p:nvSpPr>
        <p:spPr bwMode="auto">
          <a:xfrm rot="0" flipH="0" flipV="0">
            <a:off x="4969851" y="5593348"/>
            <a:ext cx="315352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Schematic view of tensor interaction in </a:t>
            </a:r>
            <a:r>
              <a:rPr sz="1400" i="1" baseline="30000">
                <a:latin typeface="Roobert"/>
                <a:ea typeface="Roobert"/>
                <a:cs typeface="Roobert"/>
              </a:rPr>
              <a:t>20</a:t>
            </a:r>
            <a:r>
              <a:rPr sz="1400" i="1">
                <a:latin typeface="Roobert"/>
                <a:ea typeface="Roobert"/>
                <a:cs typeface="Roobert"/>
              </a:rPr>
              <a:t>O</a:t>
            </a:r>
            <a:endParaRPr sz="14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9679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Physics case</a:t>
            </a:r>
            <a:endParaRPr/>
          </a:p>
        </p:txBody>
      </p:sp>
      <p:sp>
        <p:nvSpPr>
          <p:cNvPr id="13326138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11914605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530888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AB2129-8638-D61B-A3BB-8B364A1A1080}" type="slidenum">
              <a:rPr lang="en-US"/>
              <a:t/>
            </a:fld>
            <a:endParaRPr lang="en-US"/>
          </a:p>
        </p:txBody>
      </p:sp>
      <p:sp>
        <p:nvSpPr>
          <p:cNvPr id="41131835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0"/>
              <a:t>E796 to measure </a:t>
            </a:r>
            <a:r>
              <a:rPr b="1"/>
              <a:t>transfer</a:t>
            </a:r>
            <a:r>
              <a:rPr b="0"/>
              <a:t> reactions probing single-particle occupancies</a:t>
            </a:r>
            <a:r>
              <a:rPr b="0"/>
              <a:t> in </a:t>
            </a:r>
            <a:r>
              <a:rPr b="0" baseline="30000"/>
              <a:t>20</a:t>
            </a:r>
            <a:r>
              <a:rPr b="0"/>
              <a:t>O.</a:t>
            </a:r>
            <a:endParaRPr b="0"/>
          </a:p>
          <a:p>
            <a:pPr marL="349965" marR="0" indent="-349965" algn="l" defTabSz="914400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b="0" strike="noStrike" cap="none" spc="0"/>
              <a:t>Neutron removal </a:t>
            </a:r>
            <a:r>
              <a:rPr b="0" strike="noStrike" cap="none" spc="0" baseline="30000"/>
              <a:t>20</a:t>
            </a:r>
            <a:r>
              <a:rPr b="0" strike="noStrike" cap="none" spc="0"/>
              <a:t>O(d,t)</a:t>
            </a:r>
            <a:r>
              <a:rPr b="0" strike="noStrike" cap="none" spc="0" baseline="30000"/>
              <a:t>19</a:t>
            </a:r>
            <a:r>
              <a:rPr b="0" strike="noStrike" cap="none" spc="0"/>
              <a:t>O to extract N = 6 SO gap</a:t>
            </a:r>
            <a:endParaRPr b="0" strike="noStrike" cap="none" spc="0"/>
          </a:p>
          <a:p>
            <a:pPr marL="349965" marR="0" indent="-349965" algn="r" defTabSz="914400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endParaRPr b="0" strike="noStrike" cap="none" spc="0"/>
          </a:p>
        </p:txBody>
      </p:sp>
      <p:sp>
        <p:nvSpPr>
          <p:cNvPr id="1838684873" name=""/>
          <p:cNvSpPr txBox="1"/>
          <p:nvPr/>
        </p:nvSpPr>
        <p:spPr bwMode="auto">
          <a:xfrm rot="0" flipH="0" flipV="0">
            <a:off x="1964237" y="5793476"/>
            <a:ext cx="28963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Reanalyis of previous data</a:t>
            </a:r>
            <a:endParaRPr sz="1400" i="1">
              <a:latin typeface="Roobert"/>
              <a:cs typeface="Roobert"/>
            </a:endParaRPr>
          </a:p>
        </p:txBody>
      </p:sp>
      <p:sp>
        <p:nvSpPr>
          <p:cNvPr id="681413780" name=""/>
          <p:cNvSpPr txBox="1"/>
          <p:nvPr/>
        </p:nvSpPr>
        <p:spPr bwMode="auto">
          <a:xfrm rot="0" flipH="0" flipV="0">
            <a:off x="8480073" y="5502174"/>
            <a:ext cx="230726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 i="1">
                <a:latin typeface="Roobert"/>
                <a:ea typeface="Roobert"/>
                <a:cs typeface="Roobert"/>
              </a:rPr>
              <a:t>IPSM of </a:t>
            </a:r>
            <a:r>
              <a:rPr sz="1400" b="1" i="1" baseline="30000">
                <a:latin typeface="Roobert"/>
                <a:ea typeface="Roobert"/>
                <a:cs typeface="Roobert"/>
              </a:rPr>
              <a:t>20</a:t>
            </a:r>
            <a:r>
              <a:rPr sz="1400" b="1" i="1">
                <a:latin typeface="Roobert"/>
                <a:ea typeface="Roobert"/>
                <a:cs typeface="Roobert"/>
              </a:rPr>
              <a:t>O</a:t>
            </a:r>
            <a:endParaRPr sz="1400" b="1" i="1">
              <a:latin typeface="Roobert"/>
              <a:cs typeface="Roobert"/>
            </a:endParaRPr>
          </a:p>
        </p:txBody>
      </p:sp>
      <p:grpSp>
        <p:nvGrpSpPr>
          <p:cNvPr id="1502791800" name=""/>
          <p:cNvGrpSpPr/>
          <p:nvPr/>
        </p:nvGrpSpPr>
        <p:grpSpPr bwMode="auto">
          <a:xfrm>
            <a:off x="7460629" y="2756465"/>
            <a:ext cx="4373599" cy="2754778"/>
            <a:chOff x="0" y="0"/>
            <a:chExt cx="4373599" cy="2754778"/>
          </a:xfrm>
        </p:grpSpPr>
        <p:grpSp>
          <p:nvGrpSpPr>
            <p:cNvPr id="346679860" name=""/>
            <p:cNvGrpSpPr/>
            <p:nvPr/>
          </p:nvGrpSpPr>
          <p:grpSpPr bwMode="auto">
            <a:xfrm>
              <a:off x="0" y="0"/>
              <a:ext cx="3738172" cy="2754778"/>
              <a:chOff x="0" y="0"/>
              <a:chExt cx="3738172" cy="2754778"/>
            </a:xfrm>
          </p:grpSpPr>
          <p:sp>
            <p:nvSpPr>
              <p:cNvPr id="1112435679" name=""/>
              <p:cNvSpPr/>
              <p:nvPr/>
            </p:nvSpPr>
            <p:spPr bwMode="auto">
              <a:xfrm rot="0" flipH="0" flipV="0">
                <a:off x="27664" y="0"/>
                <a:ext cx="3710507" cy="275477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869779713" name=""/>
              <p:cNvCxnSpPr/>
              <p:nvPr/>
            </p:nvCxnSpPr>
            <p:spPr bwMode="auto">
              <a:xfrm rot="0" flipH="0" flipV="1">
                <a:off x="581848" y="253999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3298178" name=""/>
              <p:cNvCxnSpPr/>
              <p:nvPr/>
            </p:nvCxnSpPr>
            <p:spPr bwMode="auto">
              <a:xfrm rot="0" flipH="0" flipV="1">
                <a:off x="581848" y="188957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402526" name=""/>
              <p:cNvCxnSpPr/>
              <p:nvPr/>
            </p:nvCxnSpPr>
            <p:spPr bwMode="auto">
              <a:xfrm rot="0" flipH="0" flipV="1">
                <a:off x="581848" y="13292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690683" name=""/>
              <p:cNvCxnSpPr/>
              <p:nvPr/>
            </p:nvCxnSpPr>
            <p:spPr bwMode="auto">
              <a:xfrm rot="0" flipH="0" flipV="1">
                <a:off x="581848" y="56354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878716" name=""/>
              <p:cNvCxnSpPr/>
              <p:nvPr/>
            </p:nvCxnSpPr>
            <p:spPr bwMode="auto">
              <a:xfrm rot="0" flipH="0" flipV="1">
                <a:off x="581848" y="2259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960834" name=""/>
              <p:cNvCxnSpPr/>
              <p:nvPr/>
            </p:nvCxnSpPr>
            <p:spPr bwMode="auto">
              <a:xfrm rot="0" flipH="0" flipV="1">
                <a:off x="2398135" y="56354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24123" name=""/>
              <p:cNvCxnSpPr/>
              <p:nvPr/>
            </p:nvCxnSpPr>
            <p:spPr bwMode="auto">
              <a:xfrm rot="0" flipH="0" flipV="1">
                <a:off x="2398135" y="2259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2287432" name=""/>
              <p:cNvSpPr txBox="1"/>
              <p:nvPr/>
            </p:nvSpPr>
            <p:spPr bwMode="auto">
              <a:xfrm rot="0" flipH="0" flipV="0">
                <a:off x="24784" y="2363108"/>
                <a:ext cx="629620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0s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145674471" name=""/>
              <p:cNvSpPr txBox="1"/>
              <p:nvPr/>
            </p:nvSpPr>
            <p:spPr bwMode="auto">
              <a:xfrm rot="0" flipH="0" flipV="0">
                <a:off x="27664" y="1721758"/>
                <a:ext cx="68063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3/2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057252721" name=""/>
              <p:cNvSpPr txBox="1"/>
              <p:nvPr/>
            </p:nvSpPr>
            <p:spPr bwMode="auto">
              <a:xfrm rot="0" flipH="0" flipV="0">
                <a:off x="24784" y="1161464"/>
                <a:ext cx="68171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30768875" name=""/>
              <p:cNvSpPr txBox="1"/>
              <p:nvPr/>
            </p:nvSpPr>
            <p:spPr bwMode="auto">
              <a:xfrm rot="0" flipH="0" flipV="0">
                <a:off x="0" y="395728"/>
                <a:ext cx="68243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0d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5/2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2044311670" name=""/>
              <p:cNvSpPr txBox="1"/>
              <p:nvPr/>
            </p:nvSpPr>
            <p:spPr bwMode="auto">
              <a:xfrm rot="0" flipH="0" flipV="0">
                <a:off x="24784" y="58164"/>
                <a:ext cx="68639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cs typeface="Roobert"/>
                  </a:rPr>
                  <a:t>1s</a:t>
                </a:r>
                <a:r>
                  <a:rPr sz="1600" b="0" baseline="-25000">
                    <a:latin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807479101" name=""/>
              <p:cNvSpPr/>
              <p:nvPr/>
            </p:nvSpPr>
            <p:spPr bwMode="auto">
              <a:xfrm rot="0" flipH="0" flipV="0">
                <a:off x="2500857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8659239" name=""/>
              <p:cNvSpPr/>
              <p:nvPr/>
            </p:nvSpPr>
            <p:spPr bwMode="auto">
              <a:xfrm rot="0" flipH="0" flipV="0">
                <a:off x="2724974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11810139" name=""/>
              <p:cNvSpPr/>
              <p:nvPr/>
            </p:nvSpPr>
            <p:spPr bwMode="auto">
              <a:xfrm rot="0" flipH="0" flipV="0">
                <a:off x="2961769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7660520" name=""/>
              <p:cNvSpPr/>
              <p:nvPr/>
            </p:nvSpPr>
            <p:spPr bwMode="auto">
              <a:xfrm rot="0" flipH="0" flipV="0">
                <a:off x="3199891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87998806" name=""/>
              <p:cNvSpPr/>
              <p:nvPr/>
            </p:nvSpPr>
            <p:spPr bwMode="auto">
              <a:xfrm rot="0" flipH="0" flipV="0">
                <a:off x="821630" y="2447019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142337" name=""/>
              <p:cNvSpPr/>
              <p:nvPr/>
            </p:nvSpPr>
            <p:spPr bwMode="auto">
              <a:xfrm rot="0" flipH="0" flipV="0">
                <a:off x="1114128" y="2456089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8908477" name=""/>
              <p:cNvSpPr/>
              <p:nvPr/>
            </p:nvSpPr>
            <p:spPr bwMode="auto">
              <a:xfrm rot="0" flipH="0" flipV="0">
                <a:off x="662881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29388470" name=""/>
              <p:cNvSpPr/>
              <p:nvPr/>
            </p:nvSpPr>
            <p:spPr bwMode="auto">
              <a:xfrm rot="0" flipH="0" flipV="0">
                <a:off x="901005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8750336" name=""/>
              <p:cNvSpPr/>
              <p:nvPr/>
            </p:nvSpPr>
            <p:spPr bwMode="auto">
              <a:xfrm rot="0" flipH="0" flipV="0">
                <a:off x="1114128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05338976" name=""/>
              <p:cNvSpPr/>
              <p:nvPr/>
            </p:nvSpPr>
            <p:spPr bwMode="auto">
              <a:xfrm rot="0" flipH="0" flipV="0">
                <a:off x="1338408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61822515" name=""/>
              <p:cNvSpPr/>
              <p:nvPr/>
            </p:nvSpPr>
            <p:spPr bwMode="auto">
              <a:xfrm rot="0" flipH="0" flipV="0">
                <a:off x="821630" y="1245375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4487405" name=""/>
              <p:cNvSpPr/>
              <p:nvPr/>
            </p:nvSpPr>
            <p:spPr bwMode="auto">
              <a:xfrm rot="0" flipH="0" flipV="0">
                <a:off x="1114128" y="1245375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769424720" name=""/>
              <p:cNvCxnSpPr/>
              <p:nvPr/>
            </p:nvCxnSpPr>
            <p:spPr bwMode="auto">
              <a:xfrm rot="0" flipH="0" flipV="1">
                <a:off x="2398135" y="13292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8863950" name=""/>
              <p:cNvSpPr/>
              <p:nvPr/>
            </p:nvSpPr>
            <p:spPr bwMode="auto">
              <a:xfrm rot="0" flipH="0" flipV="0">
                <a:off x="2637917" y="1245375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2793829" name=""/>
              <p:cNvSpPr/>
              <p:nvPr/>
            </p:nvSpPr>
            <p:spPr bwMode="auto">
              <a:xfrm rot="0" flipH="0" flipV="0">
                <a:off x="2930414" y="1245375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03983626" name=""/>
              <p:cNvCxnSpPr/>
              <p:nvPr/>
            </p:nvCxnSpPr>
            <p:spPr bwMode="auto">
              <a:xfrm rot="0" flipH="0" flipV="1">
                <a:off x="2379112" y="188957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021367" name=""/>
              <p:cNvSpPr/>
              <p:nvPr/>
            </p:nvSpPr>
            <p:spPr bwMode="auto">
              <a:xfrm rot="0" flipH="0" flipV="0">
                <a:off x="2460145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551821998" name=""/>
              <p:cNvSpPr/>
              <p:nvPr/>
            </p:nvSpPr>
            <p:spPr bwMode="auto">
              <a:xfrm rot="0" flipH="0" flipV="0">
                <a:off x="2698269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18782169" name=""/>
              <p:cNvSpPr/>
              <p:nvPr/>
            </p:nvSpPr>
            <p:spPr bwMode="auto">
              <a:xfrm rot="0" flipH="0" flipV="0">
                <a:off x="2911391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3768326" name=""/>
              <p:cNvSpPr/>
              <p:nvPr/>
            </p:nvSpPr>
            <p:spPr bwMode="auto">
              <a:xfrm rot="0" flipH="0" flipV="0">
                <a:off x="3135672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94065169" name=""/>
              <p:cNvCxnSpPr/>
              <p:nvPr/>
            </p:nvCxnSpPr>
            <p:spPr bwMode="auto">
              <a:xfrm rot="0" flipH="0" flipV="1">
                <a:off x="2379112" y="254271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491459" name=""/>
              <p:cNvSpPr/>
              <p:nvPr/>
            </p:nvSpPr>
            <p:spPr bwMode="auto">
              <a:xfrm rot="0" flipH="0" flipV="0">
                <a:off x="2618894" y="2449740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6781371" name=""/>
              <p:cNvSpPr/>
              <p:nvPr/>
            </p:nvSpPr>
            <p:spPr bwMode="auto">
              <a:xfrm rot="0" flipH="0" flipV="0">
                <a:off x="2911391" y="2458810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764258306" name=""/>
            <p:cNvSpPr/>
            <p:nvPr/>
          </p:nvSpPr>
          <p:spPr bwMode="auto">
            <a:xfrm rot="0" flipH="0" flipV="0">
              <a:off x="3501543" y="1249368"/>
              <a:ext cx="158749" cy="681690"/>
            </a:xfrm>
            <a:prstGeom prst="rightBrace">
              <a:avLst>
                <a:gd name="adj1" fmla="val 105882"/>
                <a:gd name="adj2" fmla="val 49315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71880411" name=""/>
            <p:cNvSpPr txBox="1"/>
            <p:nvPr/>
          </p:nvSpPr>
          <p:spPr bwMode="auto">
            <a:xfrm rot="0" flipH="0" flipV="0">
              <a:off x="3660293" y="1377389"/>
              <a:ext cx="713305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>
                  <a:latin typeface="Roobert"/>
                  <a:ea typeface="Roobert"/>
                  <a:cs typeface="Roobert"/>
                </a:rPr>
                <a:t>Δ</a:t>
              </a:r>
              <a:r>
                <a:rPr baseline="-25000">
                  <a:latin typeface="Roobert"/>
                  <a:ea typeface="Roobert"/>
                  <a:cs typeface="Roobert"/>
                </a:rPr>
                <a:t>SO</a:t>
              </a:r>
              <a:endParaRPr>
                <a:latin typeface="Roobert"/>
                <a:cs typeface="Roobert"/>
              </a:endParaRPr>
            </a:p>
          </p:txBody>
        </p:sp>
      </p:grpSp>
      <p:pic>
        <p:nvPicPr>
          <p:cNvPr id="6680353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70955" y="2695524"/>
            <a:ext cx="3936435" cy="3097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91231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Experimental setup</a:t>
            </a:r>
            <a:endParaRPr/>
          </a:p>
        </p:txBody>
      </p:sp>
      <p:sp>
        <p:nvSpPr>
          <p:cNvPr id="116659191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2722291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5047595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1FEA28-945C-0DE6-6862-EE2F8555BC6B}" type="slidenum">
              <a:rPr lang="en-US"/>
              <a:t/>
            </a:fld>
            <a:endParaRPr lang="en-US"/>
          </a:p>
        </p:txBody>
      </p:sp>
      <p:sp>
        <p:nvSpPr>
          <p:cNvPr id="1354776190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E796 @ LISE in 2022. First transfer experiment with ACTAR TPC!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870294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65441" y="1862204"/>
            <a:ext cx="4273013" cy="4273013"/>
          </a:xfrm>
          <a:prstGeom prst="rect">
            <a:avLst/>
          </a:prstGeom>
        </p:spPr>
      </p:pic>
      <p:pic>
        <p:nvPicPr>
          <p:cNvPr id="19173922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25404" y="2007720"/>
            <a:ext cx="2929933" cy="3179059"/>
          </a:xfrm>
          <a:prstGeom prst="rect">
            <a:avLst/>
          </a:prstGeom>
        </p:spPr>
      </p:pic>
      <p:pic>
        <p:nvPicPr>
          <p:cNvPr id="131387071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5802" y="2353235"/>
            <a:ext cx="3169638" cy="2373508"/>
          </a:xfrm>
          <a:prstGeom prst="rect">
            <a:avLst/>
          </a:prstGeom>
        </p:spPr>
      </p:pic>
      <p:sp>
        <p:nvSpPr>
          <p:cNvPr id="806765123" name=""/>
          <p:cNvSpPr txBox="1"/>
          <p:nvPr/>
        </p:nvSpPr>
        <p:spPr bwMode="auto">
          <a:xfrm rot="0" flipH="0" flipV="0">
            <a:off x="719999" y="5005473"/>
            <a:ext cx="228894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Silicon sizes:</a:t>
            </a:r>
            <a:endParaRPr>
              <a:latin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80 x 50 x 0.5 mm</a:t>
            </a:r>
            <a:r>
              <a:rPr baseline="30000">
                <a:latin typeface="Roobert"/>
                <a:ea typeface="Roobert"/>
                <a:cs typeface="Roobert"/>
              </a:rPr>
              <a:t>3</a:t>
            </a:r>
            <a:endParaRPr baseline="30000">
              <a:latin typeface="Roobert"/>
              <a:cs typeface="Roobert"/>
            </a:endParaRPr>
          </a:p>
        </p:txBody>
      </p:sp>
      <p:sp>
        <p:nvSpPr>
          <p:cNvPr id="781139095" name=""/>
          <p:cNvSpPr txBox="1"/>
          <p:nvPr/>
        </p:nvSpPr>
        <p:spPr bwMode="auto">
          <a:xfrm rot="0" flipH="0" flipV="0">
            <a:off x="8305634" y="5269752"/>
            <a:ext cx="254743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Gas mixture:</a:t>
            </a:r>
            <a:endParaRPr>
              <a:latin typeface="Roobert"/>
              <a:ea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90% D</a:t>
            </a:r>
            <a:r>
              <a:rPr baseline="-25000">
                <a:latin typeface="Roobert"/>
                <a:ea typeface="Roobert"/>
                <a:cs typeface="Roobert"/>
              </a:rPr>
              <a:t>2</a:t>
            </a:r>
            <a:r>
              <a:rPr>
                <a:latin typeface="Roobert"/>
                <a:ea typeface="Roobert"/>
                <a:cs typeface="Roobert"/>
              </a:rPr>
              <a:t> + 10 % iC</a:t>
            </a:r>
            <a:r>
              <a:rPr baseline="-25000">
                <a:latin typeface="Roobert"/>
                <a:ea typeface="Roobert"/>
                <a:cs typeface="Roobert"/>
              </a:rPr>
              <a:t>4</a:t>
            </a:r>
            <a:r>
              <a:rPr>
                <a:latin typeface="Roobert"/>
                <a:ea typeface="Roobert"/>
                <a:cs typeface="Roobert"/>
              </a:rPr>
              <a:t>H</a:t>
            </a:r>
            <a:r>
              <a:rPr baseline="-25000">
                <a:latin typeface="Roobert"/>
                <a:ea typeface="Roobert"/>
                <a:cs typeface="Roobert"/>
              </a:rPr>
              <a:t>10</a:t>
            </a:r>
            <a:endParaRPr baseline="-25000">
              <a:latin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at 952 mbar</a:t>
            </a:r>
            <a:endParaRPr baseline="30000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99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822294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8070563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05011277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426BB4-3CE4-14A8-F5C3-C933A88DA423}" type="slidenum">
              <a:rPr lang="en-US"/>
              <a:t/>
            </a:fld>
            <a:endParaRPr lang="en-US"/>
          </a:p>
        </p:txBody>
      </p:sp>
      <p:sp>
        <p:nvSpPr>
          <p:cNvPr id="1677617074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1"/>
              <a:t>Intricate</a:t>
            </a:r>
            <a:r>
              <a:rPr b="0"/>
              <a:t> analysis to extract reactions of interest out of noisy data.</a:t>
            </a:r>
            <a:endParaRPr b="0"/>
          </a:p>
        </p:txBody>
      </p:sp>
      <p:pic>
        <p:nvPicPr>
          <p:cNvPr id="1402756789" name=""/>
          <p:cNvPicPr>
            <a:picLocks noChangeAspect="1"/>
          </p:cNvPicPr>
          <p:nvPr/>
        </p:nvPicPr>
        <p:blipFill>
          <a:blip r:embed="rId3"/>
          <a:srcRect l="0" t="6916" r="0" b="0"/>
          <a:stretch/>
        </p:blipFill>
        <p:spPr bwMode="auto">
          <a:xfrm flipH="0" flipV="0">
            <a:off x="1464883" y="1761527"/>
            <a:ext cx="3438645" cy="3134819"/>
          </a:xfrm>
          <a:prstGeom prst="rect">
            <a:avLst/>
          </a:prstGeom>
        </p:spPr>
      </p:pic>
      <p:pic>
        <p:nvPicPr>
          <p:cNvPr id="21160089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70646" y="1961651"/>
            <a:ext cx="4134279" cy="2934696"/>
          </a:xfrm>
          <a:prstGeom prst="rect">
            <a:avLst/>
          </a:prstGeom>
        </p:spPr>
      </p:pic>
      <p:sp>
        <p:nvSpPr>
          <p:cNvPr id="1851435634" name=""/>
          <p:cNvSpPr/>
          <p:nvPr/>
        </p:nvSpPr>
        <p:spPr bwMode="auto">
          <a:xfrm rot="0" flipH="0" flipV="0">
            <a:off x="1252279" y="5109887"/>
            <a:ext cx="4059543" cy="945031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8" indent="-305908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Precise </a:t>
            </a:r>
            <a:r>
              <a:rPr lang="en-GB" sz="20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vertex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determination</a:t>
            </a:r>
            <a:endParaRPr sz="2000" b="0" i="0" u="none" strike="noStrike" cap="none" spc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Improved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 corrections</a:t>
            </a:r>
            <a:endParaRPr sz="2000" b="0" u="sng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2086483616" name=""/>
          <p:cNvSpPr txBox="1"/>
          <p:nvPr/>
        </p:nvSpPr>
        <p:spPr bwMode="auto">
          <a:xfrm rot="0" flipH="0" flipV="0">
            <a:off x="1168235" y="4682808"/>
            <a:ext cx="475388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Unique advantages from the TPC:</a:t>
            </a:r>
            <a:endParaRPr sz="2200">
              <a:latin typeface="Roobert"/>
              <a:cs typeface="Roobert"/>
            </a:endParaRPr>
          </a:p>
        </p:txBody>
      </p:sp>
      <p:sp>
        <p:nvSpPr>
          <p:cNvPr id="1500110415" name=""/>
          <p:cNvSpPr/>
          <p:nvPr/>
        </p:nvSpPr>
        <p:spPr bwMode="auto">
          <a:xfrm rot="0" flipH="0" flipV="0">
            <a:off x="6456664" y="5109887"/>
            <a:ext cx="4059541" cy="945030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7" indent="-305907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Factor 10 in target number</a:t>
            </a:r>
            <a:endParaRPr sz="2000" b="0" i="0" u="none" strike="noStrike" cap="none" spc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Implicit PID with </a:t>
            </a: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="0" u="none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gas</a:t>
            </a:r>
            <a:endParaRPr sz="2000" b="0" u="none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1112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104507409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0798304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0696178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3A9529-8092-F8DE-FA80-43A66F7E9480}" type="slidenum">
              <a:rPr lang="en-US"/>
              <a:t/>
            </a:fld>
            <a:endParaRPr lang="en-US"/>
          </a:p>
        </p:txBody>
      </p:sp>
      <p:sp>
        <p:nvSpPr>
          <p:cNvPr id="2115884172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Two steps are needed after a binary reaction has been identified.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437695499" name=""/>
          <p:cNvSpPr txBox="1"/>
          <p:nvPr/>
        </p:nvSpPr>
        <p:spPr bwMode="auto">
          <a:xfrm rot="0" flipH="0" flipV="0">
            <a:off x="838197" y="2026395"/>
            <a:ext cx="4887932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2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1.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PID of tritons by plotting</a:t>
            </a:r>
            <a:endParaRPr lang="en-GB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Δ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gas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vs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Sil</a:t>
            </a:r>
            <a:endParaRPr sz="2200" b="0" baseline="-25000">
              <a:solidFill>
                <a:srgbClr val="000000"/>
              </a:solidFill>
              <a:latin typeface="Roobert"/>
              <a:cs typeface="Roobert"/>
            </a:endParaRPr>
          </a:p>
        </p:txBody>
      </p:sp>
      <p:sp>
        <p:nvSpPr>
          <p:cNvPr id="371705446" name=""/>
          <p:cNvSpPr txBox="1"/>
          <p:nvPr/>
        </p:nvSpPr>
        <p:spPr bwMode="auto">
          <a:xfrm rot="0" flipH="0" flipV="0">
            <a:off x="6248024" y="2026395"/>
            <a:ext cx="49120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2.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reconstructed by the 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missing-mass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technique</a:t>
            </a:r>
            <a:endParaRPr sz="2200" b="0">
              <a:solidFill>
                <a:srgbClr val="000000"/>
              </a:solidFill>
              <a:latin typeface="Roobert"/>
              <a:cs typeface="Roobert"/>
            </a:endParaRPr>
          </a:p>
        </p:txBody>
      </p:sp>
      <p:pic>
        <p:nvPicPr>
          <p:cNvPr id="5767760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29011" y="2788756"/>
            <a:ext cx="3505252" cy="3027923"/>
          </a:xfrm>
          <a:prstGeom prst="rect">
            <a:avLst/>
          </a:prstGeom>
        </p:spPr>
      </p:pic>
      <p:pic>
        <p:nvPicPr>
          <p:cNvPr id="9155778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77329" y="2788756"/>
            <a:ext cx="3439655" cy="3115722"/>
          </a:xfrm>
          <a:prstGeom prst="rect">
            <a:avLst/>
          </a:prstGeom>
        </p:spPr>
      </p:pic>
      <p:sp>
        <p:nvSpPr>
          <p:cNvPr id="1499679789" name=""/>
          <p:cNvSpPr txBox="1"/>
          <p:nvPr/>
        </p:nvSpPr>
        <p:spPr bwMode="auto">
          <a:xfrm rot="0" flipH="0" flipV="0">
            <a:off x="1176204" y="5799577"/>
            <a:ext cx="4210867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i="1">
                <a:latin typeface="Roobert"/>
                <a:ea typeface="Roobert"/>
                <a:cs typeface="Roobert"/>
              </a:rPr>
              <a:t>Masked punch-through to 2nd front layer</a:t>
            </a:r>
            <a:endParaRPr sz="16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apositiva inic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/>
        <a:effectStyle/>
        <a:effectStyle/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ONLYOFFICE/9.0.0.172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40</cp:revision>
  <dcterms:created xsi:type="dcterms:W3CDTF">2019-11-20T15:01:32Z</dcterms:created>
  <dcterms:modified xsi:type="dcterms:W3CDTF">2025-08-09T19:09:19Z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0x010100049FBFEDDB2A1C47B4BB882C69983E71</vt:lpwstr>
  </property>
  <property fmtid="{D5CDD505-2E9C-101B-9397-08002B2CF9AE}" pid="3" name="MediaServiceImageTags">
    <vt:lpwstr/>
  </property>
</Properties>
</file>