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svg" ContentType="image/svg+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3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docProps/custom.xml" ContentType="application/vnd.openxmlformats-officedocument.custom-properties+xml"/>
  <Override PartName="/ppt/slideLayouts/slideLayout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15.xml" ContentType="application/vnd.openxmlformats-officedocument.presentationml.slide+xml"/>
  <Override PartName="/ppt/slides/slide4.xml" ContentType="application/vnd.openxmlformats-officedocument.presentationml.slide+xml"/>
  <Override PartName="/ppt/notesSlides/notesSlide6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7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  <p:sldMasterId id="2147483653" r:id="rId2"/>
  </p:sldMasterIdLst>
  <p:notesMasterIdLst>
    <p:notesMasterId r:id="rId2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GB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99" d="100"/>
          <a:sy n="99" d="100"/>
        </p:scale>
        <p:origin x="108" y="228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Relationship Id="rId25" Type="http://schemas.onlyoffice.com/jsaProject" Target="jsaProject.bin"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6881562" name="Marcador de encabezado 1"/>
          <p:cNvSpPr txBox="1"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s-ES" sz="1200" b="0" i="0" u="none" strike="noStrike" cap="none" spc="0">
                <a:solidFill>
                  <a:srgbClr val="000000"/>
                </a:solidFill>
                <a:latin typeface="Calibri"/>
              </a:defRPr>
            </a:lvl1pPr>
          </a:lstStyle>
          <a:p>
            <a:pPr lvl="0">
              <a:defRPr/>
            </a:pPr>
            <a:endParaRPr lang="es-ES"/>
          </a:p>
        </p:txBody>
      </p:sp>
      <p:sp>
        <p:nvSpPr>
          <p:cNvPr id="350312193" name="Marcador de fecha 2"/>
          <p:cNvSpPr txBox="1">
            <a:spLocks noGrp="1"/>
          </p:cNvSpPr>
          <p:nvPr>
            <p:ph type="dt" idx="1"/>
          </p:nvPr>
        </p:nvSpPr>
        <p:spPr bwMode="auto"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s-ES" sz="1200" b="0" i="0" u="none" strike="noStrike" cap="none" spc="0">
                <a:solidFill>
                  <a:srgbClr val="000000"/>
                </a:solidFill>
                <a:latin typeface="Calibri"/>
              </a:defRPr>
            </a:lvl1pPr>
          </a:lstStyle>
          <a:p>
            <a:pPr lvl="0">
              <a:defRPr/>
            </a:pPr>
            <a:fld id="{9EBB009B-6FF4-46E0-AE91-DF12AF56F49C}" type="datetime1">
              <a:rPr lang="es-ES"/>
              <a:t>01/06/2025</a:t>
            </a:fld>
            <a:endParaRPr lang="es-ES"/>
          </a:p>
        </p:txBody>
      </p:sp>
      <p:sp>
        <p:nvSpPr>
          <p:cNvPr id="1839920651" name="Marcador de imagen de diapositiva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098132106" name="Marcador de notas 4"/>
          <p:cNvSpPr txBox="1">
            <a:spLocks noGrp="1"/>
          </p:cNvSpPr>
          <p:nvPr>
            <p:ph type="body" sz="quarter" idx="3"/>
          </p:nvPr>
        </p:nvSpPr>
        <p:spPr bwMode="auto"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1991248673" name="Marcador de pie de página 5"/>
          <p:cNvSpPr txBox="1">
            <a:spLocks noGrp="1"/>
          </p:cNvSpPr>
          <p:nvPr>
            <p:ph type="ftr" sz="quarter" idx="4"/>
          </p:nvPr>
        </p:nvSpPr>
        <p:spPr bwMode="auto"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s-ES" sz="1200" b="0" i="0" u="none" strike="noStrike" cap="none" spc="0">
                <a:solidFill>
                  <a:srgbClr val="000000"/>
                </a:solidFill>
                <a:latin typeface="Calibri"/>
              </a:defRPr>
            </a:lvl1pPr>
          </a:lstStyle>
          <a:p>
            <a:pPr lvl="0">
              <a:defRPr/>
            </a:pPr>
            <a:endParaRPr lang="es-ES"/>
          </a:p>
        </p:txBody>
      </p:sp>
      <p:sp>
        <p:nvSpPr>
          <p:cNvPr id="910178360" name="Marcador de número de diapositiva 6"/>
          <p:cNvSpPr txBox="1">
            <a:spLocks noGrp="1"/>
          </p:cNvSpPr>
          <p:nvPr>
            <p:ph type="sldNum" sz="quarter" idx="5"/>
          </p:nvPr>
        </p:nvSpPr>
        <p:spPr bwMode="auto"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s-ES" sz="1200" b="0" i="0" u="none" strike="noStrike" cap="none" spc="0">
                <a:solidFill>
                  <a:srgbClr val="000000"/>
                </a:solidFill>
                <a:latin typeface="Calibri"/>
              </a:defRPr>
            </a:lvl1pPr>
          </a:lstStyle>
          <a:p>
            <a:pPr lvl="0">
              <a:defRPr/>
            </a:pPr>
            <a:fld id="{C323DE6F-17EA-42B5-A846-12E783F7C8C3}" type="slidenum">
              <a:r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marR="0" lvl="0" indent="0" algn="l" defTabSz="914400" rtl="0">
      <a:lnSpc>
        <a:spcPct val="100000"/>
      </a:lnSpc>
      <a:spcBef>
        <a:spcPts val="0"/>
      </a:spcBef>
      <a:spcAft>
        <a:spcPts val="0"/>
      </a:spcAft>
      <a:buNone/>
      <a:defRPr lang="es-ES" sz="1200" b="0" i="0" u="none" strike="noStrike" cap="none" spc="0">
        <a:solidFill>
          <a:srgbClr val="000000"/>
        </a:solidFill>
        <a:latin typeface="Calibri"/>
      </a:defRPr>
    </a:lvl1pPr>
    <a:lvl2pPr marL="457200" marR="0" lvl="1" indent="0" algn="l" defTabSz="914400" rtl="0">
      <a:lnSpc>
        <a:spcPct val="100000"/>
      </a:lnSpc>
      <a:spcBef>
        <a:spcPts val="0"/>
      </a:spcBef>
      <a:spcAft>
        <a:spcPts val="0"/>
      </a:spcAft>
      <a:buNone/>
      <a:defRPr lang="es-ES" sz="1200" b="0" i="0" u="none" strike="noStrike" cap="none" spc="0">
        <a:solidFill>
          <a:srgbClr val="000000"/>
        </a:solidFill>
        <a:latin typeface="Calibri"/>
      </a:defRPr>
    </a:lvl2pPr>
    <a:lvl3pPr marL="914400" marR="0" lvl="2" indent="0" algn="l" defTabSz="914400" rtl="0">
      <a:lnSpc>
        <a:spcPct val="100000"/>
      </a:lnSpc>
      <a:spcBef>
        <a:spcPts val="0"/>
      </a:spcBef>
      <a:spcAft>
        <a:spcPts val="0"/>
      </a:spcAft>
      <a:buNone/>
      <a:defRPr lang="es-ES" sz="1200" b="0" i="0" u="none" strike="noStrike" cap="none" spc="0">
        <a:solidFill>
          <a:srgbClr val="000000"/>
        </a:solidFill>
        <a:latin typeface="Calibri"/>
      </a:defRPr>
    </a:lvl3pPr>
    <a:lvl4pPr marL="1371600" marR="0" lvl="3" indent="0" algn="l" defTabSz="914400" rtl="0">
      <a:lnSpc>
        <a:spcPct val="100000"/>
      </a:lnSpc>
      <a:spcBef>
        <a:spcPts val="0"/>
      </a:spcBef>
      <a:spcAft>
        <a:spcPts val="0"/>
      </a:spcAft>
      <a:buNone/>
      <a:defRPr lang="es-ES" sz="1200" b="0" i="0" u="none" strike="noStrike" cap="none" spc="0">
        <a:solidFill>
          <a:srgbClr val="000000"/>
        </a:solidFill>
        <a:latin typeface="Calibri"/>
      </a:defRPr>
    </a:lvl4pPr>
    <a:lvl5pPr marL="1828800" marR="0" lvl="4" indent="0" algn="l" defTabSz="914400" rtl="0">
      <a:lnSpc>
        <a:spcPct val="100000"/>
      </a:lnSpc>
      <a:spcBef>
        <a:spcPts val="0"/>
      </a:spcBef>
      <a:spcAft>
        <a:spcPts val="0"/>
      </a:spcAft>
      <a:buNone/>
      <a:defRPr lang="es-ES" sz="1200" b="0" i="0" u="none" strike="noStrike" cap="none" spc="0">
        <a:solidFill>
          <a:srgbClr val="000000"/>
        </a:solidFill>
        <a:latin typeface="Calibri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10605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76746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242338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D39631-0D63-3584-3A56-4260BEC5FEA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45422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914580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132650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B0A1EB-450A-8574-1D16-15FB89024B3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109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2803210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83475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C69E40-857C-B37B-6F9F-E795442A887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CCEE03-52AE-D4B7-86A5-E7753498BA0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274BA4-898F-8566-75DE-3400D27A28A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10626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863331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210169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C5B76C-DD23-4FCB-003C-D52A04CFB43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250069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943085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625978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5F0A82-757B-D1BA-3449-0B5164A8F7B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390770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402887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070154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9133A2-6693-FAF2-00D9-4E9892C7E76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85006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864073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717831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5F6BEB-4143-C951-2E22-D4D6B47EB1C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80226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638312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250385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EA86F3-1725-7C0A-3F27-FBCD069357C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49410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132087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7135957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8BC42D-2F48-22C6-5AB3-8F2BE911574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33141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189241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223596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713E94-ED42-B8B4-5FE4-609B4E1C82A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244138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843420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4509485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1E7B23-7FC7-7425-3AE5-4DA2A399B5E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47072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296933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637630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3BDD7A7-2F42-C508-69BF-388200863B7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034039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342748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352906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574F03-56AC-DA67-A861-8D83099DF5F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media1.sv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Diapositiva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4888569" name="Subtítulo 2"/>
          <p:cNvSpPr txBox="1">
            <a:spLocks noGrp="1"/>
          </p:cNvSpPr>
          <p:nvPr>
            <p:ph type="subTitle" idx="4294967295"/>
          </p:nvPr>
        </p:nvSpPr>
        <p:spPr bwMode="auto">
          <a:xfrm flipH="0" flipV="0">
            <a:off x="838198" y="3292302"/>
            <a:ext cx="10515600" cy="651046"/>
          </a:xfrm>
        </p:spPr>
        <p:txBody>
          <a:bodyPr/>
          <a:lstStyle>
            <a:lvl1pPr>
              <a:defRPr sz="3200"/>
            </a:lvl1pPr>
          </a:lstStyle>
          <a:p>
            <a:pPr lvl="0">
              <a:defRPr/>
            </a:pPr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46121311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182386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8632004" name="Text Placeholder 9"/>
          <p:cNvSpPr>
            <a:spLocks noGrp="1"/>
          </p:cNvSpPr>
          <p:nvPr>
            <p:ph type="body" sz="quarter" idx="42949672951"/>
          </p:nvPr>
        </p:nvSpPr>
        <p:spPr bwMode="auto">
          <a:xfrm rot="0" flipH="0" flipV="0">
            <a:off x="838197" y="4108823"/>
            <a:ext cx="4323602" cy="466911"/>
          </a:xfrm>
        </p:spPr>
        <p:txBody>
          <a:bodyPr/>
          <a:lstStyle>
            <a:lvl1pPr>
              <a:defRPr sz="2400"/>
            </a:lvl1pPr>
          </a:lstStyle>
          <a:p>
            <a:pPr lvl="0">
              <a:defRPr/>
            </a:pPr>
            <a:r>
              <a:rPr lang="en-US"/>
              <a:t>Click to edit Master text </a:t>
            </a:r>
            <a:endParaRPr/>
          </a:p>
        </p:txBody>
      </p:sp>
      <p:sp>
        <p:nvSpPr>
          <p:cNvPr id="456185126" name="Text Placeholder 9"/>
          <p:cNvSpPr>
            <a:spLocks noGrp="1"/>
          </p:cNvSpPr>
          <p:nvPr>
            <p:ph type="body" sz="quarter" idx="42949672951"/>
          </p:nvPr>
        </p:nvSpPr>
        <p:spPr bwMode="auto">
          <a:xfrm rot="0" flipH="0" flipV="0">
            <a:off x="838197" y="4728133"/>
            <a:ext cx="4323601" cy="466911"/>
          </a:xfrm>
        </p:spPr>
        <p:txBody>
          <a:bodyPr/>
          <a:lstStyle>
            <a:lvl1pPr>
              <a:defRPr sz="2400"/>
            </a:lvl1pPr>
          </a:lstStyle>
          <a:p>
            <a:pPr lvl="0">
              <a:defRPr/>
            </a:pPr>
            <a:r>
              <a:rPr lang="en-US"/>
              <a:t>Click to edit Master text 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596545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58707309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buFont typeface="Arial"/>
              <a:buChar char="•"/>
              <a:defRPr sz="2800"/>
            </a:lvl2pPr>
            <a:lvl3pPr>
              <a:buFont typeface="Arial"/>
              <a:buChar char="•"/>
              <a:defRPr sz="2400"/>
            </a:lvl3pPr>
            <a:lvl4pPr>
              <a:buFont typeface="Arial"/>
              <a:buChar char="•"/>
              <a:defRPr sz="2000"/>
            </a:lvl4pPr>
            <a:lvl5pPr>
              <a:buFont typeface="Arial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69967191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40639666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04253025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48167391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271143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4215333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11077848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95706691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917438484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28330980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" userDrawn="1">
  <p:cSld name="Título y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0700692" name="Título 1"/>
          <p:cNvSpPr txBox="1">
            <a:spLocks noGrp="1"/>
          </p:cNvSpPr>
          <p:nvPr>
            <p:ph type="title"/>
          </p:nvPr>
        </p:nvSpPr>
        <p:spPr bwMode="auto">
          <a:xfrm>
            <a:off x="838202" y="1413168"/>
            <a:ext cx="10515600" cy="983783"/>
          </a:xfrm>
        </p:spPr>
        <p:txBody>
          <a:bodyPr/>
          <a:lstStyle>
            <a:lvl1pPr>
              <a:defRPr sz="2800"/>
            </a:lvl1pPr>
          </a:lstStyle>
          <a:p>
            <a:pPr lvl="0"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45977727" name="Marcador de contenido 2"/>
          <p:cNvSpPr txBox="1">
            <a:spLocks noGrp="1"/>
          </p:cNvSpPr>
          <p:nvPr>
            <p:ph idx="1"/>
          </p:nvPr>
        </p:nvSpPr>
        <p:spPr bwMode="auto">
          <a:xfrm>
            <a:off x="838203" y="2396953"/>
            <a:ext cx="10515600" cy="2449366"/>
          </a:xfrm>
        </p:spPr>
        <p:txBody>
          <a:bodyPr/>
          <a:lstStyle>
            <a:lvl1pPr>
              <a:defRPr sz="2400"/>
            </a:lvl1pPr>
            <a:lvl2pPr marR="0" lvl="1">
              <a:spcAft>
                <a:spcPts val="0"/>
              </a:spcAft>
              <a:buSzPct val="100000"/>
              <a:buFont typeface="Arial"/>
              <a:defRPr lang="es-ES" sz="20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2pPr>
            <a:lvl3pPr marR="0" lvl="2">
              <a:spcAft>
                <a:spcPts val="0"/>
              </a:spcAft>
              <a:buSzPct val="100000"/>
              <a:buFont typeface="Arial"/>
              <a:defRPr lang="es-ES" sz="18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3pPr>
            <a:lvl4pPr marR="0" lvl="3">
              <a:spcAft>
                <a:spcPts val="0"/>
              </a:spcAft>
              <a:buSzPct val="100000"/>
              <a:buFont typeface="Arial"/>
              <a:defRPr lang="es-ES" sz="16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4pPr>
            <a:lvl5pPr marR="0" lvl="4">
              <a:spcAft>
                <a:spcPts val="0"/>
              </a:spcAft>
              <a:buSzPct val="100000"/>
              <a:buFont typeface="Arial"/>
              <a:defRPr lang="es-ES" sz="16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5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woObj" userDrawn="1">
  <p:cSld name="Dos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9582910" name="Título 1"/>
          <p:cNvSpPr txBox="1">
            <a:spLocks noGrp="1"/>
          </p:cNvSpPr>
          <p:nvPr>
            <p:ph type="title"/>
          </p:nvPr>
        </p:nvSpPr>
        <p:spPr bwMode="auto">
          <a:xfrm>
            <a:off x="838202" y="1413168"/>
            <a:ext cx="10515600" cy="983783"/>
          </a:xfrm>
        </p:spPr>
        <p:txBody>
          <a:bodyPr/>
          <a:lstStyle>
            <a:lvl1pPr>
              <a:defRPr sz="2800"/>
            </a:lvl1pPr>
          </a:lstStyle>
          <a:p>
            <a:pPr lvl="0">
              <a:defRPr/>
            </a:pPr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65591267" name="Marcador de contenido 2"/>
          <p:cNvSpPr txBox="1">
            <a:spLocks noGrp="1"/>
          </p:cNvSpPr>
          <p:nvPr>
            <p:ph idx="1"/>
          </p:nvPr>
        </p:nvSpPr>
        <p:spPr bwMode="auto">
          <a:xfrm>
            <a:off x="838203" y="2396953"/>
            <a:ext cx="5156201" cy="3780010"/>
          </a:xfrm>
        </p:spPr>
        <p:txBody>
          <a:bodyPr/>
          <a:lstStyle>
            <a:lvl1pPr>
              <a:defRPr sz="2400">
                <a:latin typeface="Roobert"/>
                <a:ea typeface="Roobert"/>
                <a:cs typeface="Roobert"/>
              </a:defRPr>
            </a:lvl1pPr>
            <a:lvl2pPr marR="0" lvl="1">
              <a:spcAft>
                <a:spcPts val="0"/>
              </a:spcAft>
              <a:buSzPct val="100000"/>
              <a:buFont typeface="Arial"/>
              <a:defRPr lang="es-ES" sz="20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2pPr>
            <a:lvl3pPr marR="0" lvl="2">
              <a:spcAft>
                <a:spcPts val="0"/>
              </a:spcAft>
              <a:buSzPct val="100000"/>
              <a:buFont typeface="Arial"/>
              <a:defRPr lang="es-ES" sz="18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3pPr>
            <a:lvl4pPr marR="0" lvl="3">
              <a:spcAft>
                <a:spcPts val="0"/>
              </a:spcAft>
              <a:buSzPct val="100000"/>
              <a:buFont typeface="Arial"/>
              <a:defRPr lang="es-ES" sz="16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4pPr>
            <a:lvl5pPr marR="0" lvl="4">
              <a:spcAft>
                <a:spcPts val="0"/>
              </a:spcAft>
              <a:buSzPct val="100000"/>
              <a:buFont typeface="Arial"/>
              <a:defRPr lang="es-ES" sz="16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5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  <p:sp>
        <p:nvSpPr>
          <p:cNvPr id="946246742" name="Marcador de contenido 3"/>
          <p:cNvSpPr txBox="1">
            <a:spLocks noGrp="1"/>
          </p:cNvSpPr>
          <p:nvPr>
            <p:ph idx="2"/>
          </p:nvPr>
        </p:nvSpPr>
        <p:spPr bwMode="auto">
          <a:xfrm>
            <a:off x="6197602" y="2396953"/>
            <a:ext cx="5156201" cy="3780010"/>
          </a:xfrm>
        </p:spPr>
        <p:txBody>
          <a:bodyPr/>
          <a:lstStyle>
            <a:lvl1pPr>
              <a:defRPr sz="2400">
                <a:latin typeface="Roobert"/>
                <a:ea typeface="Roobert"/>
                <a:cs typeface="Roobert"/>
              </a:defRPr>
            </a:lvl1pPr>
            <a:lvl2pPr marR="0" lvl="1">
              <a:spcAft>
                <a:spcPts val="0"/>
              </a:spcAft>
              <a:buSzPct val="100000"/>
              <a:buFont typeface="Arial"/>
              <a:defRPr lang="es-ES" sz="20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2pPr>
            <a:lvl3pPr marR="0" lvl="2">
              <a:spcAft>
                <a:spcPts val="0"/>
              </a:spcAft>
              <a:buSzPct val="100000"/>
              <a:buFont typeface="Arial"/>
              <a:defRPr lang="es-ES" sz="18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3pPr>
            <a:lvl4pPr marR="0" lvl="3">
              <a:spcAft>
                <a:spcPts val="0"/>
              </a:spcAft>
              <a:buSzPct val="100000"/>
              <a:buFont typeface="Arial"/>
              <a:defRPr lang="es-ES" sz="16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4pPr>
            <a:lvl5pPr marR="0" lvl="4">
              <a:spcAft>
                <a:spcPts val="0"/>
              </a:spcAft>
              <a:buSzPct val="100000"/>
              <a:buFont typeface="Arial"/>
              <a:defRPr lang="es-ES" sz="1600" b="0" i="0" u="none" strike="noStrike" cap="none" spc="0">
                <a:solidFill>
                  <a:srgbClr val="000000"/>
                </a:solidFill>
                <a:latin typeface="Roobert"/>
                <a:ea typeface="Roobert"/>
                <a:cs typeface="Roobert"/>
              </a:defRPr>
            </a:lvl5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Diapositiva fin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6621242" name="Título 1"/>
          <p:cNvSpPr txBox="1">
            <a:spLocks noGrp="1"/>
          </p:cNvSpPr>
          <p:nvPr>
            <p:ph type="title"/>
          </p:nvPr>
        </p:nvSpPr>
        <p:spPr bwMode="auto"/>
        <p:txBody>
          <a:bodyPr anchorCtr="1"/>
          <a:lstStyle>
            <a:lvl1pPr algn="ctr">
              <a:defRPr sz="3200">
                <a:latin typeface="Roobert"/>
                <a:ea typeface="Roobert"/>
                <a:cs typeface="Roobert"/>
              </a:defRPr>
            </a:lvl1pPr>
          </a:lstStyle>
          <a:p>
            <a:pPr lvl="0">
              <a:defRPr/>
            </a:pPr>
            <a:r>
              <a:rPr lang="es-ES"/>
              <a:t>¡Gracias!</a:t>
            </a:r>
            <a:endParaRPr/>
          </a:p>
        </p:txBody>
      </p:sp>
      <p:pic>
        <p:nvPicPr>
          <p:cNvPr id="867488769" name="Gráfico 8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6799063" y="6332337"/>
            <a:ext cx="816579" cy="26912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941717011" name="Imagen 15" descr="Texto&#10;&#10;Descripción generada automáticamente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8245055" y="6349480"/>
            <a:ext cx="1168513" cy="25174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11751737" name="Imagen 16" descr="Logotipo&#10;&#10;Descripción generada automáticamente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10042979" y="6324937"/>
            <a:ext cx="1310824" cy="27628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951705803" name="Imagen 17" descr="Imagen que contiene Texto&#10;&#10;Descripción generada automáticamente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1869205" y="6252285"/>
            <a:ext cx="1432595" cy="34894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73748690" name="Imagen 18" descr="Texto&#10;&#10;Descripción generada automáticamente"/>
          <p:cNvPicPr>
            <a:picLocks noChangeAspect="1"/>
          </p:cNvPicPr>
          <p:nvPr userDrawn="1"/>
        </p:nvPicPr>
        <p:blipFill>
          <a:blip r:embed="rId7"/>
          <a:stretch/>
        </p:blipFill>
        <p:spPr bwMode="auto">
          <a:xfrm>
            <a:off x="5238463" y="6335168"/>
            <a:ext cx="931190" cy="26605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29615837" name="Picture 3" descr="Logotipo&#10;&#10;Descripción generada automáticamente"/>
          <p:cNvPicPr>
            <a:picLocks noChangeAspect="1"/>
          </p:cNvPicPr>
          <p:nvPr userDrawn="1"/>
        </p:nvPicPr>
        <p:blipFill>
          <a:blip r:embed="rId8"/>
          <a:stretch/>
        </p:blipFill>
        <p:spPr bwMode="auto">
          <a:xfrm>
            <a:off x="697329" y="6252285"/>
            <a:ext cx="521875" cy="33768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694526263" name="Imagen 20" descr="Imagen que contiene Forma&#10;&#10;Descripción generada automáticamente"/>
          <p:cNvPicPr>
            <a:picLocks noChangeAspect="1"/>
          </p:cNvPicPr>
          <p:nvPr userDrawn="1"/>
        </p:nvPicPr>
        <p:blipFill>
          <a:blip r:embed="rId9"/>
          <a:stretch/>
        </p:blipFill>
        <p:spPr bwMode="auto">
          <a:xfrm>
            <a:off x="3951801" y="6258565"/>
            <a:ext cx="657251" cy="342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131031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2205204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99789036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96372066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  <p:sp>
        <p:nvSpPr>
          <p:cNvPr id="1162096129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838197" y="1438086"/>
            <a:ext cx="10515600" cy="4697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Font typeface="Arial"/>
              <a:buChar char="•"/>
              <a:defRPr lang="en-GB" sz="2400">
                <a:latin typeface="Roobert"/>
                <a:ea typeface="Roobert"/>
                <a:cs typeface="Roobert"/>
              </a:defRPr>
            </a:lvl1pPr>
            <a:lvl2pPr>
              <a:buFont typeface="Arial"/>
              <a:buChar char="•"/>
              <a:defRPr lang="en-GB" sz="2000">
                <a:latin typeface="Roobert"/>
                <a:ea typeface="Roobert"/>
                <a:cs typeface="Roobert"/>
              </a:defRPr>
            </a:lvl2pPr>
            <a:lvl3pPr>
              <a:buFont typeface="Arial"/>
              <a:buChar char="•"/>
              <a:defRPr lang="en-GB" sz="1800">
                <a:latin typeface="Roobert"/>
                <a:ea typeface="Roobert"/>
                <a:cs typeface="Roobert"/>
              </a:defRPr>
            </a:lvl3pPr>
            <a:lvl4pPr>
              <a:buFont typeface="Arial"/>
              <a:buChar char="•"/>
              <a:defRPr lang="en-GB" sz="1600">
                <a:latin typeface="Roobert"/>
                <a:ea typeface="Roobert"/>
                <a:cs typeface="Roobert"/>
              </a:defRPr>
            </a:lvl4pPr>
            <a:lvl5pPr>
              <a:buFont typeface="Arial"/>
              <a:buChar char="•"/>
              <a:defRPr lang="en-GB" sz="1400">
                <a:latin typeface="Roobert"/>
                <a:ea typeface="Roobert"/>
                <a:cs typeface="Roobert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107954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00094601" name="Content Placeholder 2"/>
          <p:cNvSpPr>
            <a:spLocks noGrp="1"/>
          </p:cNvSpPr>
          <p:nvPr>
            <p:ph sz="half" idx="1"/>
          </p:nvPr>
        </p:nvSpPr>
        <p:spPr bwMode="auto">
          <a:xfrm flipH="0" flipV="0">
            <a:off x="838197" y="1484779"/>
            <a:ext cx="5181598" cy="4692182"/>
          </a:xfrm>
        </p:spPr>
        <p:txBody>
          <a:bodyPr/>
          <a:lstStyle>
            <a:lvl1pPr>
              <a:buFont typeface="Arial"/>
              <a:buChar char="•"/>
              <a:defRPr/>
            </a:lvl1pPr>
            <a:lvl2pPr>
              <a:buFont typeface="Arial"/>
              <a:buChar char="•"/>
              <a:defRPr/>
            </a:lvl2pPr>
            <a:lvl3pPr>
              <a:buFont typeface="Arial"/>
              <a:buChar char="•"/>
              <a:defRPr/>
            </a:lvl3pPr>
            <a:lvl4pPr>
              <a:buFont typeface="Arial"/>
              <a:buChar char="•"/>
              <a:defRPr/>
            </a:lvl4pPr>
            <a:lvl5pPr>
              <a:buFont typeface="Arial"/>
              <a:buChar char="•"/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13298630" name="Content Placeholder 3"/>
          <p:cNvSpPr>
            <a:spLocks noGrp="1"/>
          </p:cNvSpPr>
          <p:nvPr>
            <p:ph sz="half" idx="2"/>
          </p:nvPr>
        </p:nvSpPr>
        <p:spPr bwMode="auto">
          <a:xfrm flipH="0" flipV="0">
            <a:off x="6172200" y="1484779"/>
            <a:ext cx="5181598" cy="4692182"/>
          </a:xfrm>
        </p:spPr>
        <p:txBody>
          <a:bodyPr/>
          <a:lstStyle>
            <a:lvl1pPr>
              <a:buFont typeface="Arial"/>
              <a:buChar char="•"/>
              <a:defRPr/>
            </a:lvl1pPr>
            <a:lvl2pPr>
              <a:buFont typeface="Arial"/>
              <a:buChar char="•"/>
              <a:defRPr/>
            </a:lvl2pPr>
            <a:lvl3pPr>
              <a:buFont typeface="Arial"/>
              <a:buChar char="•"/>
              <a:defRPr/>
            </a:lvl3pPr>
            <a:lvl4pPr>
              <a:buFont typeface="Arial"/>
              <a:buChar char="•"/>
              <a:defRPr/>
            </a:lvl4pPr>
            <a:lvl5pPr>
              <a:buFont typeface="Arial"/>
              <a:buChar char="•"/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5566616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062999882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38819226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407969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73529"/>
            <a:ext cx="10515600" cy="943161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599206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7" y="1503735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749445205" name="Content Placeholder 3"/>
          <p:cNvSpPr>
            <a:spLocks noGrp="1"/>
          </p:cNvSpPr>
          <p:nvPr>
            <p:ph sz="half" idx="2"/>
          </p:nvPr>
        </p:nvSpPr>
        <p:spPr bwMode="auto">
          <a:xfrm flipH="0" flipV="0">
            <a:off x="839786" y="2327646"/>
            <a:ext cx="5157784" cy="3862014"/>
          </a:xfrm>
        </p:spPr>
        <p:txBody>
          <a:bodyPr/>
          <a:lstStyle>
            <a:lvl1pPr>
              <a:buFont typeface="Arial"/>
              <a:buChar char="•"/>
              <a:defRPr/>
            </a:lvl1pPr>
            <a:lvl2pPr>
              <a:buFont typeface="Arial"/>
              <a:buChar char="•"/>
              <a:defRPr/>
            </a:lvl2pPr>
            <a:lvl3pPr>
              <a:buFont typeface="Arial"/>
              <a:buChar char="•"/>
              <a:defRPr/>
            </a:lvl3pPr>
            <a:lvl4pPr>
              <a:buFont typeface="Arial"/>
              <a:buChar char="•"/>
              <a:defRPr/>
            </a:lvl4pPr>
            <a:lvl5pPr>
              <a:buFont typeface="Arial"/>
              <a:buChar char="•"/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08546871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0610" y="1503735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465065474" name="Content Placeholder 5"/>
          <p:cNvSpPr>
            <a:spLocks noGrp="1"/>
          </p:cNvSpPr>
          <p:nvPr>
            <p:ph sz="quarter" idx="4"/>
          </p:nvPr>
        </p:nvSpPr>
        <p:spPr bwMode="auto">
          <a:xfrm flipH="0" flipV="0">
            <a:off x="6172200" y="2327646"/>
            <a:ext cx="5183186" cy="3862014"/>
          </a:xfrm>
        </p:spPr>
        <p:txBody>
          <a:bodyPr/>
          <a:lstStyle>
            <a:lvl1pPr>
              <a:buFont typeface="Arial"/>
              <a:buChar char="•"/>
              <a:defRPr/>
            </a:lvl1pPr>
            <a:lvl2pPr>
              <a:buFont typeface="Arial"/>
              <a:buChar char="•"/>
              <a:defRPr/>
            </a:lvl2pPr>
            <a:lvl3pPr>
              <a:buFont typeface="Arial"/>
              <a:buChar char="•"/>
              <a:defRPr/>
            </a:lvl3pPr>
            <a:lvl4pPr>
              <a:buFont typeface="Arial"/>
              <a:buChar char="•"/>
              <a:defRPr/>
            </a:lvl4pPr>
            <a:lvl5pPr>
              <a:buFont typeface="Arial"/>
              <a:buChar char="•"/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83502759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802205633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2054097366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201581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55558650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530598513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498196688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2490793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2051323517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372284362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192178" name="Marcador de título 1"/>
          <p:cNvSpPr txBox="1">
            <a:spLocks noGrp="1"/>
          </p:cNvSpPr>
          <p:nvPr>
            <p:ph type="title"/>
          </p:nvPr>
        </p:nvSpPr>
        <p:spPr bwMode="auto">
          <a:xfrm>
            <a:off x="838202" y="1651293"/>
            <a:ext cx="10515600" cy="98378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>
              <a:defRPr lang="en-GB"/>
            </a:lvl1pPr>
          </a:lstStyle>
          <a:p>
            <a:pPr lvl="0">
              <a:defRPr/>
            </a:pPr>
            <a:r>
              <a:rPr lang="es-ES"/>
              <a:t>Título presentación</a:t>
            </a:r>
            <a:endParaRPr/>
          </a:p>
        </p:txBody>
      </p:sp>
      <p:sp>
        <p:nvSpPr>
          <p:cNvPr id="2044963137" name="Marcador de texto 2"/>
          <p:cNvSpPr txBox="1">
            <a:spLocks noGrp="1"/>
          </p:cNvSpPr>
          <p:nvPr>
            <p:ph type="body" idx="1"/>
          </p:nvPr>
        </p:nvSpPr>
        <p:spPr bwMode="auto">
          <a:xfrm flipH="0" flipV="0">
            <a:off x="791550" y="2833859"/>
            <a:ext cx="10515600" cy="9264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>
              <a:defRPr lang="en-GB"/>
            </a:lvl1pPr>
          </a:lstStyle>
          <a:p>
            <a:pPr lvl="0">
              <a:defRPr/>
            </a:pPr>
            <a:r>
              <a:rPr lang="es-ES"/>
              <a:t>Subtítulo presentación</a:t>
            </a:r>
            <a:endParaRPr/>
          </a:p>
        </p:txBody>
      </p:sp>
      <p:pic>
        <p:nvPicPr>
          <p:cNvPr id="1405467708" name="Imagen 17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 flipH="0" flipV="0">
            <a:off x="2012005" y="584579"/>
            <a:ext cx="8074685" cy="73235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77829217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315299" y="5982276"/>
            <a:ext cx="11468099" cy="58843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dt="1" ftr="1" hdr="0" sldNum="1"/>
  <p:txStyles>
    <p:titleStyle>
      <a:lvl1pPr marL="0" marR="0" lvl="0" indent="0" algn="l" defTabSz="914400" rtl="0">
        <a:lnSpc>
          <a:spcPct val="90000"/>
        </a:lnSpc>
        <a:spcBef>
          <a:spcPts val="0"/>
        </a:spcBef>
        <a:spcAft>
          <a:spcPts val="0"/>
        </a:spcAft>
        <a:buNone/>
        <a:defRPr lang="es-ES" sz="4000" b="1" i="0" u="none" strike="noStrike" cap="none" spc="0">
          <a:solidFill>
            <a:srgbClr val="002060"/>
          </a:solidFill>
          <a:latin typeface="Roobert"/>
        </a:defRPr>
      </a:lvl1pPr>
    </p:titleStyle>
    <p:bodyStyle>
      <a:lvl1pPr marL="0" marR="0" lvl="0" indent="0" algn="l" defTabSz="914400" rtl="0">
        <a:lnSpc>
          <a:spcPct val="90000"/>
        </a:lnSpc>
        <a:spcBef>
          <a:spcPts val="1000"/>
        </a:spcBef>
        <a:spcAft>
          <a:spcPts val="0"/>
        </a:spcAft>
        <a:buNone/>
        <a:defRPr lang="es-ES" sz="2800" b="0" i="0" u="none" strike="noStrike" cap="none" spc="0">
          <a:solidFill>
            <a:srgbClr val="000000"/>
          </a:solidFill>
          <a:latin typeface="Roobert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6554438" name="Title 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26837"/>
            <a:ext cx="10515600" cy="989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GB" sz="3800">
                <a:solidFill>
                  <a:srgbClr val="002060"/>
                </a:solidFill>
                <a:latin typeface="Roobert"/>
                <a:ea typeface="Roobert"/>
                <a:cs typeface="Roober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44920858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838197" y="1438087"/>
            <a:ext cx="10515600" cy="4697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Font typeface="Arial"/>
              <a:buChar char="•"/>
              <a:defRPr lang="en-GB" sz="2400">
                <a:latin typeface="Roobert"/>
                <a:ea typeface="Roobert"/>
                <a:cs typeface="Roobert"/>
              </a:defRPr>
            </a:lvl1pPr>
            <a:lvl2pPr>
              <a:buFont typeface="Arial"/>
              <a:buChar char="•"/>
              <a:defRPr lang="en-GB" sz="2000">
                <a:latin typeface="Roobert"/>
                <a:ea typeface="Roobert"/>
                <a:cs typeface="Roobert"/>
              </a:defRPr>
            </a:lvl2pPr>
            <a:lvl3pPr>
              <a:buFont typeface="Arial"/>
              <a:buChar char="•"/>
              <a:defRPr lang="en-GB" sz="1800">
                <a:latin typeface="Roobert"/>
                <a:ea typeface="Roobert"/>
                <a:cs typeface="Roobert"/>
              </a:defRPr>
            </a:lvl3pPr>
            <a:lvl4pPr>
              <a:buFont typeface="Arial"/>
              <a:buChar char="•"/>
              <a:defRPr lang="en-GB" sz="1600">
                <a:latin typeface="Roobert"/>
                <a:ea typeface="Roobert"/>
                <a:cs typeface="Roobert"/>
              </a:defRPr>
            </a:lvl4pPr>
            <a:lvl5pPr>
              <a:buFont typeface="Arial"/>
              <a:buChar char="•"/>
              <a:defRPr lang="en-GB" sz="1400">
                <a:latin typeface="Roobert"/>
                <a:ea typeface="Roobert"/>
                <a:cs typeface="Roobert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6241271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Roobert"/>
                <a:ea typeface="Roobert"/>
                <a:cs typeface="Roobert"/>
              </a:defRPr>
            </a:lvl1pPr>
          </a:lstStyle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19596760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Roobert"/>
                <a:ea typeface="Roobert"/>
                <a:cs typeface="Roobert"/>
              </a:defRPr>
            </a:lvl1pPr>
          </a:lstStyle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01980095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Roobert"/>
                <a:ea typeface="Roobert"/>
                <a:cs typeface="Roobert"/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  <p:cxnSp>
        <p:nvCxnSpPr>
          <p:cNvPr id="1805445848" name=""/>
          <p:cNvCxnSpPr/>
          <p:nvPr/>
        </p:nvCxnSpPr>
        <p:spPr bwMode="auto">
          <a:xfrm flipH="0" flipV="1">
            <a:off x="838198" y="6272304"/>
            <a:ext cx="1051560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</p:sldLayoutIdLst>
  <p:hf dt="1" ftr="1" hdr="0" sldNum="1"/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999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499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499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599" indent="-228600" algn="l" defTabSz="914400" rtl="0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499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3979956" name="Subtítulo 2"/>
          <p:cNvSpPr txBox="1">
            <a:spLocks noGrp="1"/>
          </p:cNvSpPr>
          <p:nvPr>
            <p:ph type="subTitle" idx="4294967295"/>
          </p:nvPr>
        </p:nvSpPr>
        <p:spPr bwMode="auto">
          <a:xfrm flipH="0" flipV="0">
            <a:off x="838197" y="3149425"/>
            <a:ext cx="10515600" cy="7939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1">
            <a:normAutofit fontScale="75000" lnSpcReduction="5000"/>
          </a:bodyPr>
          <a:lstStyle>
            <a:lvl1pPr>
              <a:defRPr sz="2800"/>
            </a:lvl1pPr>
          </a:lstStyle>
          <a:p>
            <a:pPr>
              <a:defRPr/>
            </a:pPr>
            <a:r>
              <a:rPr lang="en-GB" sz="3200"/>
              <a:t>M. Lozano-González, B. Fernández-Domínguez</a:t>
            </a:r>
            <a:r>
              <a:rPr lang="es-ES" sz="3200"/>
              <a:t>, </a:t>
            </a:r>
            <a:r>
              <a:rPr lang="es-ES" sz="3200"/>
              <a:t>J. Lois-Fuentes, </a:t>
            </a:r>
            <a:endParaRPr sz="3200"/>
          </a:p>
          <a:p>
            <a:pPr>
              <a:defRPr/>
            </a:pPr>
            <a:r>
              <a:rPr lang="es-ES" sz="3200"/>
              <a:t>T. Roger, </a:t>
            </a:r>
            <a:r>
              <a:rPr lang="es-ES" sz="3200"/>
              <a:t>F. Delaunay</a:t>
            </a:r>
            <a:endParaRPr sz="3200"/>
          </a:p>
        </p:txBody>
      </p:sp>
      <p:sp>
        <p:nvSpPr>
          <p:cNvPr id="623017" name="Title Placeholder 1"/>
          <p:cNvSpPr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GB">
                <a:latin typeface="STIX"/>
                <a:ea typeface="STIX"/>
                <a:cs typeface="STIX"/>
              </a:rPr>
              <a:t>ν</a:t>
            </a:r>
            <a:r>
              <a:rPr lang="en-GB"/>
              <a:t>0p</a:t>
            </a:r>
            <a:r>
              <a:rPr lang="en-GB" baseline="-25000"/>
              <a:t>1/2</a:t>
            </a:r>
            <a:r>
              <a:rPr lang="en-GB"/>
              <a:t> – </a:t>
            </a:r>
            <a:r>
              <a:rPr lang="en-GB">
                <a:latin typeface="STIX"/>
                <a:ea typeface="STIX"/>
                <a:cs typeface="STIX"/>
              </a:rPr>
              <a:t>ν</a:t>
            </a:r>
            <a:r>
              <a:rPr lang="en-GB"/>
              <a:t>0p</a:t>
            </a:r>
            <a:r>
              <a:rPr lang="en-GB" baseline="-25000"/>
              <a:t>3/2</a:t>
            </a:r>
            <a:r>
              <a:rPr lang="en-GB"/>
              <a:t> spin-orbit splitting in</a:t>
            </a:r>
            <a:r>
              <a:rPr lang="en-GB">
                <a:latin typeface="Roobert"/>
                <a:ea typeface="Roobert"/>
                <a:cs typeface="Roobert"/>
              </a:rPr>
              <a:t> </a:t>
            </a:r>
            <a:r>
              <a:rPr lang="en-GB" baseline="30000">
                <a:latin typeface="Roobert"/>
                <a:ea typeface="Roobert"/>
                <a:cs typeface="Roobert"/>
              </a:rPr>
              <a:t>20</a:t>
            </a:r>
            <a:r>
              <a:rPr lang="en-GB"/>
              <a:t>O</a:t>
            </a:r>
            <a:endParaRPr lang="en-GB" b="1" baseline="30000">
              <a:latin typeface="Roobert"/>
              <a:cs typeface="Roobert"/>
            </a:endParaRPr>
          </a:p>
        </p:txBody>
      </p:sp>
      <p:sp>
        <p:nvSpPr>
          <p:cNvPr id="379557065" name="Text Placeholder 9"/>
          <p:cNvSpPr>
            <a:spLocks noGrp="1"/>
          </p:cNvSpPr>
          <p:nvPr>
            <p:ph type="body" sz="quarter" idx="42949672951"/>
          </p:nvPr>
        </p:nvSpPr>
        <p:spPr bwMode="auto">
          <a:xfrm flipH="0" flipV="0">
            <a:off x="838197" y="4108822"/>
            <a:ext cx="4323601" cy="48558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1">
            <a:normAutofit/>
          </a:bodyPr>
          <a:lstStyle>
            <a:lvl1pPr>
              <a:defRPr sz="2400"/>
            </a:lvl1pPr>
          </a:lstStyle>
          <a:p>
            <a:pPr>
              <a:defRPr/>
            </a:pPr>
            <a:r>
              <a:rPr lang="en-GB" sz="2000"/>
              <a:t>IGFAE-USC, GANIL and LPC-Caen</a:t>
            </a:r>
            <a:endParaRPr sz="2000"/>
          </a:p>
        </p:txBody>
      </p:sp>
      <p:sp>
        <p:nvSpPr>
          <p:cNvPr id="374972063" name="Text Placeholder 9"/>
          <p:cNvSpPr>
            <a:spLocks noGrp="1"/>
          </p:cNvSpPr>
          <p:nvPr/>
        </p:nvSpPr>
        <p:spPr bwMode="auto">
          <a:xfrm flipH="0" flipV="0">
            <a:off x="838197" y="4594411"/>
            <a:ext cx="4323601" cy="48558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1">
            <a:normAutofit/>
          </a:bodyPr>
          <a:lstStyle>
            <a:lvl1pPr marL="0" marR="0" lvl="0" indent="0" algn="l" defTabSz="914400" rtl="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None/>
              <a:defRPr lang="en-GB" sz="2400" b="0" i="0" u="none" strike="noStrike" cap="none" spc="0">
                <a:solidFill>
                  <a:srgbClr val="000000"/>
                </a:solidFill>
                <a:latin typeface="Roobert"/>
              </a:defRPr>
            </a:lvl1pPr>
            <a:lvl2pPr marL="685800" indent="-228600" algn="l" defTabSz="914400" rtl="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 rtl="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0" i="1"/>
              <a:t>EuNPC 2025 - Caen</a:t>
            </a:r>
            <a:endParaRPr sz="1800" i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312576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Results: E</a:t>
            </a:r>
            <a:r>
              <a:rPr baseline="-25000"/>
              <a:t>x</a:t>
            </a:r>
            <a:r>
              <a:rPr/>
              <a:t> spectrum</a:t>
            </a:r>
            <a:endParaRPr/>
          </a:p>
        </p:txBody>
      </p:sp>
      <p:sp>
        <p:nvSpPr>
          <p:cNvPr id="194658100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76652955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59608119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86C6340-1631-DA40-6A5B-5027472BE890}" type="slidenum">
              <a:rPr lang="en-US"/>
              <a:t/>
            </a:fld>
            <a:endParaRPr lang="en-US"/>
          </a:p>
        </p:txBody>
      </p:sp>
      <p:pic>
        <p:nvPicPr>
          <p:cNvPr id="270234892" name=""/>
          <p:cNvPicPr>
            <a:picLocks noChangeAspect="1"/>
          </p:cNvPicPr>
          <p:nvPr/>
        </p:nvPicPr>
        <p:blipFill>
          <a:blip r:embed="rId3">
            <a:alphaModFix amt="99999"/>
          </a:blip>
          <a:srcRect l="0" t="0" r="0" b="0"/>
          <a:stretch/>
        </p:blipFill>
        <p:spPr bwMode="auto">
          <a:xfrm rot="0" flipH="0" flipV="0">
            <a:off x="1903036" y="1251321"/>
            <a:ext cx="7545478" cy="3704202"/>
          </a:xfrm>
          <a:prstGeom prst="rect">
            <a:avLst/>
          </a:prstGeom>
        </p:spPr>
      </p:pic>
      <p:sp>
        <p:nvSpPr>
          <p:cNvPr id="1638043529" name=""/>
          <p:cNvSpPr/>
          <p:nvPr/>
        </p:nvSpPr>
        <p:spPr bwMode="auto">
          <a:xfrm rot="0" flipH="0" flipV="0">
            <a:off x="1543057" y="5020890"/>
            <a:ext cx="3463192" cy="983593"/>
          </a:xfrm>
          <a:prstGeom prst="flowChartAlternateProcess">
            <a:avLst/>
          </a:prstGeom>
          <a:solidFill>
            <a:srgbClr val="FDD9EC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327936" indent="-327936" algn="l">
              <a:buFont typeface="Arial"/>
              <a:buChar char="•"/>
              <a:defRPr/>
            </a:pP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11 observed states</a:t>
            </a:r>
            <a:endParaRPr sz="2000">
              <a:solidFill>
                <a:srgbClr val="000000"/>
              </a:solidFill>
              <a:latin typeface="Roobert"/>
              <a:ea typeface="Roobert"/>
              <a:cs typeface="Roobert"/>
            </a:endParaRPr>
          </a:p>
          <a:p>
            <a:pPr marL="327936" indent="-327936" algn="l">
              <a:buFont typeface="Arial"/>
              <a:buChar char="•"/>
              <a:defRPr/>
            </a:pP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At E</a:t>
            </a:r>
            <a:r>
              <a:rPr sz="2000" baseline="-25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x</a:t>
            </a: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 &gt; 15 MeV (p,d) contamination appears</a:t>
            </a:r>
            <a:endParaRPr sz="2000" b="1" i="0">
              <a:solidFill>
                <a:srgbClr val="000000"/>
              </a:solidFill>
            </a:endParaRPr>
          </a:p>
        </p:txBody>
      </p:sp>
      <p:sp>
        <p:nvSpPr>
          <p:cNvPr id="174100319" name=""/>
          <p:cNvSpPr/>
          <p:nvPr/>
        </p:nvSpPr>
        <p:spPr bwMode="auto">
          <a:xfrm rot="0" flipH="0" flipV="0">
            <a:off x="6924869" y="5020890"/>
            <a:ext cx="3463191" cy="983593"/>
          </a:xfrm>
          <a:prstGeom prst="flowChartAlternateProcess">
            <a:avLst/>
          </a:prstGeom>
          <a:solidFill>
            <a:srgbClr val="CAF0F8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327936" indent="-327936" algn="l">
              <a:buFont typeface="Arial"/>
              <a:buChar char="•"/>
              <a:defRPr/>
            </a:pPr>
            <a:r>
              <a:rPr sz="2000" i="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Isospin </a:t>
            </a:r>
            <a:r>
              <a:rPr sz="2000" i="1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T</a:t>
            </a:r>
            <a:r>
              <a:rPr sz="2000" i="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 = 3/2 and 5/2</a:t>
            </a:r>
            <a:endParaRPr sz="2000" i="0">
              <a:solidFill>
                <a:srgbClr val="000000"/>
              </a:solidFill>
              <a:latin typeface="Roobert"/>
              <a:ea typeface="Roobert"/>
              <a:cs typeface="Roobert"/>
            </a:endParaRPr>
          </a:p>
          <a:p>
            <a:pPr marL="327936" indent="-327936" algn="l">
              <a:buFont typeface="Arial"/>
              <a:buChar char="•"/>
              <a:defRPr/>
            </a:pPr>
            <a:r>
              <a:rPr sz="2000" i="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Assigned based on </a:t>
            </a:r>
            <a:r>
              <a:rPr sz="2000" i="0" baseline="30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20</a:t>
            </a:r>
            <a:r>
              <a:rPr sz="2000" i="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O(d,</a:t>
            </a:r>
            <a:r>
              <a:rPr sz="2000" i="0" baseline="30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3</a:t>
            </a:r>
            <a:r>
              <a:rPr sz="2000" i="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He)</a:t>
            </a:r>
            <a:r>
              <a:rPr sz="2000" i="0" baseline="30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19</a:t>
            </a:r>
            <a:r>
              <a:rPr sz="2000" i="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N</a:t>
            </a:r>
            <a:endParaRPr sz="2000" i="0">
              <a:solidFill>
                <a:srgbClr val="000000"/>
              </a:solidFill>
              <a:latin typeface="Roobert"/>
              <a:ea typeface="Roobert"/>
              <a:cs typeface="Roobert"/>
            </a:endParaRPr>
          </a:p>
        </p:txBody>
      </p:sp>
      <p:sp>
        <p:nvSpPr>
          <p:cNvPr id="410228336" name=""/>
          <p:cNvSpPr txBox="1"/>
          <p:nvPr/>
        </p:nvSpPr>
        <p:spPr bwMode="auto">
          <a:xfrm rot="0" flipH="0" flipV="0">
            <a:off x="9386984" y="4071470"/>
            <a:ext cx="1429513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i="1">
                <a:latin typeface="Roobert"/>
                <a:ea typeface="Roobert"/>
                <a:cs typeface="Roobert"/>
              </a:rPr>
              <a:t>Negligible 2n phase space contribution</a:t>
            </a:r>
            <a:endParaRPr sz="1400" i="1">
              <a:latin typeface="Roobert"/>
              <a:cs typeface="Roober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573491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Results: cross-sections</a:t>
            </a:r>
            <a:endParaRPr/>
          </a:p>
        </p:txBody>
      </p:sp>
      <p:sp>
        <p:nvSpPr>
          <p:cNvPr id="142001982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209923842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76063340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4727CF1-AAEE-9463-589A-273D9E14568F}" type="slidenum">
              <a:rPr lang="en-US"/>
              <a:t/>
            </a:fld>
            <a:endParaRPr lang="en-US"/>
          </a:p>
        </p:txBody>
      </p:sp>
      <p:pic>
        <p:nvPicPr>
          <p:cNvPr id="146575643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0748" y="1316688"/>
            <a:ext cx="3681951" cy="4928531"/>
          </a:xfrm>
          <a:prstGeom prst="rect">
            <a:avLst/>
          </a:prstGeom>
        </p:spPr>
      </p:pic>
      <p:grpSp>
        <p:nvGrpSpPr>
          <p:cNvPr id="789909139" name=""/>
          <p:cNvGrpSpPr/>
          <p:nvPr/>
        </p:nvGrpSpPr>
        <p:grpSpPr bwMode="auto">
          <a:xfrm flipH="0" flipV="0">
            <a:off x="4282161" y="1492904"/>
            <a:ext cx="1622801" cy="1933014"/>
            <a:chOff x="0" y="0"/>
            <a:chExt cx="1622801" cy="1933014"/>
          </a:xfrm>
        </p:grpSpPr>
        <p:sp>
          <p:nvSpPr>
            <p:cNvPr id="1626755199" name=""/>
            <p:cNvSpPr/>
            <p:nvPr/>
          </p:nvSpPr>
          <p:spPr bwMode="auto">
            <a:xfrm rot="0" flipH="0" flipV="0">
              <a:off x="0" y="0"/>
              <a:ext cx="1622801" cy="1933014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0"/>
                  </a:moveTo>
                  <a:lnTo>
                    <a:pt x="43200" y="43"/>
                  </a:lnTo>
                  <a:lnTo>
                    <a:pt x="43200" y="43200"/>
                  </a:lnTo>
                  <a:lnTo>
                    <a:pt x="0" y="4315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321757305" name=""/>
            <p:cNvSpPr/>
            <p:nvPr/>
          </p:nvSpPr>
          <p:spPr bwMode="auto">
            <a:xfrm rot="0" flipH="0" flipV="0">
              <a:off x="352643" y="571497"/>
              <a:ext cx="1136404" cy="1237187"/>
            </a:xfrm>
            <a:prstGeom prst="rect">
              <a:avLst/>
            </a:prstGeom>
            <a:solidFill>
              <a:srgbClr val="CAF0F8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b="0">
                  <a:solidFill>
                    <a:srgbClr val="000000"/>
                  </a:solidFill>
                  <a:latin typeface="Roobert"/>
                  <a:ea typeface="Roobert"/>
                  <a:cs typeface="Roobert"/>
                </a:rPr>
                <a:t>N = 8</a:t>
              </a:r>
              <a:endParaRPr b="0">
                <a:solidFill>
                  <a:srgbClr val="000000"/>
                </a:solidFill>
                <a:latin typeface="Roobert"/>
                <a:cs typeface="Roobert"/>
              </a:endParaRPr>
            </a:p>
          </p:txBody>
        </p:sp>
        <p:cxnSp>
          <p:nvCxnSpPr>
            <p:cNvPr id="494863001" name=""/>
            <p:cNvCxnSpPr/>
            <p:nvPr/>
          </p:nvCxnSpPr>
          <p:spPr bwMode="auto">
            <a:xfrm rot="0" flipH="0" flipV="1">
              <a:off x="556956" y="397038"/>
              <a:ext cx="846733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23168" name=""/>
            <p:cNvCxnSpPr/>
            <p:nvPr/>
          </p:nvCxnSpPr>
          <p:spPr bwMode="auto">
            <a:xfrm rot="0" flipH="0" flipV="1">
              <a:off x="556956" y="160410"/>
              <a:ext cx="846733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6638824" name=""/>
            <p:cNvSpPr txBox="1"/>
            <p:nvPr/>
          </p:nvSpPr>
          <p:spPr bwMode="auto">
            <a:xfrm rot="0" flipH="0" flipV="0">
              <a:off x="11009" y="278050"/>
              <a:ext cx="546565" cy="45756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200" b="0">
                  <a:latin typeface="Roobert"/>
                  <a:ea typeface="Roobert"/>
                  <a:cs typeface="Roobert"/>
                </a:rPr>
                <a:t>0d</a:t>
              </a:r>
              <a:r>
                <a:rPr sz="1200" b="0" baseline="-25000">
                  <a:latin typeface="Roobert"/>
                  <a:ea typeface="Roobert"/>
                  <a:cs typeface="Roobert"/>
                </a:rPr>
                <a:t>5/2</a:t>
              </a:r>
              <a:endParaRPr sz="1200" b="0" baseline="-25000">
                <a:latin typeface="Roobert"/>
                <a:cs typeface="Roobert"/>
              </a:endParaRPr>
            </a:p>
          </p:txBody>
        </p:sp>
        <p:sp>
          <p:nvSpPr>
            <p:cNvPr id="1048275079" name=""/>
            <p:cNvSpPr txBox="1"/>
            <p:nvPr/>
          </p:nvSpPr>
          <p:spPr bwMode="auto">
            <a:xfrm rot="0" flipH="0" flipV="0">
              <a:off x="11009" y="42771"/>
              <a:ext cx="549715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200" b="0">
                  <a:latin typeface="Roobert"/>
                  <a:cs typeface="Roobert"/>
                </a:rPr>
                <a:t>1s</a:t>
              </a:r>
              <a:r>
                <a:rPr sz="1200" b="0" baseline="-25000">
                  <a:latin typeface="Roobert"/>
                  <a:cs typeface="Roobert"/>
                </a:rPr>
                <a:t>1/2</a:t>
              </a:r>
              <a:endParaRPr sz="1200" b="0" baseline="-25000">
                <a:latin typeface="Roobert"/>
                <a:cs typeface="Roobert"/>
              </a:endParaRPr>
            </a:p>
          </p:txBody>
        </p:sp>
        <p:sp>
          <p:nvSpPr>
            <p:cNvPr id="1507763241" name=""/>
            <p:cNvSpPr/>
            <p:nvPr/>
          </p:nvSpPr>
          <p:spPr bwMode="auto">
            <a:xfrm rot="0" flipH="0" flipV="0">
              <a:off x="638658" y="338218"/>
              <a:ext cx="126266" cy="11763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7223985" name=""/>
            <p:cNvSpPr/>
            <p:nvPr/>
          </p:nvSpPr>
          <p:spPr bwMode="auto">
            <a:xfrm rot="0" flipH="0" flipV="0">
              <a:off x="816918" y="338218"/>
              <a:ext cx="126266" cy="11763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51348233" name=""/>
            <p:cNvSpPr/>
            <p:nvPr/>
          </p:nvSpPr>
          <p:spPr bwMode="auto">
            <a:xfrm rot="0" flipH="0" flipV="0">
              <a:off x="1005262" y="338218"/>
              <a:ext cx="126266" cy="11763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3576230" name=""/>
            <p:cNvSpPr/>
            <p:nvPr/>
          </p:nvSpPr>
          <p:spPr bwMode="auto">
            <a:xfrm rot="0" flipH="0" flipV="0">
              <a:off x="1194660" y="338218"/>
              <a:ext cx="126266" cy="117638"/>
            </a:xfrm>
            <a:prstGeom prst="ellipse">
              <a:avLst/>
            </a:prstGeom>
            <a:solidFill>
              <a:schemeClr val="bg1"/>
            </a:solidFill>
            <a:ln w="19049" cap="flat" cmpd="sng" algn="ctr">
              <a:solidFill>
                <a:srgbClr val="00B0F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996742127" name=""/>
          <p:cNvGrpSpPr/>
          <p:nvPr/>
        </p:nvGrpSpPr>
        <p:grpSpPr bwMode="auto">
          <a:xfrm flipH="0" flipV="0">
            <a:off x="4359498" y="3749606"/>
            <a:ext cx="1622800" cy="1933013"/>
            <a:chOff x="0" y="0"/>
            <a:chExt cx="1622800" cy="1933013"/>
          </a:xfrm>
        </p:grpSpPr>
        <p:sp>
          <p:nvSpPr>
            <p:cNvPr id="999615388" name=""/>
            <p:cNvSpPr/>
            <p:nvPr/>
          </p:nvSpPr>
          <p:spPr bwMode="auto">
            <a:xfrm rot="0" flipH="0" flipV="0">
              <a:off x="0" y="0"/>
              <a:ext cx="1622800" cy="1933013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0" y="0"/>
                  </a:moveTo>
                  <a:lnTo>
                    <a:pt x="43200" y="43"/>
                  </a:lnTo>
                  <a:lnTo>
                    <a:pt x="43200" y="43200"/>
                  </a:lnTo>
                  <a:lnTo>
                    <a:pt x="0" y="4315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958019465" name=""/>
            <p:cNvSpPr/>
            <p:nvPr/>
          </p:nvSpPr>
          <p:spPr bwMode="auto">
            <a:xfrm rot="0" flipH="0" flipV="0">
              <a:off x="352643" y="571496"/>
              <a:ext cx="1136403" cy="1237186"/>
            </a:xfrm>
            <a:prstGeom prst="rect">
              <a:avLst/>
            </a:prstGeom>
            <a:solidFill>
              <a:srgbClr val="CAF0F8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b="0">
                  <a:solidFill>
                    <a:srgbClr val="000000"/>
                  </a:solidFill>
                  <a:latin typeface="Roobert"/>
                  <a:ea typeface="Roobert"/>
                  <a:cs typeface="Roobert"/>
                </a:rPr>
                <a:t>N = 8</a:t>
              </a:r>
              <a:endParaRPr b="0">
                <a:solidFill>
                  <a:srgbClr val="000000"/>
                </a:solidFill>
                <a:latin typeface="Roobert"/>
                <a:cs typeface="Roobert"/>
              </a:endParaRPr>
            </a:p>
          </p:txBody>
        </p:sp>
        <p:cxnSp>
          <p:nvCxnSpPr>
            <p:cNvPr id="62846412" name=""/>
            <p:cNvCxnSpPr/>
            <p:nvPr/>
          </p:nvCxnSpPr>
          <p:spPr bwMode="auto">
            <a:xfrm rot="0" flipH="0" flipV="1">
              <a:off x="556956" y="397037"/>
              <a:ext cx="846732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620880" name=""/>
            <p:cNvCxnSpPr/>
            <p:nvPr/>
          </p:nvCxnSpPr>
          <p:spPr bwMode="auto">
            <a:xfrm rot="0" flipH="0" flipV="1">
              <a:off x="556956" y="160408"/>
              <a:ext cx="846732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387326" name=""/>
            <p:cNvSpPr txBox="1"/>
            <p:nvPr/>
          </p:nvSpPr>
          <p:spPr bwMode="auto">
            <a:xfrm rot="0" flipH="0" flipV="0">
              <a:off x="11009" y="278049"/>
              <a:ext cx="546924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200" b="0">
                  <a:latin typeface="Roobert"/>
                  <a:ea typeface="Roobert"/>
                  <a:cs typeface="Roobert"/>
                </a:rPr>
                <a:t>0d</a:t>
              </a:r>
              <a:r>
                <a:rPr sz="1200" b="0" baseline="-25000">
                  <a:latin typeface="Roobert"/>
                  <a:ea typeface="Roobert"/>
                  <a:cs typeface="Roobert"/>
                </a:rPr>
                <a:t>5/2</a:t>
              </a:r>
              <a:endParaRPr sz="1200" b="0" baseline="-25000">
                <a:latin typeface="Roobert"/>
                <a:cs typeface="Roobert"/>
              </a:endParaRPr>
            </a:p>
          </p:txBody>
        </p:sp>
        <p:sp>
          <p:nvSpPr>
            <p:cNvPr id="1437237855" name=""/>
            <p:cNvSpPr txBox="1"/>
            <p:nvPr/>
          </p:nvSpPr>
          <p:spPr bwMode="auto">
            <a:xfrm rot="0" flipH="0" flipV="0">
              <a:off x="11009" y="42770"/>
              <a:ext cx="550074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200" b="0">
                  <a:latin typeface="Roobert"/>
                  <a:cs typeface="Roobert"/>
                </a:rPr>
                <a:t>1s</a:t>
              </a:r>
              <a:r>
                <a:rPr sz="1200" b="0" baseline="-25000">
                  <a:latin typeface="Roobert"/>
                  <a:cs typeface="Roobert"/>
                </a:rPr>
                <a:t>1/2</a:t>
              </a:r>
              <a:endParaRPr sz="1200" b="0" baseline="-25000">
                <a:latin typeface="Roobert"/>
                <a:cs typeface="Roobert"/>
              </a:endParaRPr>
            </a:p>
          </p:txBody>
        </p:sp>
        <p:sp>
          <p:nvSpPr>
            <p:cNvPr id="1480719940" name=""/>
            <p:cNvSpPr/>
            <p:nvPr/>
          </p:nvSpPr>
          <p:spPr bwMode="auto">
            <a:xfrm rot="0" flipH="0" flipV="0">
              <a:off x="638658" y="338217"/>
              <a:ext cx="126265" cy="11763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17030" name=""/>
            <p:cNvSpPr/>
            <p:nvPr/>
          </p:nvSpPr>
          <p:spPr bwMode="auto">
            <a:xfrm rot="0" flipH="0" flipV="0">
              <a:off x="816918" y="338217"/>
              <a:ext cx="126265" cy="11763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69292165" name=""/>
            <p:cNvSpPr/>
            <p:nvPr/>
          </p:nvSpPr>
          <p:spPr bwMode="auto">
            <a:xfrm rot="0" flipH="0" flipV="0">
              <a:off x="760794" y="100389"/>
              <a:ext cx="126265" cy="11763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33151370" name=""/>
            <p:cNvSpPr/>
            <p:nvPr/>
          </p:nvSpPr>
          <p:spPr bwMode="auto">
            <a:xfrm rot="0" flipH="0" flipV="0">
              <a:off x="1021148" y="107580"/>
              <a:ext cx="126265" cy="117637"/>
            </a:xfrm>
            <a:prstGeom prst="ellipse">
              <a:avLst/>
            </a:prstGeom>
            <a:solidFill>
              <a:schemeClr val="bg1"/>
            </a:solidFill>
            <a:ln w="19049" cap="flat" cmpd="sng" algn="ctr">
              <a:solidFill>
                <a:srgbClr val="00B0F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324799088" name=""/>
          <p:cNvSpPr/>
          <p:nvPr/>
        </p:nvSpPr>
        <p:spPr bwMode="auto">
          <a:xfrm rot="0" flipH="0" flipV="0">
            <a:off x="7056738" y="1318140"/>
            <a:ext cx="4297059" cy="2301359"/>
          </a:xfrm>
          <a:prstGeom prst="flowChartAlternateProcess">
            <a:avLst/>
          </a:prstGeom>
          <a:solidFill>
            <a:srgbClr val="FFEEDD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000" b="1">
                <a:solidFill>
                  <a:schemeClr val="accent6">
                    <a:lumMod val="50000"/>
                  </a:schemeClr>
                </a:solidFill>
                <a:latin typeface="Roobert"/>
                <a:ea typeface="Roobert"/>
                <a:cs typeface="Roobert"/>
              </a:rPr>
              <a:t>DBWA </a:t>
            </a:r>
            <a:r>
              <a:rPr sz="2000" b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with     </a:t>
            </a:r>
            <a:r>
              <a:rPr sz="2000" b="1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  	</a:t>
            </a:r>
            <a:endParaRPr sz="2000" b="1">
              <a:solidFill>
                <a:schemeClr val="tx1"/>
              </a:solidFill>
              <a:latin typeface="Roobert"/>
              <a:cs typeface="Roobert"/>
            </a:endParaRPr>
          </a:p>
          <a:p>
            <a:pPr marL="283879" indent="-283879" algn="l">
              <a:buFont typeface="Arial"/>
              <a:buChar char="•"/>
              <a:defRPr/>
            </a:pPr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OMP: </a:t>
            </a:r>
            <a:endParaRPr sz="2000">
              <a:solidFill>
                <a:schemeClr val="tx1"/>
              </a:solidFill>
              <a:latin typeface="Roobert"/>
              <a:ea typeface="Roobert"/>
              <a:cs typeface="Roobert"/>
            </a:endParaRPr>
          </a:p>
          <a:p>
            <a:pPr marL="683928" lvl="1" indent="-283878" algn="l">
              <a:buFont typeface="Wingdings"/>
              <a:buChar char="§"/>
              <a:defRPr/>
            </a:pPr>
            <a:r>
              <a:rPr lang="en-GB" sz="2000" b="0" i="0" u="none" strike="noStrike" cap="none" spc="0" baseline="30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20</a:t>
            </a:r>
            <a:r>
              <a:rPr lang="en-GB" sz="20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O + d: Daehnick</a:t>
            </a:r>
            <a:endParaRPr sz="2000">
              <a:solidFill>
                <a:schemeClr val="tx1"/>
              </a:solidFill>
              <a:latin typeface="Roobert"/>
              <a:cs typeface="Roobert"/>
            </a:endParaRPr>
          </a:p>
          <a:p>
            <a:pPr marL="683929" lvl="1" indent="-283879" algn="l">
              <a:buFont typeface="Wingdings"/>
              <a:buChar char="§"/>
              <a:defRPr/>
            </a:pPr>
            <a:r>
              <a:rPr sz="2000" baseline="30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1</a:t>
            </a:r>
            <a:r>
              <a:rPr lang="en-GB" sz="2000" b="0" i="0" u="none" strike="noStrike" cap="none" spc="0" baseline="30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9</a:t>
            </a:r>
            <a:r>
              <a:rPr lang="en-GB" sz="20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O + t: Pang</a:t>
            </a:r>
            <a:r>
              <a:rPr lang="en-GB" sz="20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Roobert"/>
                <a:ea typeface="Roobert"/>
                <a:cs typeface="Roobert"/>
              </a:rPr>
              <a:t> </a:t>
            </a:r>
            <a:endParaRPr sz="2000">
              <a:solidFill>
                <a:schemeClr val="tx1"/>
              </a:solidFill>
              <a:latin typeface="Roobert"/>
              <a:ea typeface="Roobert"/>
              <a:cs typeface="Roobert"/>
            </a:endParaRPr>
          </a:p>
          <a:p>
            <a:pPr marL="283879" lvl="0" indent="-283879" algn="l">
              <a:buFont typeface="Arial"/>
              <a:buChar char="•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⟨"/>
                          <m:endChr m:val=""/>
                          <m:ctrlPr>
                            <a:rPr lang="en-GB" sz="2000" b="0" i="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d | t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lang="en-GB" sz="2000" b="0" i="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from ab-initio GFMC</a:t>
            </a:r>
            <a:endParaRPr sz="2000">
              <a:solidFill>
                <a:schemeClr val="tx1"/>
              </a:solidFill>
              <a:latin typeface="Roobert"/>
              <a:ea typeface="Roobert"/>
              <a:cs typeface="Roobert"/>
            </a:endParaRPr>
          </a:p>
          <a:p>
            <a:pPr marL="283879" lvl="0" indent="-283879" algn="l">
              <a:buFont typeface="Arial"/>
              <a:buChar char="•"/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⟨"/>
                          <m:endChr m:val=""/>
                          <m:ctrlPr>
                            <a:rPr lang="en-GB" sz="2000" b="0" i="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2000" baseline="30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20</a:t>
            </a:r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O | </a:t>
            </a:r>
            <a:r>
              <a:rPr sz="2000" baseline="30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19</a:t>
            </a:r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O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"/>
                          <m:endChr m:val="⟩"/>
                          <m:ctrlPr>
                            <a:rPr lang="en-GB" sz="2000" b="0" i="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20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from standard WS</a:t>
            </a:r>
            <a:endParaRPr sz="2000">
              <a:solidFill>
                <a:schemeClr val="tx1"/>
              </a:solidFill>
              <a:latin typeface="Roobert"/>
              <a:cs typeface="Roobert"/>
            </a:endParaRPr>
          </a:p>
        </p:txBody>
      </p:sp>
      <p:pic>
        <p:nvPicPr>
          <p:cNvPr id="109957987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9652246" y="1496514"/>
            <a:ext cx="958725" cy="294140"/>
          </a:xfrm>
          <a:prstGeom prst="rect">
            <a:avLst/>
          </a:prstGeom>
        </p:spPr>
      </p:pic>
      <p:sp>
        <p:nvSpPr>
          <p:cNvPr id="2064773793" name=""/>
          <p:cNvSpPr/>
          <p:nvPr/>
        </p:nvSpPr>
        <p:spPr bwMode="auto">
          <a:xfrm rot="0" flipH="0" flipV="0">
            <a:off x="7056738" y="3780954"/>
            <a:ext cx="4297057" cy="1934044"/>
          </a:xfrm>
          <a:prstGeom prst="flowChartAlternateProcess">
            <a:avLst/>
          </a:prstGeom>
          <a:solidFill>
            <a:srgbClr val="FDD9EC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327936" indent="-327936" algn="l">
              <a:lnSpc>
                <a:spcPct val="100000"/>
              </a:lnSpc>
              <a:buFont typeface="Arial"/>
              <a:buChar char="•"/>
              <a:defRPr/>
            </a:pP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g.s: 5/2</a:t>
            </a:r>
            <a:r>
              <a:rPr sz="2000" baseline="30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+</a:t>
            </a: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, taking up 71% of the occupation</a:t>
            </a:r>
            <a:endParaRPr sz="2000">
              <a:solidFill>
                <a:srgbClr val="000000"/>
              </a:solidFill>
              <a:latin typeface="Roobert"/>
              <a:ea typeface="Roobert"/>
              <a:cs typeface="Roobert"/>
            </a:endParaRPr>
          </a:p>
          <a:p>
            <a:pPr marL="327936" indent="-327936" algn="l">
              <a:buFont typeface="Arial"/>
              <a:buChar char="•"/>
              <a:defRPr/>
            </a:pP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1</a:t>
            </a:r>
            <a:r>
              <a:rPr sz="2000" baseline="30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st</a:t>
            </a: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: 1/2</a:t>
            </a:r>
            <a:r>
              <a:rPr sz="2000" baseline="30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+</a:t>
            </a: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, with 8% of 1s</a:t>
            </a:r>
            <a:r>
              <a:rPr sz="2000" baseline="-25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1/2</a:t>
            </a: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 occupancy</a:t>
            </a:r>
            <a:endParaRPr sz="2000" b="1" i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46612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Results: cross-sections</a:t>
            </a:r>
            <a:endParaRPr/>
          </a:p>
        </p:txBody>
      </p:sp>
      <p:sp>
        <p:nvSpPr>
          <p:cNvPr id="1990862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82362289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28277306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DD61B3C-0427-14FB-503B-B32A695CA8BC}" type="slidenum">
              <a:rPr lang="en-US"/>
              <a:t/>
            </a:fld>
            <a:endParaRPr lang="en-US"/>
          </a:p>
        </p:txBody>
      </p:sp>
      <p:pic>
        <p:nvPicPr>
          <p:cNvPr id="27873519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47881" y="1148602"/>
            <a:ext cx="3123832" cy="5029686"/>
          </a:xfrm>
          <a:prstGeom prst="rect">
            <a:avLst/>
          </a:prstGeom>
        </p:spPr>
      </p:pic>
      <p:sp>
        <p:nvSpPr>
          <p:cNvPr id="1846570097" name=""/>
          <p:cNvSpPr/>
          <p:nvPr/>
        </p:nvSpPr>
        <p:spPr bwMode="auto">
          <a:xfrm rot="0" flipH="0" flipV="0">
            <a:off x="1037499" y="1223596"/>
            <a:ext cx="2472846" cy="1512506"/>
          </a:xfrm>
          <a:prstGeom prst="rect">
            <a:avLst/>
          </a:prstGeom>
          <a:noFill/>
          <a:ln w="19049" cap="flat" cmpd="sng" algn="ctr">
            <a:solidFill>
              <a:srgbClr val="00B050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5090994" name=""/>
          <p:cNvSpPr/>
          <p:nvPr/>
        </p:nvSpPr>
        <p:spPr bwMode="auto">
          <a:xfrm rot="0">
            <a:off x="1020308" y="2728632"/>
            <a:ext cx="2482102" cy="3059134"/>
          </a:xfrm>
          <a:custGeom>
            <a:avLst/>
            <a:gdLst/>
            <a:ahLst/>
            <a:cxnLst/>
            <a:rect l="0" t="0" r="r" b="b"/>
            <a:pathLst>
              <a:path w="43200" h="43200" fill="norm" stroke="1" extrusionOk="0">
                <a:moveTo>
                  <a:pt x="92" y="157"/>
                </a:moveTo>
                <a:lnTo>
                  <a:pt x="43200" y="157"/>
                </a:lnTo>
                <a:lnTo>
                  <a:pt x="43102" y="21598"/>
                </a:lnTo>
                <a:lnTo>
                  <a:pt x="21746" y="21678"/>
                </a:lnTo>
                <a:lnTo>
                  <a:pt x="21551" y="43121"/>
                </a:lnTo>
                <a:lnTo>
                  <a:pt x="0" y="43200"/>
                </a:lnTo>
                <a:lnTo>
                  <a:pt x="191" y="0"/>
                </a:lnTo>
                <a:lnTo>
                  <a:pt x="191" y="0"/>
                </a:lnTo>
                <a:lnTo>
                  <a:pt x="92" y="157"/>
                </a:lnTo>
                <a:close/>
              </a:path>
            </a:pathLst>
          </a:custGeom>
          <a:noFill/>
          <a:ln w="19049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56233091" name=""/>
          <p:cNvGrpSpPr/>
          <p:nvPr/>
        </p:nvGrpSpPr>
        <p:grpSpPr bwMode="auto">
          <a:xfrm flipH="0" flipV="0">
            <a:off x="4191703" y="2355645"/>
            <a:ext cx="1866899" cy="2432261"/>
            <a:chOff x="0" y="0"/>
            <a:chExt cx="1866899" cy="2432261"/>
          </a:xfrm>
        </p:grpSpPr>
        <p:sp>
          <p:nvSpPr>
            <p:cNvPr id="1809741650" name=""/>
            <p:cNvSpPr/>
            <p:nvPr/>
          </p:nvSpPr>
          <p:spPr bwMode="auto">
            <a:xfrm rot="0" flipH="0" flipV="0">
              <a:off x="0" y="0"/>
              <a:ext cx="1866899" cy="2432261"/>
            </a:xfrm>
            <a:custGeom>
              <a:avLst/>
              <a:gdLst/>
              <a:ahLst/>
              <a:cxnLst/>
              <a:rect l="0" t="0" r="r" b="b"/>
              <a:pathLst>
                <a:path w="43200" h="43200" fill="norm" stroke="1" extrusionOk="0">
                  <a:moveTo>
                    <a:pt x="396" y="90"/>
                  </a:moveTo>
                  <a:lnTo>
                    <a:pt x="43200" y="0"/>
                  </a:lnTo>
                  <a:lnTo>
                    <a:pt x="43200" y="43200"/>
                  </a:lnTo>
                  <a:lnTo>
                    <a:pt x="0" y="42959"/>
                  </a:lnTo>
                  <a:lnTo>
                    <a:pt x="396" y="90"/>
                  </a:lnTo>
                  <a:close/>
                </a:path>
              </a:pathLst>
            </a:custGeom>
            <a:noFill/>
            <a:ln w="6349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722547777" name=""/>
            <p:cNvCxnSpPr/>
            <p:nvPr/>
          </p:nvCxnSpPr>
          <p:spPr bwMode="auto">
            <a:xfrm rot="0" flipH="0" flipV="1">
              <a:off x="660018" y="497570"/>
              <a:ext cx="958775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632435" name=""/>
            <p:cNvCxnSpPr/>
            <p:nvPr/>
          </p:nvCxnSpPr>
          <p:spPr bwMode="auto">
            <a:xfrm rot="0" flipH="0" flipV="1">
              <a:off x="660018" y="199526"/>
              <a:ext cx="958775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341009" name=""/>
            <p:cNvSpPr txBox="1"/>
            <p:nvPr/>
          </p:nvSpPr>
          <p:spPr bwMode="auto">
            <a:xfrm rot="0" flipH="0" flipV="0">
              <a:off x="49940" y="2096857"/>
              <a:ext cx="56958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b="0">
                  <a:latin typeface="Roobert"/>
                  <a:ea typeface="Roobert"/>
                  <a:cs typeface="Roobert"/>
                </a:rPr>
                <a:t>0s</a:t>
              </a:r>
              <a:r>
                <a:rPr sz="1400" b="0" baseline="-25000">
                  <a:latin typeface="Roobert"/>
                  <a:ea typeface="Roobert"/>
                  <a:cs typeface="Roobert"/>
                </a:rPr>
                <a:t>1/2</a:t>
              </a:r>
              <a:endParaRPr sz="1400" b="0" baseline="-25000">
                <a:latin typeface="Roobert"/>
                <a:cs typeface="Roobert"/>
              </a:endParaRPr>
            </a:p>
          </p:txBody>
        </p:sp>
        <p:sp>
          <p:nvSpPr>
            <p:cNvPr id="1967893990" name=""/>
            <p:cNvSpPr txBox="1"/>
            <p:nvPr/>
          </p:nvSpPr>
          <p:spPr bwMode="auto">
            <a:xfrm rot="0" flipH="0" flipV="0">
              <a:off x="24375" y="1520182"/>
              <a:ext cx="615522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b="0">
                  <a:latin typeface="Roobert"/>
                  <a:ea typeface="Roobert"/>
                  <a:cs typeface="Roobert"/>
                </a:rPr>
                <a:t>0p</a:t>
              </a:r>
              <a:r>
                <a:rPr sz="1400" b="0" baseline="-25000">
                  <a:latin typeface="Roobert"/>
                  <a:ea typeface="Roobert"/>
                  <a:cs typeface="Roobert"/>
                </a:rPr>
                <a:t>3/2</a:t>
              </a:r>
              <a:endParaRPr sz="1400" b="0" baseline="-25000">
                <a:latin typeface="Roobert"/>
                <a:cs typeface="Roobert"/>
              </a:endParaRPr>
            </a:p>
          </p:txBody>
        </p:sp>
        <p:sp>
          <p:nvSpPr>
            <p:cNvPr id="1112698098" name=""/>
            <p:cNvSpPr txBox="1"/>
            <p:nvPr/>
          </p:nvSpPr>
          <p:spPr bwMode="auto">
            <a:xfrm rot="0" flipH="0" flipV="0">
              <a:off x="24375" y="1025485"/>
              <a:ext cx="616494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b="0">
                  <a:latin typeface="Roobert"/>
                  <a:ea typeface="Roobert"/>
                  <a:cs typeface="Roobert"/>
                </a:rPr>
                <a:t>0p</a:t>
              </a:r>
              <a:r>
                <a:rPr sz="1400" b="0" baseline="-25000">
                  <a:latin typeface="Roobert"/>
                  <a:ea typeface="Roobert"/>
                  <a:cs typeface="Roobert"/>
                </a:rPr>
                <a:t>1/2</a:t>
              </a:r>
              <a:endParaRPr sz="1400" b="0" baseline="-25000">
                <a:latin typeface="Roobert"/>
                <a:cs typeface="Roobert"/>
              </a:endParaRPr>
            </a:p>
          </p:txBody>
        </p:sp>
        <p:sp>
          <p:nvSpPr>
            <p:cNvPr id="496699039" name=""/>
            <p:cNvSpPr txBox="1"/>
            <p:nvPr/>
          </p:nvSpPr>
          <p:spPr bwMode="auto">
            <a:xfrm rot="0" flipH="0" flipV="0">
              <a:off x="24375" y="347699"/>
              <a:ext cx="617143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b="0">
                  <a:latin typeface="Roobert"/>
                  <a:ea typeface="Roobert"/>
                  <a:cs typeface="Roobert"/>
                </a:rPr>
                <a:t>0d</a:t>
              </a:r>
              <a:r>
                <a:rPr sz="1400" b="0" baseline="-25000">
                  <a:latin typeface="Roobert"/>
                  <a:ea typeface="Roobert"/>
                  <a:cs typeface="Roobert"/>
                </a:rPr>
                <a:t>5/2</a:t>
              </a:r>
              <a:endParaRPr sz="1400" b="0" baseline="-25000">
                <a:latin typeface="Roobert"/>
                <a:cs typeface="Roobert"/>
              </a:endParaRPr>
            </a:p>
          </p:txBody>
        </p:sp>
        <p:sp>
          <p:nvSpPr>
            <p:cNvPr id="247400086" name=""/>
            <p:cNvSpPr txBox="1"/>
            <p:nvPr/>
          </p:nvSpPr>
          <p:spPr bwMode="auto">
            <a:xfrm rot="0" flipH="0" flipV="0">
              <a:off x="24375" y="51354"/>
              <a:ext cx="62071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b="0">
                  <a:latin typeface="Roobert"/>
                  <a:cs typeface="Roobert"/>
                </a:rPr>
                <a:t>1s</a:t>
              </a:r>
              <a:r>
                <a:rPr sz="1400" b="0" baseline="-25000">
                  <a:latin typeface="Roobert"/>
                  <a:cs typeface="Roobert"/>
                </a:rPr>
                <a:t>1/2</a:t>
              </a:r>
              <a:endParaRPr sz="1400" b="0" baseline="-25000">
                <a:latin typeface="Roobert"/>
                <a:cs typeface="Roobert"/>
              </a:endParaRPr>
            </a:p>
          </p:txBody>
        </p:sp>
        <p:sp>
          <p:nvSpPr>
            <p:cNvPr id="1640984445" name=""/>
            <p:cNvSpPr/>
            <p:nvPr/>
          </p:nvSpPr>
          <p:spPr bwMode="auto">
            <a:xfrm rot="0" flipH="0" flipV="0">
              <a:off x="752533" y="423484"/>
              <a:ext cx="142973" cy="14817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6679564" name=""/>
            <p:cNvSpPr/>
            <p:nvPr/>
          </p:nvSpPr>
          <p:spPr bwMode="auto">
            <a:xfrm rot="0" flipH="0" flipV="0">
              <a:off x="954380" y="423484"/>
              <a:ext cx="142973" cy="14817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28239121" name=""/>
            <p:cNvSpPr/>
            <p:nvPr/>
          </p:nvSpPr>
          <p:spPr bwMode="auto">
            <a:xfrm rot="0" flipH="0" flipV="0">
              <a:off x="1167646" y="423484"/>
              <a:ext cx="142973" cy="14817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00637701" name=""/>
            <p:cNvSpPr/>
            <p:nvPr/>
          </p:nvSpPr>
          <p:spPr bwMode="auto">
            <a:xfrm rot="0" flipH="0" flipV="0">
              <a:off x="1382106" y="423484"/>
              <a:ext cx="142973" cy="14817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458306277" name=""/>
            <p:cNvCxnSpPr/>
            <p:nvPr/>
          </p:nvCxnSpPr>
          <p:spPr bwMode="auto">
            <a:xfrm rot="0" flipH="0" flipV="1">
              <a:off x="660018" y="1173657"/>
              <a:ext cx="958775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6415597" name=""/>
            <p:cNvSpPr/>
            <p:nvPr/>
          </p:nvSpPr>
          <p:spPr bwMode="auto">
            <a:xfrm rot="0" flipH="0" flipV="0">
              <a:off x="875974" y="1099572"/>
              <a:ext cx="142973" cy="14817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10772549" name=""/>
            <p:cNvSpPr/>
            <p:nvPr/>
          </p:nvSpPr>
          <p:spPr bwMode="auto">
            <a:xfrm rot="0" flipH="0" flipV="0">
              <a:off x="1139407" y="1099572"/>
              <a:ext cx="142973" cy="148170"/>
            </a:xfrm>
            <a:prstGeom prst="ellips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727458745" name=""/>
            <p:cNvCxnSpPr/>
            <p:nvPr/>
          </p:nvCxnSpPr>
          <p:spPr bwMode="auto">
            <a:xfrm rot="0" flipH="0" flipV="1">
              <a:off x="642886" y="1668355"/>
              <a:ext cx="958775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163249" name=""/>
            <p:cNvSpPr/>
            <p:nvPr/>
          </p:nvSpPr>
          <p:spPr bwMode="auto">
            <a:xfrm rot="0" flipH="0" flipV="0">
              <a:off x="715867" y="1594267"/>
              <a:ext cx="142973" cy="14817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701586705" name=""/>
            <p:cNvSpPr/>
            <p:nvPr/>
          </p:nvSpPr>
          <p:spPr bwMode="auto">
            <a:xfrm rot="0" flipH="0" flipV="0">
              <a:off x="930329" y="1594267"/>
              <a:ext cx="142973" cy="14817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248902" name=""/>
            <p:cNvSpPr/>
            <p:nvPr/>
          </p:nvSpPr>
          <p:spPr bwMode="auto">
            <a:xfrm rot="0" flipH="0" flipV="0">
              <a:off x="1122274" y="1594267"/>
              <a:ext cx="142973" cy="14817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06250830" name=""/>
            <p:cNvSpPr/>
            <p:nvPr/>
          </p:nvSpPr>
          <p:spPr bwMode="auto">
            <a:xfrm rot="0" flipH="0" flipV="0">
              <a:off x="1324269" y="1594267"/>
              <a:ext cx="142973" cy="14817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951586214" name=""/>
            <p:cNvCxnSpPr/>
            <p:nvPr/>
          </p:nvCxnSpPr>
          <p:spPr bwMode="auto">
            <a:xfrm rot="0" flipH="0" flipV="1">
              <a:off x="642886" y="2245028"/>
              <a:ext cx="958775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4742483" name=""/>
            <p:cNvSpPr/>
            <p:nvPr/>
          </p:nvSpPr>
          <p:spPr bwMode="auto">
            <a:xfrm rot="0" flipH="0" flipV="0">
              <a:off x="858841" y="2162936"/>
              <a:ext cx="142973" cy="14817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9132049" name=""/>
            <p:cNvSpPr/>
            <p:nvPr/>
          </p:nvSpPr>
          <p:spPr bwMode="auto">
            <a:xfrm rot="0" flipH="0" flipV="0">
              <a:off x="1122274" y="2170944"/>
              <a:ext cx="142973" cy="14817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759536568" name=""/>
          <p:cNvSpPr/>
          <p:nvPr/>
        </p:nvSpPr>
        <p:spPr bwMode="auto">
          <a:xfrm rot="0" flipH="0" flipV="0">
            <a:off x="6887707" y="1385611"/>
            <a:ext cx="4059540" cy="1914675"/>
          </a:xfrm>
          <a:prstGeom prst="flowChartAlternateProcess">
            <a:avLst/>
          </a:prstGeom>
          <a:solidFill>
            <a:srgbClr val="CAF0F8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Based on shell-model calculations (see next slide):</a:t>
            </a:r>
            <a:endParaRPr sz="2000">
              <a:solidFill>
                <a:schemeClr val="tx1"/>
              </a:solidFill>
              <a:latin typeface="Roobert"/>
              <a:ea typeface="Roobert"/>
              <a:cs typeface="Roobert"/>
            </a:endParaRPr>
          </a:p>
          <a:p>
            <a:pPr marL="305908" indent="-305908" algn="ctr">
              <a:buFont typeface="Arial"/>
              <a:buChar char="•"/>
              <a:defRPr/>
            </a:pPr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E</a:t>
            </a:r>
            <a:r>
              <a:rPr sz="200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x</a:t>
            </a:r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= 3.1 and 4.6 MeV </a:t>
            </a:r>
            <a:r>
              <a:rPr sz="2000">
                <a:solidFill>
                  <a:schemeClr val="tx1"/>
                </a:solidFill>
                <a:latin typeface="STIX"/>
                <a:ea typeface="STIX"/>
                <a:cs typeface="STIX"/>
              </a:rPr>
              <a:t>⇒</a:t>
            </a:r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0p</a:t>
            </a:r>
            <a:r>
              <a:rPr sz="200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1/2</a:t>
            </a:r>
            <a:endParaRPr sz="2000" baseline="-25000">
              <a:solidFill>
                <a:schemeClr val="tx1"/>
              </a:solidFill>
              <a:latin typeface="Roobert"/>
              <a:ea typeface="Roobert"/>
              <a:cs typeface="Roobert"/>
            </a:endParaRPr>
          </a:p>
          <a:p>
            <a:pPr marL="305908" indent="-305908" algn="ctr">
              <a:buFont typeface="Arial"/>
              <a:buChar char="•"/>
              <a:defRPr/>
            </a:pPr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E</a:t>
            </a:r>
            <a:r>
              <a:rPr sz="200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x</a:t>
            </a:r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= 6.7, ..., 8.9 MeV </a:t>
            </a:r>
            <a:r>
              <a:rPr sz="2000">
                <a:solidFill>
                  <a:schemeClr val="tx1"/>
                </a:solidFill>
                <a:latin typeface="STIX"/>
                <a:ea typeface="STIX"/>
                <a:cs typeface="STIX"/>
              </a:rPr>
              <a:t>⇒</a:t>
            </a:r>
            <a:r>
              <a:rPr sz="2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0p</a:t>
            </a:r>
            <a:r>
              <a:rPr sz="200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3/2</a:t>
            </a:r>
            <a:endParaRPr sz="2000" baseline="-25000">
              <a:solidFill>
                <a:schemeClr val="tx1"/>
              </a:solidFill>
              <a:latin typeface="Roobert"/>
              <a:cs typeface="Roobert"/>
            </a:endParaRPr>
          </a:p>
        </p:txBody>
      </p:sp>
      <p:sp>
        <p:nvSpPr>
          <p:cNvPr id="697899597" name=""/>
          <p:cNvSpPr/>
          <p:nvPr/>
        </p:nvSpPr>
        <p:spPr bwMode="auto">
          <a:xfrm rot="0" flipH="0" flipV="0">
            <a:off x="6887707" y="3434373"/>
            <a:ext cx="4059540" cy="1934043"/>
          </a:xfrm>
          <a:prstGeom prst="flowChartAlternateProcess">
            <a:avLst/>
          </a:prstGeom>
          <a:solidFill>
            <a:srgbClr val="FDD9EC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14999"/>
              </a:lnSpc>
              <a:defRPr/>
            </a:pPr>
            <a:r>
              <a:rPr sz="2000" i="0">
                <a:solidFill>
                  <a:schemeClr val="tx1"/>
                </a:solidFill>
                <a:latin typeface="Roobert"/>
                <a:cs typeface="Roobert"/>
              </a:rPr>
              <a:t>T = 3/2 states:</a:t>
            </a:r>
            <a:endParaRPr sz="2000" i="0">
              <a:solidFill>
                <a:schemeClr val="tx1"/>
              </a:solidFill>
              <a:latin typeface="Roobert"/>
              <a:cs typeface="Roobert"/>
            </a:endParaRPr>
          </a:p>
          <a:p>
            <a:pPr marL="305908" indent="-305908">
              <a:lnSpc>
                <a:spcPct val="114999"/>
              </a:lnSpc>
              <a:buFont typeface="Arial"/>
              <a:buChar char="•"/>
              <a:defRPr/>
            </a:pPr>
            <a:r>
              <a:rPr sz="2000">
                <a:solidFill>
                  <a:schemeClr val="tx1"/>
                </a:solidFill>
                <a:latin typeface="Roobert"/>
                <a:cs typeface="Roobert"/>
              </a:rPr>
              <a:t>0p</a:t>
            </a:r>
            <a:r>
              <a:rPr sz="2000" baseline="-25000">
                <a:solidFill>
                  <a:schemeClr val="tx1"/>
                </a:solidFill>
                <a:latin typeface="Roobert"/>
                <a:cs typeface="Roobert"/>
              </a:rPr>
              <a:t>1/2</a:t>
            </a:r>
            <a:r>
              <a:rPr sz="2000">
                <a:solidFill>
                  <a:schemeClr val="tx1"/>
                </a:solidFill>
                <a:latin typeface="Roobert"/>
                <a:cs typeface="Roobert"/>
              </a:rPr>
              <a:t>: 61 % of strength</a:t>
            </a:r>
            <a:endParaRPr sz="2000">
              <a:solidFill>
                <a:schemeClr val="tx1"/>
              </a:solidFill>
              <a:latin typeface="Roobert"/>
              <a:cs typeface="Roobert"/>
            </a:endParaRPr>
          </a:p>
          <a:p>
            <a:pPr marL="305908" indent="-305908">
              <a:lnSpc>
                <a:spcPct val="114999"/>
              </a:lnSpc>
              <a:buFont typeface="Arial"/>
              <a:buChar char="•"/>
              <a:defRPr/>
            </a:pPr>
            <a:r>
              <a:rPr sz="2000">
                <a:solidFill>
                  <a:schemeClr val="tx1"/>
                </a:solidFill>
                <a:latin typeface="Roobert"/>
                <a:cs typeface="Roobert"/>
              </a:rPr>
              <a:t>0p</a:t>
            </a:r>
            <a:r>
              <a:rPr sz="2000" baseline="-25000">
                <a:solidFill>
                  <a:schemeClr val="tx1"/>
                </a:solidFill>
                <a:latin typeface="Roobert"/>
                <a:cs typeface="Roobert"/>
              </a:rPr>
              <a:t>3/2</a:t>
            </a:r>
            <a:r>
              <a:rPr sz="2000">
                <a:solidFill>
                  <a:schemeClr val="tx1"/>
                </a:solidFill>
                <a:latin typeface="Roobert"/>
                <a:cs typeface="Roobert"/>
              </a:rPr>
              <a:t>: just 14 % of occupancy!</a:t>
            </a:r>
            <a:endParaRPr sz="2000">
              <a:solidFill>
                <a:schemeClr val="tx1"/>
              </a:solidFill>
              <a:latin typeface="Roobert"/>
              <a:cs typeface="Roober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104185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Results</a:t>
            </a:r>
            <a:endParaRPr/>
          </a:p>
        </p:txBody>
      </p:sp>
      <p:sp>
        <p:nvSpPr>
          <p:cNvPr id="76488018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54974065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79065622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038695E-BD2E-ED70-5330-5742249A2FE7}" type="slidenum">
              <a:rPr lang="en-US"/>
              <a:t/>
            </a:fld>
            <a:endParaRPr lang="en-US"/>
          </a:p>
        </p:txBody>
      </p:sp>
      <p:pic>
        <p:nvPicPr>
          <p:cNvPr id="31991092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49158" y="952499"/>
            <a:ext cx="7208479" cy="51509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184094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 window to the analysis</a:t>
            </a:r>
            <a:endParaRPr/>
          </a:p>
        </p:txBody>
      </p:sp>
      <p:sp>
        <p:nvSpPr>
          <p:cNvPr id="120226053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54568124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203584297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35937FE-C2FC-F1C1-D767-B70ACF798319}" type="slidenum">
              <a:rPr lang="en-US"/>
              <a:t/>
            </a:fld>
            <a:endParaRPr lang="en-US"/>
          </a:p>
        </p:txBody>
      </p:sp>
      <p:sp>
        <p:nvSpPr>
          <p:cNvPr id="1739903193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838197" y="1438086"/>
            <a:ext cx="10515600" cy="4697130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lang="en-GB" sz="2400">
                <a:latin typeface="Roobert"/>
                <a:ea typeface="Roobert"/>
                <a:cs typeface="Roobert"/>
              </a:defRPr>
            </a:lvl1pPr>
            <a:lvl2pPr>
              <a:buFont typeface="Arial"/>
              <a:buChar char="•"/>
              <a:defRPr lang="en-GB" sz="2000">
                <a:latin typeface="Roobert"/>
                <a:ea typeface="Roobert"/>
                <a:cs typeface="Roobert"/>
              </a:defRPr>
            </a:lvl2pPr>
            <a:lvl3pPr>
              <a:buFont typeface="Arial"/>
              <a:buChar char="•"/>
              <a:defRPr lang="en-GB" sz="1800">
                <a:latin typeface="Roobert"/>
                <a:ea typeface="Roobert"/>
                <a:cs typeface="Roobert"/>
              </a:defRPr>
            </a:lvl3pPr>
            <a:lvl4pPr>
              <a:buFont typeface="Arial"/>
              <a:buChar char="•"/>
              <a:defRPr lang="en-GB" sz="1600">
                <a:latin typeface="Roobert"/>
                <a:ea typeface="Roobert"/>
                <a:cs typeface="Roobert"/>
              </a:defRPr>
            </a:lvl4pPr>
            <a:lvl5pPr>
              <a:buFont typeface="Arial"/>
              <a:buChar char="•"/>
              <a:defRPr lang="en-GB" sz="1400">
                <a:latin typeface="Roobert"/>
                <a:ea typeface="Roobert"/>
                <a:cs typeface="Roobert"/>
              </a:defRPr>
            </a:lvl5pPr>
          </a:lstStyle>
          <a:p>
            <a:pPr>
              <a:defRPr/>
            </a:pPr>
            <a:endParaRPr/>
          </a:p>
        </p:txBody>
      </p:sp>
      <p:grpSp>
        <p:nvGrpSpPr>
          <p:cNvPr id="962984746" name=""/>
          <p:cNvGrpSpPr/>
          <p:nvPr/>
        </p:nvGrpSpPr>
        <p:grpSpPr bwMode="auto">
          <a:xfrm>
            <a:off x="7602573" y="3053467"/>
            <a:ext cx="3738172" cy="2754778"/>
            <a:chOff x="0" y="0"/>
            <a:chExt cx="3738172" cy="2754778"/>
          </a:xfrm>
        </p:grpSpPr>
        <p:sp>
          <p:nvSpPr>
            <p:cNvPr id="773063284" name=""/>
            <p:cNvSpPr/>
            <p:nvPr/>
          </p:nvSpPr>
          <p:spPr bwMode="auto">
            <a:xfrm rot="0" flipH="0" flipV="0">
              <a:off x="27664" y="0"/>
              <a:ext cx="3710507" cy="275477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cxnSp>
          <p:nvCxnSpPr>
            <p:cNvPr id="1627089162" name=""/>
            <p:cNvCxnSpPr/>
            <p:nvPr/>
          </p:nvCxnSpPr>
          <p:spPr bwMode="auto">
            <a:xfrm flipH="0" flipV="1">
              <a:off x="581848" y="2539998"/>
              <a:ext cx="1064557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812235" name=""/>
            <p:cNvCxnSpPr/>
            <p:nvPr/>
          </p:nvCxnSpPr>
          <p:spPr bwMode="auto">
            <a:xfrm flipH="0" flipV="1">
              <a:off x="581848" y="1889578"/>
              <a:ext cx="1064557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648674" name=""/>
            <p:cNvCxnSpPr/>
            <p:nvPr/>
          </p:nvCxnSpPr>
          <p:spPr bwMode="auto">
            <a:xfrm flipH="0" flipV="1">
              <a:off x="581848" y="1329284"/>
              <a:ext cx="1064557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625267" name=""/>
            <p:cNvCxnSpPr/>
            <p:nvPr/>
          </p:nvCxnSpPr>
          <p:spPr bwMode="auto">
            <a:xfrm flipH="0" flipV="1">
              <a:off x="581848" y="563548"/>
              <a:ext cx="1064557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3080163" name=""/>
            <p:cNvCxnSpPr/>
            <p:nvPr/>
          </p:nvCxnSpPr>
          <p:spPr bwMode="auto">
            <a:xfrm flipH="0" flipV="1">
              <a:off x="581848" y="225984"/>
              <a:ext cx="1064557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3431802" name=""/>
            <p:cNvSpPr/>
            <p:nvPr/>
          </p:nvSpPr>
          <p:spPr bwMode="auto">
            <a:xfrm rot="0" flipH="0" flipV="0">
              <a:off x="2216040" y="933822"/>
              <a:ext cx="1428748" cy="1764925"/>
            </a:xfrm>
            <a:prstGeom prst="rect">
              <a:avLst/>
            </a:prstGeom>
            <a:solidFill>
              <a:srgbClr val="B3CDE3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b="0">
                  <a:solidFill>
                    <a:srgbClr val="000000"/>
                  </a:solidFill>
                  <a:latin typeface="Roobert"/>
                  <a:ea typeface="Roobert"/>
                  <a:cs typeface="Roobert"/>
                </a:rPr>
                <a:t>N = 8</a:t>
              </a:r>
              <a:endParaRPr b="0">
                <a:solidFill>
                  <a:srgbClr val="000000"/>
                </a:solidFill>
                <a:latin typeface="Roobert"/>
                <a:cs typeface="Roobert"/>
              </a:endParaRPr>
            </a:p>
          </p:txBody>
        </p:sp>
        <p:cxnSp>
          <p:nvCxnSpPr>
            <p:cNvPr id="1633727416" name=""/>
            <p:cNvCxnSpPr/>
            <p:nvPr/>
          </p:nvCxnSpPr>
          <p:spPr bwMode="auto">
            <a:xfrm flipH="0" flipV="1">
              <a:off x="2398135" y="563548"/>
              <a:ext cx="1064557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901123" name=""/>
            <p:cNvCxnSpPr/>
            <p:nvPr/>
          </p:nvCxnSpPr>
          <p:spPr bwMode="auto">
            <a:xfrm flipH="0" flipV="1">
              <a:off x="2398135" y="225984"/>
              <a:ext cx="1064557" cy="0"/>
            </a:xfrm>
            <a:prstGeom prst="line">
              <a:avLst/>
            </a:prstGeom>
            <a:ln w="253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6768587" name=""/>
            <p:cNvSpPr txBox="1"/>
            <p:nvPr/>
          </p:nvSpPr>
          <p:spPr bwMode="auto">
            <a:xfrm rot="0" flipH="0" flipV="0">
              <a:off x="24784" y="2363108"/>
              <a:ext cx="629260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b="0">
                  <a:latin typeface="Roobert"/>
                  <a:ea typeface="Roobert"/>
                  <a:cs typeface="Roobert"/>
                </a:rPr>
                <a:t>0s</a:t>
              </a:r>
              <a:r>
                <a:rPr sz="1600" b="0" baseline="-25000">
                  <a:latin typeface="Roobert"/>
                  <a:ea typeface="Roobert"/>
                  <a:cs typeface="Roobert"/>
                </a:rPr>
                <a:t>1/2</a:t>
              </a:r>
              <a:endParaRPr sz="1600" b="0" baseline="-25000">
                <a:latin typeface="Roobert"/>
                <a:cs typeface="Roobert"/>
              </a:endParaRPr>
            </a:p>
          </p:txBody>
        </p:sp>
        <p:sp>
          <p:nvSpPr>
            <p:cNvPr id="271596195" name=""/>
            <p:cNvSpPr txBox="1"/>
            <p:nvPr/>
          </p:nvSpPr>
          <p:spPr bwMode="auto">
            <a:xfrm rot="0" flipH="0" flipV="0">
              <a:off x="27664" y="1721758"/>
              <a:ext cx="680271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b="0">
                  <a:latin typeface="Roobert"/>
                  <a:ea typeface="Roobert"/>
                  <a:cs typeface="Roobert"/>
                </a:rPr>
                <a:t>0p</a:t>
              </a:r>
              <a:r>
                <a:rPr sz="1600" b="0" baseline="-25000">
                  <a:latin typeface="Roobert"/>
                  <a:ea typeface="Roobert"/>
                  <a:cs typeface="Roobert"/>
                </a:rPr>
                <a:t>3/2</a:t>
              </a:r>
              <a:endParaRPr sz="1600" b="0" baseline="-25000">
                <a:latin typeface="Roobert"/>
                <a:cs typeface="Roobert"/>
              </a:endParaRPr>
            </a:p>
          </p:txBody>
        </p:sp>
        <p:sp>
          <p:nvSpPr>
            <p:cNvPr id="504628126" name=""/>
            <p:cNvSpPr txBox="1"/>
            <p:nvPr/>
          </p:nvSpPr>
          <p:spPr bwMode="auto">
            <a:xfrm rot="0" flipH="0" flipV="0">
              <a:off x="24784" y="1161464"/>
              <a:ext cx="681351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b="0">
                  <a:latin typeface="Roobert"/>
                  <a:ea typeface="Roobert"/>
                  <a:cs typeface="Roobert"/>
                </a:rPr>
                <a:t>0p</a:t>
              </a:r>
              <a:r>
                <a:rPr sz="1600" b="0" baseline="-25000">
                  <a:latin typeface="Roobert"/>
                  <a:ea typeface="Roobert"/>
                  <a:cs typeface="Roobert"/>
                </a:rPr>
                <a:t>1/2</a:t>
              </a:r>
              <a:endParaRPr sz="1600" b="0" baseline="-25000">
                <a:latin typeface="Roobert"/>
                <a:cs typeface="Roobert"/>
              </a:endParaRPr>
            </a:p>
          </p:txBody>
        </p:sp>
        <p:sp>
          <p:nvSpPr>
            <p:cNvPr id="367917473" name=""/>
            <p:cNvSpPr txBox="1"/>
            <p:nvPr/>
          </p:nvSpPr>
          <p:spPr bwMode="auto">
            <a:xfrm rot="0" flipH="0" flipV="0">
              <a:off x="0" y="395728"/>
              <a:ext cx="682071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b="0">
                  <a:latin typeface="Roobert"/>
                  <a:ea typeface="Roobert"/>
                  <a:cs typeface="Roobert"/>
                </a:rPr>
                <a:t>0d</a:t>
              </a:r>
              <a:r>
                <a:rPr sz="1600" b="0" baseline="-25000">
                  <a:latin typeface="Roobert"/>
                  <a:ea typeface="Roobert"/>
                  <a:cs typeface="Roobert"/>
                </a:rPr>
                <a:t>5/2</a:t>
              </a:r>
              <a:endParaRPr sz="1600" b="0" baseline="-25000">
                <a:latin typeface="Roobert"/>
                <a:cs typeface="Roobert"/>
              </a:endParaRPr>
            </a:p>
          </p:txBody>
        </p:sp>
        <p:sp>
          <p:nvSpPr>
            <p:cNvPr id="2111693443" name=""/>
            <p:cNvSpPr txBox="1"/>
            <p:nvPr/>
          </p:nvSpPr>
          <p:spPr bwMode="auto">
            <a:xfrm rot="0" flipH="0" flipV="0">
              <a:off x="24784" y="58164"/>
              <a:ext cx="686031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 b="0">
                  <a:latin typeface="Roobert"/>
                  <a:cs typeface="Roobert"/>
                </a:rPr>
                <a:t>1s</a:t>
              </a:r>
              <a:r>
                <a:rPr sz="1600" b="0" baseline="-25000">
                  <a:latin typeface="Roobert"/>
                  <a:cs typeface="Roobert"/>
                </a:rPr>
                <a:t>1/2</a:t>
              </a:r>
              <a:endParaRPr sz="1600" b="0" baseline="-25000">
                <a:latin typeface="Roobert"/>
                <a:cs typeface="Roobert"/>
              </a:endParaRPr>
            </a:p>
          </p:txBody>
        </p:sp>
        <p:sp>
          <p:nvSpPr>
            <p:cNvPr id="2020091548" name=""/>
            <p:cNvSpPr/>
            <p:nvPr/>
          </p:nvSpPr>
          <p:spPr bwMode="auto">
            <a:xfrm rot="0" flipH="0" flipV="0">
              <a:off x="2500857" y="479638"/>
              <a:ext cx="158748" cy="16781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82864608" name=""/>
            <p:cNvSpPr/>
            <p:nvPr/>
          </p:nvSpPr>
          <p:spPr bwMode="auto">
            <a:xfrm rot="0" flipH="0" flipV="0">
              <a:off x="2724974" y="479638"/>
              <a:ext cx="158748" cy="16781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45010993" name=""/>
            <p:cNvSpPr/>
            <p:nvPr/>
          </p:nvSpPr>
          <p:spPr bwMode="auto">
            <a:xfrm rot="0" flipH="0" flipV="0">
              <a:off x="2961769" y="479638"/>
              <a:ext cx="158748" cy="16781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87803397" name=""/>
            <p:cNvSpPr/>
            <p:nvPr/>
          </p:nvSpPr>
          <p:spPr bwMode="auto">
            <a:xfrm rot="0" flipH="0" flipV="0">
              <a:off x="3199892" y="479638"/>
              <a:ext cx="158748" cy="167818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67013754" name=""/>
            <p:cNvSpPr/>
            <p:nvPr/>
          </p:nvSpPr>
          <p:spPr bwMode="auto">
            <a:xfrm rot="0" flipH="0" flipV="0">
              <a:off x="821630" y="2447019"/>
              <a:ext cx="158748" cy="167818"/>
            </a:xfrm>
            <a:prstGeom prst="ellipse">
              <a:avLst/>
            </a:prstGeom>
            <a:solidFill>
              <a:srgbClr val="FA5555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35608448" name=""/>
            <p:cNvSpPr/>
            <p:nvPr/>
          </p:nvSpPr>
          <p:spPr bwMode="auto">
            <a:xfrm rot="0" flipH="0" flipV="0">
              <a:off x="1114128" y="2456089"/>
              <a:ext cx="158748" cy="167818"/>
            </a:xfrm>
            <a:prstGeom prst="ellipse">
              <a:avLst/>
            </a:prstGeom>
            <a:solidFill>
              <a:srgbClr val="FA5555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79086563" name=""/>
            <p:cNvSpPr/>
            <p:nvPr/>
          </p:nvSpPr>
          <p:spPr bwMode="auto">
            <a:xfrm rot="0" flipH="0" flipV="0">
              <a:off x="662881" y="1805668"/>
              <a:ext cx="158748" cy="167818"/>
            </a:xfrm>
            <a:prstGeom prst="ellipse">
              <a:avLst/>
            </a:prstGeom>
            <a:solidFill>
              <a:srgbClr val="FA5555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73100529" name=""/>
            <p:cNvSpPr/>
            <p:nvPr/>
          </p:nvSpPr>
          <p:spPr bwMode="auto">
            <a:xfrm rot="0" flipH="0" flipV="0">
              <a:off x="901005" y="1805668"/>
              <a:ext cx="158748" cy="167818"/>
            </a:xfrm>
            <a:prstGeom prst="ellipse">
              <a:avLst/>
            </a:prstGeom>
            <a:solidFill>
              <a:srgbClr val="FA5555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61503924" name=""/>
            <p:cNvSpPr/>
            <p:nvPr/>
          </p:nvSpPr>
          <p:spPr bwMode="auto">
            <a:xfrm rot="0" flipH="0" flipV="0">
              <a:off x="1114128" y="1805668"/>
              <a:ext cx="158748" cy="167818"/>
            </a:xfrm>
            <a:prstGeom prst="ellipse">
              <a:avLst/>
            </a:prstGeom>
            <a:solidFill>
              <a:srgbClr val="FA5555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14622423" name=""/>
            <p:cNvSpPr/>
            <p:nvPr/>
          </p:nvSpPr>
          <p:spPr bwMode="auto">
            <a:xfrm rot="0" flipH="0" flipV="0">
              <a:off x="1338408" y="1805668"/>
              <a:ext cx="158748" cy="167818"/>
            </a:xfrm>
            <a:prstGeom prst="ellipse">
              <a:avLst/>
            </a:prstGeom>
            <a:solidFill>
              <a:srgbClr val="FA5555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09506631" name=""/>
            <p:cNvSpPr/>
            <p:nvPr/>
          </p:nvSpPr>
          <p:spPr bwMode="auto">
            <a:xfrm rot="0" flipH="0" flipV="0">
              <a:off x="821630" y="1245375"/>
              <a:ext cx="158748" cy="167818"/>
            </a:xfrm>
            <a:prstGeom prst="ellipse">
              <a:avLst/>
            </a:prstGeom>
            <a:solidFill>
              <a:srgbClr val="FA5555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34795834" name=""/>
            <p:cNvSpPr/>
            <p:nvPr/>
          </p:nvSpPr>
          <p:spPr bwMode="auto">
            <a:xfrm rot="0" flipH="0" flipV="0">
              <a:off x="1114128" y="1245375"/>
              <a:ext cx="158748" cy="167818"/>
            </a:xfrm>
            <a:prstGeom prst="ellipse">
              <a:avLst/>
            </a:prstGeom>
            <a:solidFill>
              <a:srgbClr val="FA5555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0945325" name="Título 1"/>
          <p:cNvSpPr txBox="1">
            <a:spLocks noGrp="1"/>
          </p:cNvSpPr>
          <p:nvPr>
            <p:ph type="title"/>
          </p:nvPr>
        </p:nvSpPr>
        <p:spPr bwMode="auto"/>
        <p:txBody>
          <a:bodyPr/>
          <a:lstStyle>
            <a:lvl1pPr algn="ctr">
              <a:defRPr sz="3200"/>
            </a:lvl1pPr>
          </a:lstStyle>
          <a:p>
            <a:pPr>
              <a:defRPr/>
            </a:pPr>
            <a:r>
              <a:rPr/>
              <a:t>Grazas!</a:t>
            </a:r>
            <a:endParaRPr/>
          </a:p>
        </p:txBody>
      </p:sp>
      <p:sp>
        <p:nvSpPr>
          <p:cNvPr id="1922202947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  <p:sp>
        <p:nvSpPr>
          <p:cNvPr id="788022342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  <p:sp>
        <p:nvSpPr>
          <p:cNvPr id="203779932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  <p:sp>
        <p:nvSpPr>
          <p:cNvPr id="140899006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  <p:sp>
        <p:nvSpPr>
          <p:cNvPr id="1805828078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  <p:sp>
        <p:nvSpPr>
          <p:cNvPr id="1769818641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  <p:sp>
        <p:nvSpPr>
          <p:cNvPr id="324954270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  <p:sp>
        <p:nvSpPr>
          <p:cNvPr id="1686821574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  <p:sp>
        <p:nvSpPr>
          <p:cNvPr id="1909987614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  <p:sp>
        <p:nvSpPr>
          <p:cNvPr id="181500466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  <p:sp>
        <p:nvSpPr>
          <p:cNvPr id="635939584" name=""/>
          <p:cNvSpPr/>
          <p:nvPr/>
        </p:nvSpPr>
        <p:spPr bwMode="auto">
          <a:xfrm rot="0" flipH="0" flipV="0">
            <a:off x="608399" y="1267200"/>
            <a:ext cx="3600000" cy="18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  <a:p>
            <a:pPr>
              <a:defRPr/>
            </a:pPr>
            <a:r>
              <a:rPr/>
              <a:t>Slide 3 of 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99199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A recap on the SO splitting</a:t>
            </a:r>
            <a:endParaRPr lang="en-GB"/>
          </a:p>
        </p:txBody>
      </p:sp>
      <p:sp>
        <p:nvSpPr>
          <p:cNvPr id="169325460" name="Content Placeholder 2"/>
          <p:cNvSpPr>
            <a:spLocks noGrp="1"/>
          </p:cNvSpPr>
          <p:nvPr>
            <p:ph idx="1"/>
          </p:nvPr>
        </p:nvSpPr>
        <p:spPr bwMode="auto">
          <a:xfrm>
            <a:off x="838197" y="1438086"/>
            <a:ext cx="10515600" cy="4697130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400"/>
              <a:t>Introduced by M. Goeppert-Mayer, reproduces magic numbers for stable nuclei.</a:t>
            </a:r>
            <a:endParaRPr sz="2400"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206867051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44901474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BFDC930-1A9D-745F-3CEF-3A5B3A474150}" type="slidenum">
              <a:rPr lang="en-US"/>
              <a:t/>
            </a:fld>
            <a:endParaRPr/>
          </a:p>
        </p:txBody>
      </p:sp>
      <p:sp>
        <p:nvSpPr>
          <p:cNvPr id="73343937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pic>
        <p:nvPicPr>
          <p:cNvPr id="17069599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43404" y="2342960"/>
            <a:ext cx="5063972" cy="3596154"/>
          </a:xfrm>
          <a:prstGeom prst="rect">
            <a:avLst/>
          </a:prstGeom>
        </p:spPr>
      </p:pic>
      <p:sp>
        <p:nvSpPr>
          <p:cNvPr id="186937146" name=""/>
          <p:cNvSpPr txBox="1"/>
          <p:nvPr/>
        </p:nvSpPr>
        <p:spPr bwMode="auto">
          <a:xfrm rot="0" flipH="0" flipV="0">
            <a:off x="6726391" y="2342959"/>
            <a:ext cx="4628124" cy="2987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latin typeface="Roobert"/>
                <a:ea typeface="Roobert"/>
                <a:cs typeface="Roobert"/>
              </a:rPr>
              <a:t>SO splitting is mainly a surface effect:</a:t>
            </a:r>
            <a:endParaRPr sz="2200">
              <a:latin typeface="Roobert"/>
              <a:cs typeface="Roobert"/>
            </a:endParaRPr>
          </a:p>
          <a:p>
            <a:pPr>
              <a:defRPr/>
            </a:pPr>
            <a:endParaRPr sz="2200">
              <a:latin typeface="Roobert"/>
              <a:cs typeface="Roobert"/>
            </a:endParaRPr>
          </a:p>
          <a:p>
            <a:pPr>
              <a:defRPr/>
            </a:pPr>
            <a:endParaRPr sz="2200">
              <a:latin typeface="Roobert"/>
              <a:cs typeface="Roobert"/>
            </a:endParaRPr>
          </a:p>
          <a:p>
            <a:pPr>
              <a:defRPr/>
            </a:pPr>
            <a:r>
              <a:rPr sz="2200">
                <a:latin typeface="Roobert"/>
                <a:ea typeface="Roobert"/>
                <a:cs typeface="Roobert"/>
              </a:rPr>
              <a:t>which yields a </a:t>
            </a:r>
            <a:r>
              <a:rPr sz="2200">
                <a:latin typeface="Roobert"/>
                <a:ea typeface="Roobert"/>
                <a:cs typeface="Roobert"/>
              </a:rPr>
              <a:t>l-depending gap:</a:t>
            </a:r>
            <a:endParaRPr sz="2200">
              <a:latin typeface="Roobert"/>
              <a:ea typeface="Roobert"/>
              <a:cs typeface="Roobert"/>
            </a:endParaRPr>
          </a:p>
          <a:p>
            <a:pPr>
              <a:defRPr/>
            </a:pPr>
            <a:endParaRPr sz="2000">
              <a:latin typeface="Roobert"/>
              <a:ea typeface="Roobert"/>
              <a:cs typeface="Roobert"/>
            </a:endParaRPr>
          </a:p>
          <a:p>
            <a:pPr>
              <a:defRPr/>
            </a:pPr>
            <a:endParaRPr sz="2000">
              <a:latin typeface="Roobert"/>
              <a:cs typeface="Roobert"/>
            </a:endParaRPr>
          </a:p>
          <a:p>
            <a:pPr>
              <a:defRPr/>
            </a:pPr>
            <a:endParaRPr sz="2000">
              <a:latin typeface="Roobert"/>
              <a:cs typeface="Roobert"/>
            </a:endParaRPr>
          </a:p>
          <a:p>
            <a:pPr>
              <a:defRPr/>
            </a:pPr>
            <a:endParaRPr sz="2000">
              <a:latin typeface="Roobert"/>
              <a:cs typeface="Roobert"/>
            </a:endParaRPr>
          </a:p>
        </p:txBody>
      </p:sp>
      <p:pic>
        <p:nvPicPr>
          <p:cNvPr id="200508990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138637" y="3142764"/>
            <a:ext cx="2564744" cy="455579"/>
          </a:xfrm>
          <a:prstGeom prst="rect">
            <a:avLst/>
          </a:prstGeom>
        </p:spPr>
      </p:pic>
      <p:pic>
        <p:nvPicPr>
          <p:cNvPr id="114818098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330125" y="4070228"/>
            <a:ext cx="2181765" cy="759399"/>
          </a:xfrm>
          <a:prstGeom prst="rect">
            <a:avLst/>
          </a:prstGeom>
        </p:spPr>
      </p:pic>
      <p:sp>
        <p:nvSpPr>
          <p:cNvPr id="102233762" name=""/>
          <p:cNvSpPr/>
          <p:nvPr/>
        </p:nvSpPr>
        <p:spPr bwMode="auto">
          <a:xfrm rot="0" flipH="0" flipV="0">
            <a:off x="6867146" y="5014632"/>
            <a:ext cx="3910132" cy="1120585"/>
          </a:xfrm>
          <a:prstGeom prst="flowChartAlternateProcess">
            <a:avLst/>
          </a:prstGeom>
          <a:solidFill>
            <a:srgbClr val="FFEEDD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⇒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Expected to evolve towards more exotic nuclei, where surface blurs</a:t>
            </a:r>
            <a:endParaRPr sz="2000" u="sng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208990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59076264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9210324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96C802-BC6B-7FFE-A28A-D2D27B2AF701}" type="slidenum">
              <a:rPr lang="en-US"/>
              <a:t/>
            </a:fld>
            <a:endParaRPr lang="en-US"/>
          </a:p>
        </p:txBody>
      </p:sp>
      <p:sp>
        <p:nvSpPr>
          <p:cNvPr id="13589159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 recap on the SO splitting</a:t>
            </a:r>
            <a:endParaRPr/>
          </a:p>
        </p:txBody>
      </p:sp>
      <p:sp>
        <p:nvSpPr>
          <p:cNvPr id="1843140151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838197" y="1438086"/>
            <a:ext cx="10515600" cy="4697130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lang="en-GB" sz="2400">
                <a:latin typeface="Roobert"/>
                <a:ea typeface="Roobert"/>
                <a:cs typeface="Roobert"/>
              </a:defRPr>
            </a:lvl1pPr>
            <a:lvl2pPr>
              <a:buFont typeface="Arial"/>
              <a:buChar char="•"/>
              <a:defRPr lang="en-GB" sz="2000">
                <a:latin typeface="Roobert"/>
                <a:ea typeface="Roobert"/>
                <a:cs typeface="Roobert"/>
              </a:defRPr>
            </a:lvl2pPr>
            <a:lvl3pPr>
              <a:buFont typeface="Arial"/>
              <a:buChar char="•"/>
              <a:defRPr lang="en-GB" sz="1800">
                <a:latin typeface="Roobert"/>
                <a:ea typeface="Roobert"/>
                <a:cs typeface="Roobert"/>
              </a:defRPr>
            </a:lvl3pPr>
            <a:lvl4pPr>
              <a:buFont typeface="Arial"/>
              <a:buChar char="•"/>
              <a:defRPr lang="en-GB" sz="1600">
                <a:latin typeface="Roobert"/>
                <a:ea typeface="Roobert"/>
                <a:cs typeface="Roobert"/>
              </a:defRPr>
            </a:lvl4pPr>
            <a:lvl5pPr>
              <a:buFont typeface="Arial"/>
              <a:buChar char="•"/>
              <a:defRPr lang="en-GB" sz="1400">
                <a:latin typeface="Roobert"/>
                <a:ea typeface="Roobert"/>
                <a:cs typeface="Roobert"/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/>
              <a:t>G .Mairle </a:t>
            </a:r>
            <a:r>
              <a:rPr i="1"/>
              <a:t>et al.</a:t>
            </a:r>
            <a:r>
              <a:rPr i="0"/>
              <a:t> (</a:t>
            </a:r>
            <a:r>
              <a:rPr sz="1400" i="0"/>
              <a:t>PLB 304 (1993)</a:t>
            </a:r>
            <a:r>
              <a:rPr i="0"/>
              <a:t>) found systematic trends easily parametrizable.</a:t>
            </a:r>
            <a:endParaRPr i="0"/>
          </a:p>
          <a:p>
            <a:pPr marL="0" indent="0">
              <a:buFont typeface="Arial"/>
              <a:buNone/>
              <a:defRPr/>
            </a:pPr>
            <a:endParaRPr i="0"/>
          </a:p>
        </p:txBody>
      </p:sp>
      <p:pic>
        <p:nvPicPr>
          <p:cNvPr id="152809606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7" y="1896152"/>
            <a:ext cx="4304926" cy="3065692"/>
          </a:xfrm>
          <a:prstGeom prst="rect">
            <a:avLst/>
          </a:prstGeom>
        </p:spPr>
      </p:pic>
      <p:sp>
        <p:nvSpPr>
          <p:cNvPr id="2121215837" name=""/>
          <p:cNvSpPr txBox="1"/>
          <p:nvPr/>
        </p:nvSpPr>
        <p:spPr bwMode="auto">
          <a:xfrm rot="0" flipH="0" flipV="0">
            <a:off x="6070808" y="2110440"/>
            <a:ext cx="5151596" cy="1768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latin typeface="Roobert"/>
                <a:ea typeface="Roobert"/>
                <a:cs typeface="Roobert"/>
              </a:rPr>
              <a:t>Deviations from the trend are found due to:</a:t>
            </a:r>
            <a:endParaRPr sz="2200">
              <a:latin typeface="Roobert"/>
              <a:ea typeface="Roobert"/>
              <a:cs typeface="Roobert"/>
            </a:endParaRPr>
          </a:p>
          <a:p>
            <a:pPr marL="327936" indent="-327936">
              <a:buFont typeface="Wingdings"/>
              <a:buChar char="§"/>
              <a:defRPr/>
            </a:pPr>
            <a:r>
              <a:rPr sz="2200">
                <a:latin typeface="Roobert"/>
                <a:ea typeface="Roobert"/>
                <a:cs typeface="Roobert"/>
              </a:rPr>
              <a:t>Loosely bound orbitals</a:t>
            </a:r>
            <a:endParaRPr sz="2200">
              <a:latin typeface="Roobert"/>
              <a:ea typeface="Roobert"/>
              <a:cs typeface="Roobert"/>
            </a:endParaRPr>
          </a:p>
          <a:p>
            <a:pPr marL="327936" indent="-327936">
              <a:buFont typeface="Wingdings"/>
              <a:buChar char="§"/>
              <a:defRPr/>
            </a:pPr>
            <a:r>
              <a:rPr sz="2200">
                <a:latin typeface="Roobert"/>
                <a:ea typeface="Roobert"/>
                <a:cs typeface="Roobert"/>
              </a:rPr>
              <a:t>Nuclear matter depletion (</a:t>
            </a:r>
            <a:r>
              <a:rPr sz="2200" baseline="30000">
                <a:latin typeface="Roobert"/>
                <a:ea typeface="Roobert"/>
                <a:cs typeface="Roobert"/>
              </a:rPr>
              <a:t>35</a:t>
            </a:r>
            <a:r>
              <a:rPr sz="2200">
                <a:latin typeface="Roobert"/>
                <a:ea typeface="Roobert"/>
                <a:cs typeface="Roobert"/>
              </a:rPr>
              <a:t>Si?)</a:t>
            </a:r>
            <a:endParaRPr sz="2200">
              <a:latin typeface="Roobert"/>
              <a:ea typeface="Roobert"/>
              <a:cs typeface="Roobert"/>
            </a:endParaRPr>
          </a:p>
          <a:p>
            <a:pPr marL="327936" indent="-327936">
              <a:buFont typeface="Wingdings"/>
              <a:buChar char="§"/>
              <a:defRPr/>
            </a:pPr>
            <a:r>
              <a:rPr sz="2200">
                <a:latin typeface="Roobert"/>
                <a:ea typeface="Roobert"/>
                <a:cs typeface="Roobert"/>
              </a:rPr>
              <a:t>Role of </a:t>
            </a:r>
            <a:r>
              <a:rPr sz="2200" b="1">
                <a:latin typeface="Roobert"/>
                <a:ea typeface="Roobert"/>
                <a:cs typeface="Roobert"/>
              </a:rPr>
              <a:t>tensor force</a:t>
            </a:r>
            <a:endParaRPr sz="2200" b="1">
              <a:latin typeface="Roobert"/>
              <a:cs typeface="Roobert"/>
            </a:endParaRPr>
          </a:p>
        </p:txBody>
      </p:sp>
      <p:pic>
        <p:nvPicPr>
          <p:cNvPr id="27541542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259231" y="4161746"/>
            <a:ext cx="4572000" cy="1600200"/>
          </a:xfrm>
          <a:prstGeom prst="rect">
            <a:avLst/>
          </a:prstGeom>
        </p:spPr>
      </p:pic>
      <p:sp>
        <p:nvSpPr>
          <p:cNvPr id="221355829" name=""/>
          <p:cNvSpPr/>
          <p:nvPr/>
        </p:nvSpPr>
        <p:spPr bwMode="auto">
          <a:xfrm rot="0" flipH="0" flipV="0">
            <a:off x="1467058" y="4961846"/>
            <a:ext cx="3315073" cy="1185955"/>
          </a:xfrm>
          <a:prstGeom prst="flowChartAlternateProcess">
            <a:avLst/>
          </a:prstGeom>
          <a:solidFill>
            <a:srgbClr val="FDD9EC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22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Proton-neutron interactions drive </a:t>
            </a:r>
            <a:r>
              <a:rPr sz="2200" b="1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shell evolution</a:t>
            </a:r>
            <a:endParaRPr sz="2200" b="1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754057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gap for Z = 8 isotopes</a:t>
            </a:r>
            <a:endParaRPr/>
          </a:p>
        </p:txBody>
      </p:sp>
      <p:sp>
        <p:nvSpPr>
          <p:cNvPr id="60689422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82100945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41619835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0A95ED4-A156-5ED5-1D9C-8CE2A2E222E2}" type="slidenum">
              <a:rPr lang="en-US"/>
              <a:t/>
            </a:fld>
            <a:endParaRPr lang="en-US"/>
          </a:p>
        </p:txBody>
      </p:sp>
      <p:sp>
        <p:nvSpPr>
          <p:cNvPr id="1165578432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838197" y="1438086"/>
            <a:ext cx="10515600" cy="4697130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lang="en-GB" sz="2400">
                <a:latin typeface="Roobert"/>
                <a:ea typeface="Roobert"/>
                <a:cs typeface="Roobert"/>
              </a:defRPr>
            </a:lvl1pPr>
            <a:lvl2pPr>
              <a:buFont typeface="Arial"/>
              <a:buChar char="•"/>
              <a:defRPr lang="en-GB" sz="2000">
                <a:latin typeface="Roobert"/>
                <a:ea typeface="Roobert"/>
                <a:cs typeface="Roobert"/>
              </a:defRPr>
            </a:lvl2pPr>
            <a:lvl3pPr>
              <a:buFont typeface="Arial"/>
              <a:buChar char="•"/>
              <a:defRPr lang="en-GB" sz="1800">
                <a:latin typeface="Roobert"/>
                <a:ea typeface="Roobert"/>
                <a:cs typeface="Roobert"/>
              </a:defRPr>
            </a:lvl3pPr>
            <a:lvl4pPr>
              <a:buFont typeface="Arial"/>
              <a:buChar char="•"/>
              <a:defRPr lang="en-GB" sz="1600">
                <a:latin typeface="Roobert"/>
                <a:ea typeface="Roobert"/>
                <a:cs typeface="Roobert"/>
              </a:defRPr>
            </a:lvl4pPr>
            <a:lvl5pPr>
              <a:buFont typeface="Arial"/>
              <a:buChar char="•"/>
              <a:defRPr lang="en-GB" sz="1400">
                <a:latin typeface="Roobert"/>
                <a:ea typeface="Roobert"/>
                <a:cs typeface="Roobert"/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/>
              <a:t>Evolution of the SO gap is plotted below for neutron-rich O isotopes.</a:t>
            </a:r>
            <a:endParaRPr/>
          </a:p>
        </p:txBody>
      </p:sp>
      <p:pic>
        <p:nvPicPr>
          <p:cNvPr id="134968637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95536" y="2127970"/>
            <a:ext cx="5249977" cy="3728244"/>
          </a:xfrm>
          <a:prstGeom prst="rect">
            <a:avLst/>
          </a:prstGeom>
        </p:spPr>
      </p:pic>
      <p:sp>
        <p:nvSpPr>
          <p:cNvPr id="2024487484" name=""/>
          <p:cNvSpPr/>
          <p:nvPr/>
        </p:nvSpPr>
        <p:spPr bwMode="auto">
          <a:xfrm rot="0" flipH="0" flipV="0">
            <a:off x="7547543" y="4065375"/>
            <a:ext cx="3315072" cy="1185954"/>
          </a:xfrm>
          <a:prstGeom prst="flowChartAlternateProcess">
            <a:avLst/>
          </a:prstGeom>
          <a:solidFill>
            <a:srgbClr val="FDD9EC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2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Could be determine the </a:t>
            </a:r>
            <a:r>
              <a:rPr sz="2200" i="1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pn</a:t>
            </a:r>
            <a:r>
              <a:rPr sz="2200" i="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 tensor contribution?</a:t>
            </a:r>
            <a:endParaRPr sz="2200" b="1" i="0">
              <a:solidFill>
                <a:srgbClr val="000000"/>
              </a:solidFill>
            </a:endParaRPr>
          </a:p>
        </p:txBody>
      </p:sp>
      <p:sp>
        <p:nvSpPr>
          <p:cNvPr id="1603650597" name=""/>
          <p:cNvSpPr/>
          <p:nvPr/>
        </p:nvSpPr>
        <p:spPr bwMode="auto">
          <a:xfrm rot="0" flipH="0" flipV="0">
            <a:off x="7250013" y="2203823"/>
            <a:ext cx="3910132" cy="1120584"/>
          </a:xfrm>
          <a:prstGeom prst="flowChartAlternateProcess">
            <a:avLst/>
          </a:prstGeom>
          <a:solidFill>
            <a:srgbClr val="FFEEDD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Will </a:t>
            </a:r>
            <a:r>
              <a:rPr lang="en-GB" sz="2200" b="0" i="0" u="none" strike="noStrike" cap="none" spc="0" baseline="30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20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O follow the trend?</a:t>
            </a:r>
            <a:endParaRPr sz="2000" u="sng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933827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Physics case</a:t>
            </a:r>
            <a:endParaRPr/>
          </a:p>
        </p:txBody>
      </p:sp>
      <p:sp>
        <p:nvSpPr>
          <p:cNvPr id="174111730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72589975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42908966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33F01B1-CDB5-16D3-2D65-92E8F5F722A0}" type="slidenum">
              <a:rPr lang="en-US"/>
              <a:t/>
            </a:fld>
            <a:endParaRPr lang="en-US"/>
          </a:p>
        </p:txBody>
      </p:sp>
      <p:sp>
        <p:nvSpPr>
          <p:cNvPr id="200660802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838197" y="1438086"/>
            <a:ext cx="10515600" cy="4697130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lang="en-GB" sz="2400">
                <a:latin typeface="Roobert"/>
                <a:ea typeface="Roobert"/>
                <a:cs typeface="Roobert"/>
              </a:defRPr>
            </a:lvl1pPr>
            <a:lvl2pPr>
              <a:buFont typeface="Arial"/>
              <a:buChar char="•"/>
              <a:defRPr lang="en-GB" sz="2000">
                <a:latin typeface="Roobert"/>
                <a:ea typeface="Roobert"/>
                <a:cs typeface="Roobert"/>
              </a:defRPr>
            </a:lvl2pPr>
            <a:lvl3pPr>
              <a:buFont typeface="Arial"/>
              <a:buChar char="•"/>
              <a:defRPr lang="en-GB" sz="1800">
                <a:latin typeface="Roobert"/>
                <a:ea typeface="Roobert"/>
                <a:cs typeface="Roobert"/>
              </a:defRPr>
            </a:lvl3pPr>
            <a:lvl4pPr>
              <a:buFont typeface="Arial"/>
              <a:buChar char="•"/>
              <a:defRPr lang="en-GB" sz="1600">
                <a:latin typeface="Roobert"/>
                <a:ea typeface="Roobert"/>
                <a:cs typeface="Roobert"/>
              </a:defRPr>
            </a:lvl4pPr>
            <a:lvl5pPr>
              <a:buFont typeface="Arial"/>
              <a:buChar char="•"/>
              <a:defRPr lang="en-GB" sz="1400">
                <a:latin typeface="Roobert"/>
                <a:ea typeface="Roobert"/>
                <a:cs typeface="Roobert"/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 b="0"/>
              <a:t>E796 to measure </a:t>
            </a:r>
            <a:r>
              <a:rPr b="1"/>
              <a:t>transfer</a:t>
            </a:r>
            <a:r>
              <a:rPr b="0"/>
              <a:t> reactions probing single-particle occupancies</a:t>
            </a:r>
            <a:r>
              <a:rPr b="0"/>
              <a:t> in </a:t>
            </a:r>
            <a:r>
              <a:rPr b="0" baseline="30000"/>
              <a:t>20</a:t>
            </a:r>
            <a:r>
              <a:rPr b="0"/>
              <a:t>O.</a:t>
            </a:r>
            <a:endParaRPr b="0"/>
          </a:p>
          <a:p>
            <a:pPr marL="349965" indent="-349965">
              <a:buFont typeface="Arial"/>
              <a:buAutoNum type="arabicPeriod"/>
              <a:defRPr/>
            </a:pPr>
            <a:r>
              <a:rPr b="0"/>
              <a:t>Proton removal </a:t>
            </a:r>
            <a:r>
              <a:rPr b="0" baseline="30000"/>
              <a:t>20</a:t>
            </a:r>
            <a:r>
              <a:rPr b="0"/>
              <a:t>O(d,</a:t>
            </a:r>
            <a:r>
              <a:rPr b="0" baseline="30000"/>
              <a:t>3</a:t>
            </a:r>
            <a:r>
              <a:rPr b="0"/>
              <a:t>He)</a:t>
            </a:r>
            <a:r>
              <a:rPr b="0" baseline="30000"/>
              <a:t>19</a:t>
            </a:r>
            <a:r>
              <a:rPr b="0"/>
              <a:t>N  to investigate persistence of Z = 6</a:t>
            </a:r>
            <a:endParaRPr b="0"/>
          </a:p>
        </p:txBody>
      </p:sp>
      <p:grpSp>
        <p:nvGrpSpPr>
          <p:cNvPr id="68455951" name=""/>
          <p:cNvGrpSpPr/>
          <p:nvPr/>
        </p:nvGrpSpPr>
        <p:grpSpPr bwMode="auto">
          <a:xfrm flipH="0" flipV="0">
            <a:off x="4363786" y="2896075"/>
            <a:ext cx="3866925" cy="2614570"/>
            <a:chOff x="0" y="0"/>
            <a:chExt cx="3866925" cy="2614570"/>
          </a:xfrm>
        </p:grpSpPr>
        <p:grpSp>
          <p:nvGrpSpPr>
            <p:cNvPr id="693878548" name=""/>
            <p:cNvGrpSpPr/>
            <p:nvPr/>
          </p:nvGrpSpPr>
          <p:grpSpPr bwMode="auto">
            <a:xfrm flipH="0" flipV="0">
              <a:off x="0" y="0"/>
              <a:ext cx="3866925" cy="2614570"/>
              <a:chOff x="0" y="0"/>
              <a:chExt cx="3866925" cy="2614570"/>
            </a:xfrm>
          </p:grpSpPr>
          <p:sp>
            <p:nvSpPr>
              <p:cNvPr id="1728259092" name=""/>
              <p:cNvSpPr/>
              <p:nvPr/>
            </p:nvSpPr>
            <p:spPr bwMode="auto">
              <a:xfrm rot="0" flipH="0" flipV="0">
                <a:off x="0" y="0"/>
                <a:ext cx="3645917" cy="2614570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942066366" name=""/>
              <p:cNvCxnSpPr/>
              <p:nvPr/>
            </p:nvCxnSpPr>
            <p:spPr bwMode="auto">
              <a:xfrm flipH="0" flipV="1">
                <a:off x="857301" y="2365384"/>
                <a:ext cx="104602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469324" name=""/>
              <p:cNvCxnSpPr/>
              <p:nvPr/>
            </p:nvCxnSpPr>
            <p:spPr bwMode="auto">
              <a:xfrm flipH="0" flipV="1">
                <a:off x="857301" y="1659821"/>
                <a:ext cx="1046025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921610" name=""/>
              <p:cNvCxnSpPr/>
              <p:nvPr/>
            </p:nvCxnSpPr>
            <p:spPr bwMode="auto">
              <a:xfrm flipH="0" flipV="1">
                <a:off x="857301" y="1332977"/>
                <a:ext cx="1046025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3825012" name=""/>
              <p:cNvCxnSpPr/>
              <p:nvPr/>
            </p:nvCxnSpPr>
            <p:spPr bwMode="auto">
              <a:xfrm flipH="0" flipV="1">
                <a:off x="857301" y="489528"/>
                <a:ext cx="1046025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4946486" name=""/>
              <p:cNvCxnSpPr/>
              <p:nvPr/>
            </p:nvCxnSpPr>
            <p:spPr bwMode="auto">
              <a:xfrm flipH="0" flipV="1">
                <a:off x="857301" y="169144"/>
                <a:ext cx="1046025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5138149" name=""/>
              <p:cNvSpPr/>
              <p:nvPr/>
            </p:nvSpPr>
            <p:spPr bwMode="auto">
              <a:xfrm rot="0" flipH="0" flipV="0">
                <a:off x="2463046" y="840956"/>
                <a:ext cx="1403879" cy="1675098"/>
              </a:xfrm>
              <a:prstGeom prst="rect">
                <a:avLst/>
              </a:prstGeom>
              <a:solidFill>
                <a:srgbClr val="CAF0F8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 b="0">
                    <a:solidFill>
                      <a:srgbClr val="000000"/>
                    </a:solidFill>
                    <a:latin typeface="Roobert"/>
                    <a:ea typeface="Roobert"/>
                    <a:cs typeface="Roobert"/>
                  </a:rPr>
                  <a:t>N = 8</a:t>
                </a:r>
                <a:endParaRPr b="0">
                  <a:solidFill>
                    <a:srgbClr val="000000"/>
                  </a:solidFill>
                  <a:latin typeface="Roobert"/>
                  <a:cs typeface="Roobert"/>
                </a:endParaRPr>
              </a:p>
            </p:txBody>
          </p:sp>
          <p:cxnSp>
            <p:nvCxnSpPr>
              <p:cNvPr id="2064729948" name=""/>
              <p:cNvCxnSpPr/>
              <p:nvPr/>
            </p:nvCxnSpPr>
            <p:spPr bwMode="auto">
              <a:xfrm flipH="0" flipV="1">
                <a:off x="2641972" y="489528"/>
                <a:ext cx="1046025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745246" name=""/>
              <p:cNvCxnSpPr/>
              <p:nvPr/>
            </p:nvCxnSpPr>
            <p:spPr bwMode="auto">
              <a:xfrm flipH="0" flipV="1">
                <a:off x="2641972" y="169144"/>
                <a:ext cx="1046025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4050304" name=""/>
              <p:cNvSpPr txBox="1"/>
              <p:nvPr/>
            </p:nvSpPr>
            <p:spPr bwMode="auto">
              <a:xfrm rot="0" flipH="0" flipV="0">
                <a:off x="309933" y="2197497"/>
                <a:ext cx="618314" cy="3356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600" b="0">
                    <a:latin typeface="Roobert"/>
                    <a:ea typeface="Roobert"/>
                    <a:cs typeface="Roobert"/>
                  </a:rPr>
                  <a:t>0s</a:t>
                </a:r>
                <a:r>
                  <a:rPr sz="1600" b="0" baseline="-25000">
                    <a:latin typeface="Roobert"/>
                    <a:ea typeface="Roobert"/>
                    <a:cs typeface="Roobert"/>
                  </a:rPr>
                  <a:t>1/2</a:t>
                </a:r>
                <a:endParaRPr sz="1600" b="0" baseline="-25000">
                  <a:latin typeface="Roobert"/>
                  <a:cs typeface="Roobert"/>
                </a:endParaRPr>
              </a:p>
            </p:txBody>
          </p:sp>
          <p:sp>
            <p:nvSpPr>
              <p:cNvPr id="1562378128" name=""/>
              <p:cNvSpPr txBox="1"/>
              <p:nvPr/>
            </p:nvSpPr>
            <p:spPr bwMode="auto">
              <a:xfrm rot="0" flipH="0" flipV="0">
                <a:off x="312764" y="1588789"/>
                <a:ext cx="668436" cy="3356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600" b="0">
                    <a:latin typeface="Roobert"/>
                    <a:ea typeface="Roobert"/>
                    <a:cs typeface="Roobert"/>
                  </a:rPr>
                  <a:t>0p</a:t>
                </a:r>
                <a:r>
                  <a:rPr sz="1600" b="0" baseline="-25000">
                    <a:latin typeface="Roobert"/>
                    <a:ea typeface="Roobert"/>
                    <a:cs typeface="Roobert"/>
                  </a:rPr>
                  <a:t>3/2</a:t>
                </a:r>
                <a:endParaRPr sz="1600" b="0" baseline="-25000">
                  <a:latin typeface="Roobert"/>
                  <a:cs typeface="Roobert"/>
                </a:endParaRPr>
              </a:p>
            </p:txBody>
          </p:sp>
          <p:sp>
            <p:nvSpPr>
              <p:cNvPr id="1769697747" name=""/>
              <p:cNvSpPr txBox="1"/>
              <p:nvPr/>
            </p:nvSpPr>
            <p:spPr bwMode="auto">
              <a:xfrm rot="0" flipH="0" flipV="0">
                <a:off x="309933" y="1057012"/>
                <a:ext cx="669497" cy="3356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600" b="0">
                    <a:latin typeface="Roobert"/>
                    <a:ea typeface="Roobert"/>
                    <a:cs typeface="Roobert"/>
                  </a:rPr>
                  <a:t>0p</a:t>
                </a:r>
                <a:r>
                  <a:rPr sz="1600" b="0" baseline="-25000">
                    <a:latin typeface="Roobert"/>
                    <a:ea typeface="Roobert"/>
                    <a:cs typeface="Roobert"/>
                  </a:rPr>
                  <a:t>1/2</a:t>
                </a:r>
                <a:endParaRPr sz="1600" b="0" baseline="-25000">
                  <a:latin typeface="Roobert"/>
                  <a:cs typeface="Roobert"/>
                </a:endParaRPr>
              </a:p>
            </p:txBody>
          </p:sp>
          <p:sp>
            <p:nvSpPr>
              <p:cNvPr id="1893825958" name=""/>
              <p:cNvSpPr txBox="1"/>
              <p:nvPr/>
            </p:nvSpPr>
            <p:spPr bwMode="auto">
              <a:xfrm rot="0" flipH="0" flipV="0">
                <a:off x="285580" y="330249"/>
                <a:ext cx="670204" cy="3356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600" b="0">
                    <a:latin typeface="Roobert"/>
                    <a:ea typeface="Roobert"/>
                    <a:cs typeface="Roobert"/>
                  </a:rPr>
                  <a:t>0d</a:t>
                </a:r>
                <a:r>
                  <a:rPr sz="1600" b="0" baseline="-25000">
                    <a:latin typeface="Roobert"/>
                    <a:ea typeface="Roobert"/>
                    <a:cs typeface="Roobert"/>
                  </a:rPr>
                  <a:t>5/2</a:t>
                </a:r>
                <a:endParaRPr sz="1600" b="0" baseline="-25000">
                  <a:latin typeface="Roobert"/>
                  <a:cs typeface="Roobert"/>
                </a:endParaRPr>
              </a:p>
            </p:txBody>
          </p:sp>
          <p:sp>
            <p:nvSpPr>
              <p:cNvPr id="1963141092" name=""/>
              <p:cNvSpPr txBox="1"/>
              <p:nvPr/>
            </p:nvSpPr>
            <p:spPr bwMode="auto">
              <a:xfrm rot="0" flipH="0" flipV="0">
                <a:off x="309933" y="9866"/>
                <a:ext cx="674096" cy="3356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600" b="0">
                    <a:latin typeface="Roobert"/>
                    <a:cs typeface="Roobert"/>
                  </a:rPr>
                  <a:t>1s</a:t>
                </a:r>
                <a:r>
                  <a:rPr sz="1600" b="0" baseline="-25000">
                    <a:latin typeface="Roobert"/>
                    <a:cs typeface="Roobert"/>
                  </a:rPr>
                  <a:t>1/2</a:t>
                </a:r>
                <a:endParaRPr sz="1600" b="0" baseline="-25000">
                  <a:latin typeface="Roobert"/>
                  <a:cs typeface="Roobert"/>
                </a:endParaRPr>
              </a:p>
            </p:txBody>
          </p:sp>
          <p:sp>
            <p:nvSpPr>
              <p:cNvPr id="1236528469" name=""/>
              <p:cNvSpPr/>
              <p:nvPr/>
            </p:nvSpPr>
            <p:spPr bwMode="auto">
              <a:xfrm rot="0" flipH="0" flipV="0">
                <a:off x="2742904" y="409889"/>
                <a:ext cx="155986" cy="15927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120241409" name=""/>
              <p:cNvSpPr/>
              <p:nvPr/>
            </p:nvSpPr>
            <p:spPr bwMode="auto">
              <a:xfrm rot="0" flipH="0" flipV="0">
                <a:off x="2963121" y="409889"/>
                <a:ext cx="155985" cy="159277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304558" name=""/>
              <p:cNvSpPr/>
              <p:nvPr/>
            </p:nvSpPr>
            <p:spPr bwMode="auto">
              <a:xfrm rot="0" flipH="0" flipV="0">
                <a:off x="3195794" y="409888"/>
                <a:ext cx="155985" cy="159277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114171881" name=""/>
              <p:cNvSpPr/>
              <p:nvPr/>
            </p:nvSpPr>
            <p:spPr bwMode="auto">
              <a:xfrm rot="0" flipH="0" flipV="0">
                <a:off x="3429772" y="409889"/>
                <a:ext cx="155985" cy="159277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5838998" name=""/>
              <p:cNvSpPr/>
              <p:nvPr/>
            </p:nvSpPr>
            <p:spPr bwMode="auto">
              <a:xfrm rot="0" flipH="0" flipV="0">
                <a:off x="1092909" y="2277137"/>
                <a:ext cx="155985" cy="159277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73383374" name=""/>
              <p:cNvSpPr/>
              <p:nvPr/>
            </p:nvSpPr>
            <p:spPr bwMode="auto">
              <a:xfrm rot="0" flipH="0" flipV="0">
                <a:off x="1380315" y="2285746"/>
                <a:ext cx="155985" cy="159277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698570339" name=""/>
              <p:cNvSpPr/>
              <p:nvPr/>
            </p:nvSpPr>
            <p:spPr bwMode="auto">
              <a:xfrm rot="0" flipH="0" flipV="0">
                <a:off x="936924" y="1580182"/>
                <a:ext cx="155985" cy="159277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1874678498" name=""/>
              <p:cNvSpPr/>
              <p:nvPr/>
            </p:nvSpPr>
            <p:spPr bwMode="auto">
              <a:xfrm rot="0" flipH="0" flipV="0">
                <a:off x="1170902" y="1580182"/>
                <a:ext cx="155985" cy="159277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77625441" name=""/>
              <p:cNvSpPr/>
              <p:nvPr/>
            </p:nvSpPr>
            <p:spPr bwMode="auto">
              <a:xfrm rot="0" flipH="0" flipV="0">
                <a:off x="1380315" y="1580182"/>
                <a:ext cx="155985" cy="159277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5453720" name=""/>
              <p:cNvSpPr/>
              <p:nvPr/>
            </p:nvSpPr>
            <p:spPr bwMode="auto">
              <a:xfrm rot="0" flipH="0" flipV="0">
                <a:off x="1600692" y="1580182"/>
                <a:ext cx="155985" cy="159277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82397608" name=""/>
              <p:cNvSpPr/>
              <p:nvPr/>
            </p:nvSpPr>
            <p:spPr bwMode="auto">
              <a:xfrm rot="0" flipH="0" flipV="0">
                <a:off x="1092909" y="1253338"/>
                <a:ext cx="155985" cy="159277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17640034" name=""/>
              <p:cNvSpPr/>
              <p:nvPr/>
            </p:nvSpPr>
            <p:spPr bwMode="auto">
              <a:xfrm rot="0" flipH="0" flipV="0">
                <a:off x="1380315" y="1253338"/>
                <a:ext cx="155985" cy="159277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cxnSp>
          <p:nvCxnSpPr>
            <p:cNvPr id="81683556" name=""/>
            <p:cNvCxnSpPr/>
            <p:nvPr/>
          </p:nvCxnSpPr>
          <p:spPr bwMode="auto">
            <a:xfrm flipH="0" flipV="1">
              <a:off x="889576" y="1819098"/>
              <a:ext cx="1046025" cy="0"/>
            </a:xfrm>
            <a:prstGeom prst="line">
              <a:avLst/>
            </a:prstGeom>
            <a:ln w="25399" cap="flat" cmpd="sng" algn="ctr">
              <a:solidFill>
                <a:srgbClr val="000000">
                  <a:alpha val="75000"/>
                </a:srgbClr>
              </a:solidFill>
              <a:prstDash val="sysDot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2824240" name=""/>
            <p:cNvCxnSpPr/>
            <p:nvPr/>
          </p:nvCxnSpPr>
          <p:spPr bwMode="auto">
            <a:xfrm flipH="0" flipV="1">
              <a:off x="889576" y="1207682"/>
              <a:ext cx="1046025" cy="0"/>
            </a:xfrm>
            <a:prstGeom prst="line">
              <a:avLst/>
            </a:prstGeom>
            <a:ln w="25399" cap="flat" cmpd="sng" algn="ctr">
              <a:solidFill>
                <a:srgbClr val="000000">
                  <a:alpha val="75000"/>
                </a:srgbClr>
              </a:solidFill>
              <a:prstDash val="sysDot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319742" name=""/>
            <p:cNvCxnSpPr/>
            <p:nvPr/>
          </p:nvCxnSpPr>
          <p:spPr bwMode="auto">
            <a:xfrm flipH="1" flipV="0">
              <a:off x="1869627" y="477703"/>
              <a:ext cx="827398" cy="809617"/>
            </a:xfrm>
            <a:prstGeom prst="line">
              <a:avLst/>
            </a:prstGeom>
            <a:ln w="19049" cap="flat" cmpd="sng" algn="ctr">
              <a:solidFill>
                <a:srgbClr val="FA5555"/>
              </a:solidFill>
              <a:prstDash val="solid"/>
              <a:miter lim="800000"/>
              <a:headEnd type="arrow" len="med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988965" name=""/>
            <p:cNvCxnSpPr>
              <a:stCxn id="1236528469" idx="2"/>
            </p:cNvCxnSpPr>
            <p:nvPr/>
          </p:nvCxnSpPr>
          <p:spPr bwMode="auto">
            <a:xfrm rot="10799989" flipH="0" flipV="1">
              <a:off x="1826804" y="489528"/>
              <a:ext cx="916099" cy="1246714"/>
            </a:xfrm>
            <a:prstGeom prst="line">
              <a:avLst/>
            </a:prstGeom>
            <a:ln w="19049" cap="flat" cmpd="sng" algn="ctr">
              <a:solidFill>
                <a:srgbClr val="0070C0"/>
              </a:solidFill>
              <a:prstDash val="solid"/>
              <a:miter lim="800000"/>
              <a:headEnd type="arrow" len="med"/>
              <a:tailEnd type="arrow" len="med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5285427" name=""/>
            <p:cNvSpPr txBox="1"/>
            <p:nvPr/>
          </p:nvSpPr>
          <p:spPr bwMode="auto">
            <a:xfrm rot="0" flipH="0" flipV="0">
              <a:off x="1869627" y="640198"/>
              <a:ext cx="490185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>
                  <a:latin typeface="Roobert"/>
                  <a:ea typeface="Roobert"/>
                  <a:cs typeface="Roobert"/>
                </a:rPr>
                <a:t>j</a:t>
              </a:r>
              <a:r>
                <a:rPr sz="1600" baseline="-25000">
                  <a:latin typeface="Roobert"/>
                  <a:ea typeface="Roobert"/>
                  <a:cs typeface="Roobert"/>
                </a:rPr>
                <a:t>&gt;</a:t>
              </a:r>
              <a:r>
                <a:rPr sz="1600">
                  <a:latin typeface="Roobert"/>
                  <a:ea typeface="Roobert"/>
                  <a:cs typeface="Roobert"/>
                </a:rPr>
                <a:t>,j</a:t>
              </a:r>
              <a:r>
                <a:rPr sz="1600" baseline="-25000">
                  <a:latin typeface="Roobert"/>
                  <a:ea typeface="Roobert"/>
                  <a:cs typeface="Roobert"/>
                </a:rPr>
                <a:t>&lt;</a:t>
              </a:r>
              <a:endParaRPr sz="1600" baseline="-25000">
                <a:latin typeface="Roobert"/>
                <a:cs typeface="Roobert"/>
              </a:endParaRPr>
            </a:p>
          </p:txBody>
        </p:sp>
        <p:sp>
          <p:nvSpPr>
            <p:cNvPr id="690777164" name=""/>
            <p:cNvSpPr txBox="1"/>
            <p:nvPr/>
          </p:nvSpPr>
          <p:spPr bwMode="auto">
            <a:xfrm rot="0" flipH="0" flipV="0">
              <a:off x="2019375" y="1420901"/>
              <a:ext cx="491245" cy="3356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600">
                  <a:latin typeface="Roobert"/>
                  <a:ea typeface="Roobert"/>
                  <a:cs typeface="Roobert"/>
                </a:rPr>
                <a:t>j</a:t>
              </a:r>
              <a:r>
                <a:rPr sz="1600" baseline="-25000">
                  <a:latin typeface="Roobert"/>
                  <a:ea typeface="Roobert"/>
                  <a:cs typeface="Roobert"/>
                </a:rPr>
                <a:t>&lt;</a:t>
              </a:r>
              <a:r>
                <a:rPr sz="1600">
                  <a:latin typeface="Roobert"/>
                  <a:ea typeface="Roobert"/>
                  <a:cs typeface="Roobert"/>
                </a:rPr>
                <a:t>,j</a:t>
              </a:r>
              <a:r>
                <a:rPr sz="1600" baseline="-25000">
                  <a:latin typeface="Roobert"/>
                  <a:ea typeface="Roobert"/>
                  <a:cs typeface="Roobert"/>
                </a:rPr>
                <a:t>&lt;</a:t>
              </a:r>
              <a:endParaRPr sz="1600" baseline="-25000">
                <a:latin typeface="Roobert"/>
                <a:cs typeface="Roobert"/>
              </a:endParaRPr>
            </a:p>
          </p:txBody>
        </p:sp>
      </p:grpSp>
      <p:pic>
        <p:nvPicPr>
          <p:cNvPr id="115824266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66575" y="2697365"/>
            <a:ext cx="3483277" cy="3201142"/>
          </a:xfrm>
          <a:prstGeom prst="rect">
            <a:avLst/>
          </a:prstGeom>
        </p:spPr>
      </p:pic>
      <p:sp>
        <p:nvSpPr>
          <p:cNvPr id="1547444723" name=""/>
          <p:cNvSpPr txBox="1"/>
          <p:nvPr/>
        </p:nvSpPr>
        <p:spPr bwMode="auto">
          <a:xfrm rot="0" flipH="0" flipV="0">
            <a:off x="1205588" y="5830057"/>
            <a:ext cx="2886233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i="1">
                <a:latin typeface="Roobert"/>
                <a:ea typeface="Roobert"/>
                <a:cs typeface="Roobert"/>
              </a:rPr>
              <a:t>J. Lois-Fuentes, PhD thesis (2023)</a:t>
            </a:r>
            <a:endParaRPr sz="1400" i="1">
              <a:latin typeface="Roobert"/>
              <a:cs typeface="Roobert"/>
            </a:endParaRPr>
          </a:p>
        </p:txBody>
      </p:sp>
      <p:sp>
        <p:nvSpPr>
          <p:cNvPr id="1317163248" name=""/>
          <p:cNvSpPr/>
          <p:nvPr/>
        </p:nvSpPr>
        <p:spPr bwMode="auto">
          <a:xfrm rot="0" flipH="0" flipV="0">
            <a:off x="8594451" y="3571831"/>
            <a:ext cx="3101261" cy="1557298"/>
          </a:xfrm>
          <a:prstGeom prst="flowChartAlternateProcess">
            <a:avLst/>
          </a:prstGeom>
          <a:solidFill>
            <a:srgbClr val="CCEBC5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Tensor V</a:t>
            </a:r>
            <a:r>
              <a:rPr sz="2000" baseline="-25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pn</a:t>
            </a: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 reduces Z = 6 gap as neutrons are added to </a:t>
            </a: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ν</a:t>
            </a:r>
            <a:r>
              <a:rPr sz="2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0d</a:t>
            </a:r>
            <a:r>
              <a:rPr sz="2000" baseline="-25000">
                <a:solidFill>
                  <a:srgbClr val="000000"/>
                </a:solidFill>
                <a:latin typeface="Roobert"/>
                <a:ea typeface="Roobert"/>
                <a:cs typeface="Roobert"/>
              </a:rPr>
              <a:t>5/2</a:t>
            </a:r>
            <a:endParaRPr sz="2200" b="1" i="0" baseline="-25000">
              <a:solidFill>
                <a:srgbClr val="000000"/>
              </a:solidFill>
            </a:endParaRPr>
          </a:p>
        </p:txBody>
      </p:sp>
      <p:sp>
        <p:nvSpPr>
          <p:cNvPr id="460554639" name=""/>
          <p:cNvSpPr txBox="1"/>
          <p:nvPr/>
        </p:nvSpPr>
        <p:spPr bwMode="auto">
          <a:xfrm rot="0" flipH="0" flipV="0">
            <a:off x="4969851" y="5593348"/>
            <a:ext cx="3153525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i="1">
                <a:latin typeface="Roobert"/>
                <a:ea typeface="Roobert"/>
                <a:cs typeface="Roobert"/>
              </a:rPr>
              <a:t>Schematic view of tensor interaction in </a:t>
            </a:r>
            <a:r>
              <a:rPr sz="1400" i="1" baseline="30000">
                <a:latin typeface="Roobert"/>
                <a:ea typeface="Roobert"/>
                <a:cs typeface="Roobert"/>
              </a:rPr>
              <a:t>20</a:t>
            </a:r>
            <a:r>
              <a:rPr sz="1400" i="1">
                <a:latin typeface="Roobert"/>
                <a:ea typeface="Roobert"/>
                <a:cs typeface="Roobert"/>
              </a:rPr>
              <a:t>O</a:t>
            </a:r>
            <a:endParaRPr sz="1400" i="1">
              <a:latin typeface="Roobert"/>
              <a:cs typeface="Roober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261771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Physics case</a:t>
            </a:r>
            <a:endParaRPr/>
          </a:p>
        </p:txBody>
      </p:sp>
      <p:sp>
        <p:nvSpPr>
          <p:cNvPr id="40335991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97736280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211275036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AB2129-8638-D61B-A3BB-8B364A1A1080}" type="slidenum">
              <a:rPr lang="en-US"/>
              <a:t/>
            </a:fld>
            <a:endParaRPr lang="en-US"/>
          </a:p>
        </p:txBody>
      </p:sp>
      <p:sp>
        <p:nvSpPr>
          <p:cNvPr id="816242223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838197" y="1438086"/>
            <a:ext cx="10515600" cy="4697130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lang="en-GB" sz="2400">
                <a:latin typeface="Roobert"/>
                <a:ea typeface="Roobert"/>
                <a:cs typeface="Roobert"/>
              </a:defRPr>
            </a:lvl1pPr>
            <a:lvl2pPr>
              <a:buFont typeface="Arial"/>
              <a:buChar char="•"/>
              <a:defRPr lang="en-GB" sz="2000">
                <a:latin typeface="Roobert"/>
                <a:ea typeface="Roobert"/>
                <a:cs typeface="Roobert"/>
              </a:defRPr>
            </a:lvl2pPr>
            <a:lvl3pPr>
              <a:buFont typeface="Arial"/>
              <a:buChar char="•"/>
              <a:defRPr lang="en-GB" sz="1800">
                <a:latin typeface="Roobert"/>
                <a:ea typeface="Roobert"/>
                <a:cs typeface="Roobert"/>
              </a:defRPr>
            </a:lvl3pPr>
            <a:lvl4pPr>
              <a:buFont typeface="Arial"/>
              <a:buChar char="•"/>
              <a:defRPr lang="en-GB" sz="1600">
                <a:latin typeface="Roobert"/>
                <a:ea typeface="Roobert"/>
                <a:cs typeface="Roobert"/>
              </a:defRPr>
            </a:lvl4pPr>
            <a:lvl5pPr>
              <a:buFont typeface="Arial"/>
              <a:buChar char="•"/>
              <a:defRPr lang="en-GB" sz="1400">
                <a:latin typeface="Roobert"/>
                <a:ea typeface="Roobert"/>
                <a:cs typeface="Roobert"/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 b="0"/>
              <a:t>E796 to measure </a:t>
            </a:r>
            <a:r>
              <a:rPr b="1"/>
              <a:t>transfer</a:t>
            </a:r>
            <a:r>
              <a:rPr b="0"/>
              <a:t> reactions probing single-particle occupancies</a:t>
            </a:r>
            <a:r>
              <a:rPr b="0"/>
              <a:t> in </a:t>
            </a:r>
            <a:r>
              <a:rPr b="0" baseline="30000"/>
              <a:t>20</a:t>
            </a:r>
            <a:r>
              <a:rPr b="0"/>
              <a:t>O.</a:t>
            </a:r>
            <a:endParaRPr b="0"/>
          </a:p>
          <a:p>
            <a:pPr marL="349965" marR="0" indent="-349965" algn="l" defTabSz="914400" rtl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Font typeface="Arial"/>
              <a:buAutoNum type="arabicPeriod" startAt="2"/>
              <a:defRPr/>
            </a:pPr>
            <a:r>
              <a:rPr b="0" strike="noStrike" cap="none" spc="0"/>
              <a:t>Neutron removal </a:t>
            </a:r>
            <a:r>
              <a:rPr b="0" strike="noStrike" cap="none" spc="0" baseline="30000"/>
              <a:t>20</a:t>
            </a:r>
            <a:r>
              <a:rPr b="0" strike="noStrike" cap="none" spc="0"/>
              <a:t>O(d,t)</a:t>
            </a:r>
            <a:r>
              <a:rPr b="0" strike="noStrike" cap="none" spc="0" baseline="30000"/>
              <a:t>19</a:t>
            </a:r>
            <a:r>
              <a:rPr b="0" strike="noStrike" cap="none" spc="0"/>
              <a:t>O to extract N = 6 SO gap</a:t>
            </a:r>
            <a:endParaRPr b="0" strike="noStrike" cap="none" spc="0"/>
          </a:p>
          <a:p>
            <a:pPr marL="349965" marR="0" indent="-349965" algn="r" defTabSz="914400" rtl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buFont typeface="Arial"/>
              <a:buAutoNum type="arabicPeriod" startAt="2"/>
              <a:defRPr/>
            </a:pPr>
            <a:endParaRPr b="0" strike="noStrike" cap="none" spc="0"/>
          </a:p>
        </p:txBody>
      </p:sp>
      <p:sp>
        <p:nvSpPr>
          <p:cNvPr id="2136184128" name=""/>
          <p:cNvSpPr txBox="1"/>
          <p:nvPr/>
        </p:nvSpPr>
        <p:spPr bwMode="auto">
          <a:xfrm rot="0" flipH="0" flipV="0">
            <a:off x="1964237" y="5793476"/>
            <a:ext cx="289631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i="1">
                <a:latin typeface="Roobert"/>
                <a:ea typeface="Roobert"/>
                <a:cs typeface="Roobert"/>
              </a:rPr>
              <a:t>Reanalyis of previous data</a:t>
            </a:r>
            <a:endParaRPr sz="1400" i="1">
              <a:latin typeface="Roobert"/>
              <a:cs typeface="Roobert"/>
            </a:endParaRPr>
          </a:p>
        </p:txBody>
      </p:sp>
      <p:sp>
        <p:nvSpPr>
          <p:cNvPr id="1231462647" name=""/>
          <p:cNvSpPr txBox="1"/>
          <p:nvPr/>
        </p:nvSpPr>
        <p:spPr bwMode="auto">
          <a:xfrm rot="0" flipH="0" flipV="0">
            <a:off x="8480073" y="5502174"/>
            <a:ext cx="2307263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 i="1">
                <a:latin typeface="Roobert"/>
                <a:ea typeface="Roobert"/>
                <a:cs typeface="Roobert"/>
              </a:rPr>
              <a:t>IPSM of </a:t>
            </a:r>
            <a:r>
              <a:rPr sz="1400" b="1" i="1" baseline="30000">
                <a:latin typeface="Roobert"/>
                <a:ea typeface="Roobert"/>
                <a:cs typeface="Roobert"/>
              </a:rPr>
              <a:t>20</a:t>
            </a:r>
            <a:r>
              <a:rPr sz="1400" b="1" i="1">
                <a:latin typeface="Roobert"/>
                <a:ea typeface="Roobert"/>
                <a:cs typeface="Roobert"/>
              </a:rPr>
              <a:t>O</a:t>
            </a:r>
            <a:endParaRPr sz="1400" b="1" i="1">
              <a:latin typeface="Roobert"/>
              <a:cs typeface="Roobert"/>
            </a:endParaRPr>
          </a:p>
        </p:txBody>
      </p:sp>
      <p:grpSp>
        <p:nvGrpSpPr>
          <p:cNvPr id="1581479821" name=""/>
          <p:cNvGrpSpPr/>
          <p:nvPr/>
        </p:nvGrpSpPr>
        <p:grpSpPr bwMode="auto">
          <a:xfrm>
            <a:off x="7460629" y="2756465"/>
            <a:ext cx="4373599" cy="2754778"/>
            <a:chOff x="0" y="0"/>
            <a:chExt cx="4373599" cy="2754778"/>
          </a:xfrm>
        </p:grpSpPr>
        <p:grpSp>
          <p:nvGrpSpPr>
            <p:cNvPr id="346679860" name=""/>
            <p:cNvGrpSpPr/>
            <p:nvPr/>
          </p:nvGrpSpPr>
          <p:grpSpPr bwMode="auto">
            <a:xfrm>
              <a:off x="0" y="0"/>
              <a:ext cx="3738172" cy="2754778"/>
              <a:chOff x="0" y="0"/>
              <a:chExt cx="3738172" cy="2754778"/>
            </a:xfrm>
          </p:grpSpPr>
          <p:sp>
            <p:nvSpPr>
              <p:cNvPr id="1112435679" name=""/>
              <p:cNvSpPr/>
              <p:nvPr/>
            </p:nvSpPr>
            <p:spPr bwMode="auto">
              <a:xfrm rot="0" flipH="0" flipV="0">
                <a:off x="27664" y="0"/>
                <a:ext cx="3710507" cy="275477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869779713" name=""/>
              <p:cNvCxnSpPr/>
              <p:nvPr/>
            </p:nvCxnSpPr>
            <p:spPr bwMode="auto">
              <a:xfrm rot="0" flipH="0" flipV="1">
                <a:off x="581848" y="2539998"/>
                <a:ext cx="106455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3298178" name=""/>
              <p:cNvCxnSpPr/>
              <p:nvPr/>
            </p:nvCxnSpPr>
            <p:spPr bwMode="auto">
              <a:xfrm rot="0" flipH="0" flipV="1">
                <a:off x="581848" y="1889578"/>
                <a:ext cx="106455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402526" name=""/>
              <p:cNvCxnSpPr/>
              <p:nvPr/>
            </p:nvCxnSpPr>
            <p:spPr bwMode="auto">
              <a:xfrm rot="0" flipH="0" flipV="1">
                <a:off x="581848" y="1329284"/>
                <a:ext cx="106455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690683" name=""/>
              <p:cNvCxnSpPr/>
              <p:nvPr/>
            </p:nvCxnSpPr>
            <p:spPr bwMode="auto">
              <a:xfrm rot="0" flipH="0" flipV="1">
                <a:off x="581848" y="563548"/>
                <a:ext cx="106455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878716" name=""/>
              <p:cNvCxnSpPr/>
              <p:nvPr/>
            </p:nvCxnSpPr>
            <p:spPr bwMode="auto">
              <a:xfrm rot="0" flipH="0" flipV="1">
                <a:off x="581848" y="225984"/>
                <a:ext cx="106455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8960834" name=""/>
              <p:cNvCxnSpPr/>
              <p:nvPr/>
            </p:nvCxnSpPr>
            <p:spPr bwMode="auto">
              <a:xfrm rot="0" flipH="0" flipV="1">
                <a:off x="2398135" y="563548"/>
                <a:ext cx="106455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24123" name=""/>
              <p:cNvCxnSpPr/>
              <p:nvPr/>
            </p:nvCxnSpPr>
            <p:spPr bwMode="auto">
              <a:xfrm rot="0" flipH="0" flipV="1">
                <a:off x="2398135" y="225984"/>
                <a:ext cx="106455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2287432" name=""/>
              <p:cNvSpPr txBox="1"/>
              <p:nvPr/>
            </p:nvSpPr>
            <p:spPr bwMode="auto">
              <a:xfrm rot="0" flipH="0" flipV="0">
                <a:off x="24784" y="2363108"/>
                <a:ext cx="629620" cy="3356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600" b="0">
                    <a:latin typeface="Roobert"/>
                    <a:ea typeface="Roobert"/>
                    <a:cs typeface="Roobert"/>
                  </a:rPr>
                  <a:t>0s</a:t>
                </a:r>
                <a:r>
                  <a:rPr sz="1600" b="0" baseline="-25000">
                    <a:latin typeface="Roobert"/>
                    <a:ea typeface="Roobert"/>
                    <a:cs typeface="Roobert"/>
                  </a:rPr>
                  <a:t>1/2</a:t>
                </a:r>
                <a:endParaRPr sz="1600" b="0" baseline="-25000">
                  <a:latin typeface="Roobert"/>
                  <a:cs typeface="Roobert"/>
                </a:endParaRPr>
              </a:p>
            </p:txBody>
          </p:sp>
          <p:sp>
            <p:nvSpPr>
              <p:cNvPr id="1145674471" name=""/>
              <p:cNvSpPr txBox="1"/>
              <p:nvPr/>
            </p:nvSpPr>
            <p:spPr bwMode="auto">
              <a:xfrm rot="0" flipH="0" flipV="0">
                <a:off x="27664" y="1721758"/>
                <a:ext cx="680631" cy="3356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600" b="0">
                    <a:latin typeface="Roobert"/>
                    <a:ea typeface="Roobert"/>
                    <a:cs typeface="Roobert"/>
                  </a:rPr>
                  <a:t>0p</a:t>
                </a:r>
                <a:r>
                  <a:rPr sz="1600" b="0" baseline="-25000">
                    <a:latin typeface="Roobert"/>
                    <a:ea typeface="Roobert"/>
                    <a:cs typeface="Roobert"/>
                  </a:rPr>
                  <a:t>3/2</a:t>
                </a:r>
                <a:endParaRPr sz="1600" b="0" baseline="-25000">
                  <a:latin typeface="Roobert"/>
                  <a:cs typeface="Roobert"/>
                </a:endParaRPr>
              </a:p>
            </p:txBody>
          </p:sp>
          <p:sp>
            <p:nvSpPr>
              <p:cNvPr id="1057252721" name=""/>
              <p:cNvSpPr txBox="1"/>
              <p:nvPr/>
            </p:nvSpPr>
            <p:spPr bwMode="auto">
              <a:xfrm rot="0" flipH="0" flipV="0">
                <a:off x="24784" y="1161464"/>
                <a:ext cx="681711" cy="3356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600" b="0">
                    <a:latin typeface="Roobert"/>
                    <a:ea typeface="Roobert"/>
                    <a:cs typeface="Roobert"/>
                  </a:rPr>
                  <a:t>0p</a:t>
                </a:r>
                <a:r>
                  <a:rPr sz="1600" b="0" baseline="-25000">
                    <a:latin typeface="Roobert"/>
                    <a:ea typeface="Roobert"/>
                    <a:cs typeface="Roobert"/>
                  </a:rPr>
                  <a:t>1/2</a:t>
                </a:r>
                <a:endParaRPr sz="1600" b="0" baseline="-25000">
                  <a:latin typeface="Roobert"/>
                  <a:cs typeface="Roobert"/>
                </a:endParaRPr>
              </a:p>
            </p:txBody>
          </p:sp>
          <p:sp>
            <p:nvSpPr>
              <p:cNvPr id="30768875" name=""/>
              <p:cNvSpPr txBox="1"/>
              <p:nvPr/>
            </p:nvSpPr>
            <p:spPr bwMode="auto">
              <a:xfrm rot="0" flipH="0" flipV="0">
                <a:off x="0" y="395728"/>
                <a:ext cx="682431" cy="3356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600" b="0">
                    <a:latin typeface="Roobert"/>
                    <a:ea typeface="Roobert"/>
                    <a:cs typeface="Roobert"/>
                  </a:rPr>
                  <a:t>0d</a:t>
                </a:r>
                <a:r>
                  <a:rPr sz="1600" b="0" baseline="-25000">
                    <a:latin typeface="Roobert"/>
                    <a:ea typeface="Roobert"/>
                    <a:cs typeface="Roobert"/>
                  </a:rPr>
                  <a:t>5/2</a:t>
                </a:r>
                <a:endParaRPr sz="1600" b="0" baseline="-25000">
                  <a:latin typeface="Roobert"/>
                  <a:cs typeface="Roobert"/>
                </a:endParaRPr>
              </a:p>
            </p:txBody>
          </p:sp>
          <p:sp>
            <p:nvSpPr>
              <p:cNvPr id="2044311670" name=""/>
              <p:cNvSpPr txBox="1"/>
              <p:nvPr/>
            </p:nvSpPr>
            <p:spPr bwMode="auto">
              <a:xfrm rot="0" flipH="0" flipV="0">
                <a:off x="24784" y="58164"/>
                <a:ext cx="686391" cy="33563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600" b="0">
                    <a:latin typeface="Roobert"/>
                    <a:cs typeface="Roobert"/>
                  </a:rPr>
                  <a:t>1s</a:t>
                </a:r>
                <a:r>
                  <a:rPr sz="1600" b="0" baseline="-25000">
                    <a:latin typeface="Roobert"/>
                    <a:cs typeface="Roobert"/>
                  </a:rPr>
                  <a:t>1/2</a:t>
                </a:r>
                <a:endParaRPr sz="1600" b="0" baseline="-25000">
                  <a:latin typeface="Roobert"/>
                  <a:cs typeface="Roobert"/>
                </a:endParaRPr>
              </a:p>
            </p:txBody>
          </p:sp>
          <p:sp>
            <p:nvSpPr>
              <p:cNvPr id="1807479101" name=""/>
              <p:cNvSpPr/>
              <p:nvPr/>
            </p:nvSpPr>
            <p:spPr bwMode="auto">
              <a:xfrm rot="0" flipH="0" flipV="0">
                <a:off x="2500857" y="479638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8659239" name=""/>
              <p:cNvSpPr/>
              <p:nvPr/>
            </p:nvSpPr>
            <p:spPr bwMode="auto">
              <a:xfrm rot="0" flipH="0" flipV="0">
                <a:off x="2724974" y="479638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511810139" name=""/>
              <p:cNvSpPr/>
              <p:nvPr/>
            </p:nvSpPr>
            <p:spPr bwMode="auto">
              <a:xfrm rot="0" flipH="0" flipV="0">
                <a:off x="2961769" y="479638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67660520" name=""/>
              <p:cNvSpPr/>
              <p:nvPr/>
            </p:nvSpPr>
            <p:spPr bwMode="auto">
              <a:xfrm rot="0" flipH="0" flipV="0">
                <a:off x="3199891" y="479638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87998806" name=""/>
              <p:cNvSpPr/>
              <p:nvPr/>
            </p:nvSpPr>
            <p:spPr bwMode="auto">
              <a:xfrm rot="0" flipH="0" flipV="0">
                <a:off x="821630" y="2447019"/>
                <a:ext cx="158748" cy="167818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2142337" name=""/>
              <p:cNvSpPr/>
              <p:nvPr/>
            </p:nvSpPr>
            <p:spPr bwMode="auto">
              <a:xfrm rot="0" flipH="0" flipV="0">
                <a:off x="1114128" y="2456089"/>
                <a:ext cx="158748" cy="167818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8908477" name=""/>
              <p:cNvSpPr/>
              <p:nvPr/>
            </p:nvSpPr>
            <p:spPr bwMode="auto">
              <a:xfrm rot="0" flipH="0" flipV="0">
                <a:off x="662881" y="1805668"/>
                <a:ext cx="158748" cy="167818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229388470" name=""/>
              <p:cNvSpPr/>
              <p:nvPr/>
            </p:nvSpPr>
            <p:spPr bwMode="auto">
              <a:xfrm rot="0" flipH="0" flipV="0">
                <a:off x="901005" y="1805668"/>
                <a:ext cx="158748" cy="167818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428750336" name=""/>
              <p:cNvSpPr/>
              <p:nvPr/>
            </p:nvSpPr>
            <p:spPr bwMode="auto">
              <a:xfrm rot="0" flipH="0" flipV="0">
                <a:off x="1114128" y="1805668"/>
                <a:ext cx="158748" cy="167818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05338976" name=""/>
              <p:cNvSpPr/>
              <p:nvPr/>
            </p:nvSpPr>
            <p:spPr bwMode="auto">
              <a:xfrm rot="0" flipH="0" flipV="0">
                <a:off x="1338408" y="1805668"/>
                <a:ext cx="158748" cy="167818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61822515" name=""/>
              <p:cNvSpPr/>
              <p:nvPr/>
            </p:nvSpPr>
            <p:spPr bwMode="auto">
              <a:xfrm rot="0" flipH="0" flipV="0">
                <a:off x="821630" y="1245375"/>
                <a:ext cx="158748" cy="167818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94487405" name=""/>
              <p:cNvSpPr/>
              <p:nvPr/>
            </p:nvSpPr>
            <p:spPr bwMode="auto">
              <a:xfrm rot="0" flipH="0" flipV="0">
                <a:off x="1114128" y="1245375"/>
                <a:ext cx="158748" cy="167818"/>
              </a:xfrm>
              <a:prstGeom prst="ellipse">
                <a:avLst/>
              </a:prstGeom>
              <a:solidFill>
                <a:srgbClr val="FA555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769424720" name=""/>
              <p:cNvCxnSpPr/>
              <p:nvPr/>
            </p:nvCxnSpPr>
            <p:spPr bwMode="auto">
              <a:xfrm rot="0" flipH="0" flipV="1">
                <a:off x="2398135" y="1329284"/>
                <a:ext cx="106455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8863950" name=""/>
              <p:cNvSpPr/>
              <p:nvPr/>
            </p:nvSpPr>
            <p:spPr bwMode="auto">
              <a:xfrm rot="0" flipH="0" flipV="0">
                <a:off x="2637917" y="1245375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2793829" name=""/>
              <p:cNvSpPr/>
              <p:nvPr/>
            </p:nvSpPr>
            <p:spPr bwMode="auto">
              <a:xfrm rot="0" flipH="0" flipV="0">
                <a:off x="2930414" y="1245375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503983626" name=""/>
              <p:cNvCxnSpPr/>
              <p:nvPr/>
            </p:nvCxnSpPr>
            <p:spPr bwMode="auto">
              <a:xfrm rot="0" flipH="0" flipV="1">
                <a:off x="2379112" y="1889578"/>
                <a:ext cx="106455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021367" name=""/>
              <p:cNvSpPr/>
              <p:nvPr/>
            </p:nvSpPr>
            <p:spPr bwMode="auto">
              <a:xfrm rot="0" flipH="0" flipV="0">
                <a:off x="2460145" y="1805667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sp>
            <p:nvSpPr>
              <p:cNvPr id="1551821998" name=""/>
              <p:cNvSpPr/>
              <p:nvPr/>
            </p:nvSpPr>
            <p:spPr bwMode="auto">
              <a:xfrm rot="0" flipH="0" flipV="0">
                <a:off x="2698269" y="1805667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18782169" name=""/>
              <p:cNvSpPr/>
              <p:nvPr/>
            </p:nvSpPr>
            <p:spPr bwMode="auto">
              <a:xfrm rot="0" flipH="0" flipV="0">
                <a:off x="2911391" y="1805667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23768326" name=""/>
              <p:cNvSpPr/>
              <p:nvPr/>
            </p:nvSpPr>
            <p:spPr bwMode="auto">
              <a:xfrm rot="0" flipH="0" flipV="0">
                <a:off x="3135672" y="1805667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cxnSp>
            <p:nvCxnSpPr>
              <p:cNvPr id="1394065169" name=""/>
              <p:cNvCxnSpPr/>
              <p:nvPr/>
            </p:nvCxnSpPr>
            <p:spPr bwMode="auto">
              <a:xfrm rot="0" flipH="0" flipV="1">
                <a:off x="2379112" y="2542718"/>
                <a:ext cx="1064557" cy="0"/>
              </a:xfrm>
              <a:prstGeom prst="line">
                <a:avLst/>
              </a:prstGeom>
              <a:ln w="25399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491459" name=""/>
              <p:cNvSpPr/>
              <p:nvPr/>
            </p:nvSpPr>
            <p:spPr bwMode="auto">
              <a:xfrm rot="0" flipH="0" flipV="0">
                <a:off x="2618894" y="2449740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096781371" name=""/>
              <p:cNvSpPr/>
              <p:nvPr/>
            </p:nvSpPr>
            <p:spPr bwMode="auto">
              <a:xfrm rot="0" flipH="0" flipV="0">
                <a:off x="2911391" y="2458810"/>
                <a:ext cx="158748" cy="167818"/>
              </a:xfrm>
              <a:prstGeom prst="ellipse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  <p:sp>
          <p:nvSpPr>
            <p:cNvPr id="1764258306" name=""/>
            <p:cNvSpPr/>
            <p:nvPr/>
          </p:nvSpPr>
          <p:spPr bwMode="auto">
            <a:xfrm rot="0" flipH="0" flipV="0">
              <a:off x="3501543" y="1249368"/>
              <a:ext cx="158749" cy="681690"/>
            </a:xfrm>
            <a:prstGeom prst="rightBrace">
              <a:avLst>
                <a:gd name="adj1" fmla="val 105882"/>
                <a:gd name="adj2" fmla="val 49315"/>
              </a:avLst>
            </a:prstGeom>
            <a:ln w="285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271880411" name=""/>
            <p:cNvSpPr txBox="1"/>
            <p:nvPr/>
          </p:nvSpPr>
          <p:spPr bwMode="auto">
            <a:xfrm rot="0" flipH="0" flipV="0">
              <a:off x="3660293" y="1377389"/>
              <a:ext cx="713305" cy="3661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>
                  <a:latin typeface="Roobert"/>
                  <a:ea typeface="Roobert"/>
                  <a:cs typeface="Roobert"/>
                </a:rPr>
                <a:t>Δ</a:t>
              </a:r>
              <a:r>
                <a:rPr baseline="-25000">
                  <a:latin typeface="Roobert"/>
                  <a:ea typeface="Roobert"/>
                  <a:cs typeface="Roobert"/>
                </a:rPr>
                <a:t>SO</a:t>
              </a:r>
              <a:endParaRPr>
                <a:latin typeface="Roobert"/>
                <a:cs typeface="Roobert"/>
              </a:endParaRPr>
            </a:p>
          </p:txBody>
        </p:sp>
      </p:grpSp>
      <p:pic>
        <p:nvPicPr>
          <p:cNvPr id="191394751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70955" y="2695524"/>
            <a:ext cx="3936435" cy="3097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203711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Experimental setup</a:t>
            </a:r>
            <a:endParaRPr/>
          </a:p>
        </p:txBody>
      </p:sp>
      <p:sp>
        <p:nvSpPr>
          <p:cNvPr id="202671757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2585821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44597472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21FEA28-945C-0DE6-6862-EE2F8555BC6B}" type="slidenum">
              <a:rPr lang="en-US"/>
              <a:t/>
            </a:fld>
            <a:endParaRPr lang="en-US"/>
          </a:p>
        </p:txBody>
      </p:sp>
      <p:sp>
        <p:nvSpPr>
          <p:cNvPr id="815881990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838197" y="1438086"/>
            <a:ext cx="10515600" cy="4697130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lang="en-GB" sz="2400">
                <a:latin typeface="Roobert"/>
                <a:ea typeface="Roobert"/>
                <a:cs typeface="Roobert"/>
              </a:defRPr>
            </a:lvl1pPr>
            <a:lvl2pPr>
              <a:buFont typeface="Arial"/>
              <a:buChar char="•"/>
              <a:defRPr lang="en-GB" sz="2000">
                <a:latin typeface="Roobert"/>
                <a:ea typeface="Roobert"/>
                <a:cs typeface="Roobert"/>
              </a:defRPr>
            </a:lvl2pPr>
            <a:lvl3pPr>
              <a:buFont typeface="Arial"/>
              <a:buChar char="•"/>
              <a:defRPr lang="en-GB" sz="1800">
                <a:latin typeface="Roobert"/>
                <a:ea typeface="Roobert"/>
                <a:cs typeface="Roobert"/>
              </a:defRPr>
            </a:lvl3pPr>
            <a:lvl4pPr>
              <a:buFont typeface="Arial"/>
              <a:buChar char="•"/>
              <a:defRPr lang="en-GB" sz="1600">
                <a:latin typeface="Roobert"/>
                <a:ea typeface="Roobert"/>
                <a:cs typeface="Roobert"/>
              </a:defRPr>
            </a:lvl4pPr>
            <a:lvl5pPr>
              <a:buFont typeface="Arial"/>
              <a:buChar char="•"/>
              <a:defRPr lang="en-GB" sz="1400">
                <a:latin typeface="Roobert"/>
                <a:ea typeface="Roobert"/>
                <a:cs typeface="Roobert"/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/>
              <a:t>E796 @ LISE in 2022. First transfer experiment with ACTAR TPC!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pic>
        <p:nvPicPr>
          <p:cNvPr id="161144847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665441" y="1862204"/>
            <a:ext cx="4273013" cy="4273013"/>
          </a:xfrm>
          <a:prstGeom prst="rect">
            <a:avLst/>
          </a:prstGeom>
        </p:spPr>
      </p:pic>
      <p:pic>
        <p:nvPicPr>
          <p:cNvPr id="166564859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225404" y="2007720"/>
            <a:ext cx="2929933" cy="3179059"/>
          </a:xfrm>
          <a:prstGeom prst="rect">
            <a:avLst/>
          </a:prstGeom>
        </p:spPr>
      </p:pic>
      <p:pic>
        <p:nvPicPr>
          <p:cNvPr id="32522315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95802" y="2353235"/>
            <a:ext cx="3169638" cy="2373508"/>
          </a:xfrm>
          <a:prstGeom prst="rect">
            <a:avLst/>
          </a:prstGeom>
        </p:spPr>
      </p:pic>
      <p:sp>
        <p:nvSpPr>
          <p:cNvPr id="28963913" name=""/>
          <p:cNvSpPr txBox="1"/>
          <p:nvPr/>
        </p:nvSpPr>
        <p:spPr bwMode="auto">
          <a:xfrm rot="0" flipH="0" flipV="0">
            <a:off x="719999" y="5005473"/>
            <a:ext cx="2288947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>
                <a:latin typeface="Roobert"/>
                <a:ea typeface="Roobert"/>
                <a:cs typeface="Roobert"/>
              </a:rPr>
              <a:t>Silicon sizes:</a:t>
            </a:r>
            <a:endParaRPr>
              <a:latin typeface="Roobert"/>
              <a:cs typeface="Roobert"/>
            </a:endParaRPr>
          </a:p>
          <a:p>
            <a:pPr algn="ctr">
              <a:defRPr/>
            </a:pPr>
            <a:r>
              <a:rPr>
                <a:latin typeface="Roobert"/>
                <a:ea typeface="Roobert"/>
                <a:cs typeface="Roobert"/>
              </a:rPr>
              <a:t>80 x 50 x 0.5 mm</a:t>
            </a:r>
            <a:r>
              <a:rPr baseline="30000">
                <a:latin typeface="Roobert"/>
                <a:ea typeface="Roobert"/>
                <a:cs typeface="Roobert"/>
              </a:rPr>
              <a:t>3</a:t>
            </a:r>
            <a:endParaRPr baseline="30000">
              <a:latin typeface="Roobert"/>
              <a:cs typeface="Roobert"/>
            </a:endParaRPr>
          </a:p>
        </p:txBody>
      </p:sp>
      <p:sp>
        <p:nvSpPr>
          <p:cNvPr id="1010353772" name=""/>
          <p:cNvSpPr txBox="1"/>
          <p:nvPr/>
        </p:nvSpPr>
        <p:spPr bwMode="auto">
          <a:xfrm rot="0" flipH="0" flipV="0">
            <a:off x="8305634" y="5269752"/>
            <a:ext cx="2547430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>
                <a:latin typeface="Roobert"/>
                <a:ea typeface="Roobert"/>
                <a:cs typeface="Roobert"/>
              </a:rPr>
              <a:t>Gas mixture:</a:t>
            </a:r>
            <a:endParaRPr>
              <a:latin typeface="Roobert"/>
              <a:ea typeface="Roobert"/>
              <a:cs typeface="Roobert"/>
            </a:endParaRPr>
          </a:p>
          <a:p>
            <a:pPr algn="ctr">
              <a:defRPr/>
            </a:pPr>
            <a:r>
              <a:rPr>
                <a:latin typeface="Roobert"/>
                <a:ea typeface="Roobert"/>
                <a:cs typeface="Roobert"/>
              </a:rPr>
              <a:t>90% D</a:t>
            </a:r>
            <a:r>
              <a:rPr baseline="-25000">
                <a:latin typeface="Roobert"/>
                <a:ea typeface="Roobert"/>
                <a:cs typeface="Roobert"/>
              </a:rPr>
              <a:t>2</a:t>
            </a:r>
            <a:r>
              <a:rPr>
                <a:latin typeface="Roobert"/>
                <a:ea typeface="Roobert"/>
                <a:cs typeface="Roobert"/>
              </a:rPr>
              <a:t> + 10 % iC</a:t>
            </a:r>
            <a:r>
              <a:rPr baseline="-25000">
                <a:latin typeface="Roobert"/>
                <a:ea typeface="Roobert"/>
                <a:cs typeface="Roobert"/>
              </a:rPr>
              <a:t>4</a:t>
            </a:r>
            <a:r>
              <a:rPr>
                <a:latin typeface="Roobert"/>
                <a:ea typeface="Roobert"/>
                <a:cs typeface="Roobert"/>
              </a:rPr>
              <a:t>H</a:t>
            </a:r>
            <a:r>
              <a:rPr baseline="-25000">
                <a:latin typeface="Roobert"/>
                <a:ea typeface="Roobert"/>
                <a:cs typeface="Roobert"/>
              </a:rPr>
              <a:t>10</a:t>
            </a:r>
            <a:endParaRPr baseline="-25000">
              <a:latin typeface="Roobert"/>
              <a:cs typeface="Roobert"/>
            </a:endParaRPr>
          </a:p>
          <a:p>
            <a:pPr algn="ctr">
              <a:defRPr/>
            </a:pPr>
            <a:r>
              <a:rPr>
                <a:latin typeface="Roobert"/>
                <a:ea typeface="Roobert"/>
                <a:cs typeface="Roobert"/>
              </a:rPr>
              <a:t>at 952 mbar</a:t>
            </a:r>
            <a:endParaRPr baseline="30000">
              <a:latin typeface="Roobert"/>
              <a:cs typeface="Roober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497966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 window to the analysis</a:t>
            </a:r>
            <a:endParaRPr/>
          </a:p>
        </p:txBody>
      </p:sp>
      <p:sp>
        <p:nvSpPr>
          <p:cNvPr id="126383005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85869413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130017800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D426BB4-3CE4-14A8-F5C3-C933A88DA423}" type="slidenum">
              <a:rPr lang="en-US"/>
              <a:t/>
            </a:fld>
            <a:endParaRPr lang="en-US"/>
          </a:p>
        </p:txBody>
      </p:sp>
      <p:sp>
        <p:nvSpPr>
          <p:cNvPr id="587040766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838197" y="1438086"/>
            <a:ext cx="10515600" cy="4697130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lang="en-GB" sz="2400">
                <a:latin typeface="Roobert"/>
                <a:ea typeface="Roobert"/>
                <a:cs typeface="Roobert"/>
              </a:defRPr>
            </a:lvl1pPr>
            <a:lvl2pPr>
              <a:buFont typeface="Arial"/>
              <a:buChar char="•"/>
              <a:defRPr lang="en-GB" sz="2000">
                <a:latin typeface="Roobert"/>
                <a:ea typeface="Roobert"/>
                <a:cs typeface="Roobert"/>
              </a:defRPr>
            </a:lvl2pPr>
            <a:lvl3pPr>
              <a:buFont typeface="Arial"/>
              <a:buChar char="•"/>
              <a:defRPr lang="en-GB" sz="1800">
                <a:latin typeface="Roobert"/>
                <a:ea typeface="Roobert"/>
                <a:cs typeface="Roobert"/>
              </a:defRPr>
            </a:lvl3pPr>
            <a:lvl4pPr>
              <a:buFont typeface="Arial"/>
              <a:buChar char="•"/>
              <a:defRPr lang="en-GB" sz="1600">
                <a:latin typeface="Roobert"/>
                <a:ea typeface="Roobert"/>
                <a:cs typeface="Roobert"/>
              </a:defRPr>
            </a:lvl4pPr>
            <a:lvl5pPr>
              <a:buFont typeface="Arial"/>
              <a:buChar char="•"/>
              <a:defRPr lang="en-GB" sz="1400">
                <a:latin typeface="Roobert"/>
                <a:ea typeface="Roobert"/>
                <a:cs typeface="Roobert"/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 b="1"/>
              <a:t>Intricate</a:t>
            </a:r>
            <a:r>
              <a:rPr b="0"/>
              <a:t> analysis to extract reactions of interest out of noisy data.</a:t>
            </a:r>
            <a:endParaRPr b="0"/>
          </a:p>
        </p:txBody>
      </p:sp>
      <p:pic>
        <p:nvPicPr>
          <p:cNvPr id="525455402" name=""/>
          <p:cNvPicPr>
            <a:picLocks noChangeAspect="1"/>
          </p:cNvPicPr>
          <p:nvPr/>
        </p:nvPicPr>
        <p:blipFill>
          <a:blip r:embed="rId3"/>
          <a:srcRect l="0" t="6916" r="0" b="0"/>
          <a:stretch/>
        </p:blipFill>
        <p:spPr bwMode="auto">
          <a:xfrm flipH="0" flipV="0">
            <a:off x="1464883" y="1761527"/>
            <a:ext cx="3438645" cy="3134819"/>
          </a:xfrm>
          <a:prstGeom prst="rect">
            <a:avLst/>
          </a:prstGeom>
        </p:spPr>
      </p:pic>
      <p:pic>
        <p:nvPicPr>
          <p:cNvPr id="35711721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970646" y="1961651"/>
            <a:ext cx="4134279" cy="2934696"/>
          </a:xfrm>
          <a:prstGeom prst="rect">
            <a:avLst/>
          </a:prstGeom>
        </p:spPr>
      </p:pic>
      <p:sp>
        <p:nvSpPr>
          <p:cNvPr id="1276434517" name=""/>
          <p:cNvSpPr/>
          <p:nvPr/>
        </p:nvSpPr>
        <p:spPr bwMode="auto">
          <a:xfrm rot="0" flipH="0" flipV="0">
            <a:off x="1252279" y="5109887"/>
            <a:ext cx="4059543" cy="945031"/>
          </a:xfrm>
          <a:prstGeom prst="flowChartAlternateProcess">
            <a:avLst/>
          </a:prstGeom>
          <a:solidFill>
            <a:srgbClr val="FFEEDD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305908" indent="-305908" algn="l">
              <a:buFont typeface="Arial"/>
              <a:buChar char="•"/>
              <a:defRPr/>
            </a:pPr>
            <a:r>
              <a:rPr lang="en-GB" sz="20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Precise </a:t>
            </a:r>
            <a:r>
              <a:rPr lang="en-GB" sz="2000" b="1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vertex</a:t>
            </a:r>
            <a:r>
              <a:rPr lang="en-GB" sz="20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determination</a:t>
            </a:r>
            <a:endParaRPr sz="2000" b="0" i="0" u="none" strike="noStrike" cap="none" spc="0">
              <a:solidFill>
                <a:schemeClr val="tx1"/>
              </a:solidFill>
              <a:latin typeface="Roobert"/>
              <a:cs typeface="Roobert"/>
            </a:endParaRPr>
          </a:p>
          <a:p>
            <a:pPr marL="305908" indent="-305908" algn="l">
              <a:buFont typeface="Arial"/>
              <a:buChar char="•"/>
              <a:defRPr/>
            </a:pPr>
            <a:r>
              <a:rPr lang="en-GB" sz="20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Improved </a:t>
            </a:r>
            <a:r>
              <a:rPr lang="en-GB" sz="20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Δ</a:t>
            </a:r>
            <a:r>
              <a:rPr lang="en-GB" sz="20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E corrections</a:t>
            </a:r>
            <a:endParaRPr sz="2000" b="0" u="sng">
              <a:solidFill>
                <a:schemeClr val="tx1"/>
              </a:solidFill>
              <a:latin typeface="Roobert"/>
              <a:cs typeface="Roobert"/>
            </a:endParaRPr>
          </a:p>
        </p:txBody>
      </p:sp>
      <p:sp>
        <p:nvSpPr>
          <p:cNvPr id="1651494060" name=""/>
          <p:cNvSpPr txBox="1"/>
          <p:nvPr/>
        </p:nvSpPr>
        <p:spPr bwMode="auto">
          <a:xfrm rot="0" flipH="0" flipV="0">
            <a:off x="1168235" y="4682808"/>
            <a:ext cx="4753880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latin typeface="Roobert"/>
                <a:ea typeface="Roobert"/>
                <a:cs typeface="Roobert"/>
              </a:rPr>
              <a:t>Unique advantages from the TPC:</a:t>
            </a:r>
            <a:endParaRPr sz="2200">
              <a:latin typeface="Roobert"/>
              <a:cs typeface="Roobert"/>
            </a:endParaRPr>
          </a:p>
        </p:txBody>
      </p:sp>
      <p:sp>
        <p:nvSpPr>
          <p:cNvPr id="991664366" name=""/>
          <p:cNvSpPr/>
          <p:nvPr/>
        </p:nvSpPr>
        <p:spPr bwMode="auto">
          <a:xfrm rot="0" flipH="0" flipV="0">
            <a:off x="6456664" y="5109887"/>
            <a:ext cx="4059541" cy="945030"/>
          </a:xfrm>
          <a:prstGeom prst="flowChartAlternateProcess">
            <a:avLst/>
          </a:prstGeom>
          <a:solidFill>
            <a:srgbClr val="CCEBC5"/>
          </a:soli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305907" indent="-305907" algn="l">
              <a:buFont typeface="Arial"/>
              <a:buChar char="•"/>
              <a:defRPr/>
            </a:pPr>
            <a:r>
              <a:rPr lang="en-GB" sz="20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Factor 10 in target number</a:t>
            </a:r>
            <a:endParaRPr sz="2000" b="0" i="0" u="none" strike="noStrike" cap="none" spc="0">
              <a:solidFill>
                <a:schemeClr val="tx1"/>
              </a:solidFill>
              <a:latin typeface="Roobert"/>
              <a:cs typeface="Roobert"/>
            </a:endParaRPr>
          </a:p>
          <a:p>
            <a:pPr marL="305907" indent="-305907" algn="l">
              <a:buFont typeface="Arial"/>
              <a:buChar char="•"/>
              <a:defRPr/>
            </a:pPr>
            <a:r>
              <a:rPr sz="2000" b="0" u="none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Implicit PID with </a:t>
            </a:r>
            <a:r>
              <a:rPr sz="2000" b="0" u="none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Δ</a:t>
            </a:r>
            <a:r>
              <a:rPr sz="2000" b="0" u="none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E</a:t>
            </a:r>
            <a:r>
              <a:rPr sz="2000" b="0" u="none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gas</a:t>
            </a:r>
            <a:endParaRPr sz="2000" b="0" u="none" baseline="-25000">
              <a:solidFill>
                <a:schemeClr val="tx1"/>
              </a:solidFill>
              <a:latin typeface="Roobert"/>
              <a:cs typeface="Roober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860607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 window to the analysis</a:t>
            </a:r>
            <a:endParaRPr/>
          </a:p>
        </p:txBody>
      </p:sp>
      <p:sp>
        <p:nvSpPr>
          <p:cNvPr id="121693934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EuNPC 2025 - Caen</a:t>
            </a:r>
            <a:endParaRPr/>
          </a:p>
        </p:txBody>
      </p:sp>
      <p:sp>
        <p:nvSpPr>
          <p:cNvPr id="105344277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 splitting in 20O</a:t>
            </a:r>
            <a:endParaRPr/>
          </a:p>
        </p:txBody>
      </p:sp>
      <p:sp>
        <p:nvSpPr>
          <p:cNvPr id="49485651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3A9529-8092-F8DE-FA80-43A66F7E9480}" type="slidenum">
              <a:rPr lang="en-US"/>
              <a:t/>
            </a:fld>
            <a:endParaRPr lang="en-US"/>
          </a:p>
        </p:txBody>
      </p:sp>
      <p:sp>
        <p:nvSpPr>
          <p:cNvPr id="1860630408" name="Text Placeholder 2"/>
          <p:cNvSpPr>
            <a:spLocks noGrp="1"/>
          </p:cNvSpPr>
          <p:nvPr>
            <p:ph type="body" idx="1"/>
          </p:nvPr>
        </p:nvSpPr>
        <p:spPr bwMode="auto">
          <a:xfrm flipH="0" flipV="0">
            <a:off x="838197" y="1438086"/>
            <a:ext cx="10515600" cy="4697130"/>
          </a:xfrm>
          <a:prstGeom prst="rect">
            <a:avLst/>
          </a:prstGeom>
        </p:spPr>
        <p:txBody>
          <a:bodyPr/>
          <a:lstStyle>
            <a:lvl1pPr>
              <a:buFont typeface="Arial"/>
              <a:buChar char="•"/>
              <a:defRPr lang="en-GB" sz="2400">
                <a:latin typeface="Roobert"/>
                <a:ea typeface="Roobert"/>
                <a:cs typeface="Roobert"/>
              </a:defRPr>
            </a:lvl1pPr>
            <a:lvl2pPr>
              <a:buFont typeface="Arial"/>
              <a:buChar char="•"/>
              <a:defRPr lang="en-GB" sz="2000">
                <a:latin typeface="Roobert"/>
                <a:ea typeface="Roobert"/>
                <a:cs typeface="Roobert"/>
              </a:defRPr>
            </a:lvl2pPr>
            <a:lvl3pPr>
              <a:buFont typeface="Arial"/>
              <a:buChar char="•"/>
              <a:defRPr lang="en-GB" sz="1800">
                <a:latin typeface="Roobert"/>
                <a:ea typeface="Roobert"/>
                <a:cs typeface="Roobert"/>
              </a:defRPr>
            </a:lvl3pPr>
            <a:lvl4pPr>
              <a:buFont typeface="Arial"/>
              <a:buChar char="•"/>
              <a:defRPr lang="en-GB" sz="1600">
                <a:latin typeface="Roobert"/>
                <a:ea typeface="Roobert"/>
                <a:cs typeface="Roobert"/>
              </a:defRPr>
            </a:lvl4pPr>
            <a:lvl5pPr>
              <a:buFont typeface="Arial"/>
              <a:buChar char="•"/>
              <a:defRPr lang="en-GB" sz="1400">
                <a:latin typeface="Roobert"/>
                <a:ea typeface="Roobert"/>
                <a:cs typeface="Roobert"/>
              </a:defRPr>
            </a:lvl5pPr>
          </a:lstStyle>
          <a:p>
            <a:pPr marL="0" indent="0">
              <a:buFont typeface="Arial"/>
              <a:buNone/>
              <a:defRPr/>
            </a:pPr>
            <a:r>
              <a:rPr/>
              <a:t>Two steps are needed after a binary reaction has been identified.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726015696" name=""/>
          <p:cNvSpPr txBox="1"/>
          <p:nvPr/>
        </p:nvSpPr>
        <p:spPr bwMode="auto">
          <a:xfrm rot="0" flipH="0" flipV="0">
            <a:off x="838197" y="2026395"/>
            <a:ext cx="4887932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GB" sz="2200" b="1" i="0" u="none" strike="noStrike" cap="none" spc="0">
                <a:solidFill>
                  <a:schemeClr val="accent2">
                    <a:lumMod val="75000"/>
                  </a:schemeClr>
                </a:solidFill>
                <a:latin typeface="Roobert"/>
                <a:ea typeface="Roobert"/>
                <a:cs typeface="Roobert"/>
              </a:rPr>
              <a:t>1.</a:t>
            </a:r>
            <a:r>
              <a:rPr lang="en-GB" sz="2200" b="1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PID of tritons by plotting</a:t>
            </a:r>
            <a:endParaRPr lang="en-GB" sz="2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Δ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E</a:t>
            </a:r>
            <a:r>
              <a:rPr lang="en-GB" sz="2200" b="0" i="0" u="none" strike="noStrike" cap="none" spc="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gas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vs 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Δ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E</a:t>
            </a:r>
            <a:r>
              <a:rPr lang="en-GB" sz="2200" b="0" i="0" u="none" strike="noStrike" cap="none" spc="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Sil</a:t>
            </a:r>
            <a:endParaRPr sz="2200" b="0" baseline="-25000">
              <a:solidFill>
                <a:srgbClr val="000000"/>
              </a:solidFill>
              <a:latin typeface="Roobert"/>
              <a:cs typeface="Roobert"/>
            </a:endParaRPr>
          </a:p>
        </p:txBody>
      </p:sp>
      <p:sp>
        <p:nvSpPr>
          <p:cNvPr id="1267449620" name=""/>
          <p:cNvSpPr txBox="1"/>
          <p:nvPr/>
        </p:nvSpPr>
        <p:spPr bwMode="auto">
          <a:xfrm rot="0" flipH="0" flipV="0">
            <a:off x="6248024" y="2026395"/>
            <a:ext cx="4912051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GB" sz="2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Roobert"/>
                <a:ea typeface="Roobert"/>
                <a:cs typeface="Roobert"/>
              </a:rPr>
              <a:t>2.</a:t>
            </a:r>
            <a:r>
              <a:rPr lang="en-GB" sz="2200" b="1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E</a:t>
            </a:r>
            <a:r>
              <a:rPr lang="en-GB" sz="2200" b="0" i="0" u="none" strike="noStrike" cap="none" spc="0" baseline="-2500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x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reconstructed by the </a:t>
            </a:r>
            <a:r>
              <a:rPr lang="en-GB" sz="2200" b="1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missing-mass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Roobert"/>
                <a:ea typeface="Roobert"/>
                <a:cs typeface="Roobert"/>
              </a:rPr>
              <a:t> technique</a:t>
            </a:r>
            <a:endParaRPr sz="2200" b="0">
              <a:solidFill>
                <a:srgbClr val="000000"/>
              </a:solidFill>
              <a:latin typeface="Roobert"/>
              <a:cs typeface="Roobert"/>
            </a:endParaRPr>
          </a:p>
        </p:txBody>
      </p:sp>
      <p:pic>
        <p:nvPicPr>
          <p:cNvPr id="192652407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29011" y="2788756"/>
            <a:ext cx="3505252" cy="3027923"/>
          </a:xfrm>
          <a:prstGeom prst="rect">
            <a:avLst/>
          </a:prstGeom>
        </p:spPr>
      </p:pic>
      <p:pic>
        <p:nvPicPr>
          <p:cNvPr id="181522351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777329" y="2788756"/>
            <a:ext cx="3439655" cy="3115722"/>
          </a:xfrm>
          <a:prstGeom prst="rect">
            <a:avLst/>
          </a:prstGeom>
        </p:spPr>
      </p:pic>
      <p:sp>
        <p:nvSpPr>
          <p:cNvPr id="575198185" name=""/>
          <p:cNvSpPr txBox="1"/>
          <p:nvPr/>
        </p:nvSpPr>
        <p:spPr bwMode="auto">
          <a:xfrm rot="0" flipH="0" flipV="0">
            <a:off x="1176204" y="5799577"/>
            <a:ext cx="4210867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i="1">
                <a:latin typeface="Roobert"/>
                <a:ea typeface="Roobert"/>
                <a:cs typeface="Roobert"/>
              </a:rPr>
              <a:t>Masked punch-through to 2nd front layer</a:t>
            </a:r>
            <a:endParaRPr sz="1600" i="1">
              <a:latin typeface="Roobert"/>
              <a:cs typeface="Roober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iapositiva inic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/>
        <a:effectStyle/>
        <a:effectStyle/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ONLYOFFICE/9.0.0.172</Application>
  <PresentationFormat>On-screen Show (4:3)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36</cp:revision>
  <dcterms:created xsi:type="dcterms:W3CDTF">2019-11-20T15:01:32Z</dcterms:created>
  <dcterms:modified xsi:type="dcterms:W3CDTF">2025-07-08T16:13:48Z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0x010100049FBFEDDB2A1C47B4BB882C69983E71</vt:lpwstr>
  </property>
  <property fmtid="{D5CDD505-2E9C-101B-9397-08002B2CF9AE}" pid="3" name="MediaServiceImageTags">
    <vt:lpwstr/>
  </property>
</Properties>
</file>