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svg" ContentType="image/svg+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  <p:sldMasterId id="2147483653" r:id="rId2"/>
  </p:sldMasterIdLst>
  <p:notesMasterIdLst>
    <p:notesMasterId r:id="rId9"/>
  </p:notes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GB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9" d="100"/>
          <a:sy n="99" d="100"/>
        </p:scale>
        <p:origin x="108" y="228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Relationship Id="rId13" Type="http://schemas.onlyoffice.com/jsaProject" Target="jsaProject.bin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432791" name="Marcador de encabezado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endParaRPr lang="es-ES"/>
          </a:p>
        </p:txBody>
      </p:sp>
      <p:sp>
        <p:nvSpPr>
          <p:cNvPr id="47702717" name="Marcador de fecha 2"/>
          <p:cNvSpPr txBox="1">
            <a:spLocks noGrp="1"/>
          </p:cNvSpPr>
          <p:nvPr>
            <p:ph type="dt" idx="1"/>
          </p:nvPr>
        </p:nvSpPr>
        <p:spPr bwMode="auto"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fld id="{9EBB009B-6FF4-46E0-AE91-DF12AF56F49C}" type="datetime1">
              <a:rPr lang="es-ES"/>
              <a:t>01/06/2025</a:t>
            </a:fld>
            <a:endParaRPr lang="es-ES"/>
          </a:p>
        </p:txBody>
      </p:sp>
      <p:sp>
        <p:nvSpPr>
          <p:cNvPr id="358215023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50365028" name="Marcador de notas 4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1727947064" name="Marcador de pie de página 5"/>
          <p:cNvSpPr txBox="1">
            <a:spLocks noGrp="1"/>
          </p:cNvSpPr>
          <p:nvPr>
            <p:ph type="ftr" sz="quarter" idx="4"/>
          </p:nvPr>
        </p:nvSpPr>
        <p:spPr bwMode="auto"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endParaRPr lang="es-ES"/>
          </a:p>
        </p:txBody>
      </p:sp>
      <p:sp>
        <p:nvSpPr>
          <p:cNvPr id="143703789" name="Marcador de número de diapositiva 6"/>
          <p:cNvSpPr txBox="1">
            <a:spLocks noGrp="1"/>
          </p:cNvSpPr>
          <p:nvPr>
            <p:ph type="sldNum" sz="quarter" idx="5"/>
          </p:nvPr>
        </p:nvSpPr>
        <p:spPr bwMode="auto"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fld id="{C323DE6F-17EA-42B5-A846-12E783F7C8C3}" type="slidenum">
              <a:r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marR="0" lvl="0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1pPr>
    <a:lvl2pPr marL="457200" marR="0" lvl="1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2pPr>
    <a:lvl3pPr marL="914400" marR="0" lvl="2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3pPr>
    <a:lvl4pPr marL="1371600" marR="0" lvl="3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4pPr>
    <a:lvl5pPr marL="1828800" marR="0" lvl="4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14710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72993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9470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D39631-0D63-3584-3A56-4260BEC5FEA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53994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82528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90486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133A2-6693-FAF2-00D9-4E9892C7E76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15121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80986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44889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5F0A82-757B-D1BA-3449-0B5164A8F7B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media1.sv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392196" name="Subtítulo 2"/>
          <p:cNvSpPr txBox="1">
            <a:spLocks noGrp="1"/>
          </p:cNvSpPr>
          <p:nvPr>
            <p:ph type="subTitle" idx="4294967295"/>
          </p:nvPr>
        </p:nvSpPr>
        <p:spPr bwMode="auto">
          <a:xfrm flipH="0" flipV="0">
            <a:off x="838198" y="3292302"/>
            <a:ext cx="10515600" cy="651046"/>
          </a:xfrm>
        </p:spPr>
        <p:txBody>
          <a:bodyPr/>
          <a:lstStyle>
            <a:lvl1pPr>
              <a:defRPr sz="3200"/>
            </a:lvl1pPr>
          </a:lstStyle>
          <a:p>
            <a:pPr lvl="0">
              <a:defRPr/>
            </a:pPr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17426263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182386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70274547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rot="0" flipH="0" flipV="0">
            <a:off x="838197" y="4108823"/>
            <a:ext cx="4323602" cy="466911"/>
          </a:xfrm>
        </p:spPr>
        <p:txBody>
          <a:bodyPr/>
          <a:lstStyle>
            <a:lvl1pPr>
              <a:defRPr sz="2400"/>
            </a:lvl1pPr>
          </a:lstStyle>
          <a:p>
            <a:pPr lvl="0">
              <a:defRPr/>
            </a:pPr>
            <a:r>
              <a:rPr lang="en-US"/>
              <a:t>Click to edit Master text </a:t>
            </a:r>
            <a:endParaRPr/>
          </a:p>
        </p:txBody>
      </p:sp>
      <p:sp>
        <p:nvSpPr>
          <p:cNvPr id="1566254098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rot="0" flipH="0" flipV="0">
            <a:off x="838197" y="4728133"/>
            <a:ext cx="4323601" cy="466911"/>
          </a:xfrm>
        </p:spPr>
        <p:txBody>
          <a:bodyPr/>
          <a:lstStyle>
            <a:lvl1pPr>
              <a:defRPr sz="2400"/>
            </a:lvl1pPr>
          </a:lstStyle>
          <a:p>
            <a:pPr lvl="0">
              <a:defRPr/>
            </a:pPr>
            <a:r>
              <a:rPr lang="en-US"/>
              <a:t>Click to edit Master text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1772916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28004934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4086242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2293870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64505590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31247010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973669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69053280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62844170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2228678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97128054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52118331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374596" name="Título 1"/>
          <p:cNvSpPr txBox="1">
            <a:spLocks noGrp="1"/>
          </p:cNvSpPr>
          <p:nvPr>
            <p:ph type="title"/>
          </p:nvPr>
        </p:nvSpPr>
        <p:spPr bwMode="auto">
          <a:xfrm>
            <a:off x="838202" y="1413168"/>
            <a:ext cx="10515600" cy="983783"/>
          </a:xfrm>
        </p:spPr>
        <p:txBody>
          <a:bodyPr/>
          <a:lstStyle>
            <a:lvl1pPr>
              <a:defRPr sz="2800"/>
            </a:lvl1pPr>
          </a:lstStyle>
          <a:p>
            <a:pPr lvl="0"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00521302" name="Marcador de contenido 2"/>
          <p:cNvSpPr txBox="1">
            <a:spLocks noGrp="1"/>
          </p:cNvSpPr>
          <p:nvPr>
            <p:ph idx="1"/>
          </p:nvPr>
        </p:nvSpPr>
        <p:spPr bwMode="auto">
          <a:xfrm>
            <a:off x="838203" y="2396953"/>
            <a:ext cx="10515600" cy="2449366"/>
          </a:xfrm>
        </p:spPr>
        <p:txBody>
          <a:bodyPr/>
          <a:lstStyle>
            <a:lvl1pPr>
              <a:defRPr sz="2400"/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40465" name="Título 1"/>
          <p:cNvSpPr txBox="1">
            <a:spLocks noGrp="1"/>
          </p:cNvSpPr>
          <p:nvPr>
            <p:ph type="title"/>
          </p:nvPr>
        </p:nvSpPr>
        <p:spPr bwMode="auto">
          <a:xfrm>
            <a:off x="838202" y="1413168"/>
            <a:ext cx="10515600" cy="983783"/>
          </a:xfrm>
        </p:spPr>
        <p:txBody>
          <a:bodyPr/>
          <a:lstStyle>
            <a:lvl1pPr>
              <a:defRPr sz="2800"/>
            </a:lvl1pPr>
          </a:lstStyle>
          <a:p>
            <a:pPr lvl="0"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0103050" name="Marcador de contenido 2"/>
          <p:cNvSpPr txBox="1">
            <a:spLocks noGrp="1"/>
          </p:cNvSpPr>
          <p:nvPr>
            <p:ph idx="1"/>
          </p:nvPr>
        </p:nvSpPr>
        <p:spPr bwMode="auto">
          <a:xfrm>
            <a:off x="838203" y="2396953"/>
            <a:ext cx="5156201" cy="3780010"/>
          </a:xfrm>
        </p:spPr>
        <p:txBody>
          <a:bodyPr/>
          <a:lstStyle>
            <a:lvl1pPr>
              <a:defRPr sz="2400">
                <a:latin typeface="Roobert"/>
                <a:ea typeface="Roobert"/>
                <a:cs typeface="Roobert"/>
              </a:defRPr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1121657270" name="Marcador de contenido 3"/>
          <p:cNvSpPr txBox="1">
            <a:spLocks noGrp="1"/>
          </p:cNvSpPr>
          <p:nvPr>
            <p:ph idx="2"/>
          </p:nvPr>
        </p:nvSpPr>
        <p:spPr bwMode="auto">
          <a:xfrm>
            <a:off x="6197602" y="2396953"/>
            <a:ext cx="5156201" cy="3780010"/>
          </a:xfrm>
        </p:spPr>
        <p:txBody>
          <a:bodyPr/>
          <a:lstStyle>
            <a:lvl1pPr>
              <a:defRPr sz="2400">
                <a:latin typeface="Roobert"/>
                <a:ea typeface="Roobert"/>
                <a:cs typeface="Roobert"/>
              </a:defRPr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Diapositiva fin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008791" name="Título 1"/>
          <p:cNvSpPr txBox="1">
            <a:spLocks noGrp="1"/>
          </p:cNvSpPr>
          <p:nvPr>
            <p:ph type="title"/>
          </p:nvPr>
        </p:nvSpPr>
        <p:spPr bwMode="auto"/>
        <p:txBody>
          <a:bodyPr anchorCtr="1"/>
          <a:lstStyle>
            <a:lvl1pPr algn="ctr">
              <a:defRPr sz="3200">
                <a:latin typeface="Roobert"/>
                <a:ea typeface="Roobert"/>
                <a:cs typeface="Roobert"/>
              </a:defRPr>
            </a:lvl1pPr>
          </a:lstStyle>
          <a:p>
            <a:pPr lvl="0">
              <a:defRPr/>
            </a:pPr>
            <a:r>
              <a:rPr lang="es-ES"/>
              <a:t>¡Gracias!</a:t>
            </a:r>
            <a:endParaRPr/>
          </a:p>
        </p:txBody>
      </p:sp>
      <p:pic>
        <p:nvPicPr>
          <p:cNvPr id="1157752977" name="Gráfico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6799063" y="6332337"/>
            <a:ext cx="816579" cy="2691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50791196" name="Imagen 15" descr="Texto&#10;&#10;Descripción generada automáticamente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8245055" y="6349480"/>
            <a:ext cx="1168513" cy="2517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88946889" name="Imagen 16" descr="Logotipo&#10;&#10;Descripción generada automáticamente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0042979" y="6324937"/>
            <a:ext cx="1310824" cy="2762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98348981" name="Imagen 17" descr="Imagen que contiene Texto&#10;&#10;Descripción generada automáticamente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1869205" y="6252285"/>
            <a:ext cx="1432595" cy="3489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19750773" name="Imagen 18" descr="Texto&#10;&#10;Descripción generada automáticamente"/>
          <p:cNvPicPr>
            <a:picLocks noChangeAspect="1"/>
          </p:cNvPicPr>
          <p:nvPr userDrawn="1"/>
        </p:nvPicPr>
        <p:blipFill>
          <a:blip r:embed="rId7"/>
          <a:stretch/>
        </p:blipFill>
        <p:spPr bwMode="auto">
          <a:xfrm>
            <a:off x="5238463" y="6335168"/>
            <a:ext cx="931190" cy="2660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16613767" name="Picture 3" descr="Logotipo&#10;&#10;Descripción generada automáticamente"/>
          <p:cNvPicPr>
            <a:picLocks noChangeAspect="1"/>
          </p:cNvPicPr>
          <p:nvPr userDrawn="1"/>
        </p:nvPicPr>
        <p:blipFill>
          <a:blip r:embed="rId8"/>
          <a:stretch/>
        </p:blipFill>
        <p:spPr bwMode="auto">
          <a:xfrm>
            <a:off x="697329" y="6252285"/>
            <a:ext cx="521875" cy="33768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97839759" name="Imagen 20" descr="Imagen que contiene Forma&#10;&#10;Descripción generada automáticamente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3951801" y="6258565"/>
            <a:ext cx="657251" cy="34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887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4220304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4917905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8355705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8457227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27771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13418906" name="Content Placeholder 2"/>
          <p:cNvSpPr>
            <a:spLocks noGrp="1"/>
          </p:cNvSpPr>
          <p:nvPr>
            <p:ph sz="half" idx="1"/>
          </p:nvPr>
        </p:nvSpPr>
        <p:spPr bwMode="auto">
          <a:xfrm flipH="0" flipV="0">
            <a:off x="838197" y="1484779"/>
            <a:ext cx="5181598" cy="469218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87770195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6172200" y="1484779"/>
            <a:ext cx="5181598" cy="469218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2055829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93357612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60212128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70292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73529"/>
            <a:ext cx="10515600" cy="94316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754166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7" y="1503735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73078398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839786" y="2327646"/>
            <a:ext cx="5157784" cy="386201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1521276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0610" y="1503735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03945220" name="Content Placeholder 5"/>
          <p:cNvSpPr>
            <a:spLocks noGrp="1"/>
          </p:cNvSpPr>
          <p:nvPr>
            <p:ph sz="quarter" idx="4"/>
          </p:nvPr>
        </p:nvSpPr>
        <p:spPr bwMode="auto">
          <a:xfrm flipH="0" flipV="0">
            <a:off x="6172200" y="2327646"/>
            <a:ext cx="5183186" cy="386201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3442231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03263102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41276081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3071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5675652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31118880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35752594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75626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97275759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860441769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5054018" name="Marcador de título 1"/>
          <p:cNvSpPr txBox="1">
            <a:spLocks noGrp="1"/>
          </p:cNvSpPr>
          <p:nvPr>
            <p:ph type="title"/>
          </p:nvPr>
        </p:nvSpPr>
        <p:spPr bwMode="auto">
          <a:xfrm>
            <a:off x="838202" y="1651293"/>
            <a:ext cx="10515600" cy="9837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>
              <a:defRPr lang="en-GB"/>
            </a:lvl1pPr>
          </a:lstStyle>
          <a:p>
            <a:pPr lvl="0">
              <a:defRPr/>
            </a:pPr>
            <a:r>
              <a:rPr lang="es-ES"/>
              <a:t>Título presentación</a:t>
            </a:r>
            <a:endParaRPr/>
          </a:p>
        </p:txBody>
      </p:sp>
      <p:sp>
        <p:nvSpPr>
          <p:cNvPr id="459644434" name="Marcador de texto 2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791550" y="2833859"/>
            <a:ext cx="10515600" cy="92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>
              <a:defRPr lang="en-GB"/>
            </a:lvl1pPr>
          </a:lstStyle>
          <a:p>
            <a:pPr lvl="0">
              <a:defRPr/>
            </a:pPr>
            <a:r>
              <a:rPr lang="es-ES"/>
              <a:t>Subtítulo presentación</a:t>
            </a:r>
            <a:endParaRPr/>
          </a:p>
        </p:txBody>
      </p:sp>
      <p:pic>
        <p:nvPicPr>
          <p:cNvPr id="835790462" name="Imagen 1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 flipH="0" flipV="0">
            <a:off x="2012005" y="584579"/>
            <a:ext cx="8074685" cy="7323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2017482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315299" y="5982276"/>
            <a:ext cx="11468099" cy="5884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marL="0" marR="0" lvl="0" indent="0" algn="l" defTabSz="914400" rtl="0">
        <a:lnSpc>
          <a:spcPct val="90000"/>
        </a:lnSpc>
        <a:spcBef>
          <a:spcPts val="0"/>
        </a:spcBef>
        <a:spcAft>
          <a:spcPts val="0"/>
        </a:spcAft>
        <a:buNone/>
        <a:defRPr lang="es-ES" sz="4000" b="1" i="0" u="none" strike="noStrike" cap="none" spc="0">
          <a:solidFill>
            <a:srgbClr val="002060"/>
          </a:solidFill>
          <a:latin typeface="Roobert"/>
        </a:defRPr>
      </a:lvl1pPr>
    </p:titleStyle>
    <p:bodyStyle>
      <a:lvl1pPr marL="0" marR="0" lvl="0" indent="0" algn="l" defTabSz="914400" rtl="0">
        <a:lnSpc>
          <a:spcPct val="90000"/>
        </a:lnSpc>
        <a:spcBef>
          <a:spcPts val="1000"/>
        </a:spcBef>
        <a:spcAft>
          <a:spcPts val="0"/>
        </a:spcAft>
        <a:buNone/>
        <a:defRPr lang="es-ES" sz="2800" b="0" i="0" u="none" strike="noStrike" cap="none" spc="0">
          <a:solidFill>
            <a:srgbClr val="000000"/>
          </a:solidFill>
          <a:latin typeface="Roobert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024087" name="Title 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26837"/>
            <a:ext cx="10515600" cy="98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3800">
                <a:solidFill>
                  <a:srgbClr val="002060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49473087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7"/>
            <a:ext cx="10515600" cy="469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 lang="en-GB">
                <a:latin typeface="Roobert"/>
                <a:ea typeface="Roobert"/>
                <a:cs typeface="Roobert"/>
              </a:defRPr>
            </a:lvl1pPr>
            <a:lvl2pPr>
              <a:buNone/>
              <a:defRPr lang="en-GB">
                <a:latin typeface="Roobert"/>
                <a:ea typeface="Roobert"/>
                <a:cs typeface="Roobert"/>
              </a:defRPr>
            </a:lvl2pPr>
            <a:lvl3pPr>
              <a:buNone/>
              <a:defRPr lang="en-GB">
                <a:latin typeface="Roobert"/>
                <a:ea typeface="Roobert"/>
                <a:cs typeface="Roobert"/>
              </a:defRPr>
            </a:lvl3pPr>
            <a:lvl4pPr>
              <a:buNone/>
              <a:defRPr lang="en-GB">
                <a:latin typeface="Roobert"/>
                <a:ea typeface="Roobert"/>
                <a:cs typeface="Roobert"/>
              </a:defRPr>
            </a:lvl4pPr>
            <a:lvl5pPr>
              <a:buNone/>
              <a:defRPr lang="en-GB"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7941403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02655826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84297216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  <p:cxnSp>
        <p:nvCxnSpPr>
          <p:cNvPr id="649955813" name=""/>
          <p:cNvCxnSpPr/>
          <p:nvPr/>
        </p:nvCxnSpPr>
        <p:spPr bwMode="auto">
          <a:xfrm flipH="0" flipV="1">
            <a:off x="838198" y="6272304"/>
            <a:ext cx="1051560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1" ftr="1" hdr="0" sldNum="1"/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999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566782" name="Subtítulo 2"/>
          <p:cNvSpPr txBox="1">
            <a:spLocks noGrp="1"/>
          </p:cNvSpPr>
          <p:nvPr>
            <p:ph type="subTitle" idx="4294967295"/>
          </p:nvPr>
        </p:nvSpPr>
        <p:spPr bwMode="auto">
          <a:xfrm flipH="0" flipV="0">
            <a:off x="838197" y="3149425"/>
            <a:ext cx="10515600" cy="7939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 fontScale="75000" lnSpcReduction="5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GB" sz="3200"/>
              <a:t>M. Lozano-González, B. Fernández-Domínguez</a:t>
            </a:r>
            <a:r>
              <a:rPr lang="es-ES" sz="3200"/>
              <a:t>, </a:t>
            </a:r>
            <a:r>
              <a:rPr lang="es-ES" sz="3200"/>
              <a:t>J. Lois-Fuentes, </a:t>
            </a:r>
            <a:endParaRPr sz="3200"/>
          </a:p>
          <a:p>
            <a:pPr>
              <a:defRPr/>
            </a:pPr>
            <a:r>
              <a:rPr lang="es-ES" sz="3200"/>
              <a:t>T. Roger, </a:t>
            </a:r>
            <a:r>
              <a:rPr lang="es-ES" sz="3200"/>
              <a:t>F. Delaunay</a:t>
            </a:r>
            <a:endParaRPr sz="3200"/>
          </a:p>
        </p:txBody>
      </p:sp>
      <p:sp>
        <p:nvSpPr>
          <p:cNvPr id="167256822" name="Title Placeholder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GB">
                <a:latin typeface="STIX"/>
                <a:ea typeface="STIX"/>
                <a:cs typeface="STIX"/>
              </a:rPr>
              <a:t>ν</a:t>
            </a:r>
            <a:r>
              <a:rPr lang="en-GB"/>
              <a:t>0p</a:t>
            </a:r>
            <a:r>
              <a:rPr lang="en-GB" baseline="-25000"/>
              <a:t>1/2</a:t>
            </a:r>
            <a:r>
              <a:rPr lang="en-GB"/>
              <a:t> – </a:t>
            </a:r>
            <a:r>
              <a:rPr lang="en-GB">
                <a:latin typeface="STIX"/>
                <a:ea typeface="STIX"/>
                <a:cs typeface="STIX"/>
              </a:rPr>
              <a:t>ν</a:t>
            </a:r>
            <a:r>
              <a:rPr lang="en-GB"/>
              <a:t>0p</a:t>
            </a:r>
            <a:r>
              <a:rPr lang="en-GB" baseline="-25000"/>
              <a:t>3/2</a:t>
            </a:r>
            <a:r>
              <a:rPr lang="en-GB"/>
              <a:t> spin-orbit splitting in</a:t>
            </a:r>
            <a:r>
              <a:rPr lang="en-GB">
                <a:latin typeface="Roobert"/>
                <a:ea typeface="Roobert"/>
                <a:cs typeface="Roobert"/>
              </a:rPr>
              <a:t> </a:t>
            </a:r>
            <a:r>
              <a:rPr lang="en-GB" baseline="30000">
                <a:latin typeface="Roobert"/>
                <a:ea typeface="Roobert"/>
                <a:cs typeface="Roobert"/>
              </a:rPr>
              <a:t>20</a:t>
            </a:r>
            <a:r>
              <a:rPr lang="en-GB"/>
              <a:t>O</a:t>
            </a:r>
            <a:endParaRPr lang="en-GB" b="1" baseline="30000">
              <a:latin typeface="Roobert"/>
              <a:cs typeface="Roobert"/>
            </a:endParaRPr>
          </a:p>
        </p:txBody>
      </p:sp>
      <p:sp>
        <p:nvSpPr>
          <p:cNvPr id="802264292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flipH="0" flipV="0">
            <a:off x="838197" y="4108822"/>
            <a:ext cx="4323601" cy="4855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/>
          </a:bodyPr>
          <a:lstStyle>
            <a:lvl1pPr>
              <a:defRPr sz="2400"/>
            </a:lvl1pPr>
          </a:lstStyle>
          <a:p>
            <a:pPr>
              <a:defRPr/>
            </a:pPr>
            <a:r>
              <a:rPr lang="en-GB" sz="2000"/>
              <a:t>IGFAE-USC, GANIL and LPC-Caen</a:t>
            </a:r>
            <a:endParaRPr sz="2000"/>
          </a:p>
        </p:txBody>
      </p:sp>
      <p:sp>
        <p:nvSpPr>
          <p:cNvPr id="423723086" name="Text Placeholder 9"/>
          <p:cNvSpPr>
            <a:spLocks noGrp="1"/>
          </p:cNvSpPr>
          <p:nvPr/>
        </p:nvSpPr>
        <p:spPr bwMode="auto">
          <a:xfrm flipH="0" flipV="0">
            <a:off x="838197" y="4594411"/>
            <a:ext cx="4323601" cy="4855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/>
          </a:bodyPr>
          <a:lstStyle>
            <a:lvl1pPr marL="0" marR="0" lvl="0" indent="0" algn="l" defTabSz="914400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None/>
              <a:defRPr lang="en-GB" sz="2400" b="0" i="0" u="none" strike="noStrike" cap="none" spc="0">
                <a:solidFill>
                  <a:srgbClr val="000000"/>
                </a:solidFill>
                <a:latin typeface="Roobert"/>
              </a:defRPr>
            </a:lvl1pPr>
            <a:lvl2pPr marL="6858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 i="1"/>
              <a:t>EuNPC 2025 - Caen</a:t>
            </a:r>
            <a:endParaRPr sz="18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9436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Recap: spin-orbit splitting</a:t>
            </a:r>
            <a:endParaRPr lang="en-GB"/>
          </a:p>
        </p:txBody>
      </p:sp>
      <p:sp>
        <p:nvSpPr>
          <p:cNvPr id="13698182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600"/>
              <a:t>Introduced by M. Goeppert-Mayer, reproduces magic numbers for stable nuclei.</a:t>
            </a:r>
            <a:endParaRPr sz="2600"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54937257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92635907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DC930-1A9D-745F-3CEF-3A5B3A474150}" type="slidenum">
              <a:rPr lang="en-US"/>
              <a:t/>
            </a:fld>
            <a:endParaRPr/>
          </a:p>
        </p:txBody>
      </p:sp>
      <p:sp>
        <p:nvSpPr>
          <p:cNvPr id="33862036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pic>
        <p:nvPicPr>
          <p:cNvPr id="6889623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3404" y="2342960"/>
            <a:ext cx="5063972" cy="3596154"/>
          </a:xfrm>
          <a:prstGeom prst="rect">
            <a:avLst/>
          </a:prstGeom>
        </p:spPr>
      </p:pic>
      <p:sp>
        <p:nvSpPr>
          <p:cNvPr id="597775138" name=""/>
          <p:cNvSpPr txBox="1"/>
          <p:nvPr/>
        </p:nvSpPr>
        <p:spPr bwMode="auto">
          <a:xfrm rot="0" flipH="0" flipV="0">
            <a:off x="6677793" y="2455954"/>
            <a:ext cx="3767694" cy="31497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latin typeface="Roobert"/>
                <a:ea typeface="Roobert"/>
                <a:cs typeface="Roobert"/>
              </a:rPr>
              <a:t>SO splitting is mainly a surface effect:</a:t>
            </a:r>
            <a:endParaRPr sz="2000">
              <a:latin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  <a:p>
            <a:pPr>
              <a:defRPr/>
            </a:pPr>
            <a:r>
              <a:rPr sz="2000">
                <a:latin typeface="Roobert"/>
                <a:ea typeface="Roobert"/>
                <a:cs typeface="Roobert"/>
              </a:rPr>
              <a:t>which yields a </a:t>
            </a:r>
            <a:r>
              <a:rPr sz="2000">
                <a:latin typeface="Roobert"/>
                <a:ea typeface="Roobert"/>
                <a:cs typeface="Roobert"/>
              </a:rPr>
              <a:t>l-depending gap.</a:t>
            </a:r>
            <a:endParaRPr sz="2000">
              <a:latin typeface="Roobert"/>
              <a:ea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  <a:p>
            <a:pPr>
              <a:defRPr/>
            </a:pPr>
            <a:r>
              <a:rPr sz="2000">
                <a:latin typeface="Roobert"/>
                <a:ea typeface="Roobert"/>
                <a:cs typeface="Roobert"/>
              </a:rPr>
              <a:t>⇒</a:t>
            </a:r>
            <a:r>
              <a:rPr sz="2000">
                <a:latin typeface="Roobert"/>
                <a:ea typeface="Roobert"/>
                <a:cs typeface="Roobert"/>
              </a:rPr>
              <a:t> Expected to evolve towards more exotic nuclei, where surface blurs</a:t>
            </a:r>
            <a:endParaRPr sz="2000">
              <a:latin typeface="Roobert"/>
              <a:cs typeface="Roobert"/>
            </a:endParaRPr>
          </a:p>
        </p:txBody>
      </p:sp>
      <p:pic>
        <p:nvPicPr>
          <p:cNvPr id="18852079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38637" y="3142764"/>
            <a:ext cx="2564744" cy="455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111765" name="Título 1"/>
          <p:cNvSpPr txBox="1"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defRPr sz="3200"/>
            </a:lvl1pPr>
          </a:lstStyle>
          <a:p>
            <a:pPr>
              <a:defRPr/>
            </a:pPr>
            <a:r>
              <a:rPr/>
              <a:t>Grazas!</a:t>
            </a:r>
            <a:endParaRPr/>
          </a:p>
        </p:txBody>
      </p:sp>
      <p:sp>
        <p:nvSpPr>
          <p:cNvPr id="999652905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664307615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684296315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521015135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2085782396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263226757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294322144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575716704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563718219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490324162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460563454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apositiva inic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/>
        <a:effectStyle/>
        <a:effectStyle/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ONLYOFFICE/9.0.0.172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Theme 1</vt:lpstr>
      <vt:lpstr>Theme 2</vt:lpstr>
      <vt:lpstr>Slide 1</vt:lpstr>
      <vt:lpstr>Slide 2</vt:lpstr>
      <vt:lpstr>Slide 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34</cp:revision>
  <dcterms:created xsi:type="dcterms:W3CDTF">2019-11-20T15:01:32Z</dcterms:created>
  <dcterms:modified xsi:type="dcterms:W3CDTF">2025-06-23T09:51:14Z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0x010100049FBFEDDB2A1C47B4BB882C69983E71</vt:lpwstr>
  </property>
  <property fmtid="{D5CDD505-2E9C-101B-9397-08002B2CF9AE}" pid="3" name="MediaServiceImageTags">
    <vt:lpwstr/>
  </property>
</Properties>
</file>