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53" r:id="rId2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GB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9" d="100"/>
          <a:sy n="99" d="100"/>
        </p:scale>
        <p:origin x="108" y="22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Relationship Id="rId31" Type="http://schemas.onlyoffice.com/jsaProject" Target="jsaProject.bin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012432" name="Marcador de encabezado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102670060" name="Marcador de fecha 2"/>
          <p:cNvSpPr txBox="1">
            <a:spLocks noGrp="1"/>
          </p:cNvSpPr>
          <p:nvPr>
            <p:ph type="dt" idx="1"/>
          </p:nvPr>
        </p:nvSpPr>
        <p:spPr bwMode="auto"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9EBB009B-6FF4-46E0-AE91-DF12AF56F49C}" type="datetime1">
              <a:rPr lang="es-ES"/>
              <a:t>01/06/2025</a:t>
            </a:fld>
            <a:endParaRPr lang="es-ES"/>
          </a:p>
        </p:txBody>
      </p:sp>
      <p:sp>
        <p:nvSpPr>
          <p:cNvPr id="1792114629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41023575" name="Marcador de notas 4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78465471" name="Marcador de pie de página 5"/>
          <p:cNvSpPr txBox="1">
            <a:spLocks noGrp="1"/>
          </p:cNvSpPr>
          <p:nvPr>
            <p:ph type="ftr" sz="quarter" idx="4"/>
          </p:nvPr>
        </p:nvSpPr>
        <p:spPr bwMode="auto"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1636664752" name="Marcador de número de diapositiva 6"/>
          <p:cNvSpPr txBox="1">
            <a:spLocks noGrp="1"/>
          </p:cNvSpPr>
          <p:nvPr>
            <p:ph type="sldNum" sz="quarter" idx="5"/>
          </p:nvPr>
        </p:nvSpPr>
        <p:spPr bwMode="auto"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C323DE6F-17EA-42B5-A846-12E783F7C8C3}" type="slidenum">
              <a:r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marR="0" lv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1pPr>
    <a:lvl2pPr marL="457200" marR="0" lvl="1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2pPr>
    <a:lvl3pPr marL="914400" marR="0" lvl="2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3pPr>
    <a:lvl4pPr marL="1371600" marR="0" lvl="3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4pPr>
    <a:lvl5pPr marL="1828800" marR="0" lvl="4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832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90682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2055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D39631-0D63-3584-3A56-4260BEC5FE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6986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57861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7453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C30CA2-F38E-1491-0571-7A998165502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8322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60668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43764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69E40-857C-B37B-6F9F-E795442A887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00818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24381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8113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CEE03-52AE-D4B7-86A5-E7753498BA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612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4811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541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274BA4-898F-8566-75DE-3400D27A28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0802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04307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30858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59965A-AF61-987A-3555-8CC11A4A9DA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1885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64709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11506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DE146-4325-3D76-A31E-74B8B7133E0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874560-E80B-A94C-87A4-4C85A4734DD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277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47156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04324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1DBEC-85AB-1961-F3E4-8A1EA754FAE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5723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77694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1335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6DB9CA-CBC8-F488-95F2-2C9FCF2A8D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4556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3991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99762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AD46BF-C0EE-1538-D3F7-85A171712E0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4662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59574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068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133A2-6693-FAF2-00D9-4E9892C7E7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372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24830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1032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2C7F4D-A580-8D88-5024-05E57410A1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21028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2236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210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C5B76C-DD23-4FCB-003C-D52A04CFB4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0696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47006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2613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5F6BEB-4143-C951-2E22-D4D6B47EB1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4124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27476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1033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8BC42D-2F48-22C6-5AB3-8F2BE911574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661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4800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817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713E94-ED42-B8B4-5FE4-609B4E1C82A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5849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10109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13919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E7B23-7FC7-7425-3AE5-4DA2A399B5E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7312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4833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3524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BDD7A7-2F42-C508-69BF-388200863B7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5010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2677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1631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574F03-56AC-DA67-A861-8D83099DF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732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8265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06312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B0A1EB-450A-8574-1D16-15FB89024B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1.sv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344416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8" y="3292302"/>
            <a:ext cx="10515600" cy="651046"/>
          </a:xfrm>
        </p:spPr>
        <p:txBody>
          <a:bodyPr/>
          <a:lstStyle>
            <a:lvl1pPr>
              <a:defRPr sz="3200"/>
            </a:lvl1pPr>
          </a:lstStyle>
          <a:p>
            <a:pPr lvl="0"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1269121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182386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89096608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108823"/>
            <a:ext cx="4323602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  <p:sp>
        <p:nvSpPr>
          <p:cNvPr id="976783874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728133"/>
            <a:ext cx="4323601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99057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05556698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buFont typeface="Arial"/>
              <a:buChar char="•"/>
              <a:defRPr sz="2800"/>
            </a:lvl2pPr>
            <a:lvl3pPr>
              <a:buFont typeface="Arial"/>
              <a:buChar char="•"/>
              <a:defRPr sz="2400"/>
            </a:lvl3pPr>
            <a:lvl4pPr>
              <a:buFont typeface="Arial"/>
              <a:buChar char="•"/>
              <a:defRPr sz="2000"/>
            </a:lvl4pPr>
            <a:lvl5pPr>
              <a:buFont typeface="Arial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6664937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81284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10795153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0656838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84300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8900967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33667031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636303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4995701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4232087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396868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14915721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10515600" cy="2449366"/>
          </a:xfrm>
        </p:spPr>
        <p:txBody>
          <a:bodyPr/>
          <a:lstStyle>
            <a:lvl1pPr>
              <a:defRPr sz="2400"/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886713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5660190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836368850" name="Marcador de contenido 3"/>
          <p:cNvSpPr txBox="1">
            <a:spLocks noGrp="1"/>
          </p:cNvSpPr>
          <p:nvPr>
            <p:ph idx="2"/>
          </p:nvPr>
        </p:nvSpPr>
        <p:spPr bwMode="auto">
          <a:xfrm>
            <a:off x="6197602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Diapositiva fin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73837" name="Título 1"/>
          <p:cNvSpPr txBox="1">
            <a:spLocks noGrp="1"/>
          </p:cNvSpPr>
          <p:nvPr>
            <p:ph type="title"/>
          </p:nvPr>
        </p:nvSpPr>
        <p:spPr bwMode="auto"/>
        <p:txBody>
          <a:bodyPr anchorCtr="1"/>
          <a:lstStyle>
            <a:lvl1pPr algn="ctr">
              <a:defRPr sz="3200">
                <a:latin typeface="Roobert"/>
                <a:ea typeface="Roobert"/>
                <a:cs typeface="Roobert"/>
              </a:defRPr>
            </a:lvl1pPr>
          </a:lstStyle>
          <a:p>
            <a:pPr lvl="0">
              <a:defRPr/>
            </a:pPr>
            <a:r>
              <a:rPr lang="es-ES"/>
              <a:t>¡Gracias!</a:t>
            </a:r>
            <a:endParaRPr/>
          </a:p>
        </p:txBody>
      </p:sp>
      <p:pic>
        <p:nvPicPr>
          <p:cNvPr id="837913021" name="Gráfico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799063" y="6332337"/>
            <a:ext cx="816579" cy="2691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10531173" name="Imagen 15" descr="Texto&#10;&#10;Descripción generada automáticamente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245055" y="6349480"/>
            <a:ext cx="1168513" cy="251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4865889" name="Imagen 16" descr="Logotipo&#10;&#10;Descripción generada automáticamente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0042979" y="6324937"/>
            <a:ext cx="1310824" cy="2762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70567844" name="Imagen 17" descr="Imagen que contiene Texto&#10;&#10;Descripción generada automáticamente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869205" y="6252285"/>
            <a:ext cx="1432595" cy="3489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5586425" name="Imagen 18" descr="Texto&#10;&#10;Descripción generada automáticamente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5238463" y="6335168"/>
            <a:ext cx="931190" cy="266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98243651" name="Picture 3" descr="Logotipo&#10;&#10;Descripción generada automáticamente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697329" y="6252285"/>
            <a:ext cx="521875" cy="33768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28408904" name="Imagen 20" descr="Imagen que contiene Forma&#10;&#10;Descripción generada automáticamente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3951801" y="6258565"/>
            <a:ext cx="657251" cy="3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7498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356932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180286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15604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sp>
        <p:nvSpPr>
          <p:cNvPr id="1305934512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0115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73730995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69982698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172200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670733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524751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08805739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3506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73529"/>
            <a:ext cx="10515600" cy="94316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60772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7" y="1503735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04534544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839786" y="2327646"/>
            <a:ext cx="5157784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1203946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0610" y="1503735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80772962" name="Content Placeholder 5"/>
          <p:cNvSpPr>
            <a:spLocks noGrp="1"/>
          </p:cNvSpPr>
          <p:nvPr>
            <p:ph sz="quarter" idx="4"/>
          </p:nvPr>
        </p:nvSpPr>
        <p:spPr bwMode="auto">
          <a:xfrm flipH="0" flipV="0">
            <a:off x="6172200" y="2327646"/>
            <a:ext cx="5183186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1678614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44016301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9482393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5754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1145254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6483803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1971386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50804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6198623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24159816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529262" name="Marcador de título 1"/>
          <p:cNvSpPr txBox="1">
            <a:spLocks noGrp="1"/>
          </p:cNvSpPr>
          <p:nvPr>
            <p:ph type="title"/>
          </p:nvPr>
        </p:nvSpPr>
        <p:spPr bwMode="auto">
          <a:xfrm>
            <a:off x="838202" y="1651293"/>
            <a:ext cx="10515600" cy="983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Título presentación</a:t>
            </a:r>
            <a:endParaRPr/>
          </a:p>
        </p:txBody>
      </p:sp>
      <p:sp>
        <p:nvSpPr>
          <p:cNvPr id="337185188" name="Marcador de texto 2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791550" y="2833859"/>
            <a:ext cx="10515600" cy="92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Subtítulo presentación</a:t>
            </a:r>
            <a:endParaRPr/>
          </a:p>
        </p:txBody>
      </p:sp>
      <p:pic>
        <p:nvPicPr>
          <p:cNvPr id="1038944929" name="Imagen 1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flipH="0" flipV="0">
            <a:off x="2012005" y="584579"/>
            <a:ext cx="8074685" cy="732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01495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15299" y="5982276"/>
            <a:ext cx="11468099" cy="5884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marL="0" marR="0" lvl="0" indent="0" algn="l" defTabSz="914400" rtl="0">
        <a:lnSpc>
          <a:spcPct val="90000"/>
        </a:lnSpc>
        <a:spcBef>
          <a:spcPts val="0"/>
        </a:spcBef>
        <a:spcAft>
          <a:spcPts val="0"/>
        </a:spcAft>
        <a:buNone/>
        <a:defRPr lang="es-ES" sz="4000" b="1" i="0" u="none" strike="noStrike" cap="none" spc="0">
          <a:solidFill>
            <a:srgbClr val="002060"/>
          </a:solidFill>
          <a:latin typeface="Roobert"/>
        </a:defRPr>
      </a:lvl1pPr>
    </p:titleStyle>
    <p:bodyStyle>
      <a:lvl1pPr marL="0" marR="0" lvl="0" indent="0" algn="l" defTabSz="914400" rtl="0">
        <a:lnSpc>
          <a:spcPct val="90000"/>
        </a:lnSpc>
        <a:spcBef>
          <a:spcPts val="1000"/>
        </a:spcBef>
        <a:spcAft>
          <a:spcPts val="0"/>
        </a:spcAft>
        <a:buNone/>
        <a:defRPr lang="es-ES" sz="2800" b="0" i="0" u="none" strike="noStrike" cap="none" spc="0">
          <a:solidFill>
            <a:srgbClr val="000000"/>
          </a:solidFill>
          <a:latin typeface="Roobert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968856" name="Title 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26837"/>
            <a:ext cx="10515600" cy="98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3800">
                <a:solidFill>
                  <a:srgbClr val="002060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04695650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7"/>
            <a:ext cx="10515600" cy="469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5247579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12350086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87062369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cxnSp>
        <p:nvCxnSpPr>
          <p:cNvPr id="885504353" name=""/>
          <p:cNvCxnSpPr/>
          <p:nvPr/>
        </p:nvCxnSpPr>
        <p:spPr bwMode="auto">
          <a:xfrm flipH="0" flipV="1">
            <a:off x="838198" y="6272304"/>
            <a:ext cx="105156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1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999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93424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7" y="3149425"/>
            <a:ext cx="10515600" cy="7939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 fontScale="75000" lnSpcReduction="5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GB" sz="3200"/>
              <a:t>M. Lozano-González, B. Fernández-Domínguez</a:t>
            </a:r>
            <a:r>
              <a:rPr lang="es-ES" sz="3200"/>
              <a:t>, </a:t>
            </a:r>
            <a:r>
              <a:rPr lang="es-ES" sz="3200"/>
              <a:t>J. Lois-Fuentes, </a:t>
            </a:r>
            <a:endParaRPr sz="3200"/>
          </a:p>
          <a:p>
            <a:pPr>
              <a:defRPr/>
            </a:pPr>
            <a:r>
              <a:rPr lang="es-ES" sz="3200"/>
              <a:t>T. Roger, </a:t>
            </a:r>
            <a:r>
              <a:rPr lang="es-ES" sz="3200"/>
              <a:t>F. Delaunay</a:t>
            </a:r>
            <a:endParaRPr sz="3200"/>
          </a:p>
        </p:txBody>
      </p:sp>
      <p:sp>
        <p:nvSpPr>
          <p:cNvPr id="1992491535" name="Title 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1/2</a:t>
            </a:r>
            <a:r>
              <a:rPr lang="en-GB"/>
              <a:t> – </a:t>
            </a: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3/2</a:t>
            </a:r>
            <a:r>
              <a:rPr lang="en-GB"/>
              <a:t> spin-orbit splitting in</a:t>
            </a:r>
            <a:r>
              <a:rPr lang="en-GB">
                <a:latin typeface="Roobert"/>
                <a:ea typeface="Roobert"/>
                <a:cs typeface="Roobert"/>
              </a:rPr>
              <a:t> </a:t>
            </a:r>
            <a:r>
              <a:rPr lang="en-GB" baseline="30000">
                <a:latin typeface="Roobert"/>
                <a:ea typeface="Roobert"/>
                <a:cs typeface="Roobert"/>
              </a:rPr>
              <a:t>20</a:t>
            </a:r>
            <a:r>
              <a:rPr lang="en-GB"/>
              <a:t>O</a:t>
            </a:r>
            <a:endParaRPr lang="en-GB" b="1" baseline="30000">
              <a:latin typeface="Roobert"/>
              <a:cs typeface="Roobert"/>
            </a:endParaRPr>
          </a:p>
        </p:txBody>
      </p:sp>
      <p:sp>
        <p:nvSpPr>
          <p:cNvPr id="1849846756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flipH="0" flipV="0">
            <a:off x="838197" y="4108822"/>
            <a:ext cx="4323601" cy="4855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en-GB" sz="2000"/>
              <a:t>IGFAE-USC, GANIL and LPC-Caen</a:t>
            </a:r>
            <a:endParaRPr sz="2000"/>
          </a:p>
        </p:txBody>
      </p:sp>
      <p:sp>
        <p:nvSpPr>
          <p:cNvPr id="714396945" name="Text Placeholder 9"/>
          <p:cNvSpPr>
            <a:spLocks noGrp="1"/>
          </p:cNvSpPr>
          <p:nvPr/>
        </p:nvSpPr>
        <p:spPr bwMode="auto">
          <a:xfrm flipH="0" flipV="0">
            <a:off x="838197" y="4594411"/>
            <a:ext cx="4323601" cy="485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 marL="0" marR="0" lvl="0" indent="0" algn="l" defTabSz="914400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 lang="en-GB" sz="2400" b="0" i="0" u="none" strike="noStrike" cap="none" spc="0">
                <a:solidFill>
                  <a:srgbClr val="000000"/>
                </a:solidFill>
                <a:latin typeface="Roobert"/>
              </a:defRPr>
            </a:lvl1pPr>
            <a:lvl2pPr marL="685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i="1"/>
              <a:t>EuNPC 2025 - Caen</a:t>
            </a:r>
            <a:endParaRPr sz="18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6364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E</a:t>
            </a:r>
            <a:r>
              <a:rPr baseline="-25000"/>
              <a:t>x</a:t>
            </a:r>
            <a:r>
              <a:rPr/>
              <a:t> spectrum</a:t>
            </a:r>
            <a:endParaRPr/>
          </a:p>
        </p:txBody>
      </p:sp>
      <p:sp>
        <p:nvSpPr>
          <p:cNvPr id="1721112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73076031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6732679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4741B4-DCA1-4DE5-664D-3627B4B987B0}" type="slidenum">
              <a:rPr lang="en-US"/>
              <a:t/>
            </a:fld>
            <a:endParaRPr lang="en-US"/>
          </a:p>
        </p:txBody>
      </p:sp>
      <p:pic>
        <p:nvPicPr>
          <p:cNvPr id="2228379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903035" y="1251320"/>
            <a:ext cx="7545477" cy="3704202"/>
          </a:xfrm>
          <a:prstGeom prst="rect">
            <a:avLst/>
          </a:prstGeom>
        </p:spPr>
      </p:pic>
      <p:sp>
        <p:nvSpPr>
          <p:cNvPr id="1790227216" name=""/>
          <p:cNvSpPr/>
          <p:nvPr/>
        </p:nvSpPr>
        <p:spPr bwMode="auto">
          <a:xfrm rot="0" flipH="0" flipV="0">
            <a:off x="6459431" y="5040171"/>
            <a:ext cx="4059540" cy="945029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 = 5/2 </a:t>
            </a:r>
            <a:r>
              <a:rPr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at E</a:t>
            </a:r>
            <a:r>
              <a:rPr b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 &gt; 10 MeV, based on comparison with </a:t>
            </a:r>
            <a:r>
              <a:rPr b="1" baseline="30000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20</a:t>
            </a:r>
            <a:r>
              <a:rPr b="1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O(d,</a:t>
            </a:r>
            <a:r>
              <a:rPr b="1" baseline="30000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3</a:t>
            </a:r>
            <a:r>
              <a:rPr b="1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He)</a:t>
            </a:r>
            <a:r>
              <a:rPr b="1" baseline="30000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19</a:t>
            </a:r>
            <a:r>
              <a:rPr b="1">
                <a:solidFill>
                  <a:srgbClr val="FC12F4"/>
                </a:solidFill>
                <a:latin typeface="Roobert"/>
                <a:ea typeface="Roobert"/>
                <a:cs typeface="Roobert"/>
              </a:rPr>
              <a:t>N</a:t>
            </a:r>
            <a:endParaRPr b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645558130" name=""/>
          <p:cNvSpPr/>
          <p:nvPr/>
        </p:nvSpPr>
        <p:spPr bwMode="auto">
          <a:xfrm rot="0" flipH="0" flipV="0">
            <a:off x="1903035" y="5040171"/>
            <a:ext cx="3403983" cy="857925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 = 3/2 </a:t>
            </a:r>
            <a:r>
              <a:rPr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states @ E</a:t>
            </a:r>
            <a:r>
              <a:rPr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 </a:t>
            </a:r>
            <a:r>
              <a:rPr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&lt; 10 MeV</a:t>
            </a:r>
            <a:endParaRPr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6800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4713595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4741000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7035648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727CF1-AAEE-9463-589A-273D9E14568F}" type="slidenum">
              <a:rPr lang="en-US"/>
              <a:t/>
            </a:fld>
            <a:endParaRPr lang="en-US"/>
          </a:p>
        </p:txBody>
      </p:sp>
      <p:pic>
        <p:nvPicPr>
          <p:cNvPr id="11313094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748" y="1316688"/>
            <a:ext cx="3681951" cy="4928531"/>
          </a:xfrm>
          <a:prstGeom prst="rect">
            <a:avLst/>
          </a:prstGeom>
        </p:spPr>
      </p:pic>
      <p:grpSp>
        <p:nvGrpSpPr>
          <p:cNvPr id="2081608542" name=""/>
          <p:cNvGrpSpPr/>
          <p:nvPr/>
        </p:nvGrpSpPr>
        <p:grpSpPr bwMode="auto">
          <a:xfrm flipH="0" flipV="0">
            <a:off x="4282161" y="1492904"/>
            <a:ext cx="1622801" cy="1933014"/>
            <a:chOff x="0" y="0"/>
            <a:chExt cx="1622801" cy="1933014"/>
          </a:xfrm>
        </p:grpSpPr>
        <p:sp>
          <p:nvSpPr>
            <p:cNvPr id="1626755199" name=""/>
            <p:cNvSpPr/>
            <p:nvPr/>
          </p:nvSpPr>
          <p:spPr bwMode="auto">
            <a:xfrm rot="0" flipH="0" flipV="0">
              <a:off x="0" y="0"/>
              <a:ext cx="1622801" cy="193301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21757305" name=""/>
            <p:cNvSpPr/>
            <p:nvPr/>
          </p:nvSpPr>
          <p:spPr bwMode="auto">
            <a:xfrm rot="0" flipH="0" flipV="0">
              <a:off x="352643" y="571497"/>
              <a:ext cx="1136404" cy="1237187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494863001" name=""/>
            <p:cNvCxnSpPr/>
            <p:nvPr/>
          </p:nvCxnSpPr>
          <p:spPr bwMode="auto">
            <a:xfrm rot="0" flipH="0" flipV="1">
              <a:off x="556956" y="397038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23168" name=""/>
            <p:cNvCxnSpPr/>
            <p:nvPr/>
          </p:nvCxnSpPr>
          <p:spPr bwMode="auto">
            <a:xfrm rot="0" flipH="0" flipV="1">
              <a:off x="556956" y="160410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638824" name=""/>
            <p:cNvSpPr txBox="1"/>
            <p:nvPr/>
          </p:nvSpPr>
          <p:spPr bwMode="auto">
            <a:xfrm rot="0" flipH="0" flipV="0">
              <a:off x="11009" y="278050"/>
              <a:ext cx="546565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048275079" name=""/>
            <p:cNvSpPr txBox="1"/>
            <p:nvPr/>
          </p:nvSpPr>
          <p:spPr bwMode="auto">
            <a:xfrm rot="0" flipH="0" flipV="0">
              <a:off x="11009" y="42771"/>
              <a:ext cx="549715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507763241" name=""/>
            <p:cNvSpPr/>
            <p:nvPr/>
          </p:nvSpPr>
          <p:spPr bwMode="auto">
            <a:xfrm rot="0" flipH="0" flipV="0">
              <a:off x="63865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223985" name=""/>
            <p:cNvSpPr/>
            <p:nvPr/>
          </p:nvSpPr>
          <p:spPr bwMode="auto">
            <a:xfrm rot="0" flipH="0" flipV="0">
              <a:off x="81691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1348233" name=""/>
            <p:cNvSpPr/>
            <p:nvPr/>
          </p:nvSpPr>
          <p:spPr bwMode="auto">
            <a:xfrm rot="0" flipH="0" flipV="0">
              <a:off x="1005262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3576230" name=""/>
            <p:cNvSpPr/>
            <p:nvPr/>
          </p:nvSpPr>
          <p:spPr bwMode="auto">
            <a:xfrm rot="0" flipH="0" flipV="0">
              <a:off x="1194660" y="338218"/>
              <a:ext cx="126266" cy="117638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028227476" name=""/>
          <p:cNvGrpSpPr/>
          <p:nvPr/>
        </p:nvGrpSpPr>
        <p:grpSpPr bwMode="auto">
          <a:xfrm flipH="0" flipV="0">
            <a:off x="4359498" y="3749606"/>
            <a:ext cx="1622800" cy="1933013"/>
            <a:chOff x="0" y="0"/>
            <a:chExt cx="1622800" cy="1933013"/>
          </a:xfrm>
        </p:grpSpPr>
        <p:sp>
          <p:nvSpPr>
            <p:cNvPr id="999615388" name=""/>
            <p:cNvSpPr/>
            <p:nvPr/>
          </p:nvSpPr>
          <p:spPr bwMode="auto">
            <a:xfrm rot="0" flipH="0" flipV="0">
              <a:off x="0" y="0"/>
              <a:ext cx="1622800" cy="1933013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58019465" name=""/>
            <p:cNvSpPr/>
            <p:nvPr/>
          </p:nvSpPr>
          <p:spPr bwMode="auto">
            <a:xfrm rot="0" flipH="0" flipV="0">
              <a:off x="352643" y="571496"/>
              <a:ext cx="1136403" cy="1237186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62846412" name=""/>
            <p:cNvCxnSpPr/>
            <p:nvPr/>
          </p:nvCxnSpPr>
          <p:spPr bwMode="auto">
            <a:xfrm rot="0" flipH="0" flipV="1">
              <a:off x="556956" y="397037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620880" name=""/>
            <p:cNvCxnSpPr/>
            <p:nvPr/>
          </p:nvCxnSpPr>
          <p:spPr bwMode="auto">
            <a:xfrm rot="0" flipH="0" flipV="1">
              <a:off x="556956" y="160408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87326" name=""/>
            <p:cNvSpPr txBox="1"/>
            <p:nvPr/>
          </p:nvSpPr>
          <p:spPr bwMode="auto">
            <a:xfrm rot="0" flipH="0" flipV="0">
              <a:off x="11009" y="278049"/>
              <a:ext cx="54692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37237855" name=""/>
            <p:cNvSpPr txBox="1"/>
            <p:nvPr/>
          </p:nvSpPr>
          <p:spPr bwMode="auto">
            <a:xfrm rot="0" flipH="0" flipV="0">
              <a:off x="11009" y="42770"/>
              <a:ext cx="55007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80719940" name=""/>
            <p:cNvSpPr/>
            <p:nvPr/>
          </p:nvSpPr>
          <p:spPr bwMode="auto">
            <a:xfrm rot="0" flipH="0" flipV="0">
              <a:off x="63865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17030" name=""/>
            <p:cNvSpPr/>
            <p:nvPr/>
          </p:nvSpPr>
          <p:spPr bwMode="auto">
            <a:xfrm rot="0" flipH="0" flipV="0">
              <a:off x="81691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9292165" name=""/>
            <p:cNvSpPr/>
            <p:nvPr/>
          </p:nvSpPr>
          <p:spPr bwMode="auto">
            <a:xfrm rot="0" flipH="0" flipV="0">
              <a:off x="760794" y="100389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3151370" name=""/>
            <p:cNvSpPr/>
            <p:nvPr/>
          </p:nvSpPr>
          <p:spPr bwMode="auto">
            <a:xfrm rot="0" flipH="0" flipV="0">
              <a:off x="1021148" y="107580"/>
              <a:ext cx="126265" cy="117637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2121222" name=""/>
          <p:cNvSpPr/>
          <p:nvPr/>
        </p:nvSpPr>
        <p:spPr bwMode="auto">
          <a:xfrm rot="0" flipH="0" flipV="0">
            <a:off x="7056738" y="1318140"/>
            <a:ext cx="4297059" cy="2650609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chemeClr val="accent6">
                    <a:lumMod val="50000"/>
                  </a:schemeClr>
                </a:solidFill>
                <a:latin typeface="Roobert"/>
                <a:ea typeface="Roobert"/>
                <a:cs typeface="Roobert"/>
              </a:rPr>
              <a:t>DBWA 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with     </a:t>
            </a:r>
            <a:r>
              <a:rPr sz="2000" b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  	</a:t>
            </a:r>
            <a:endParaRPr sz="2000" b="1">
              <a:solidFill>
                <a:schemeClr val="tx1"/>
              </a:solidFill>
              <a:latin typeface="Roobert"/>
              <a:cs typeface="Roobert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OMP: 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683928" lvl="1" indent="-283878" algn="l">
              <a:buFont typeface="Wingdings"/>
              <a:buChar char="§"/>
              <a:defRPr/>
            </a:pP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d: Daehnick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 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lvl="3" algn="l">
              <a:defRPr/>
            </a:pPr>
            <a:r>
              <a:rPr sz="1200" i="1">
                <a:solidFill>
                  <a:schemeClr val="tx1"/>
                </a:solidFill>
                <a:latin typeface="Roobert"/>
                <a:cs typeface="Roobert"/>
              </a:rPr>
              <a:t>W. W. Daehnick et al. PRC 21 (1980)</a:t>
            </a:r>
            <a:endParaRPr sz="1200" i="1">
              <a:solidFill>
                <a:schemeClr val="tx1"/>
              </a:solidFill>
              <a:latin typeface="Roobert"/>
              <a:cs typeface="Roobert"/>
            </a:endParaRPr>
          </a:p>
          <a:p>
            <a:pPr marL="683929" lvl="1" indent="-283879" algn="l">
              <a:buFont typeface="Wingdings"/>
              <a:buChar char="§"/>
              <a:defRPr/>
            </a:pP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</a:t>
            </a: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9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t: Pang</a:t>
            </a:r>
            <a:r>
              <a:rPr lang="en-GB" sz="20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 </a:t>
            </a:r>
            <a:endParaRPr lang="en-GB" sz="2000" b="0" i="0" u="none" strike="noStrike" cap="none" spc="0">
              <a:solidFill>
                <a:schemeClr val="accent6">
                  <a:lumMod val="75000"/>
                </a:schemeClr>
              </a:solidFill>
              <a:latin typeface="Roobert"/>
              <a:ea typeface="Roobert"/>
              <a:cs typeface="Roobert"/>
            </a:endParaRPr>
          </a:p>
          <a:p>
            <a:pPr lvl="3" algn="l">
              <a:defRPr/>
            </a:pPr>
            <a:r>
              <a:rPr lang="en-GB" sz="1200" b="0" i="1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D.Y. Pang et al. PRC 79 (2009)</a:t>
            </a:r>
            <a:endParaRPr sz="1200" i="1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d | t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ab-initio GFMC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lvl="3" algn="l">
              <a:defRPr/>
            </a:pPr>
            <a:r>
              <a:rPr lang="en-GB" sz="1200" b="0" i="1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I. Brida et al., PRC 84 (2011)</a:t>
            </a:r>
            <a:endParaRPr sz="1200" i="1">
              <a:solidFill>
                <a:schemeClr val="tx1"/>
              </a:solidFill>
              <a:latin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| </a:t>
            </a: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standard WS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  <p:pic>
        <p:nvPicPr>
          <p:cNvPr id="9864341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52245" y="1403131"/>
            <a:ext cx="958725" cy="294140"/>
          </a:xfrm>
          <a:prstGeom prst="rect">
            <a:avLst/>
          </a:prstGeom>
        </p:spPr>
      </p:pic>
      <p:sp>
        <p:nvSpPr>
          <p:cNvPr id="1648999614" name=""/>
          <p:cNvSpPr/>
          <p:nvPr/>
        </p:nvSpPr>
        <p:spPr bwMode="auto">
          <a:xfrm rot="0" flipH="0" flipV="0">
            <a:off x="7112767" y="4191836"/>
            <a:ext cx="4297057" cy="1934044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lnSpc>
                <a:spcPct val="100000"/>
              </a:lnSpc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g.s: 5/2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taking up 71% of the occupation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st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: 1/2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with 8% of 1s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1/2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occupancy</a:t>
            </a:r>
            <a:endParaRPr sz="20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009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35795037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3925199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6631431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D61B3C-0427-14FB-503B-B32A695CA8BC}" type="slidenum">
              <a:rPr lang="en-US"/>
              <a:t/>
            </a:fld>
            <a:endParaRPr lang="en-US"/>
          </a:p>
        </p:txBody>
      </p:sp>
      <p:pic>
        <p:nvPicPr>
          <p:cNvPr id="19591296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7881" y="1148602"/>
            <a:ext cx="3123832" cy="5029686"/>
          </a:xfrm>
          <a:prstGeom prst="rect">
            <a:avLst/>
          </a:prstGeom>
        </p:spPr>
      </p:pic>
      <p:sp>
        <p:nvSpPr>
          <p:cNvPr id="675499716" name=""/>
          <p:cNvSpPr/>
          <p:nvPr/>
        </p:nvSpPr>
        <p:spPr bwMode="auto">
          <a:xfrm rot="0" flipH="0" flipV="0">
            <a:off x="1037499" y="1223596"/>
            <a:ext cx="2472846" cy="1512506"/>
          </a:xfrm>
          <a:prstGeom prst="rect">
            <a:avLst/>
          </a:prstGeom>
          <a:noFill/>
          <a:ln w="19049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0876254" name=""/>
          <p:cNvSpPr/>
          <p:nvPr/>
        </p:nvSpPr>
        <p:spPr bwMode="auto">
          <a:xfrm rot="0">
            <a:off x="1020308" y="2728632"/>
            <a:ext cx="2482101" cy="305913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92" y="157"/>
                </a:moveTo>
                <a:lnTo>
                  <a:pt x="43200" y="157"/>
                </a:lnTo>
                <a:lnTo>
                  <a:pt x="43102" y="21598"/>
                </a:lnTo>
                <a:lnTo>
                  <a:pt x="21746" y="21678"/>
                </a:lnTo>
                <a:lnTo>
                  <a:pt x="21551" y="43121"/>
                </a:lnTo>
                <a:lnTo>
                  <a:pt x="0" y="43200"/>
                </a:lnTo>
                <a:lnTo>
                  <a:pt x="191" y="0"/>
                </a:lnTo>
                <a:lnTo>
                  <a:pt x="191" y="0"/>
                </a:lnTo>
                <a:lnTo>
                  <a:pt x="92" y="157"/>
                </a:lnTo>
                <a:close/>
              </a:path>
            </a:pathLst>
          </a:custGeom>
          <a:noFill/>
          <a:ln w="1904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6268553" name=""/>
          <p:cNvGrpSpPr/>
          <p:nvPr/>
        </p:nvGrpSpPr>
        <p:grpSpPr bwMode="auto">
          <a:xfrm flipH="0" flipV="0">
            <a:off x="4191703" y="2355645"/>
            <a:ext cx="1866899" cy="2432261"/>
            <a:chOff x="0" y="0"/>
            <a:chExt cx="1866899" cy="2432261"/>
          </a:xfrm>
        </p:grpSpPr>
        <p:sp>
          <p:nvSpPr>
            <p:cNvPr id="1809741650" name=""/>
            <p:cNvSpPr/>
            <p:nvPr/>
          </p:nvSpPr>
          <p:spPr bwMode="auto">
            <a:xfrm rot="0" flipH="0" flipV="0">
              <a:off x="0" y="0"/>
              <a:ext cx="1866899" cy="243226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396" y="9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42959"/>
                  </a:lnTo>
                  <a:lnTo>
                    <a:pt x="396" y="90"/>
                  </a:lnTo>
                  <a:close/>
                </a:path>
              </a:pathLst>
            </a:custGeom>
            <a:noFill/>
            <a:ln w="6349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2547777" name=""/>
            <p:cNvCxnSpPr/>
            <p:nvPr/>
          </p:nvCxnSpPr>
          <p:spPr bwMode="auto">
            <a:xfrm rot="0" flipH="0" flipV="1">
              <a:off x="660018" y="497570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632435" name=""/>
            <p:cNvCxnSpPr/>
            <p:nvPr/>
          </p:nvCxnSpPr>
          <p:spPr bwMode="auto">
            <a:xfrm rot="0" flipH="0" flipV="1">
              <a:off x="660018" y="199526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341009" name=""/>
            <p:cNvSpPr txBox="1"/>
            <p:nvPr/>
          </p:nvSpPr>
          <p:spPr bwMode="auto">
            <a:xfrm rot="0" flipH="0" flipV="0">
              <a:off x="49940" y="2096857"/>
              <a:ext cx="56958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0s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967893990" name=""/>
            <p:cNvSpPr txBox="1"/>
            <p:nvPr/>
          </p:nvSpPr>
          <p:spPr bwMode="auto">
            <a:xfrm rot="0" flipH="0" flipV="0">
              <a:off x="24375" y="1520182"/>
              <a:ext cx="615522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3/2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112698098" name=""/>
            <p:cNvSpPr txBox="1"/>
            <p:nvPr/>
          </p:nvSpPr>
          <p:spPr bwMode="auto">
            <a:xfrm rot="0" flipH="0" flipV="0">
              <a:off x="24375" y="1025485"/>
              <a:ext cx="616494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496699039" name=""/>
            <p:cNvSpPr txBox="1"/>
            <p:nvPr/>
          </p:nvSpPr>
          <p:spPr bwMode="auto">
            <a:xfrm rot="0" flipH="0" flipV="0">
              <a:off x="24375" y="347699"/>
              <a:ext cx="6171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0d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5/2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247400086" name=""/>
            <p:cNvSpPr txBox="1"/>
            <p:nvPr/>
          </p:nvSpPr>
          <p:spPr bwMode="auto">
            <a:xfrm rot="0" flipH="0" flipV="0">
              <a:off x="24375" y="51354"/>
              <a:ext cx="6207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cs typeface="Roobert"/>
                </a:rPr>
                <a:t>1s</a:t>
              </a:r>
              <a:r>
                <a:rPr sz="1400" b="0" baseline="-25000">
                  <a:latin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640984445" name=""/>
            <p:cNvSpPr/>
            <p:nvPr/>
          </p:nvSpPr>
          <p:spPr bwMode="auto">
            <a:xfrm rot="0" flipH="0" flipV="0">
              <a:off x="752533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6679564" name=""/>
            <p:cNvSpPr/>
            <p:nvPr/>
          </p:nvSpPr>
          <p:spPr bwMode="auto">
            <a:xfrm rot="0" flipH="0" flipV="0">
              <a:off x="954380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8239121" name=""/>
            <p:cNvSpPr/>
            <p:nvPr/>
          </p:nvSpPr>
          <p:spPr bwMode="auto">
            <a:xfrm rot="0" flipH="0" flipV="0">
              <a:off x="116764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0637701" name=""/>
            <p:cNvSpPr/>
            <p:nvPr/>
          </p:nvSpPr>
          <p:spPr bwMode="auto">
            <a:xfrm rot="0" flipH="0" flipV="0">
              <a:off x="138210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8306277" name=""/>
            <p:cNvCxnSpPr/>
            <p:nvPr/>
          </p:nvCxnSpPr>
          <p:spPr bwMode="auto">
            <a:xfrm rot="0" flipH="0" flipV="1">
              <a:off x="660018" y="1173657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6415597" name=""/>
            <p:cNvSpPr/>
            <p:nvPr/>
          </p:nvSpPr>
          <p:spPr bwMode="auto">
            <a:xfrm rot="0" flipH="0" flipV="0">
              <a:off x="875974" y="1099572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0772549" name=""/>
            <p:cNvSpPr/>
            <p:nvPr/>
          </p:nvSpPr>
          <p:spPr bwMode="auto">
            <a:xfrm rot="0" flipH="0" flipV="0">
              <a:off x="1139407" y="1099572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7458745" name=""/>
            <p:cNvCxnSpPr/>
            <p:nvPr/>
          </p:nvCxnSpPr>
          <p:spPr bwMode="auto">
            <a:xfrm rot="0" flipH="0" flipV="1">
              <a:off x="642886" y="1668355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63249" name=""/>
            <p:cNvSpPr/>
            <p:nvPr/>
          </p:nvSpPr>
          <p:spPr bwMode="auto">
            <a:xfrm rot="0" flipH="0" flipV="0">
              <a:off x="715867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01586705" name=""/>
            <p:cNvSpPr/>
            <p:nvPr/>
          </p:nvSpPr>
          <p:spPr bwMode="auto">
            <a:xfrm rot="0" flipH="0" flipV="0">
              <a:off x="930329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48902" name=""/>
            <p:cNvSpPr/>
            <p:nvPr/>
          </p:nvSpPr>
          <p:spPr bwMode="auto">
            <a:xfrm rot="0" flipH="0" flipV="0">
              <a:off x="1122274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6250830" name=""/>
            <p:cNvSpPr/>
            <p:nvPr/>
          </p:nvSpPr>
          <p:spPr bwMode="auto">
            <a:xfrm rot="0" flipH="0" flipV="0">
              <a:off x="1324269" y="1594267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951586214" name=""/>
            <p:cNvCxnSpPr/>
            <p:nvPr/>
          </p:nvCxnSpPr>
          <p:spPr bwMode="auto">
            <a:xfrm rot="0" flipH="0" flipV="1">
              <a:off x="642886" y="2245028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4742483" name=""/>
            <p:cNvSpPr/>
            <p:nvPr/>
          </p:nvSpPr>
          <p:spPr bwMode="auto">
            <a:xfrm rot="0" flipH="0" flipV="0">
              <a:off x="858841" y="2162936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132049" name=""/>
            <p:cNvSpPr/>
            <p:nvPr/>
          </p:nvSpPr>
          <p:spPr bwMode="auto">
            <a:xfrm rot="0" flipH="0" flipV="0">
              <a:off x="1122274" y="217094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1674272" name=""/>
          <p:cNvSpPr/>
          <p:nvPr/>
        </p:nvSpPr>
        <p:spPr bwMode="auto">
          <a:xfrm rot="0" flipH="0" flipV="0">
            <a:off x="6887707" y="1385611"/>
            <a:ext cx="4059540" cy="1914675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Based on shell-model calculations (see next slide):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3.1 and 4.6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1/2</a:t>
            </a:r>
            <a:endParaRPr sz="2000" baseline="-25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6.7, ..., 8.9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endParaRPr sz="2000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01280845" name=""/>
          <p:cNvSpPr/>
          <p:nvPr/>
        </p:nvSpPr>
        <p:spPr bwMode="auto">
          <a:xfrm rot="0" flipH="0" flipV="0">
            <a:off x="6887707" y="3434373"/>
            <a:ext cx="4059540" cy="193404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14999"/>
              </a:lnSpc>
              <a:defRPr/>
            </a:pPr>
            <a:r>
              <a:rPr sz="2000" b="1" i="0">
                <a:solidFill>
                  <a:schemeClr val="tx1"/>
                </a:solidFill>
                <a:latin typeface="Roobert"/>
                <a:cs typeface="Roobert"/>
              </a:rPr>
              <a:t>T = 3/2</a:t>
            </a:r>
            <a:r>
              <a:rPr sz="2000" i="0">
                <a:solidFill>
                  <a:schemeClr val="tx1"/>
                </a:solidFill>
                <a:latin typeface="Roobert"/>
                <a:cs typeface="Roobert"/>
              </a:rPr>
              <a:t> states:</a:t>
            </a:r>
            <a:endParaRPr sz="2000" i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1/2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61 % of strength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3/2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just 14 % of occupancy!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2161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comparison with models</a:t>
            </a:r>
            <a:endParaRPr/>
          </a:p>
        </p:txBody>
      </p:sp>
      <p:sp>
        <p:nvSpPr>
          <p:cNvPr id="1052713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057358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545404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38695E-BD2E-ED70-5330-5742249A2FE7}" type="slidenum">
              <a:rPr lang="en-US"/>
              <a:t/>
            </a:fld>
            <a:endParaRPr lang="en-US"/>
          </a:p>
        </p:txBody>
      </p:sp>
      <p:pic>
        <p:nvPicPr>
          <p:cNvPr id="696322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85882" y="1316688"/>
            <a:ext cx="6830618" cy="4880907"/>
          </a:xfrm>
          <a:prstGeom prst="rect">
            <a:avLst/>
          </a:prstGeom>
        </p:spPr>
      </p:pic>
      <p:sp>
        <p:nvSpPr>
          <p:cNvPr id="1522583986" name=""/>
          <p:cNvSpPr/>
          <p:nvPr/>
        </p:nvSpPr>
        <p:spPr bwMode="auto">
          <a:xfrm rot="0" flipH="0" flipV="0">
            <a:off x="554898" y="1495989"/>
            <a:ext cx="4059540" cy="1707024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SFO-tls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interaction</a:t>
            </a:r>
            <a:endParaRPr sz="2000" b="0">
              <a:solidFill>
                <a:schemeClr val="tx1"/>
              </a:solidFill>
              <a:latin typeface="Roobert"/>
              <a:cs typeface="Roobert"/>
            </a:endParaRPr>
          </a:p>
          <a:p>
            <a:pPr algn="ctr">
              <a:defRPr/>
            </a:pPr>
            <a:r>
              <a:rPr sz="1200" b="0" i="1">
                <a:solidFill>
                  <a:schemeClr val="tx1"/>
                </a:solidFill>
                <a:latin typeface="Roobert"/>
                <a:cs typeface="Roobert"/>
              </a:rPr>
              <a:t>T. Suzuki, T. Otsuka PRC 78 (2008)</a:t>
            </a:r>
            <a:endParaRPr sz="1200" b="0" i="1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For </a:t>
            </a: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p-sd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neutron-rich nuclei</a:t>
            </a:r>
            <a:endParaRPr sz="2000" b="0" i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sz="2000" b="1" i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Modified</a:t>
            </a: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: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reduced 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tensor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and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π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monopole matrix el.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002590700" name=""/>
          <p:cNvSpPr/>
          <p:nvPr/>
        </p:nvSpPr>
        <p:spPr bwMode="auto">
          <a:xfrm rot="0" flipH="0" flipV="0">
            <a:off x="554897" y="3333749"/>
            <a:ext cx="4059540" cy="1298014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5" indent="-327935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C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 reduced wrt SFO-tls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5" indent="-327935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Great reproduction of low-lying states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</p:txBody>
      </p:sp>
      <p:sp>
        <p:nvSpPr>
          <p:cNvPr id="813159837" name=""/>
          <p:cNvSpPr/>
          <p:nvPr/>
        </p:nvSpPr>
        <p:spPr bwMode="auto">
          <a:xfrm rot="0" flipH="0" flipV="0">
            <a:off x="554897" y="4799852"/>
            <a:ext cx="4059540" cy="1220315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4" indent="-327934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0p</a:t>
            </a:r>
            <a:r>
              <a:rPr lang="en-GB" sz="2000" b="0" i="0" u="none" strike="noStrike" cap="none" spc="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3/2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less fragmented than predicted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0646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comparison with models</a:t>
            </a:r>
            <a:endParaRPr/>
          </a:p>
        </p:txBody>
      </p:sp>
      <p:sp>
        <p:nvSpPr>
          <p:cNvPr id="199349694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6632536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5510818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41C8D2-63B1-1899-436D-4880E857BE4D}" type="slidenum">
              <a:rPr lang="en-US"/>
              <a:t/>
            </a:fld>
            <a:endParaRPr lang="en-US"/>
          </a:p>
        </p:txBody>
      </p:sp>
      <p:pic>
        <p:nvPicPr>
          <p:cNvPr id="1268541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85881" y="1316687"/>
            <a:ext cx="6830617" cy="4880907"/>
          </a:xfrm>
          <a:prstGeom prst="rect">
            <a:avLst/>
          </a:prstGeom>
        </p:spPr>
      </p:pic>
      <p:sp>
        <p:nvSpPr>
          <p:cNvPr id="281576153" name=""/>
          <p:cNvSpPr/>
          <p:nvPr/>
        </p:nvSpPr>
        <p:spPr bwMode="auto">
          <a:xfrm rot="0" flipH="0" flipV="0">
            <a:off x="554897" y="1495989"/>
            <a:ext cx="4059540" cy="1707023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SFO-tls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interaction</a:t>
            </a:r>
            <a:endParaRPr sz="2000" b="0">
              <a:solidFill>
                <a:schemeClr val="tx1"/>
              </a:solidFill>
              <a:latin typeface="Roobert"/>
              <a:cs typeface="Roobert"/>
            </a:endParaRPr>
          </a:p>
          <a:p>
            <a:pPr algn="ctr">
              <a:defRPr/>
            </a:pPr>
            <a:r>
              <a:rPr sz="1200" b="0" i="1">
                <a:solidFill>
                  <a:schemeClr val="tx1"/>
                </a:solidFill>
                <a:latin typeface="Roobert"/>
                <a:cs typeface="Roobert"/>
              </a:rPr>
              <a:t>T. Suzuki, T. Otsuka PRC 78 (2008)</a:t>
            </a:r>
            <a:endParaRPr sz="1200" b="0" i="1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For </a:t>
            </a: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p-sd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neutron-rich nuclei</a:t>
            </a:r>
            <a:endParaRPr sz="2000" b="0" i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1" i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Modified</a:t>
            </a: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: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reduced 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tensor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and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π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monopole matrix el.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865802763" name=""/>
          <p:cNvSpPr/>
          <p:nvPr/>
        </p:nvSpPr>
        <p:spPr bwMode="auto">
          <a:xfrm rot="0" flipH="0" flipV="0">
            <a:off x="554897" y="3333749"/>
            <a:ext cx="4059540" cy="1298014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4" indent="-327934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C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 reduced wrt SFO-tls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4" indent="-327934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Great reproduction of low-lying states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</p:txBody>
      </p:sp>
      <p:sp>
        <p:nvSpPr>
          <p:cNvPr id="864626821" name=""/>
          <p:cNvSpPr/>
          <p:nvPr/>
        </p:nvSpPr>
        <p:spPr bwMode="auto">
          <a:xfrm rot="0" flipH="0" flipV="0">
            <a:off x="554897" y="4799852"/>
            <a:ext cx="4059540" cy="1220315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4" indent="-327934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0p</a:t>
            </a:r>
            <a:r>
              <a:rPr lang="en-GB" sz="2000" b="0" i="0" u="none" strike="noStrike" cap="none" spc="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3/2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less fragmented than predicted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05906" indent="-305906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T = 3/2 0p</a:t>
            </a:r>
            <a:r>
              <a:rPr sz="2000" b="0" u="none" baseline="-25000">
                <a:solidFill>
                  <a:schemeClr val="tx1"/>
                </a:solidFill>
                <a:latin typeface="Roobert"/>
                <a:cs typeface="Roobert"/>
              </a:rPr>
              <a:t>3/2</a:t>
            </a: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 predicted at much higher E</a:t>
            </a:r>
            <a:r>
              <a:rPr sz="2000" b="0" u="none" baseline="-25000">
                <a:solidFill>
                  <a:schemeClr val="tx1"/>
                </a:solidFill>
                <a:latin typeface="Roobert"/>
                <a:cs typeface="Roobert"/>
              </a:rPr>
              <a:t>x</a:t>
            </a: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6916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centroids</a:t>
            </a:r>
            <a:endParaRPr/>
          </a:p>
        </p:txBody>
      </p:sp>
      <p:sp>
        <p:nvSpPr>
          <p:cNvPr id="1304968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072218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600709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D68974-2908-D8CE-D46A-D7AF64595658}" type="slidenum">
              <a:rPr lang="en-US"/>
              <a:t/>
            </a:fld>
            <a:endParaRPr lang="en-US"/>
          </a:p>
        </p:txBody>
      </p:sp>
      <p:pic>
        <p:nvPicPr>
          <p:cNvPr id="15361180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770" y="1578161"/>
            <a:ext cx="5997656" cy="3940734"/>
          </a:xfrm>
          <a:prstGeom prst="rect">
            <a:avLst/>
          </a:prstGeom>
        </p:spPr>
      </p:pic>
      <p:sp>
        <p:nvSpPr>
          <p:cNvPr id="1909885346" name=""/>
          <p:cNvSpPr/>
          <p:nvPr/>
        </p:nvSpPr>
        <p:spPr bwMode="auto">
          <a:xfrm rot="0" flipH="0" flipV="0">
            <a:off x="554897" y="1540808"/>
            <a:ext cx="4059540" cy="2007719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 i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Modified </a:t>
            </a:r>
            <a:r>
              <a:rPr sz="2000" b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SFO-tls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:</a:t>
            </a:r>
            <a:endParaRPr sz="2000" b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Excellent agreement for 0d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5/2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, 1s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and 0p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1/2</a:t>
            </a:r>
            <a:endParaRPr sz="2000" b="0" i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0p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shifted towards high E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266780868" name=""/>
          <p:cNvSpPr/>
          <p:nvPr/>
        </p:nvSpPr>
        <p:spPr bwMode="auto">
          <a:xfrm rot="0" flipH="0" flipV="0">
            <a:off x="554898" y="3873269"/>
            <a:ext cx="4059540" cy="1934042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14999"/>
              </a:lnSpc>
              <a:defRPr/>
            </a:pP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0p</a:t>
            </a:r>
            <a:r>
              <a:rPr sz="2000" b="1" i="0" baseline="-2500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1/2</a:t>
            </a: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 - 0p</a:t>
            </a:r>
            <a:r>
              <a:rPr sz="2000" b="1" i="0" baseline="-2500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3/2</a:t>
            </a: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 SO gap</a:t>
            </a:r>
            <a:r>
              <a:rPr sz="2000" b="0" i="0">
                <a:solidFill>
                  <a:schemeClr val="tx1"/>
                </a:solidFill>
                <a:latin typeface="Roobert"/>
                <a:cs typeface="Roobert"/>
              </a:rPr>
              <a:t>: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Exp: 3.79(9) MeV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Theo: 5.64 MeV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>
              <a:lnSpc>
                <a:spcPct val="114999"/>
              </a:lnSpc>
              <a:defRPr/>
            </a:pP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 Gap is reduced 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by </a:t>
            </a:r>
            <a:r>
              <a:rPr sz="2000">
                <a:solidFill>
                  <a:schemeClr val="tx1"/>
                </a:solidFill>
                <a:latin typeface="Arial"/>
                <a:ea typeface="Arial"/>
                <a:cs typeface="Arial"/>
              </a:rPr>
              <a:t>~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 1.8 MeV!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688625491" name=""/>
          <p:cNvSpPr txBox="1"/>
          <p:nvPr/>
        </p:nvSpPr>
        <p:spPr bwMode="auto">
          <a:xfrm rot="0" flipH="0" flipV="0">
            <a:off x="626615" y="5817718"/>
            <a:ext cx="407551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>
                <a:latin typeface="Roobert"/>
                <a:ea typeface="Roobert"/>
                <a:cs typeface="Roobert"/>
              </a:rPr>
              <a:t>Systematic error of 20% from OMPs variety has been included in error bars</a:t>
            </a:r>
            <a:endParaRPr sz="1200" i="1">
              <a:latin typeface="Roobert"/>
              <a:cs typeface="Roobert"/>
            </a:endParaRPr>
          </a:p>
        </p:txBody>
      </p:sp>
      <p:sp>
        <p:nvSpPr>
          <p:cNvPr id="640659979" name=""/>
          <p:cNvSpPr txBox="1"/>
          <p:nvPr/>
        </p:nvSpPr>
        <p:spPr bwMode="auto">
          <a:xfrm rot="0" flipH="0" flipV="0">
            <a:off x="5736690" y="5436539"/>
            <a:ext cx="587273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Roobert"/>
                <a:ea typeface="Roobert"/>
                <a:cs typeface="Roobert"/>
              </a:rPr>
              <a:t>No </a:t>
            </a:r>
            <a:r>
              <a:rPr sz="1800" i="0">
                <a:latin typeface="Roobert"/>
                <a:ea typeface="Roobert"/>
                <a:cs typeface="Roobert"/>
              </a:rPr>
              <a:t>0p vacancies were observed through </a:t>
            </a:r>
            <a:r>
              <a:rPr sz="1800" i="0" baseline="30000">
                <a:latin typeface="Roobert"/>
                <a:ea typeface="Roobert"/>
                <a:cs typeface="Roobert"/>
              </a:rPr>
              <a:t>20</a:t>
            </a:r>
            <a:r>
              <a:rPr sz="1800" i="0">
                <a:latin typeface="Roobert"/>
                <a:ea typeface="Roobert"/>
                <a:cs typeface="Roobert"/>
              </a:rPr>
              <a:t>O(d,p)</a:t>
            </a:r>
            <a:r>
              <a:rPr sz="1800" i="0" baseline="30000">
                <a:latin typeface="Roobert"/>
                <a:ea typeface="Roobert"/>
                <a:cs typeface="Roobert"/>
              </a:rPr>
              <a:t>21</a:t>
            </a:r>
            <a:r>
              <a:rPr sz="1800" i="0">
                <a:latin typeface="Roobert"/>
                <a:ea typeface="Roobert"/>
                <a:cs typeface="Roobert"/>
              </a:rPr>
              <a:t>O</a:t>
            </a:r>
            <a:r>
              <a:rPr sz="1800" i="0">
                <a:latin typeface="Roobert"/>
                <a:ea typeface="Roobert"/>
                <a:cs typeface="Roobert"/>
              </a:rPr>
              <a:t> </a:t>
            </a:r>
            <a:endParaRPr sz="1800" i="0"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B. Fernández-Domínguez </a:t>
            </a:r>
            <a:r>
              <a:rPr sz="1400" i="1">
                <a:latin typeface="Roobert"/>
                <a:ea typeface="Roobert"/>
                <a:cs typeface="Roobert"/>
              </a:rPr>
              <a:t>et al. </a:t>
            </a:r>
            <a:r>
              <a:rPr sz="1400" i="1">
                <a:latin typeface="Roobert"/>
                <a:ea typeface="Roobert"/>
                <a:cs typeface="Roobert"/>
              </a:rPr>
              <a:t>PRC 84 (2011)</a:t>
            </a:r>
            <a:endParaRPr sz="1400" i="0">
              <a:latin typeface="Roobert"/>
              <a:ea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153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Conclusions</a:t>
            </a:r>
            <a:endParaRPr/>
          </a:p>
        </p:txBody>
      </p:sp>
      <p:sp>
        <p:nvSpPr>
          <p:cNvPr id="175809298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866661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1067757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D989C7-4889-6120-B689-EC8FD821ADBC}" type="slidenum">
              <a:rPr lang="en-US"/>
              <a:t/>
            </a:fld>
            <a:endParaRPr lang="en-US"/>
          </a:p>
        </p:txBody>
      </p:sp>
      <p:sp>
        <p:nvSpPr>
          <p:cNvPr id="1297111883" name=""/>
          <p:cNvSpPr/>
          <p:nvPr/>
        </p:nvSpPr>
        <p:spPr bwMode="auto">
          <a:xfrm rot="0" flipH="0" flipV="0">
            <a:off x="3007867" y="1484777"/>
            <a:ext cx="6918301" cy="1015995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O(d,t)</a:t>
            </a:r>
            <a:r>
              <a:rPr sz="22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reaction as a means to measure SO gap in exotic O isotopes</a:t>
            </a:r>
            <a:endParaRPr sz="22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380834270" name=""/>
          <p:cNvSpPr/>
          <p:nvPr/>
        </p:nvSpPr>
        <p:spPr bwMode="auto">
          <a:xfrm rot="0" flipH="0" flipV="0">
            <a:off x="2933161" y="2677272"/>
            <a:ext cx="6918301" cy="899271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DWBA analysis to extract spectroscopic factors and E</a:t>
            </a:r>
            <a:r>
              <a:rPr sz="22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centroids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for T=3/2 states</a:t>
            </a:r>
            <a:endParaRPr sz="22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242662516" name=""/>
          <p:cNvSpPr/>
          <p:nvPr/>
        </p:nvSpPr>
        <p:spPr bwMode="auto">
          <a:xfrm rot="0" flipH="0" flipV="0">
            <a:off x="3007867" y="3750797"/>
            <a:ext cx="6918301" cy="983687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Comparison with SFO-tls interaction overestimates SO gap due to 0p</a:t>
            </a:r>
            <a:r>
              <a:rPr sz="22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states</a:t>
            </a: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 </a:t>
            </a:r>
            <a:endParaRPr sz="22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654468213" name=""/>
          <p:cNvSpPr/>
          <p:nvPr/>
        </p:nvSpPr>
        <p:spPr bwMode="auto">
          <a:xfrm rot="0" flipH="0" flipV="0">
            <a:off x="2933161" y="4966892"/>
            <a:ext cx="6918301" cy="898567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Theoretical efforts needed to reconcile those states with experimental data!</a:t>
            </a:r>
            <a:endParaRPr sz="22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8774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Acknowledgements</a:t>
            </a:r>
            <a:endParaRPr/>
          </a:p>
        </p:txBody>
      </p:sp>
      <p:sp>
        <p:nvSpPr>
          <p:cNvPr id="5479990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7796542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263750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E17A3D-BC1A-8CC6-F059-FB7376A3D304}" type="slidenum">
              <a:rPr lang="en-US"/>
              <a:t/>
            </a:fld>
            <a:endParaRPr lang="en-US"/>
          </a:p>
        </p:txBody>
      </p:sp>
      <p:pic>
        <p:nvPicPr>
          <p:cNvPr id="18078427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5687" y="1486490"/>
            <a:ext cx="1354532" cy="288966"/>
          </a:xfrm>
          <a:prstGeom prst="rect">
            <a:avLst/>
          </a:prstGeom>
        </p:spPr>
      </p:pic>
      <p:sp>
        <p:nvSpPr>
          <p:cNvPr id="1897797451" name=""/>
          <p:cNvSpPr txBox="1"/>
          <p:nvPr/>
        </p:nvSpPr>
        <p:spPr bwMode="auto">
          <a:xfrm rot="0" flipH="0" flipV="0">
            <a:off x="990807" y="1970366"/>
            <a:ext cx="1600927" cy="3657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T. Roger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Pancin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M. Fisichella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C. Nicole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Saillant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G. Wittwer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V. Morel </a:t>
            </a:r>
            <a:endParaRPr>
              <a:latin typeface="Roobert"/>
              <a:cs typeface="Roobert"/>
            </a:endParaRPr>
          </a:p>
          <a:p>
            <a:pPr marL="283879" indent="-283879">
              <a:buAutoNum type="alphaUcPeriod"/>
              <a:defRPr/>
            </a:pPr>
            <a:r>
              <a:rPr>
                <a:latin typeface="Roobert"/>
                <a:ea typeface="Roobert"/>
                <a:cs typeface="Roobert"/>
              </a:rPr>
              <a:t>Cassisa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J.C. Thomas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O. Sorlin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L. Cáceres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C. Stodel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de Oliveira</a:t>
            </a:r>
            <a:endParaRPr>
              <a:latin typeface="Roobert"/>
              <a:cs typeface="Roobert"/>
            </a:endParaRPr>
          </a:p>
        </p:txBody>
      </p:sp>
      <p:pic>
        <p:nvPicPr>
          <p:cNvPr id="4650985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23824" y="1447527"/>
            <a:ext cx="655695" cy="423178"/>
          </a:xfrm>
          <a:prstGeom prst="rect">
            <a:avLst/>
          </a:prstGeom>
        </p:spPr>
      </p:pic>
      <p:sp>
        <p:nvSpPr>
          <p:cNvPr id="1141729709" name=""/>
          <p:cNvSpPr txBox="1"/>
          <p:nvPr/>
        </p:nvSpPr>
        <p:spPr bwMode="auto">
          <a:xfrm rot="0" flipH="0" flipV="0">
            <a:off x="3194632" y="1998382"/>
            <a:ext cx="2220830" cy="2835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Lois-Fuentes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B. Fernández-Domínguez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M. Caamaño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D. Fernández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D. Regueira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C. Cabo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H. Álvarez-Pol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Y. Ayyad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G. Mantovani</a:t>
            </a:r>
            <a:endParaRPr>
              <a:latin typeface="Roobert"/>
              <a:cs typeface="Roobert"/>
            </a:endParaRPr>
          </a:p>
        </p:txBody>
      </p:sp>
      <p:pic>
        <p:nvPicPr>
          <p:cNvPr id="154782042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06993" y="1357551"/>
            <a:ext cx="798814" cy="546844"/>
          </a:xfrm>
          <a:prstGeom prst="rect">
            <a:avLst/>
          </a:prstGeom>
        </p:spPr>
      </p:pic>
      <p:sp>
        <p:nvSpPr>
          <p:cNvPr id="1022727729" name=""/>
          <p:cNvSpPr txBox="1"/>
          <p:nvPr/>
        </p:nvSpPr>
        <p:spPr bwMode="auto">
          <a:xfrm rot="0" flipH="0" flipV="0">
            <a:off x="5828014" y="2110440"/>
            <a:ext cx="15645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Delaunay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L. Achouri</a:t>
            </a:r>
            <a:endParaRPr>
              <a:latin typeface="Roobert"/>
              <a:cs typeface="Roobert"/>
            </a:endParaRPr>
          </a:p>
        </p:txBody>
      </p:sp>
      <p:pic>
        <p:nvPicPr>
          <p:cNvPr id="149936147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038597" y="1542777"/>
            <a:ext cx="1027899" cy="327929"/>
          </a:xfrm>
          <a:prstGeom prst="rect">
            <a:avLst/>
          </a:prstGeom>
        </p:spPr>
      </p:pic>
      <p:pic>
        <p:nvPicPr>
          <p:cNvPr id="198904226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828014" y="2917728"/>
            <a:ext cx="1057810" cy="567457"/>
          </a:xfrm>
          <a:prstGeom prst="rect">
            <a:avLst/>
          </a:prstGeom>
        </p:spPr>
      </p:pic>
      <p:sp>
        <p:nvSpPr>
          <p:cNvPr id="1962280788" name=""/>
          <p:cNvSpPr txBox="1"/>
          <p:nvPr/>
        </p:nvSpPr>
        <p:spPr bwMode="auto">
          <a:xfrm rot="0" flipH="0" flipV="0">
            <a:off x="5856029" y="3604558"/>
            <a:ext cx="197108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Giovinnazzo</a:t>
            </a:r>
            <a:endParaRPr>
              <a:latin typeface="Roobert"/>
              <a:cs typeface="Roobert"/>
            </a:endParaRPr>
          </a:p>
          <a:p>
            <a:pPr marL="283879" indent="-283879">
              <a:buAutoNum type="alphaUcPeriod"/>
              <a:defRPr/>
            </a:pPr>
            <a:r>
              <a:rPr>
                <a:latin typeface="Roobert"/>
                <a:ea typeface="Roobert"/>
                <a:cs typeface="Roobert"/>
              </a:rPr>
              <a:t>Ortega-Moral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S. Grevy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Q. Delignac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T. Kurtikian</a:t>
            </a:r>
            <a:endParaRPr>
              <a:latin typeface="Roobert"/>
              <a:cs typeface="Roobert"/>
            </a:endParaRPr>
          </a:p>
        </p:txBody>
      </p:sp>
      <p:pic>
        <p:nvPicPr>
          <p:cNvPr id="133871509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7681126" y="1396704"/>
            <a:ext cx="1363174" cy="681586"/>
          </a:xfrm>
          <a:prstGeom prst="rect">
            <a:avLst/>
          </a:prstGeom>
        </p:spPr>
      </p:pic>
      <p:sp>
        <p:nvSpPr>
          <p:cNvPr id="848124794" name=""/>
          <p:cNvSpPr txBox="1"/>
          <p:nvPr/>
        </p:nvSpPr>
        <p:spPr bwMode="auto">
          <a:xfrm rot="0" flipH="0" flipV="0">
            <a:off x="7828156" y="2110439"/>
            <a:ext cx="1641632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cs typeface="Roobert"/>
              </a:rPr>
              <a:t>R. Raabe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O. Poleschuk</a:t>
            </a:r>
            <a:endParaRPr>
              <a:latin typeface="Roobert"/>
              <a:ea typeface="Roobert"/>
              <a:cs typeface="Roobert"/>
            </a:endParaRPr>
          </a:p>
          <a:p>
            <a:pPr marL="283879" indent="-283879">
              <a:buAutoNum type="alphaUcPeriod"/>
              <a:defRPr/>
            </a:pPr>
            <a:r>
              <a:rPr>
                <a:latin typeface="Roobert"/>
                <a:ea typeface="Roobert"/>
                <a:cs typeface="Roobert"/>
              </a:rPr>
              <a:t>Ceuleman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S. Fracassetti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M. Latif</a:t>
            </a:r>
            <a:endParaRPr>
              <a:latin typeface="Roobert"/>
              <a:cs typeface="Roobert"/>
            </a:endParaRPr>
          </a:p>
        </p:txBody>
      </p:sp>
      <p:pic>
        <p:nvPicPr>
          <p:cNvPr id="10371753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889349" y="3711155"/>
            <a:ext cx="1154950" cy="461589"/>
          </a:xfrm>
          <a:prstGeom prst="rect">
            <a:avLst/>
          </a:prstGeom>
        </p:spPr>
      </p:pic>
      <p:sp>
        <p:nvSpPr>
          <p:cNvPr id="2080119989" name=""/>
          <p:cNvSpPr txBox="1"/>
          <p:nvPr/>
        </p:nvSpPr>
        <p:spPr bwMode="auto">
          <a:xfrm rot="0" flipH="0" flipV="0">
            <a:off x="7875096" y="4172744"/>
            <a:ext cx="198548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lphaUcPeriod"/>
              <a:defRPr/>
            </a:pPr>
            <a:r>
              <a:rPr/>
              <a:t>M. Martínez</a:t>
            </a:r>
            <a:endParaRPr/>
          </a:p>
          <a:p>
            <a:pPr>
              <a:defRPr/>
            </a:pPr>
            <a:r>
              <a:rPr/>
              <a:t>J. Dueñas</a:t>
            </a:r>
            <a:endParaRPr/>
          </a:p>
        </p:txBody>
      </p:sp>
      <p:pic>
        <p:nvPicPr>
          <p:cNvPr id="257801547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860583" y="1435858"/>
            <a:ext cx="1791276" cy="603279"/>
          </a:xfrm>
          <a:prstGeom prst="rect">
            <a:avLst/>
          </a:prstGeom>
        </p:spPr>
      </p:pic>
      <p:sp>
        <p:nvSpPr>
          <p:cNvPr id="988291106" name=""/>
          <p:cNvSpPr txBox="1"/>
          <p:nvPr/>
        </p:nvSpPr>
        <p:spPr bwMode="auto">
          <a:xfrm rot="0" flipH="0" flipV="0">
            <a:off x="9935226" y="2141157"/>
            <a:ext cx="164955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D. Suzuki </a:t>
            </a:r>
            <a:endParaRPr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B. Mauss</a:t>
            </a:r>
            <a:endParaRPr>
              <a:latin typeface="Roobert"/>
              <a:cs typeface="Roobert"/>
            </a:endParaRPr>
          </a:p>
        </p:txBody>
      </p:sp>
      <p:pic>
        <p:nvPicPr>
          <p:cNvPr id="1793623087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9860583" y="2917728"/>
            <a:ext cx="1084180" cy="679521"/>
          </a:xfrm>
          <a:prstGeom prst="rect">
            <a:avLst/>
          </a:prstGeom>
        </p:spPr>
      </p:pic>
      <p:sp>
        <p:nvSpPr>
          <p:cNvPr id="1568341530" name=""/>
          <p:cNvSpPr txBox="1"/>
          <p:nvPr/>
        </p:nvSpPr>
        <p:spPr bwMode="auto">
          <a:xfrm rot="0" flipH="0" flipV="0">
            <a:off x="9767079" y="3759035"/>
            <a:ext cx="199520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M. Pellegretti</a:t>
            </a:r>
            <a:endParaRPr/>
          </a:p>
          <a:p>
            <a:pPr>
              <a:defRPr/>
            </a:pPr>
            <a:r>
              <a:rPr/>
              <a:t>T. Marchi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650734" name="Title 1"/>
          <p:cNvSpPr>
            <a:spLocks noGrp="1"/>
          </p:cNvSpPr>
          <p:nvPr>
            <p:ph type="title"/>
          </p:nvPr>
        </p:nvSpPr>
        <p:spPr bwMode="auto">
          <a:xfrm>
            <a:off x="838197" y="2773454"/>
            <a:ext cx="10515600" cy="989851"/>
          </a:xfrm>
        </p:spPr>
        <p:txBody>
          <a:bodyPr/>
          <a:lstStyle/>
          <a:p>
            <a:pPr algn="ctr">
              <a:defRPr/>
            </a:pPr>
            <a:r>
              <a:rPr/>
              <a:t>Extra slides</a:t>
            </a:r>
            <a:endParaRPr/>
          </a:p>
        </p:txBody>
      </p:sp>
      <p:sp>
        <p:nvSpPr>
          <p:cNvPr id="90475123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48308084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28067208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093DDE8-D9D9-A484-5317-42D1F85CBB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9900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gap evolution</a:t>
            </a:r>
            <a:endParaRPr/>
          </a:p>
        </p:txBody>
      </p:sp>
      <p:sp>
        <p:nvSpPr>
          <p:cNvPr id="6616018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462011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055214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A42CB0-2A31-6750-5577-25EB44FEA23B}" type="slidenum">
              <a:rPr lang="en-US"/>
              <a:t/>
            </a:fld>
            <a:endParaRPr lang="en-US"/>
          </a:p>
        </p:txBody>
      </p:sp>
      <p:pic>
        <p:nvPicPr>
          <p:cNvPr id="20192964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76973" y="1833095"/>
            <a:ext cx="4667249" cy="3714750"/>
          </a:xfrm>
          <a:prstGeom prst="rect">
            <a:avLst/>
          </a:prstGeom>
        </p:spPr>
      </p:pic>
      <p:sp>
        <p:nvSpPr>
          <p:cNvPr id="1281054473" name=""/>
          <p:cNvSpPr txBox="1"/>
          <p:nvPr/>
        </p:nvSpPr>
        <p:spPr bwMode="auto">
          <a:xfrm rot="0" flipH="0" flipV="0">
            <a:off x="906764" y="1811617"/>
            <a:ext cx="4471432" cy="373720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16</a:t>
            </a:r>
            <a:r>
              <a:rPr sz="1600">
                <a:latin typeface="Roobert"/>
                <a:ea typeface="Roobert"/>
                <a:cs typeface="Roobert"/>
              </a:rPr>
              <a:t>O(d,t): </a:t>
            </a:r>
            <a:r>
              <a:rPr sz="1200" i="1">
                <a:latin typeface="Roobert"/>
                <a:ea typeface="Roobert"/>
                <a:cs typeface="Roobert"/>
              </a:rPr>
              <a:t>K. H. Purser et al. NPA 132 (1969)</a:t>
            </a:r>
            <a:r>
              <a:rPr sz="1600">
                <a:latin typeface="Roobert"/>
                <a:ea typeface="Roobert"/>
                <a:cs typeface="Roobert"/>
              </a:rPr>
              <a:t>. No need to reanalyze xs bc there is only one state per nlj; just take the Ex</a:t>
            </a:r>
            <a:endParaRPr sz="160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16</a:t>
            </a:r>
            <a:r>
              <a:rPr sz="1600">
                <a:latin typeface="Roobert"/>
                <a:ea typeface="Roobert"/>
                <a:cs typeface="Roobert"/>
              </a:rPr>
              <a:t>O(d,p): Alleged state 3/2- is not </a:t>
            </a:r>
            <a:r>
              <a:rPr sz="1600" i="1">
                <a:latin typeface="Roobert"/>
                <a:ea typeface="Roobert"/>
                <a:cs typeface="Roobert"/>
              </a:rPr>
              <a:t>single-particle</a:t>
            </a:r>
            <a:r>
              <a:rPr sz="1600" i="0">
                <a:latin typeface="Roobert"/>
                <a:ea typeface="Roobert"/>
                <a:cs typeface="Roobert"/>
              </a:rPr>
              <a:t> but j-forbidden stripping. See </a:t>
            </a:r>
            <a:r>
              <a:rPr sz="1200" i="1">
                <a:latin typeface="Roobert"/>
                <a:ea typeface="Roobert"/>
                <a:cs typeface="Roobert"/>
              </a:rPr>
              <a:t>K. Hosono JPSP 25 (1968) </a:t>
            </a:r>
            <a:r>
              <a:rPr sz="1600" i="0">
                <a:latin typeface="Roobert"/>
                <a:ea typeface="Roobert"/>
                <a:cs typeface="Roobert"/>
              </a:rPr>
              <a:t>Table II. This state is neutron 0d</a:t>
            </a:r>
            <a:r>
              <a:rPr sz="1600" i="0" baseline="-25000">
                <a:latin typeface="Roobert"/>
                <a:ea typeface="Roobert"/>
                <a:cs typeface="Roobert"/>
              </a:rPr>
              <a:t>5/2</a:t>
            </a:r>
            <a:r>
              <a:rPr sz="1600" i="0">
                <a:latin typeface="Roobert"/>
                <a:ea typeface="Roobert"/>
                <a:cs typeface="Roobert"/>
              </a:rPr>
              <a:t> + proton 0p</a:t>
            </a:r>
            <a:r>
              <a:rPr sz="1600" i="0" baseline="-25000">
                <a:latin typeface="Roobert"/>
                <a:ea typeface="Roobert"/>
                <a:cs typeface="Roobert"/>
              </a:rPr>
              <a:t>1/2</a:t>
            </a:r>
            <a:r>
              <a:rPr sz="1600" i="0" baseline="30000">
                <a:latin typeface="Roobert"/>
                <a:ea typeface="Roobert"/>
                <a:cs typeface="Roobert"/>
              </a:rPr>
              <a:t>-1</a:t>
            </a:r>
            <a:r>
              <a:rPr sz="1600" i="0">
                <a:latin typeface="Roobert"/>
                <a:ea typeface="Roobert"/>
                <a:cs typeface="Roobert"/>
              </a:rPr>
              <a:t>0d</a:t>
            </a:r>
            <a:r>
              <a:rPr sz="1600" i="0" baseline="-25000">
                <a:latin typeface="Roobert"/>
                <a:ea typeface="Roobert"/>
                <a:cs typeface="Roobert"/>
              </a:rPr>
              <a:t>5/2</a:t>
            </a:r>
            <a:r>
              <a:rPr sz="1600" i="0" baseline="30000">
                <a:latin typeface="Roobert"/>
                <a:ea typeface="Roobert"/>
                <a:cs typeface="Roobert"/>
              </a:rPr>
              <a:t>1</a:t>
            </a:r>
            <a:r>
              <a:rPr sz="1600" i="0">
                <a:latin typeface="Roobert"/>
                <a:ea typeface="Roobert"/>
                <a:cs typeface="Roobert"/>
              </a:rPr>
              <a:t> as I understood from it</a:t>
            </a:r>
            <a:endParaRPr sz="1600" i="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18</a:t>
            </a:r>
            <a:r>
              <a:rPr sz="1600">
                <a:latin typeface="Roobert"/>
                <a:ea typeface="Roobert"/>
                <a:cs typeface="Roobert"/>
              </a:rPr>
              <a:t>O(d,t)</a:t>
            </a:r>
            <a:r>
              <a:rPr sz="1600">
                <a:latin typeface="Roobert"/>
                <a:ea typeface="Roobert"/>
                <a:cs typeface="Roobert"/>
              </a:rPr>
              <a:t>: </a:t>
            </a:r>
            <a:r>
              <a:rPr sz="1200" i="1">
                <a:latin typeface="Roobert"/>
                <a:ea typeface="Roobert"/>
                <a:cs typeface="Roobert"/>
              </a:rPr>
              <a:t>G. Mairle et al. NPA 280 (1977)</a:t>
            </a:r>
            <a:r>
              <a:rPr sz="1600">
                <a:latin typeface="Roobert"/>
                <a:ea typeface="Roobert"/>
                <a:cs typeface="Roobert"/>
              </a:rPr>
              <a:t>. Reanalysis of xs with our OMPs and Fresco. Major discrepancies with their paper </a:t>
            </a:r>
            <a:endParaRPr sz="160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20</a:t>
            </a:r>
            <a:r>
              <a:rPr sz="1600">
                <a:latin typeface="Roobert"/>
                <a:ea typeface="Roobert"/>
                <a:cs typeface="Roobert"/>
              </a:rPr>
              <a:t>O(d,t): this experiment</a:t>
            </a:r>
            <a:endParaRPr sz="1600">
              <a:latin typeface="Roobert"/>
              <a:ea typeface="Roobert"/>
              <a:cs typeface="Roobert"/>
            </a:endParaRPr>
          </a:p>
          <a:p>
            <a:pPr>
              <a:lnSpc>
                <a:spcPct val="114999"/>
              </a:lnSpc>
              <a:defRPr/>
            </a:pPr>
            <a:endParaRPr sz="1600">
              <a:latin typeface="Roobert"/>
              <a:cs typeface="Roobert"/>
            </a:endParaRPr>
          </a:p>
        </p:txBody>
      </p:sp>
      <p:sp>
        <p:nvSpPr>
          <p:cNvPr id="737363219" name=""/>
          <p:cNvSpPr txBox="1"/>
          <p:nvPr/>
        </p:nvSpPr>
        <p:spPr bwMode="auto">
          <a:xfrm rot="0" flipH="0" flipV="0">
            <a:off x="5641249" y="5602941"/>
            <a:ext cx="585727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latin typeface="Roobert"/>
                <a:ea typeface="Roobert"/>
                <a:cs typeface="Roobert"/>
              </a:rPr>
              <a:t>We are lacking theo calculations for 16O and 18O</a:t>
            </a:r>
            <a:endParaRPr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4009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A recap on the SO splitting</a:t>
            </a:r>
            <a:endParaRPr lang="en-GB"/>
          </a:p>
        </p:txBody>
      </p:sp>
      <p:sp>
        <p:nvSpPr>
          <p:cNvPr id="1173341751" name="Content Placeholder 2"/>
          <p:cNvSpPr>
            <a:spLocks noGrp="1"/>
          </p:cNvSpPr>
          <p:nvPr>
            <p:ph idx="1"/>
          </p:nvPr>
        </p:nvSpPr>
        <p:spPr bwMode="auto">
          <a:xfrm>
            <a:off x="838197" y="1438086"/>
            <a:ext cx="10515600" cy="469713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Introduced by M. Goeppert-Mayer, reproduces magic numbers for stable nuclei.</a:t>
            </a:r>
            <a:endParaRPr sz="24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20049381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076134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DC930-1A9D-745F-3CEF-3A5B3A474150}" type="slidenum">
              <a:rPr lang="en-US"/>
              <a:t/>
            </a:fld>
            <a:endParaRPr/>
          </a:p>
        </p:txBody>
      </p:sp>
      <p:sp>
        <p:nvSpPr>
          <p:cNvPr id="12013387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pic>
        <p:nvPicPr>
          <p:cNvPr id="7326184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3404" y="2342960"/>
            <a:ext cx="5063972" cy="3596154"/>
          </a:xfrm>
          <a:prstGeom prst="rect">
            <a:avLst/>
          </a:prstGeom>
        </p:spPr>
      </p:pic>
      <p:sp>
        <p:nvSpPr>
          <p:cNvPr id="791944816" name=""/>
          <p:cNvSpPr txBox="1"/>
          <p:nvPr/>
        </p:nvSpPr>
        <p:spPr bwMode="auto">
          <a:xfrm rot="0" flipH="0" flipV="0">
            <a:off x="6726391" y="2342959"/>
            <a:ext cx="4628124" cy="2987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SO splitting is mainly a surface effect:</a:t>
            </a: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which yields a </a:t>
            </a:r>
            <a:r>
              <a:rPr sz="2200">
                <a:latin typeface="Roobert"/>
                <a:ea typeface="Roobert"/>
                <a:cs typeface="Roobert"/>
              </a:rPr>
              <a:t>l-depending gap:</a:t>
            </a:r>
            <a:endParaRPr sz="22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</p:txBody>
      </p:sp>
      <p:pic>
        <p:nvPicPr>
          <p:cNvPr id="24052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38637" y="3142764"/>
            <a:ext cx="2564744" cy="455579"/>
          </a:xfrm>
          <a:prstGeom prst="rect">
            <a:avLst/>
          </a:prstGeom>
        </p:spPr>
      </p:pic>
      <p:pic>
        <p:nvPicPr>
          <p:cNvPr id="63695135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330125" y="4070228"/>
            <a:ext cx="2181765" cy="759399"/>
          </a:xfrm>
          <a:prstGeom prst="rect">
            <a:avLst/>
          </a:prstGeom>
        </p:spPr>
      </p:pic>
      <p:sp>
        <p:nvSpPr>
          <p:cNvPr id="288429903" name=""/>
          <p:cNvSpPr/>
          <p:nvPr/>
        </p:nvSpPr>
        <p:spPr bwMode="auto">
          <a:xfrm rot="0" flipH="0" flipV="0">
            <a:off x="6867146" y="5014632"/>
            <a:ext cx="3910132" cy="1120585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⇒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Expected to evolve towards more exotic nuclei, where surface blurs</a:t>
            </a:r>
            <a:endParaRPr sz="20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7174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Conclusions</a:t>
            </a:r>
            <a:endParaRPr/>
          </a:p>
        </p:txBody>
      </p:sp>
      <p:sp>
        <p:nvSpPr>
          <p:cNvPr id="11185859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340495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226582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C627867-A383-825F-36F6-DDD96EE6C092}" type="slidenum">
              <a:rPr lang="en-US"/>
              <a:t/>
            </a:fld>
            <a:endParaRPr lang="en-US"/>
          </a:p>
        </p:txBody>
      </p:sp>
      <p:sp>
        <p:nvSpPr>
          <p:cNvPr id="1415211991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5"/>
            <a:ext cx="10515600" cy="4697129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>
              <a:defRPr/>
            </a:pPr>
            <a:r>
              <a:rPr/>
              <a:t>To be determined</a:t>
            </a:r>
            <a:endParaRPr/>
          </a:p>
        </p:txBody>
      </p:sp>
      <p:pic>
        <p:nvPicPr>
          <p:cNvPr id="9765649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19980" y="1899622"/>
            <a:ext cx="6389651" cy="4235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596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9971832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0914626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5878886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5937FE-C2FC-F1C1-D767-B70ACF798319}" type="slidenum">
              <a:rPr lang="en-US"/>
              <a:t/>
            </a:fld>
            <a:endParaRPr lang="en-US"/>
          </a:p>
        </p:txBody>
      </p:sp>
      <p:sp>
        <p:nvSpPr>
          <p:cNvPr id="2009366814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>
              <a:defRPr/>
            </a:pPr>
            <a:endParaRPr/>
          </a:p>
        </p:txBody>
      </p:sp>
      <p:grpSp>
        <p:nvGrpSpPr>
          <p:cNvPr id="1337425833" name=""/>
          <p:cNvGrpSpPr/>
          <p:nvPr/>
        </p:nvGrpSpPr>
        <p:grpSpPr bwMode="auto">
          <a:xfrm>
            <a:off x="7602573" y="3053467"/>
            <a:ext cx="3738172" cy="2754778"/>
            <a:chOff x="0" y="0"/>
            <a:chExt cx="3738172" cy="2754778"/>
          </a:xfrm>
        </p:grpSpPr>
        <p:sp>
          <p:nvSpPr>
            <p:cNvPr id="773063284" name=""/>
            <p:cNvSpPr/>
            <p:nvPr/>
          </p:nvSpPr>
          <p:spPr bwMode="auto">
            <a:xfrm rot="0" flipH="0" flipV="0">
              <a:off x="27664" y="0"/>
              <a:ext cx="3710507" cy="27547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627089162" name=""/>
            <p:cNvCxnSpPr/>
            <p:nvPr/>
          </p:nvCxnSpPr>
          <p:spPr bwMode="auto">
            <a:xfrm flipH="0" flipV="1">
              <a:off x="581848" y="253999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812235" name=""/>
            <p:cNvCxnSpPr/>
            <p:nvPr/>
          </p:nvCxnSpPr>
          <p:spPr bwMode="auto">
            <a:xfrm flipH="0" flipV="1">
              <a:off x="581848" y="188957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648674" name=""/>
            <p:cNvCxnSpPr/>
            <p:nvPr/>
          </p:nvCxnSpPr>
          <p:spPr bwMode="auto">
            <a:xfrm flipH="0" flipV="1">
              <a:off x="581848" y="13292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25267" name=""/>
            <p:cNvCxnSpPr/>
            <p:nvPr/>
          </p:nvCxnSpPr>
          <p:spPr bwMode="auto">
            <a:xfrm flipH="0" flipV="1">
              <a:off x="581848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080163" name=""/>
            <p:cNvCxnSpPr/>
            <p:nvPr/>
          </p:nvCxnSpPr>
          <p:spPr bwMode="auto">
            <a:xfrm flipH="0" flipV="1">
              <a:off x="581848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431802" name=""/>
            <p:cNvSpPr/>
            <p:nvPr/>
          </p:nvSpPr>
          <p:spPr bwMode="auto">
            <a:xfrm rot="0" flipH="0" flipV="0">
              <a:off x="2216040" y="933822"/>
              <a:ext cx="1428748" cy="1764925"/>
            </a:xfrm>
            <a:prstGeom prst="rect">
              <a:avLst/>
            </a:prstGeom>
            <a:solidFill>
              <a:srgbClr val="B3CDE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1633727416" name=""/>
            <p:cNvCxnSpPr/>
            <p:nvPr/>
          </p:nvCxnSpPr>
          <p:spPr bwMode="auto">
            <a:xfrm flipH="0" flipV="1">
              <a:off x="2398135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901123" name=""/>
            <p:cNvCxnSpPr/>
            <p:nvPr/>
          </p:nvCxnSpPr>
          <p:spPr bwMode="auto">
            <a:xfrm flipH="0" flipV="1">
              <a:off x="2398135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768587" name=""/>
            <p:cNvSpPr txBox="1"/>
            <p:nvPr/>
          </p:nvSpPr>
          <p:spPr bwMode="auto">
            <a:xfrm rot="0" flipH="0" flipV="0">
              <a:off x="24784" y="2363108"/>
              <a:ext cx="62926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0s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71596195" name=""/>
            <p:cNvSpPr txBox="1"/>
            <p:nvPr/>
          </p:nvSpPr>
          <p:spPr bwMode="auto">
            <a:xfrm rot="0" flipH="0" flipV="0">
              <a:off x="27664" y="1721758"/>
              <a:ext cx="6802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3/2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504628126" name=""/>
            <p:cNvSpPr txBox="1"/>
            <p:nvPr/>
          </p:nvSpPr>
          <p:spPr bwMode="auto">
            <a:xfrm rot="0" flipH="0" flipV="0">
              <a:off x="24784" y="1161464"/>
              <a:ext cx="68135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367917473" name=""/>
            <p:cNvSpPr txBox="1"/>
            <p:nvPr/>
          </p:nvSpPr>
          <p:spPr bwMode="auto">
            <a:xfrm rot="0" flipH="0" flipV="0">
              <a:off x="0" y="395728"/>
              <a:ext cx="6820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0d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5/2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111693443" name=""/>
            <p:cNvSpPr txBox="1"/>
            <p:nvPr/>
          </p:nvSpPr>
          <p:spPr bwMode="auto">
            <a:xfrm rot="0" flipH="0" flipV="0">
              <a:off x="24784" y="58164"/>
              <a:ext cx="68603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cs typeface="Roobert"/>
                </a:rPr>
                <a:t>1s</a:t>
              </a:r>
              <a:r>
                <a:rPr sz="1600" b="0" baseline="-25000">
                  <a:latin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020091548" name=""/>
            <p:cNvSpPr/>
            <p:nvPr/>
          </p:nvSpPr>
          <p:spPr bwMode="auto">
            <a:xfrm rot="0" flipH="0" flipV="0">
              <a:off x="2500857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2864608" name=""/>
            <p:cNvSpPr/>
            <p:nvPr/>
          </p:nvSpPr>
          <p:spPr bwMode="auto">
            <a:xfrm rot="0" flipH="0" flipV="0">
              <a:off x="2724974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5010993" name=""/>
            <p:cNvSpPr/>
            <p:nvPr/>
          </p:nvSpPr>
          <p:spPr bwMode="auto">
            <a:xfrm rot="0" flipH="0" flipV="0">
              <a:off x="2961769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803397" name=""/>
            <p:cNvSpPr/>
            <p:nvPr/>
          </p:nvSpPr>
          <p:spPr bwMode="auto">
            <a:xfrm rot="0" flipH="0" flipV="0">
              <a:off x="3199892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7013754" name=""/>
            <p:cNvSpPr/>
            <p:nvPr/>
          </p:nvSpPr>
          <p:spPr bwMode="auto">
            <a:xfrm rot="0" flipH="0" flipV="0">
              <a:off x="821630" y="244701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5608448" name=""/>
            <p:cNvSpPr/>
            <p:nvPr/>
          </p:nvSpPr>
          <p:spPr bwMode="auto">
            <a:xfrm rot="0" flipH="0" flipV="0">
              <a:off x="1114128" y="245608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9086563" name=""/>
            <p:cNvSpPr/>
            <p:nvPr/>
          </p:nvSpPr>
          <p:spPr bwMode="auto">
            <a:xfrm rot="0" flipH="0" flipV="0">
              <a:off x="662881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3100529" name=""/>
            <p:cNvSpPr/>
            <p:nvPr/>
          </p:nvSpPr>
          <p:spPr bwMode="auto">
            <a:xfrm rot="0" flipH="0" flipV="0">
              <a:off x="901005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1503924" name=""/>
            <p:cNvSpPr/>
            <p:nvPr/>
          </p:nvSpPr>
          <p:spPr bwMode="auto">
            <a:xfrm rot="0" flipH="0" flipV="0">
              <a:off x="111412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4622423" name=""/>
            <p:cNvSpPr/>
            <p:nvPr/>
          </p:nvSpPr>
          <p:spPr bwMode="auto">
            <a:xfrm rot="0" flipH="0" flipV="0">
              <a:off x="133840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9506631" name=""/>
            <p:cNvSpPr/>
            <p:nvPr/>
          </p:nvSpPr>
          <p:spPr bwMode="auto">
            <a:xfrm rot="0" flipH="0" flipV="0">
              <a:off x="821630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4795834" name=""/>
            <p:cNvSpPr/>
            <p:nvPr/>
          </p:nvSpPr>
          <p:spPr bwMode="auto">
            <a:xfrm rot="0" flipH="0" flipV="0">
              <a:off x="1114128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15271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012453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2835556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96C802-BC6B-7FFE-A28A-D2D27B2AF701}" type="slidenum">
              <a:rPr lang="en-US"/>
              <a:t/>
            </a:fld>
            <a:endParaRPr lang="en-US"/>
          </a:p>
        </p:txBody>
      </p:sp>
      <p:sp>
        <p:nvSpPr>
          <p:cNvPr id="7990081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recap on the SO splitting</a:t>
            </a:r>
            <a:endParaRPr/>
          </a:p>
        </p:txBody>
      </p:sp>
      <p:sp>
        <p:nvSpPr>
          <p:cNvPr id="1400512195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G .Mairle </a:t>
            </a:r>
            <a:r>
              <a:rPr i="1"/>
              <a:t>et al.</a:t>
            </a:r>
            <a:r>
              <a:rPr i="0"/>
              <a:t> (</a:t>
            </a:r>
            <a:r>
              <a:rPr sz="1400" i="0"/>
              <a:t>PLB 304 (1993)</a:t>
            </a:r>
            <a:r>
              <a:rPr i="0"/>
              <a:t>) found systematic trends easily parametrizable.</a:t>
            </a:r>
            <a:endParaRPr i="0"/>
          </a:p>
          <a:p>
            <a:pPr marL="0" indent="0">
              <a:buFont typeface="Arial"/>
              <a:buNone/>
              <a:defRPr/>
            </a:pPr>
            <a:endParaRPr i="0"/>
          </a:p>
        </p:txBody>
      </p:sp>
      <p:pic>
        <p:nvPicPr>
          <p:cNvPr id="1966322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1896152"/>
            <a:ext cx="4304926" cy="3065692"/>
          </a:xfrm>
          <a:prstGeom prst="rect">
            <a:avLst/>
          </a:prstGeom>
        </p:spPr>
      </p:pic>
      <p:sp>
        <p:nvSpPr>
          <p:cNvPr id="1371005554" name=""/>
          <p:cNvSpPr txBox="1"/>
          <p:nvPr/>
        </p:nvSpPr>
        <p:spPr bwMode="auto">
          <a:xfrm rot="0" flipH="0" flipV="0">
            <a:off x="6070807" y="2110439"/>
            <a:ext cx="5151955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Deviations from the trend are found due to: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Loosely bound orbitals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Nuclear matter depletion (</a:t>
            </a:r>
            <a:r>
              <a:rPr sz="2200" baseline="30000">
                <a:latin typeface="Roobert"/>
                <a:ea typeface="Roobert"/>
                <a:cs typeface="Roobert"/>
              </a:rPr>
              <a:t>35</a:t>
            </a:r>
            <a:r>
              <a:rPr sz="2200">
                <a:latin typeface="Roobert"/>
                <a:ea typeface="Roobert"/>
                <a:cs typeface="Roobert"/>
              </a:rPr>
              <a:t>Si)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Role of </a:t>
            </a:r>
            <a:r>
              <a:rPr sz="2200" b="1">
                <a:latin typeface="Roobert"/>
                <a:ea typeface="Roobert"/>
                <a:cs typeface="Roobert"/>
              </a:rPr>
              <a:t>tensor force</a:t>
            </a:r>
            <a:endParaRPr sz="2200" b="1">
              <a:latin typeface="Roobert"/>
              <a:cs typeface="Roobert"/>
            </a:endParaRPr>
          </a:p>
        </p:txBody>
      </p:sp>
      <p:pic>
        <p:nvPicPr>
          <p:cNvPr id="2712533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59231" y="4161746"/>
            <a:ext cx="4572000" cy="1600200"/>
          </a:xfrm>
          <a:prstGeom prst="rect">
            <a:avLst/>
          </a:prstGeom>
        </p:spPr>
      </p:pic>
      <p:sp>
        <p:nvSpPr>
          <p:cNvPr id="895711689" name=""/>
          <p:cNvSpPr/>
          <p:nvPr/>
        </p:nvSpPr>
        <p:spPr bwMode="auto">
          <a:xfrm rot="0" flipH="0" flipV="0">
            <a:off x="1467058" y="4961846"/>
            <a:ext cx="3315073" cy="1185955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Proton-neutron interactions drive </a:t>
            </a:r>
            <a:r>
              <a:rPr sz="2200" b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shell evolution</a:t>
            </a:r>
            <a:endParaRPr sz="2200" b="1">
              <a:solidFill>
                <a:srgbClr val="000000"/>
              </a:solidFill>
            </a:endParaRPr>
          </a:p>
        </p:txBody>
      </p:sp>
      <p:sp>
        <p:nvSpPr>
          <p:cNvPr id="713293538" name=""/>
          <p:cNvSpPr txBox="1"/>
          <p:nvPr/>
        </p:nvSpPr>
        <p:spPr bwMode="auto">
          <a:xfrm rot="0" flipH="0" flipV="0">
            <a:off x="6350955" y="5789705"/>
            <a:ext cx="427699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>
                <a:latin typeface="Roobert"/>
                <a:ea typeface="Roobert"/>
                <a:cs typeface="Roobert"/>
              </a:rPr>
              <a:t>T.Otsuka and Y. Tsunoda, JPG 43 (2016)</a:t>
            </a:r>
            <a:endParaRPr sz="12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3429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3910752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5816040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440075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3F01B1-CDB5-16D3-2D65-92E8F5F722A0}" type="slidenum">
              <a:rPr lang="en-US"/>
              <a:t/>
            </a:fld>
            <a:endParaRPr lang="en-US"/>
          </a:p>
        </p:txBody>
      </p:sp>
      <p:sp>
        <p:nvSpPr>
          <p:cNvPr id="138624391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indent="-349965">
              <a:buFont typeface="Arial"/>
              <a:buAutoNum type="arabicPeriod"/>
              <a:defRPr/>
            </a:pPr>
            <a:r>
              <a:rPr b="0"/>
              <a:t>Proton removal </a:t>
            </a:r>
            <a:r>
              <a:rPr b="0" baseline="30000"/>
              <a:t>20</a:t>
            </a:r>
            <a:r>
              <a:rPr b="0"/>
              <a:t>O(d,</a:t>
            </a:r>
            <a:r>
              <a:rPr b="0" baseline="30000"/>
              <a:t>3</a:t>
            </a:r>
            <a:r>
              <a:rPr b="0"/>
              <a:t>He)</a:t>
            </a:r>
            <a:r>
              <a:rPr b="0" baseline="30000"/>
              <a:t>19</a:t>
            </a:r>
            <a:r>
              <a:rPr b="0"/>
              <a:t>N  to investigate persistence of </a:t>
            </a:r>
            <a:r>
              <a:rPr b="1"/>
              <a:t>Z = 6</a:t>
            </a:r>
            <a:endParaRPr b="1"/>
          </a:p>
        </p:txBody>
      </p:sp>
      <p:grpSp>
        <p:nvGrpSpPr>
          <p:cNvPr id="1158760671" name=""/>
          <p:cNvGrpSpPr/>
          <p:nvPr/>
        </p:nvGrpSpPr>
        <p:grpSpPr bwMode="auto">
          <a:xfrm flipH="0" flipV="0">
            <a:off x="4363786" y="2896075"/>
            <a:ext cx="3866925" cy="2614570"/>
            <a:chOff x="0" y="0"/>
            <a:chExt cx="3866925" cy="2614570"/>
          </a:xfrm>
        </p:grpSpPr>
        <p:grpSp>
          <p:nvGrpSpPr>
            <p:cNvPr id="693878548" name=""/>
            <p:cNvGrpSpPr/>
            <p:nvPr/>
          </p:nvGrpSpPr>
          <p:grpSpPr bwMode="auto">
            <a:xfrm flipH="0" flipV="0">
              <a:off x="0" y="0"/>
              <a:ext cx="3866925" cy="2614570"/>
              <a:chOff x="0" y="0"/>
              <a:chExt cx="3866925" cy="2614570"/>
            </a:xfrm>
          </p:grpSpPr>
          <p:sp>
            <p:nvSpPr>
              <p:cNvPr id="1728259092" name=""/>
              <p:cNvSpPr/>
              <p:nvPr/>
            </p:nvSpPr>
            <p:spPr bwMode="auto">
              <a:xfrm rot="0" flipH="0" flipV="0">
                <a:off x="0" y="0"/>
                <a:ext cx="3645917" cy="261457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942066366" name=""/>
              <p:cNvCxnSpPr/>
              <p:nvPr/>
            </p:nvCxnSpPr>
            <p:spPr bwMode="auto">
              <a:xfrm flipH="0" flipV="1">
                <a:off x="857301" y="2365384"/>
                <a:ext cx="104602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69324" name=""/>
              <p:cNvCxnSpPr/>
              <p:nvPr/>
            </p:nvCxnSpPr>
            <p:spPr bwMode="auto">
              <a:xfrm flipH="0" flipV="1">
                <a:off x="857301" y="1659821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921610" name=""/>
              <p:cNvCxnSpPr/>
              <p:nvPr/>
            </p:nvCxnSpPr>
            <p:spPr bwMode="auto">
              <a:xfrm flipH="0" flipV="1">
                <a:off x="857301" y="1332977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825012" name=""/>
              <p:cNvCxnSpPr/>
              <p:nvPr/>
            </p:nvCxnSpPr>
            <p:spPr bwMode="auto">
              <a:xfrm flipH="0" flipV="1">
                <a:off x="857301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946486" name=""/>
              <p:cNvCxnSpPr/>
              <p:nvPr/>
            </p:nvCxnSpPr>
            <p:spPr bwMode="auto">
              <a:xfrm flipH="0" flipV="1">
                <a:off x="857301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5138149" name=""/>
              <p:cNvSpPr/>
              <p:nvPr/>
            </p:nvSpPr>
            <p:spPr bwMode="auto">
              <a:xfrm rot="0" flipH="0" flipV="0">
                <a:off x="2463046" y="840956"/>
                <a:ext cx="1403879" cy="1675098"/>
              </a:xfrm>
              <a:prstGeom prst="rect">
                <a:avLst/>
              </a:prstGeom>
              <a:solidFill>
                <a:srgbClr val="CAF0F8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b="0">
                    <a:solidFill>
                      <a:srgbClr val="000000"/>
                    </a:solidFill>
                    <a:latin typeface="Roobert"/>
                    <a:ea typeface="Roobert"/>
                    <a:cs typeface="Roobert"/>
                  </a:rPr>
                  <a:t>N = 8</a:t>
                </a:r>
                <a:endParaRPr b="0">
                  <a:solidFill>
                    <a:srgbClr val="000000"/>
                  </a:solidFill>
                  <a:latin typeface="Roobert"/>
                  <a:cs typeface="Roobert"/>
                </a:endParaRPr>
              </a:p>
            </p:txBody>
          </p:sp>
          <p:cxnSp>
            <p:nvCxnSpPr>
              <p:cNvPr id="2064729948" name=""/>
              <p:cNvCxnSpPr/>
              <p:nvPr/>
            </p:nvCxnSpPr>
            <p:spPr bwMode="auto">
              <a:xfrm flipH="0" flipV="1">
                <a:off x="2641972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745246" name=""/>
              <p:cNvCxnSpPr/>
              <p:nvPr/>
            </p:nvCxnSpPr>
            <p:spPr bwMode="auto">
              <a:xfrm flipH="0" flipV="1">
                <a:off x="2641972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4050304" name=""/>
              <p:cNvSpPr txBox="1"/>
              <p:nvPr/>
            </p:nvSpPr>
            <p:spPr bwMode="auto">
              <a:xfrm rot="0" flipH="0" flipV="0">
                <a:off x="309933" y="2197497"/>
                <a:ext cx="61831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562378128" name=""/>
              <p:cNvSpPr txBox="1"/>
              <p:nvPr/>
            </p:nvSpPr>
            <p:spPr bwMode="auto">
              <a:xfrm rot="0" flipH="0" flipV="0">
                <a:off x="312764" y="1588789"/>
                <a:ext cx="66843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769697747" name=""/>
              <p:cNvSpPr txBox="1"/>
              <p:nvPr/>
            </p:nvSpPr>
            <p:spPr bwMode="auto">
              <a:xfrm rot="0" flipH="0" flipV="0">
                <a:off x="309933" y="1057012"/>
                <a:ext cx="669497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93825958" name=""/>
              <p:cNvSpPr txBox="1"/>
              <p:nvPr/>
            </p:nvSpPr>
            <p:spPr bwMode="auto">
              <a:xfrm rot="0" flipH="0" flipV="0">
                <a:off x="285580" y="330249"/>
                <a:ext cx="67020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963141092" name=""/>
              <p:cNvSpPr txBox="1"/>
              <p:nvPr/>
            </p:nvSpPr>
            <p:spPr bwMode="auto">
              <a:xfrm rot="0" flipH="0" flipV="0">
                <a:off x="309933" y="9866"/>
                <a:ext cx="67409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236528469" name=""/>
              <p:cNvSpPr/>
              <p:nvPr/>
            </p:nvSpPr>
            <p:spPr bwMode="auto">
              <a:xfrm rot="0" flipH="0" flipV="0">
                <a:off x="2742904" y="409889"/>
                <a:ext cx="155986" cy="15927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0241409" name=""/>
              <p:cNvSpPr/>
              <p:nvPr/>
            </p:nvSpPr>
            <p:spPr bwMode="auto">
              <a:xfrm rot="0" flipH="0" flipV="0">
                <a:off x="2963121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04558" name=""/>
              <p:cNvSpPr/>
              <p:nvPr/>
            </p:nvSpPr>
            <p:spPr bwMode="auto">
              <a:xfrm rot="0" flipH="0" flipV="0">
                <a:off x="3195794" y="409888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4171881" name=""/>
              <p:cNvSpPr/>
              <p:nvPr/>
            </p:nvSpPr>
            <p:spPr bwMode="auto">
              <a:xfrm rot="0" flipH="0" flipV="0">
                <a:off x="3429772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5838998" name=""/>
              <p:cNvSpPr/>
              <p:nvPr/>
            </p:nvSpPr>
            <p:spPr bwMode="auto">
              <a:xfrm rot="0" flipH="0" flipV="0">
                <a:off x="1092909" y="2277137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73383374" name=""/>
              <p:cNvSpPr/>
              <p:nvPr/>
            </p:nvSpPr>
            <p:spPr bwMode="auto">
              <a:xfrm rot="0" flipH="0" flipV="0">
                <a:off x="1380315" y="2285746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8570339" name=""/>
              <p:cNvSpPr/>
              <p:nvPr/>
            </p:nvSpPr>
            <p:spPr bwMode="auto">
              <a:xfrm rot="0" flipH="0" flipV="0">
                <a:off x="936924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874678498" name=""/>
              <p:cNvSpPr/>
              <p:nvPr/>
            </p:nvSpPr>
            <p:spPr bwMode="auto">
              <a:xfrm rot="0" flipH="0" flipV="0">
                <a:off x="117090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7625441" name=""/>
              <p:cNvSpPr/>
              <p:nvPr/>
            </p:nvSpPr>
            <p:spPr bwMode="auto">
              <a:xfrm rot="0" flipH="0" flipV="0">
                <a:off x="1380315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5453720" name=""/>
              <p:cNvSpPr/>
              <p:nvPr/>
            </p:nvSpPr>
            <p:spPr bwMode="auto">
              <a:xfrm rot="0" flipH="0" flipV="0">
                <a:off x="160069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2397608" name=""/>
              <p:cNvSpPr/>
              <p:nvPr/>
            </p:nvSpPr>
            <p:spPr bwMode="auto">
              <a:xfrm rot="0" flipH="0" flipV="0">
                <a:off x="1092909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7640034" name=""/>
              <p:cNvSpPr/>
              <p:nvPr/>
            </p:nvSpPr>
            <p:spPr bwMode="auto">
              <a:xfrm rot="0" flipH="0" flipV="0">
                <a:off x="1380315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81683556" name=""/>
            <p:cNvCxnSpPr/>
            <p:nvPr/>
          </p:nvCxnSpPr>
          <p:spPr bwMode="auto">
            <a:xfrm flipH="0" flipV="1">
              <a:off x="889576" y="1819098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824240" name=""/>
            <p:cNvCxnSpPr/>
            <p:nvPr/>
          </p:nvCxnSpPr>
          <p:spPr bwMode="auto">
            <a:xfrm flipH="0" flipV="1">
              <a:off x="889576" y="1207682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319742" name=""/>
            <p:cNvCxnSpPr/>
            <p:nvPr/>
          </p:nvCxnSpPr>
          <p:spPr bwMode="auto">
            <a:xfrm flipH="1" flipV="0">
              <a:off x="1869627" y="477703"/>
              <a:ext cx="827398" cy="809617"/>
            </a:xfrm>
            <a:prstGeom prst="line">
              <a:avLst/>
            </a:prstGeom>
            <a:ln w="19049" cap="flat" cmpd="sng" algn="ctr">
              <a:solidFill>
                <a:srgbClr val="FA5555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988965" name=""/>
            <p:cNvCxnSpPr>
              <a:stCxn id="1236528469" idx="2"/>
            </p:cNvCxnSpPr>
            <p:nvPr/>
          </p:nvCxnSpPr>
          <p:spPr bwMode="auto">
            <a:xfrm rot="10799989" flipH="0" flipV="1">
              <a:off x="1826804" y="489528"/>
              <a:ext cx="916099" cy="1246714"/>
            </a:xfrm>
            <a:prstGeom prst="line">
              <a:avLst/>
            </a:prstGeom>
            <a:ln w="19049" cap="flat" cmpd="sng" algn="ctr">
              <a:solidFill>
                <a:srgbClr val="0070C0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285427" name=""/>
            <p:cNvSpPr txBox="1"/>
            <p:nvPr/>
          </p:nvSpPr>
          <p:spPr bwMode="auto">
            <a:xfrm rot="0" flipH="0" flipV="0">
              <a:off x="1869627" y="640198"/>
              <a:ext cx="49018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&gt;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  <p:sp>
          <p:nvSpPr>
            <p:cNvPr id="690777164" name=""/>
            <p:cNvSpPr txBox="1"/>
            <p:nvPr/>
          </p:nvSpPr>
          <p:spPr bwMode="auto">
            <a:xfrm rot="0" flipH="0" flipV="0">
              <a:off x="2019375" y="1420901"/>
              <a:ext cx="49124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</p:grpSp>
      <p:pic>
        <p:nvPicPr>
          <p:cNvPr id="101482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6575" y="2697364"/>
            <a:ext cx="3483277" cy="3201142"/>
          </a:xfrm>
          <a:prstGeom prst="rect">
            <a:avLst/>
          </a:prstGeom>
        </p:spPr>
      </p:pic>
      <p:sp>
        <p:nvSpPr>
          <p:cNvPr id="1088078105" name=""/>
          <p:cNvSpPr txBox="1"/>
          <p:nvPr/>
        </p:nvSpPr>
        <p:spPr bwMode="auto">
          <a:xfrm rot="0" flipH="0" flipV="0">
            <a:off x="1205588" y="5830057"/>
            <a:ext cx="28862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J. Lois-Fuentes, PhD thesis (2023)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1862519922" name=""/>
          <p:cNvSpPr/>
          <p:nvPr/>
        </p:nvSpPr>
        <p:spPr bwMode="auto">
          <a:xfrm rot="0" flipH="0" flipV="0">
            <a:off x="8594451" y="3571831"/>
            <a:ext cx="3101261" cy="1557298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Tensor V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pn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reduces Z = 6 gap as neutrons are added to 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ν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0d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5/2</a:t>
            </a:r>
            <a:endParaRPr sz="2200" b="1" i="0" baseline="-25000">
              <a:solidFill>
                <a:srgbClr val="000000"/>
              </a:solidFill>
            </a:endParaRPr>
          </a:p>
        </p:txBody>
      </p:sp>
      <p:sp>
        <p:nvSpPr>
          <p:cNvPr id="1314087052" name=""/>
          <p:cNvSpPr txBox="1"/>
          <p:nvPr/>
        </p:nvSpPr>
        <p:spPr bwMode="auto">
          <a:xfrm rot="0" flipH="0" flipV="0">
            <a:off x="4558014" y="5593347"/>
            <a:ext cx="36993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Schematic view of tensor interaction in </a:t>
            </a:r>
            <a:r>
              <a:rPr sz="1400" i="1" baseline="30000">
                <a:latin typeface="Roobert"/>
                <a:ea typeface="Roobert"/>
                <a:cs typeface="Roobert"/>
              </a:rPr>
              <a:t>20</a:t>
            </a:r>
            <a:r>
              <a:rPr sz="1400" i="1">
                <a:latin typeface="Roobert"/>
                <a:ea typeface="Roobert"/>
                <a:cs typeface="Roobert"/>
              </a:rPr>
              <a:t>O</a:t>
            </a:r>
            <a:endParaRPr sz="14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7971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5517997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9888558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2488031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AB2129-8638-D61B-A3BB-8B364A1A1080}" type="slidenum">
              <a:rPr lang="en-US"/>
              <a:t/>
            </a:fld>
            <a:endParaRPr lang="en-US"/>
          </a:p>
        </p:txBody>
      </p:sp>
      <p:sp>
        <p:nvSpPr>
          <p:cNvPr id="537455019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marR="0" indent="-349965" algn="l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b="0" strike="noStrike" cap="none" spc="0"/>
              <a:t>Neutron removal </a:t>
            </a:r>
            <a:r>
              <a:rPr b="0" strike="noStrike" cap="none" spc="0" baseline="30000"/>
              <a:t>20</a:t>
            </a:r>
            <a:r>
              <a:rPr b="0" strike="noStrike" cap="none" spc="0"/>
              <a:t>O(d,t)</a:t>
            </a:r>
            <a:r>
              <a:rPr b="0" strike="noStrike" cap="none" spc="0" baseline="30000"/>
              <a:t>19</a:t>
            </a:r>
            <a:r>
              <a:rPr b="0" strike="noStrike" cap="none" spc="0"/>
              <a:t>O to extract </a:t>
            </a:r>
            <a:r>
              <a:rPr b="1" strike="noStrike" cap="none" spc="0"/>
              <a:t>N = 6 SO gap</a:t>
            </a:r>
            <a:endParaRPr b="0" strike="noStrike" cap="none" spc="0"/>
          </a:p>
          <a:p>
            <a:pPr marL="349965" marR="0" indent="-349965" algn="r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endParaRPr b="0" strike="noStrike" cap="none" spc="0"/>
          </a:p>
        </p:txBody>
      </p:sp>
      <p:sp>
        <p:nvSpPr>
          <p:cNvPr id="952314229" name=""/>
          <p:cNvSpPr txBox="1"/>
          <p:nvPr/>
        </p:nvSpPr>
        <p:spPr bwMode="auto">
          <a:xfrm rot="0" flipH="0" flipV="0">
            <a:off x="1586831" y="5793475"/>
            <a:ext cx="28963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Reanalyis of previous data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1136418973" name=""/>
          <p:cNvSpPr txBox="1"/>
          <p:nvPr/>
        </p:nvSpPr>
        <p:spPr bwMode="auto">
          <a:xfrm rot="0" flipH="0" flipV="0">
            <a:off x="5863373" y="5556117"/>
            <a:ext cx="23072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i="1">
                <a:latin typeface="Roobert"/>
                <a:ea typeface="Roobert"/>
                <a:cs typeface="Roobert"/>
              </a:rPr>
              <a:t>IPSM of </a:t>
            </a:r>
            <a:r>
              <a:rPr sz="1400" b="1" i="1" baseline="30000">
                <a:latin typeface="Roobert"/>
                <a:ea typeface="Roobert"/>
                <a:cs typeface="Roobert"/>
              </a:rPr>
              <a:t>20</a:t>
            </a:r>
            <a:r>
              <a:rPr sz="1400" b="1" i="1">
                <a:latin typeface="Roobert"/>
                <a:ea typeface="Roobert"/>
                <a:cs typeface="Roobert"/>
              </a:rPr>
              <a:t>O</a:t>
            </a:r>
            <a:endParaRPr sz="1400" b="1" i="1">
              <a:latin typeface="Roobert"/>
              <a:cs typeface="Roobert"/>
            </a:endParaRPr>
          </a:p>
        </p:txBody>
      </p:sp>
      <p:grpSp>
        <p:nvGrpSpPr>
          <p:cNvPr id="493644375" name=""/>
          <p:cNvGrpSpPr/>
          <p:nvPr/>
        </p:nvGrpSpPr>
        <p:grpSpPr bwMode="auto">
          <a:xfrm>
            <a:off x="5034964" y="2801339"/>
            <a:ext cx="3738170" cy="2754777"/>
            <a:chOff x="0" y="0"/>
            <a:chExt cx="3738170" cy="2754777"/>
          </a:xfrm>
        </p:grpSpPr>
        <p:grpSp>
          <p:nvGrpSpPr>
            <p:cNvPr id="346679860" name=""/>
            <p:cNvGrpSpPr/>
            <p:nvPr/>
          </p:nvGrpSpPr>
          <p:grpSpPr bwMode="auto">
            <a:xfrm>
              <a:off x="0" y="0"/>
              <a:ext cx="3738170" cy="2754777"/>
              <a:chOff x="0" y="0"/>
              <a:chExt cx="3738170" cy="2754777"/>
            </a:xfrm>
          </p:grpSpPr>
          <p:sp>
            <p:nvSpPr>
              <p:cNvPr id="1112435679" name=""/>
              <p:cNvSpPr/>
              <p:nvPr/>
            </p:nvSpPr>
            <p:spPr bwMode="auto">
              <a:xfrm rot="0" flipH="0" flipV="0">
                <a:off x="27663" y="0"/>
                <a:ext cx="3710507" cy="275477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69779713" name=""/>
              <p:cNvCxnSpPr/>
              <p:nvPr/>
            </p:nvCxnSpPr>
            <p:spPr bwMode="auto">
              <a:xfrm rot="0" flipH="0" flipV="1">
                <a:off x="581847" y="253999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298178" name=""/>
              <p:cNvCxnSpPr/>
              <p:nvPr/>
            </p:nvCxnSpPr>
            <p:spPr bwMode="auto">
              <a:xfrm rot="0" flipH="0" flipV="1">
                <a:off x="581847" y="188957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402526" name=""/>
              <p:cNvCxnSpPr/>
              <p:nvPr/>
            </p:nvCxnSpPr>
            <p:spPr bwMode="auto">
              <a:xfrm rot="0" flipH="0" flipV="1">
                <a:off x="581847" y="1329283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690683" name=""/>
              <p:cNvCxnSpPr/>
              <p:nvPr/>
            </p:nvCxnSpPr>
            <p:spPr bwMode="auto">
              <a:xfrm rot="0" flipH="0" flipV="1">
                <a:off x="581847" y="56354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878716" name=""/>
              <p:cNvCxnSpPr/>
              <p:nvPr/>
            </p:nvCxnSpPr>
            <p:spPr bwMode="auto">
              <a:xfrm rot="0" flipH="0" flipV="1">
                <a:off x="581847" y="225983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960834" name=""/>
              <p:cNvCxnSpPr/>
              <p:nvPr/>
            </p:nvCxnSpPr>
            <p:spPr bwMode="auto">
              <a:xfrm rot="0" flipH="0" flipV="1">
                <a:off x="2398134" y="56354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24123" name=""/>
              <p:cNvCxnSpPr/>
              <p:nvPr/>
            </p:nvCxnSpPr>
            <p:spPr bwMode="auto">
              <a:xfrm rot="0" flipH="0" flipV="1">
                <a:off x="2398134" y="225983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2287432" name=""/>
              <p:cNvSpPr txBox="1"/>
              <p:nvPr/>
            </p:nvSpPr>
            <p:spPr bwMode="auto">
              <a:xfrm rot="0" flipH="0" flipV="0">
                <a:off x="24783" y="2363107"/>
                <a:ext cx="629620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145674471" name=""/>
              <p:cNvSpPr txBox="1"/>
              <p:nvPr/>
            </p:nvSpPr>
            <p:spPr bwMode="auto">
              <a:xfrm rot="0" flipH="0" flipV="0">
                <a:off x="27663" y="1721757"/>
                <a:ext cx="6806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057252721" name=""/>
              <p:cNvSpPr txBox="1"/>
              <p:nvPr/>
            </p:nvSpPr>
            <p:spPr bwMode="auto">
              <a:xfrm rot="0" flipH="0" flipV="0">
                <a:off x="24783" y="1161463"/>
                <a:ext cx="68171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30768875" name=""/>
              <p:cNvSpPr txBox="1"/>
              <p:nvPr/>
            </p:nvSpPr>
            <p:spPr bwMode="auto">
              <a:xfrm rot="0" flipH="0" flipV="0">
                <a:off x="0" y="395727"/>
                <a:ext cx="6824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2044311670" name=""/>
              <p:cNvSpPr txBox="1"/>
              <p:nvPr/>
            </p:nvSpPr>
            <p:spPr bwMode="auto">
              <a:xfrm rot="0" flipH="0" flipV="0">
                <a:off x="24783" y="58163"/>
                <a:ext cx="68639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07479101" name=""/>
              <p:cNvSpPr/>
              <p:nvPr/>
            </p:nvSpPr>
            <p:spPr bwMode="auto">
              <a:xfrm rot="0" flipH="0" flipV="0">
                <a:off x="2500857" y="47963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8659239" name=""/>
              <p:cNvSpPr/>
              <p:nvPr/>
            </p:nvSpPr>
            <p:spPr bwMode="auto">
              <a:xfrm rot="0" flipH="0" flipV="0">
                <a:off x="2724973" y="47963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11810139" name=""/>
              <p:cNvSpPr/>
              <p:nvPr/>
            </p:nvSpPr>
            <p:spPr bwMode="auto">
              <a:xfrm rot="0" flipH="0" flipV="0">
                <a:off x="2961768" y="47963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7660520" name=""/>
              <p:cNvSpPr/>
              <p:nvPr/>
            </p:nvSpPr>
            <p:spPr bwMode="auto">
              <a:xfrm rot="0" flipH="0" flipV="0">
                <a:off x="3199890" y="47963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87998806" name=""/>
              <p:cNvSpPr/>
              <p:nvPr/>
            </p:nvSpPr>
            <p:spPr bwMode="auto">
              <a:xfrm rot="0" flipH="0" flipV="0">
                <a:off x="821629" y="2447019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142337" name=""/>
              <p:cNvSpPr/>
              <p:nvPr/>
            </p:nvSpPr>
            <p:spPr bwMode="auto">
              <a:xfrm rot="0" flipH="0" flipV="0">
                <a:off x="1114128" y="245608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8908477" name=""/>
              <p:cNvSpPr/>
              <p:nvPr/>
            </p:nvSpPr>
            <p:spPr bwMode="auto">
              <a:xfrm rot="0" flipH="0" flipV="0">
                <a:off x="662880" y="1805667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29388470" name=""/>
              <p:cNvSpPr/>
              <p:nvPr/>
            </p:nvSpPr>
            <p:spPr bwMode="auto">
              <a:xfrm rot="0" flipH="0" flipV="0">
                <a:off x="901004" y="1805667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750336" name=""/>
              <p:cNvSpPr/>
              <p:nvPr/>
            </p:nvSpPr>
            <p:spPr bwMode="auto">
              <a:xfrm rot="0" flipH="0" flipV="0">
                <a:off x="1114128" y="1805667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5338976" name=""/>
              <p:cNvSpPr/>
              <p:nvPr/>
            </p:nvSpPr>
            <p:spPr bwMode="auto">
              <a:xfrm rot="0" flipH="0" flipV="0">
                <a:off x="1338407" y="1805667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61822515" name=""/>
              <p:cNvSpPr/>
              <p:nvPr/>
            </p:nvSpPr>
            <p:spPr bwMode="auto">
              <a:xfrm rot="0" flipH="0" flipV="0">
                <a:off x="821629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4487405" name=""/>
              <p:cNvSpPr/>
              <p:nvPr/>
            </p:nvSpPr>
            <p:spPr bwMode="auto">
              <a:xfrm rot="0" flipH="0" flipV="0">
                <a:off x="1114128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769424720" name=""/>
              <p:cNvCxnSpPr/>
              <p:nvPr/>
            </p:nvCxnSpPr>
            <p:spPr bwMode="auto">
              <a:xfrm rot="0" flipH="0" flipV="1">
                <a:off x="2398134" y="1329283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863950" name=""/>
              <p:cNvSpPr/>
              <p:nvPr/>
            </p:nvSpPr>
            <p:spPr bwMode="auto">
              <a:xfrm rot="0" flipH="0" flipV="0">
                <a:off x="2637916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2793829" name=""/>
              <p:cNvSpPr/>
              <p:nvPr/>
            </p:nvSpPr>
            <p:spPr bwMode="auto">
              <a:xfrm rot="0" flipH="0" flipV="0">
                <a:off x="2930413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03983626" name=""/>
              <p:cNvCxnSpPr/>
              <p:nvPr/>
            </p:nvCxnSpPr>
            <p:spPr bwMode="auto">
              <a:xfrm rot="0" flipH="0" flipV="1">
                <a:off x="2379111" y="188957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021367" name=""/>
              <p:cNvSpPr/>
              <p:nvPr/>
            </p:nvSpPr>
            <p:spPr bwMode="auto">
              <a:xfrm rot="0" flipH="0" flipV="0">
                <a:off x="2460144" y="1805666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51821998" name=""/>
              <p:cNvSpPr/>
              <p:nvPr/>
            </p:nvSpPr>
            <p:spPr bwMode="auto">
              <a:xfrm rot="0" flipH="0" flipV="0">
                <a:off x="2698268" y="1805666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18782169" name=""/>
              <p:cNvSpPr/>
              <p:nvPr/>
            </p:nvSpPr>
            <p:spPr bwMode="auto">
              <a:xfrm rot="0" flipH="0" flipV="0">
                <a:off x="2911390" y="1805666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3768326" name=""/>
              <p:cNvSpPr/>
              <p:nvPr/>
            </p:nvSpPr>
            <p:spPr bwMode="auto">
              <a:xfrm rot="0" flipH="0" flipV="0">
                <a:off x="3135672" y="1805666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94065169" name=""/>
              <p:cNvCxnSpPr/>
              <p:nvPr/>
            </p:nvCxnSpPr>
            <p:spPr bwMode="auto">
              <a:xfrm rot="0" flipH="0" flipV="1">
                <a:off x="2379111" y="2542717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491459" name=""/>
              <p:cNvSpPr/>
              <p:nvPr/>
            </p:nvSpPr>
            <p:spPr bwMode="auto">
              <a:xfrm rot="0" flipH="0" flipV="0">
                <a:off x="2618893" y="2449739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6781371" name=""/>
              <p:cNvSpPr/>
              <p:nvPr/>
            </p:nvSpPr>
            <p:spPr bwMode="auto">
              <a:xfrm rot="0" flipH="0" flipV="0">
                <a:off x="2911390" y="2458809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764258306" name=""/>
            <p:cNvSpPr/>
            <p:nvPr/>
          </p:nvSpPr>
          <p:spPr bwMode="auto">
            <a:xfrm rot="10799990" flipH="0" flipV="0">
              <a:off x="2261254" y="1282725"/>
              <a:ext cx="101120" cy="681689"/>
            </a:xfrm>
            <a:prstGeom prst="rightBrace">
              <a:avLst>
                <a:gd name="adj1" fmla="val 105882"/>
                <a:gd name="adj2" fmla="val 49052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1880411" name=""/>
            <p:cNvSpPr txBox="1"/>
            <p:nvPr/>
          </p:nvSpPr>
          <p:spPr bwMode="auto">
            <a:xfrm rot="0" flipH="0" flipV="0">
              <a:off x="1787551" y="1439546"/>
              <a:ext cx="713305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latin typeface="Roobert"/>
                  <a:ea typeface="Roobert"/>
                  <a:cs typeface="Roobert"/>
                </a:rPr>
                <a:t>Δ</a:t>
              </a:r>
              <a:r>
                <a:rPr baseline="-25000">
                  <a:latin typeface="Roobert"/>
                  <a:ea typeface="Roobert"/>
                  <a:cs typeface="Roobert"/>
                </a:rPr>
                <a:t>SO</a:t>
              </a:r>
              <a:endParaRPr>
                <a:latin typeface="Roobert"/>
                <a:cs typeface="Roobert"/>
              </a:endParaRPr>
            </a:p>
          </p:txBody>
        </p:sp>
      </p:grpSp>
      <p:pic>
        <p:nvPicPr>
          <p:cNvPr id="501801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2718450"/>
            <a:ext cx="3936435" cy="3097951"/>
          </a:xfrm>
          <a:prstGeom prst="rect">
            <a:avLst/>
          </a:prstGeom>
        </p:spPr>
      </p:pic>
      <p:sp>
        <p:nvSpPr>
          <p:cNvPr id="1924428804" name=""/>
          <p:cNvSpPr/>
          <p:nvPr/>
        </p:nvSpPr>
        <p:spPr bwMode="auto">
          <a:xfrm rot="0" flipH="0" flipV="0">
            <a:off x="8959811" y="2866225"/>
            <a:ext cx="2677782" cy="1096577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Would the gap decrease in </a:t>
            </a: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O?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176232078" name=""/>
          <p:cNvSpPr/>
          <p:nvPr/>
        </p:nvSpPr>
        <p:spPr bwMode="auto">
          <a:xfrm rot="0" flipH="0" flipV="0">
            <a:off x="9022712" y="4214532"/>
            <a:ext cx="2731698" cy="1072565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Can we extract magnitude of tensor force?</a:t>
            </a: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3336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Experimental setup</a:t>
            </a:r>
            <a:endParaRPr/>
          </a:p>
        </p:txBody>
      </p:sp>
      <p:sp>
        <p:nvSpPr>
          <p:cNvPr id="47400045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2905876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3423250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1FEA28-945C-0DE6-6862-EE2F8555BC6B}" type="slidenum">
              <a:rPr lang="en-US"/>
              <a:t/>
            </a:fld>
            <a:endParaRPr lang="en-US"/>
          </a:p>
        </p:txBody>
      </p:sp>
      <p:sp>
        <p:nvSpPr>
          <p:cNvPr id="1212482673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E796 @ LISE in 2022. First transfer experiment with ACTAR TPC!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163806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65441" y="1862204"/>
            <a:ext cx="4273013" cy="4273013"/>
          </a:xfrm>
          <a:prstGeom prst="rect">
            <a:avLst/>
          </a:prstGeom>
        </p:spPr>
      </p:pic>
      <p:pic>
        <p:nvPicPr>
          <p:cNvPr id="4617463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25404" y="2007720"/>
            <a:ext cx="2929933" cy="3179059"/>
          </a:xfrm>
          <a:prstGeom prst="rect">
            <a:avLst/>
          </a:prstGeom>
        </p:spPr>
      </p:pic>
      <p:pic>
        <p:nvPicPr>
          <p:cNvPr id="7790659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5802" y="2353235"/>
            <a:ext cx="3169638" cy="2373508"/>
          </a:xfrm>
          <a:prstGeom prst="rect">
            <a:avLst/>
          </a:prstGeom>
        </p:spPr>
      </p:pic>
      <p:sp>
        <p:nvSpPr>
          <p:cNvPr id="1146472509" name=""/>
          <p:cNvSpPr txBox="1"/>
          <p:nvPr/>
        </p:nvSpPr>
        <p:spPr bwMode="auto">
          <a:xfrm rot="0" flipH="0" flipV="0">
            <a:off x="719999" y="5005473"/>
            <a:ext cx="228894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Silicon sizes:</a:t>
            </a:r>
            <a:endParaRPr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80 x 50 x 0.5 mm</a:t>
            </a:r>
            <a:r>
              <a:rPr baseline="30000">
                <a:latin typeface="Roobert"/>
                <a:ea typeface="Roobert"/>
                <a:cs typeface="Roobert"/>
              </a:rPr>
              <a:t>3</a:t>
            </a:r>
            <a:endParaRPr baseline="30000">
              <a:latin typeface="Roobert"/>
              <a:cs typeface="Roobert"/>
            </a:endParaRPr>
          </a:p>
        </p:txBody>
      </p:sp>
      <p:sp>
        <p:nvSpPr>
          <p:cNvPr id="417376610" name=""/>
          <p:cNvSpPr txBox="1"/>
          <p:nvPr/>
        </p:nvSpPr>
        <p:spPr bwMode="auto">
          <a:xfrm rot="0" flipH="0" flipV="0">
            <a:off x="8305634" y="5269752"/>
            <a:ext cx="25474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Gas mixture:</a:t>
            </a:r>
            <a:endParaRPr>
              <a:latin typeface="Roobert"/>
              <a:ea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90% D</a:t>
            </a:r>
            <a:r>
              <a:rPr baseline="-25000">
                <a:latin typeface="Roobert"/>
                <a:ea typeface="Roobert"/>
                <a:cs typeface="Roobert"/>
              </a:rPr>
              <a:t>2</a:t>
            </a:r>
            <a:r>
              <a:rPr>
                <a:latin typeface="Roobert"/>
                <a:ea typeface="Roobert"/>
                <a:cs typeface="Roobert"/>
              </a:rPr>
              <a:t> + 10 % iC</a:t>
            </a:r>
            <a:r>
              <a:rPr baseline="-25000">
                <a:latin typeface="Roobert"/>
                <a:ea typeface="Roobert"/>
                <a:cs typeface="Roobert"/>
              </a:rPr>
              <a:t>4</a:t>
            </a:r>
            <a:r>
              <a:rPr>
                <a:latin typeface="Roobert"/>
                <a:ea typeface="Roobert"/>
                <a:cs typeface="Roobert"/>
              </a:rPr>
              <a:t>H</a:t>
            </a:r>
            <a:r>
              <a:rPr baseline="-25000">
                <a:latin typeface="Roobert"/>
                <a:ea typeface="Roobert"/>
                <a:cs typeface="Roobert"/>
              </a:rPr>
              <a:t>10</a:t>
            </a:r>
            <a:endParaRPr baseline="-25000"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at 952 mbar</a:t>
            </a:r>
            <a:endParaRPr baseline="30000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8400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170551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4051868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642480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426BB4-3CE4-14A8-F5C3-C933A88DA423}" type="slidenum">
              <a:rPr lang="en-US"/>
              <a:t/>
            </a:fld>
            <a:endParaRPr lang="en-US"/>
          </a:p>
        </p:txBody>
      </p:sp>
      <p:sp>
        <p:nvSpPr>
          <p:cNvPr id="1124386528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1"/>
              <a:t>Intricate</a:t>
            </a:r>
            <a:r>
              <a:rPr b="0"/>
              <a:t> analysis to extract reactions of interest out of noisy data.</a:t>
            </a:r>
            <a:endParaRPr b="0"/>
          </a:p>
        </p:txBody>
      </p:sp>
      <p:pic>
        <p:nvPicPr>
          <p:cNvPr id="1638567358" name=""/>
          <p:cNvPicPr>
            <a:picLocks noChangeAspect="1"/>
          </p:cNvPicPr>
          <p:nvPr/>
        </p:nvPicPr>
        <p:blipFill>
          <a:blip r:embed="rId3"/>
          <a:srcRect l="0" t="6916" r="0" b="0"/>
          <a:stretch/>
        </p:blipFill>
        <p:spPr bwMode="auto">
          <a:xfrm flipH="0" flipV="0">
            <a:off x="1464883" y="1761527"/>
            <a:ext cx="3438645" cy="3134819"/>
          </a:xfrm>
          <a:prstGeom prst="rect">
            <a:avLst/>
          </a:prstGeom>
        </p:spPr>
      </p:pic>
      <p:pic>
        <p:nvPicPr>
          <p:cNvPr id="1897956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70646" y="1961651"/>
            <a:ext cx="4134279" cy="2934696"/>
          </a:xfrm>
          <a:prstGeom prst="rect">
            <a:avLst/>
          </a:prstGeom>
        </p:spPr>
      </p:pic>
      <p:sp>
        <p:nvSpPr>
          <p:cNvPr id="329807454" name=""/>
          <p:cNvSpPr/>
          <p:nvPr/>
        </p:nvSpPr>
        <p:spPr bwMode="auto">
          <a:xfrm rot="0" flipH="0" flipV="0">
            <a:off x="1252279" y="5109887"/>
            <a:ext cx="4059543" cy="945031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Precise </a:t>
            </a:r>
            <a:r>
              <a:rPr lang="en-GB" sz="20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vertex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determination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Improved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 corrections</a:t>
            </a:r>
            <a:endParaRPr sz="2000" b="0" u="sng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223581843" name=""/>
          <p:cNvSpPr txBox="1"/>
          <p:nvPr/>
        </p:nvSpPr>
        <p:spPr bwMode="auto">
          <a:xfrm rot="0" flipH="0" flipV="0">
            <a:off x="1168235" y="4682808"/>
            <a:ext cx="475388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Unique advantages from the TPC:</a:t>
            </a:r>
            <a:endParaRPr sz="2200">
              <a:latin typeface="Roobert"/>
              <a:cs typeface="Roobert"/>
            </a:endParaRPr>
          </a:p>
        </p:txBody>
      </p:sp>
      <p:sp>
        <p:nvSpPr>
          <p:cNvPr id="536172937" name=""/>
          <p:cNvSpPr/>
          <p:nvPr/>
        </p:nvSpPr>
        <p:spPr bwMode="auto">
          <a:xfrm rot="0" flipH="0" flipV="0">
            <a:off x="6456664" y="5109887"/>
            <a:ext cx="4059541" cy="945030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7" indent="-305907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Factor 10 in target number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Implicit PID with 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="0" u="none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8026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14999812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32151848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8605421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3A9529-8092-F8DE-FA80-43A66F7E9480}" type="slidenum">
              <a:rPr lang="en-US"/>
              <a:t/>
            </a:fld>
            <a:endParaRPr lang="en-US"/>
          </a:p>
        </p:txBody>
      </p:sp>
      <p:sp>
        <p:nvSpPr>
          <p:cNvPr id="114624821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Two steps are needed after a binary reaction has been identified.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923843777" name=""/>
          <p:cNvSpPr txBox="1"/>
          <p:nvPr/>
        </p:nvSpPr>
        <p:spPr bwMode="auto">
          <a:xfrm rot="0" flipH="0" flipV="0">
            <a:off x="838197" y="2026395"/>
            <a:ext cx="4887932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1.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PID of tritons by plotting</a:t>
            </a:r>
            <a:endParaRPr lang="en-GB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vs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Sil</a:t>
            </a:r>
            <a:endParaRPr sz="2200" b="0" baseline="-25000">
              <a:solidFill>
                <a:srgbClr val="000000"/>
              </a:solidFill>
              <a:latin typeface="Roobert"/>
              <a:cs typeface="Roobert"/>
            </a:endParaRPr>
          </a:p>
        </p:txBody>
      </p:sp>
      <p:sp>
        <p:nvSpPr>
          <p:cNvPr id="770690659" name=""/>
          <p:cNvSpPr txBox="1"/>
          <p:nvPr/>
        </p:nvSpPr>
        <p:spPr bwMode="auto">
          <a:xfrm rot="0" flipH="0" flipV="0">
            <a:off x="6248024" y="2026395"/>
            <a:ext cx="49120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2.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reconstructed by the 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missing-mass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technique</a:t>
            </a:r>
            <a:endParaRPr sz="2200" b="0">
              <a:solidFill>
                <a:srgbClr val="000000"/>
              </a:solidFill>
              <a:latin typeface="Roobert"/>
              <a:cs typeface="Roobert"/>
            </a:endParaRPr>
          </a:p>
        </p:txBody>
      </p:sp>
      <p:pic>
        <p:nvPicPr>
          <p:cNvPr id="8918819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9011" y="2788756"/>
            <a:ext cx="3505252" cy="3027923"/>
          </a:xfrm>
          <a:prstGeom prst="rect">
            <a:avLst/>
          </a:prstGeom>
        </p:spPr>
      </p:pic>
      <p:pic>
        <p:nvPicPr>
          <p:cNvPr id="17551768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77329" y="2788756"/>
            <a:ext cx="3439655" cy="3115722"/>
          </a:xfrm>
          <a:prstGeom prst="rect">
            <a:avLst/>
          </a:prstGeom>
        </p:spPr>
      </p:pic>
      <p:sp>
        <p:nvSpPr>
          <p:cNvPr id="967604489" name=""/>
          <p:cNvSpPr txBox="1"/>
          <p:nvPr/>
        </p:nvSpPr>
        <p:spPr bwMode="auto">
          <a:xfrm rot="0" flipH="0" flipV="0">
            <a:off x="1176204" y="5799577"/>
            <a:ext cx="4210867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i="1">
                <a:latin typeface="Roobert"/>
                <a:ea typeface="Roobert"/>
                <a:cs typeface="Roobert"/>
              </a:rPr>
              <a:t>Masked punch-through to 2nd front layer</a:t>
            </a:r>
            <a:endParaRPr sz="16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7189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E</a:t>
            </a:r>
            <a:r>
              <a:rPr baseline="-25000"/>
              <a:t>x</a:t>
            </a:r>
            <a:r>
              <a:rPr/>
              <a:t> spectrum</a:t>
            </a:r>
            <a:endParaRPr/>
          </a:p>
        </p:txBody>
      </p:sp>
      <p:sp>
        <p:nvSpPr>
          <p:cNvPr id="201678374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9257939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748363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6C6340-1631-DA40-6A5B-5027472BE890}" type="slidenum">
              <a:rPr lang="en-US"/>
              <a:t/>
            </a:fld>
            <a:endParaRPr lang="en-US"/>
          </a:p>
        </p:txBody>
      </p:sp>
      <p:pic>
        <p:nvPicPr>
          <p:cNvPr id="21270870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903036" y="1251321"/>
            <a:ext cx="7545478" cy="3704202"/>
          </a:xfrm>
          <a:prstGeom prst="rect">
            <a:avLst/>
          </a:prstGeom>
        </p:spPr>
      </p:pic>
      <p:sp>
        <p:nvSpPr>
          <p:cNvPr id="1227320363" name=""/>
          <p:cNvSpPr/>
          <p:nvPr/>
        </p:nvSpPr>
        <p:spPr bwMode="auto">
          <a:xfrm rot="0" flipH="0" flipV="0">
            <a:off x="1543057" y="5020890"/>
            <a:ext cx="3463192" cy="98359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11 observed states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At E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&gt; 15 MeV</a:t>
            </a:r>
            <a:r>
              <a:rPr sz="2000" b="1">
                <a:solidFill>
                  <a:schemeClr val="bg1">
                    <a:lumMod val="65000"/>
                  </a:schemeClr>
                </a:solidFill>
                <a:latin typeface="Roobert"/>
                <a:ea typeface="Roobert"/>
                <a:cs typeface="Roobert"/>
              </a:rPr>
              <a:t> 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Roobert"/>
                <a:ea typeface="Roobert"/>
                <a:cs typeface="Roobert"/>
              </a:rPr>
              <a:t>(p,d) contamination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appears</a:t>
            </a:r>
            <a:endParaRPr sz="2000" b="1" i="0">
              <a:solidFill>
                <a:srgbClr val="000000"/>
              </a:solidFill>
            </a:endParaRPr>
          </a:p>
        </p:txBody>
      </p:sp>
      <p:sp>
        <p:nvSpPr>
          <p:cNvPr id="1311448654" name=""/>
          <p:cNvSpPr/>
          <p:nvPr/>
        </p:nvSpPr>
        <p:spPr bwMode="auto">
          <a:xfrm rot="0" flipH="0" flipV="0">
            <a:off x="6459431" y="5040171"/>
            <a:ext cx="4059540" cy="945029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6" indent="-305906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1n phase space considered: </a:t>
            </a:r>
            <a:r>
              <a:rPr sz="2000" b="0" u="none" baseline="30000">
                <a:solidFill>
                  <a:schemeClr val="tx1"/>
                </a:solidFill>
                <a:latin typeface="Roobert"/>
                <a:cs typeface="Roobert"/>
              </a:rPr>
              <a:t>19</a:t>
            </a: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O </a:t>
            </a:r>
            <a:r>
              <a:rPr sz="2000" b="0" u="none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 </a:t>
            </a:r>
            <a:r>
              <a:rPr sz="2000" b="0" u="none" baseline="30000">
                <a:solidFill>
                  <a:schemeClr val="tx1"/>
                </a:solidFill>
                <a:latin typeface="Roobert"/>
                <a:cs typeface="Roobert"/>
              </a:rPr>
              <a:t>18</a:t>
            </a: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O + n</a:t>
            </a:r>
            <a:endParaRPr sz="2000" b="0" u="none">
              <a:solidFill>
                <a:schemeClr val="tx1"/>
              </a:solidFill>
              <a:latin typeface="Roobert"/>
              <a:cs typeface="Roobert"/>
            </a:endParaRPr>
          </a:p>
          <a:p>
            <a:pPr marL="305906" indent="-305906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2n phase space is </a:t>
            </a: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negligible</a:t>
            </a:r>
            <a:endParaRPr sz="2000" b="0" u="none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positiva inic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/>
        <a:effectStyle/>
        <a:effectStyle/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ONLYOFFICE/9.0.0.172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42</cp:revision>
  <dcterms:created xsi:type="dcterms:W3CDTF">2019-11-20T15:01:32Z</dcterms:created>
  <dcterms:modified xsi:type="dcterms:W3CDTF">2025-08-14T21:59:46Z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0x010100049FBFEDDB2A1C47B4BB882C69983E71</vt:lpwstr>
  </property>
  <property fmtid="{D5CDD505-2E9C-101B-9397-08002B2CF9AE}" pid="3" name="MediaServiceImageTags">
    <vt:lpwstr/>
  </property>
</Properties>
</file>