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2" r:id="rId3"/>
    <p:sldId id="273" r:id="rId4"/>
    <p:sldId id="274" r:id="rId5"/>
    <p:sldId id="275" r:id="rId6"/>
    <p:sldId id="276" r:id="rId7"/>
    <p:sldId id="262" r:id="rId8"/>
    <p:sldId id="279" r:id="rId9"/>
    <p:sldId id="328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9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0E139-BB19-4CC9-B13F-A9C9D4D5F50C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0177-0788-482A-96E3-C32B38491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Lab 2: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understand your data</a:t>
            </a:r>
          </a:p>
          <a:p>
            <a:pPr lvl="1"/>
            <a:r>
              <a:rPr lang="en-US" dirty="0"/>
              <a:t>How is it structured?</a:t>
            </a:r>
          </a:p>
          <a:p>
            <a:pPr lvl="1"/>
            <a:r>
              <a:rPr lang="en-US" dirty="0"/>
              <a:t>How is it organized?</a:t>
            </a:r>
          </a:p>
          <a:p>
            <a:pPr lvl="1"/>
            <a:r>
              <a:rPr lang="en-US" dirty="0"/>
              <a:t>What column headings are available? </a:t>
            </a:r>
          </a:p>
          <a:p>
            <a:pPr lvl="2"/>
            <a:r>
              <a:rPr lang="en-US" dirty="0"/>
              <a:t>Features of the data?</a:t>
            </a:r>
          </a:p>
          <a:p>
            <a:pPr lvl="1"/>
            <a:r>
              <a:rPr lang="en-US" dirty="0"/>
              <a:t>How many unique data points (rows)?</a:t>
            </a:r>
          </a:p>
          <a:p>
            <a:r>
              <a:rPr lang="en-US" dirty="0"/>
              <a:t>Missing values?</a:t>
            </a:r>
          </a:p>
          <a:p>
            <a:pPr lvl="1"/>
            <a:r>
              <a:rPr lang="en-US" dirty="0"/>
              <a:t>“NA” = “Not Available” in R.</a:t>
            </a:r>
          </a:p>
          <a:p>
            <a:pPr lvl="1"/>
            <a:r>
              <a:rPr lang="en-US" dirty="0"/>
              <a:t>Functions usually ignore NA values</a:t>
            </a:r>
          </a:p>
          <a:p>
            <a:pPr lvl="1"/>
            <a:r>
              <a:rPr lang="en-US" dirty="0"/>
              <a:t>Sometimes must be explicit</a:t>
            </a:r>
          </a:p>
          <a:p>
            <a:pPr lvl="2"/>
            <a:r>
              <a:rPr lang="en-US" dirty="0"/>
              <a:t>mean(x, na.rm=TRUE)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Download CPU DB and read-</a:t>
            </a:r>
            <a:r>
              <a:rPr lang="en-US" dirty="0" err="1"/>
              <a:t>data.R</a:t>
            </a:r>
            <a:r>
              <a:rPr lang="en-US" dirty="0"/>
              <a:t> from z.umn.edu/</a:t>
            </a:r>
            <a:r>
              <a:rPr lang="en-US" dirty="0" err="1"/>
              <a:t>lrur</a:t>
            </a:r>
            <a:endParaRPr lang="en-US" dirty="0"/>
          </a:p>
          <a:p>
            <a:r>
              <a:rPr lang="en-US" dirty="0"/>
              <a:t>Load CPU DB data into data frames in R</a:t>
            </a:r>
          </a:p>
          <a:p>
            <a:pPr lvl="1"/>
            <a:r>
              <a:rPr lang="en-US" dirty="0"/>
              <a:t>See Section 2.4</a:t>
            </a:r>
          </a:p>
          <a:p>
            <a:r>
              <a:rPr lang="en-US" dirty="0"/>
              <a:t>Try accessing data frames using examples in Section 2.5</a:t>
            </a:r>
          </a:p>
          <a:p>
            <a:r>
              <a:rPr lang="en-US" dirty="0"/>
              <a:t>Download and complete Lab 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– CPU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Design characteristics and measured performance for 1500+ processors</a:t>
            </a:r>
          </a:p>
          <a:p>
            <a:r>
              <a:rPr lang="en-US" dirty="0"/>
              <a:t>Clock frequency</a:t>
            </a:r>
          </a:p>
          <a:p>
            <a:r>
              <a:rPr lang="en-US" dirty="0"/>
              <a:t>Technology parameters</a:t>
            </a:r>
          </a:p>
          <a:p>
            <a:pPr lvl="1"/>
            <a:r>
              <a:rPr lang="en-US" dirty="0"/>
              <a:t>Number of transistors</a:t>
            </a:r>
          </a:p>
          <a:p>
            <a:pPr lvl="1"/>
            <a:r>
              <a:rPr lang="en-US" dirty="0"/>
              <a:t>Die size</a:t>
            </a:r>
          </a:p>
          <a:p>
            <a:pPr lvl="1"/>
            <a:r>
              <a:rPr lang="en-US" dirty="0"/>
              <a:t>Feature size</a:t>
            </a:r>
          </a:p>
          <a:p>
            <a:pPr lvl="1"/>
            <a:r>
              <a:rPr lang="en-US" dirty="0"/>
              <a:t>Channel length</a:t>
            </a:r>
          </a:p>
          <a:p>
            <a:r>
              <a:rPr lang="en-US" dirty="0"/>
              <a:t>Parallelism parameters</a:t>
            </a:r>
          </a:p>
          <a:p>
            <a:pPr lvl="1"/>
            <a:r>
              <a:rPr lang="en-US" dirty="0"/>
              <a:t>Number of cores, threads</a:t>
            </a:r>
          </a:p>
          <a:p>
            <a:r>
              <a:rPr lang="en-US" dirty="0"/>
              <a:t>Memory parameters</a:t>
            </a:r>
          </a:p>
          <a:p>
            <a:pPr lvl="1"/>
            <a:r>
              <a:rPr lang="en-US" dirty="0"/>
              <a:t>I-cache and D-cache sizes</a:t>
            </a:r>
          </a:p>
          <a:p>
            <a:r>
              <a:rPr lang="en-US" dirty="0"/>
              <a:t>Performance = SPEC CPU integer and floating-point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Frames – Fundamental R Object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nperf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624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read-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data.R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int92.dat, fp92.dat, 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head(x)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Header plus first few rows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int92.dat[15, 12]</a:t>
            </a:r>
          </a:p>
          <a:p>
            <a:pPr lvl="1"/>
            <a:r>
              <a:rPr lang="en-US" dirty="0"/>
              <a:t>row 15, column 12</a:t>
            </a:r>
          </a:p>
          <a:p>
            <a:r>
              <a:rPr lang="en-US" dirty="0"/>
              <a:t>int92.dat[“71”,”perf”]</a:t>
            </a:r>
          </a:p>
          <a:p>
            <a:pPr lvl="1"/>
            <a:r>
              <a:rPr lang="en-US" dirty="0"/>
              <a:t>row labeled “71”, column labeled “</a:t>
            </a:r>
            <a:r>
              <a:rPr lang="en-US" dirty="0" err="1"/>
              <a:t>perf</a:t>
            </a:r>
            <a:r>
              <a:rPr lang="en-US" dirty="0"/>
              <a:t>”</a:t>
            </a:r>
          </a:p>
          <a:p>
            <a:r>
              <a:rPr lang="en-US" dirty="0"/>
              <a:t>int92.dat[ , “clock”]</a:t>
            </a:r>
          </a:p>
          <a:p>
            <a:pPr lvl="1"/>
            <a:r>
              <a:rPr lang="en-US" dirty="0"/>
              <a:t>every row in column labeled “clock”</a:t>
            </a:r>
          </a:p>
          <a:p>
            <a:r>
              <a:rPr lang="en-US" dirty="0"/>
              <a:t>int92.dat[36, ]</a:t>
            </a:r>
          </a:p>
          <a:p>
            <a:pPr lvl="1"/>
            <a:r>
              <a:rPr lang="en-US" dirty="0"/>
              <a:t>every column in row 36</a:t>
            </a:r>
          </a:p>
          <a:p>
            <a:r>
              <a:rPr lang="en-US" dirty="0" err="1"/>
              <a:t>nrow</a:t>
            </a:r>
            <a:r>
              <a:rPr lang="en-US" dirty="0"/>
              <a:t>(int92.dat), </a:t>
            </a:r>
            <a:r>
              <a:rPr lang="en-US" dirty="0" err="1"/>
              <a:t>ncol</a:t>
            </a:r>
            <a:r>
              <a:rPr lang="en-US" dirty="0"/>
              <a:t>(int92.dat)</a:t>
            </a:r>
          </a:p>
          <a:p>
            <a:pPr lvl="1"/>
            <a:r>
              <a:rPr lang="en-US" dirty="0"/>
              <a:t>number of rows, columns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min(int92.dat[, “</a:t>
            </a:r>
            <a:r>
              <a:rPr lang="en-US" dirty="0" err="1"/>
              <a:t>perf</a:t>
            </a:r>
            <a:r>
              <a:rPr lang="en-US" dirty="0"/>
              <a:t>”])</a:t>
            </a:r>
          </a:p>
          <a:p>
            <a:r>
              <a:rPr lang="en-US" dirty="0"/>
              <a:t>max(int92.dat[, “</a:t>
            </a:r>
            <a:r>
              <a:rPr lang="en-US" dirty="0" err="1"/>
              <a:t>perf</a:t>
            </a:r>
            <a:r>
              <a:rPr lang="en-US" dirty="0"/>
              <a:t>”])</a:t>
            </a:r>
          </a:p>
          <a:p>
            <a:r>
              <a:rPr lang="en-US" dirty="0"/>
              <a:t>mean(int92.dat[, “</a:t>
            </a:r>
            <a:r>
              <a:rPr lang="en-US" dirty="0" err="1"/>
              <a:t>perf</a:t>
            </a:r>
            <a:r>
              <a:rPr lang="en-US" dirty="0"/>
              <a:t>”])</a:t>
            </a:r>
          </a:p>
          <a:p>
            <a:r>
              <a:rPr lang="en-US" dirty="0" err="1"/>
              <a:t>sd</a:t>
            </a:r>
            <a:r>
              <a:rPr lang="en-US" dirty="0"/>
              <a:t>(int92.dat[, “</a:t>
            </a:r>
            <a:r>
              <a:rPr lang="en-US" dirty="0" err="1"/>
              <a:t>perf</a:t>
            </a:r>
            <a:r>
              <a:rPr lang="en-US" dirty="0"/>
              <a:t>”])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notation - 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min(int92.dat$perf)</a:t>
            </a:r>
          </a:p>
          <a:p>
            <a:r>
              <a:rPr lang="en-US" dirty="0"/>
              <a:t>max(int92.dat$perf)</a:t>
            </a:r>
          </a:p>
          <a:p>
            <a:r>
              <a:rPr lang="en-US" dirty="0"/>
              <a:t>mean(int92.dat$perf)</a:t>
            </a:r>
          </a:p>
          <a:p>
            <a:r>
              <a:rPr lang="en-US" dirty="0" err="1"/>
              <a:t>sd</a:t>
            </a:r>
            <a:r>
              <a:rPr lang="en-US" dirty="0"/>
              <a:t>(int92.dat$perf)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Sanity Checking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Missing values (NA)</a:t>
            </a:r>
          </a:p>
          <a:p>
            <a:pPr lvl="1"/>
            <a:r>
              <a:rPr lang="en-US" dirty="0"/>
              <a:t>Invalid values – e.g. recorded incorrectly</a:t>
            </a:r>
          </a:p>
          <a:p>
            <a:pPr lvl="1"/>
            <a:r>
              <a:rPr lang="en-US" dirty="0"/>
              <a:t>Outliers – real or errors?</a:t>
            </a:r>
          </a:p>
          <a:p>
            <a:r>
              <a:rPr lang="en-US" dirty="0"/>
              <a:t>Sanity checking</a:t>
            </a:r>
          </a:p>
          <a:p>
            <a:pPr lvl="1"/>
            <a:r>
              <a:rPr lang="en-US" dirty="0"/>
              <a:t>Does data look reasonable?</a:t>
            </a:r>
          </a:p>
          <a:p>
            <a:pPr lvl="1"/>
            <a:r>
              <a:rPr lang="en-US" dirty="0"/>
              <a:t>Is it in a useful format?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Putting it into proper format for analysis</a:t>
            </a:r>
          </a:p>
          <a:p>
            <a:pPr lvl="1"/>
            <a:r>
              <a:rPr lang="en-US" dirty="0"/>
              <a:t>Often the biggest job of the data analysis task!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relevant values per column</a:t>
            </a:r>
          </a:p>
          <a:p>
            <a:pPr lvl="1"/>
            <a:r>
              <a:rPr lang="en-US" dirty="0"/>
              <a:t>Mean, max, min, standard deviation</a:t>
            </a:r>
          </a:p>
          <a:p>
            <a:r>
              <a:rPr lang="en-US" dirty="0"/>
              <a:t>Sort columns looking for outliers, unusual patterns</a:t>
            </a:r>
          </a:p>
          <a:p>
            <a:r>
              <a:rPr lang="en-US" dirty="0"/>
              <a:t>Find fraction of NA values</a:t>
            </a:r>
          </a:p>
          <a:p>
            <a:pPr lvl="1"/>
            <a:r>
              <a:rPr lang="en-US" dirty="0"/>
              <a:t>Are there enough values for analysis?</a:t>
            </a:r>
          </a:p>
          <a:p>
            <a:r>
              <a:rPr lang="en-US" dirty="0"/>
              <a:t>Use table() to find distribution of values</a:t>
            </a:r>
          </a:p>
          <a:p>
            <a:r>
              <a:rPr lang="en-US" dirty="0"/>
              <a:t>Other approaches unique to your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is Messy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No right or wrong answers</a:t>
            </a:r>
          </a:p>
          <a:p>
            <a:pPr lvl="1"/>
            <a:r>
              <a:rPr lang="en-US" dirty="0"/>
              <a:t>Must apply your judgment based on experience</a:t>
            </a:r>
          </a:p>
          <a:p>
            <a:r>
              <a:rPr lang="en-US" dirty="0"/>
              <a:t>Many options, tools available</a:t>
            </a:r>
          </a:p>
          <a:p>
            <a:r>
              <a:rPr lang="en-US" dirty="0"/>
              <a:t>Need to try variations to see what works for your individual needs and data set</a:t>
            </a:r>
          </a:p>
          <a:p>
            <a:r>
              <a:rPr lang="en-US" dirty="0"/>
              <a:t>R is interactive environment</a:t>
            </a:r>
          </a:p>
          <a:p>
            <a:pPr lvl="1"/>
            <a:r>
              <a:rPr lang="en-US" dirty="0"/>
              <a:t>Use it to experiment</a:t>
            </a:r>
          </a:p>
          <a:p>
            <a:pPr lvl="2"/>
            <a:r>
              <a:rPr lang="en-US" dirty="0"/>
              <a:t>What works?</a:t>
            </a:r>
          </a:p>
          <a:p>
            <a:pPr lvl="2"/>
            <a:r>
              <a:rPr lang="en-US" dirty="0"/>
              <a:t>What doesn’t?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527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Lab 2: Data Cleaning</vt:lpstr>
      <vt:lpstr>Example Data – CPU DB</vt:lpstr>
      <vt:lpstr>Data Frames – Fundamental R Object</vt:lpstr>
      <vt:lpstr>Accessing a data frame</vt:lpstr>
      <vt:lpstr>Example functions</vt:lpstr>
      <vt:lpstr>Alternative notation - $</vt:lpstr>
      <vt:lpstr>Sanity Checking and Cleaning Data</vt:lpstr>
      <vt:lpstr>Things to try</vt:lpstr>
      <vt:lpstr>Analyzing Data is Messy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EE5940:  Introduction to Data Modeling Using R</dc:title>
  <dc:creator>david</dc:creator>
  <cp:lastModifiedBy>David J Lilja</cp:lastModifiedBy>
  <cp:revision>225</cp:revision>
  <dcterms:created xsi:type="dcterms:W3CDTF">2006-08-16T00:00:00Z</dcterms:created>
  <dcterms:modified xsi:type="dcterms:W3CDTF">2022-07-14T19:31:49Z</dcterms:modified>
</cp:coreProperties>
</file>