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91" r:id="rId3"/>
    <p:sldId id="312" r:id="rId4"/>
    <p:sldId id="286" r:id="rId5"/>
    <p:sldId id="292" r:id="rId6"/>
    <p:sldId id="329" r:id="rId7"/>
    <p:sldId id="330" r:id="rId8"/>
    <p:sldId id="264" r:id="rId9"/>
    <p:sldId id="287" r:id="rId10"/>
    <p:sldId id="288" r:id="rId11"/>
    <p:sldId id="289" r:id="rId12"/>
    <p:sldId id="314" r:id="rId13"/>
    <p:sldId id="331" r:id="rId14"/>
    <p:sldId id="290" r:id="rId15"/>
    <p:sldId id="293" r:id="rId16"/>
    <p:sldId id="333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9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0E139-BB19-4CC9-B13F-A9C9D4D5F50C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F0177-0788-482A-96E3-C32B38491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3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F0177-0788-482A-96E3-C32B38491A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Lab 3:  Simple Linear Regression (SLR)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y-GB" dirty="0"/>
              <a:t>ŷ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</a:p>
          <a:p>
            <a:r>
              <a:rPr lang="cy-GB" dirty="0"/>
              <a:t>ŷ</a:t>
            </a:r>
            <a:r>
              <a:rPr lang="en-US" dirty="0"/>
              <a:t> = output</a:t>
            </a:r>
          </a:p>
          <a:p>
            <a:r>
              <a:rPr lang="en-US" dirty="0"/>
              <a:t>The ^ means predicted or estimated value, not an actual observed value.</a:t>
            </a:r>
          </a:p>
          <a:p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and a</a:t>
            </a:r>
            <a:r>
              <a:rPr lang="en-US" baseline="-25000" dirty="0"/>
              <a:t>1</a:t>
            </a:r>
            <a:r>
              <a:rPr lang="en-US" dirty="0"/>
              <a:t> = regression coefficients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input data</a:t>
            </a:r>
          </a:p>
          <a:p>
            <a:r>
              <a:rPr lang="en-US" u="sng" dirty="0"/>
              <a:t>Given</a:t>
            </a:r>
            <a:r>
              <a:rPr lang="en-US" dirty="0"/>
              <a:t> many x</a:t>
            </a:r>
            <a:r>
              <a:rPr lang="en-US" baseline="-25000" dirty="0"/>
              <a:t>1</a:t>
            </a:r>
            <a:r>
              <a:rPr lang="en-US" dirty="0"/>
              <a:t>and y pairs, our goal is to </a:t>
            </a:r>
            <a:r>
              <a:rPr lang="en-US" u="sng" dirty="0"/>
              <a:t>compute</a:t>
            </a:r>
            <a:r>
              <a:rPr lang="en-US" dirty="0"/>
              <a:t> a</a:t>
            </a:r>
            <a:r>
              <a:rPr lang="en-US" baseline="-25000" dirty="0"/>
              <a:t>0 </a:t>
            </a:r>
            <a:r>
              <a:rPr lang="en-US" dirty="0"/>
              <a:t>and a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quality – visual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***</a:t>
            </a:r>
          </a:p>
          <a:p>
            <a:pPr lvl="1"/>
            <a:r>
              <a:rPr lang="en-US" dirty="0"/>
              <a:t>0 &lt; p ≤ 0.001</a:t>
            </a:r>
          </a:p>
          <a:p>
            <a:r>
              <a:rPr lang="en-US" dirty="0"/>
              <a:t>**</a:t>
            </a:r>
          </a:p>
          <a:p>
            <a:pPr lvl="1"/>
            <a:r>
              <a:rPr lang="en-US" dirty="0"/>
              <a:t>0.001 &lt; p ≤ 0.01</a:t>
            </a:r>
          </a:p>
          <a:p>
            <a:r>
              <a:rPr lang="en-US" dirty="0"/>
              <a:t>*</a:t>
            </a:r>
          </a:p>
          <a:p>
            <a:pPr lvl="1"/>
            <a:r>
              <a:rPr lang="en-US" dirty="0"/>
              <a:t>0.01 &lt; p ≤ 0.05</a:t>
            </a:r>
          </a:p>
          <a:p>
            <a:r>
              <a:rPr lang="en-US" dirty="0"/>
              <a:t>.</a:t>
            </a:r>
          </a:p>
          <a:p>
            <a:pPr lvl="1"/>
            <a:r>
              <a:rPr lang="en-US" dirty="0"/>
              <a:t>0.05 &lt; p ≤ 0.1</a:t>
            </a:r>
          </a:p>
          <a:p>
            <a:r>
              <a:rPr lang="en-US" dirty="0"/>
              <a:t>[blank]</a:t>
            </a:r>
          </a:p>
          <a:p>
            <a:pPr lvl="1"/>
            <a:r>
              <a:rPr lang="en-US" dirty="0"/>
              <a:t>0.1 &lt; p ≤ 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752600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2800" y="1752601"/>
            <a:ext cx="5791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Estimate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Std. Error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 value 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Pr(&gt;|t|)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(Intercept)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51.78709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53.31513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0.971 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0.332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clock  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0.58635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0.02697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21.741 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&lt;2e-16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***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3733800"/>
            <a:ext cx="3810000" cy="2544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Quick visual indicator of the significance of that coefficient.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quality – residuals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Residual standard error</a:t>
            </a:r>
          </a:p>
          <a:p>
            <a:pPr lvl="1"/>
            <a:r>
              <a:rPr lang="en-US" dirty="0"/>
              <a:t>Measure of total variation in residual values</a:t>
            </a:r>
          </a:p>
          <a:p>
            <a:pPr lvl="1"/>
            <a:r>
              <a:rPr lang="en-US" dirty="0"/>
              <a:t>If residuals are normally distributed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Expect 1</a:t>
            </a:r>
            <a:r>
              <a:rPr lang="en-US" baseline="30000" dirty="0"/>
              <a:t>st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quantiles ≈ 1.5 * standard error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3429000"/>
            <a:ext cx="7315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Residuals: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Min       1Q    Median   3Q   Max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-634.61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-276.17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-30.83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75.38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1299.52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4800600"/>
            <a:ext cx="7848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Estimate Std. Error t value Pr(&gt;|t|)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(Intercept)51.78709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53.31513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0.971 0.332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clock      0.58635  0.02697 21.741 &lt;2e-16 ***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quality – R</a:t>
            </a:r>
            <a:r>
              <a:rPr lang="en-US" baseline="30000" dirty="0"/>
              <a:t>2</a:t>
            </a:r>
            <a:r>
              <a:rPr lang="en-US" dirty="0"/>
              <a:t> and F-statistic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Degrees of freedom = (number of observations used to generate model) – (number of coefficients)</a:t>
            </a:r>
          </a:p>
          <a:p>
            <a:pPr lvl="1"/>
            <a:r>
              <a:rPr lang="en-US" dirty="0"/>
              <a:t>E.g. 256 observations used to compute 2 coefficients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254 degrees of freedom</a:t>
            </a:r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percentage of total variation explained by the model</a:t>
            </a:r>
          </a:p>
          <a:p>
            <a:pPr lvl="1">
              <a:buNone/>
            </a:pPr>
            <a:r>
              <a:rPr lang="en-US" dirty="0"/>
              <a:t>	0 &lt; R</a:t>
            </a:r>
            <a:r>
              <a:rPr lang="en-US" baseline="30000" dirty="0"/>
              <a:t>2 </a:t>
            </a:r>
            <a:r>
              <a:rPr lang="en-US" dirty="0"/>
              <a:t>&lt; 1</a:t>
            </a:r>
          </a:p>
          <a:p>
            <a:r>
              <a:rPr lang="en-US" dirty="0"/>
              <a:t>Adjusted R</a:t>
            </a:r>
            <a:r>
              <a:rPr lang="en-US" baseline="30000" dirty="0"/>
              <a:t>2</a:t>
            </a:r>
            <a:r>
              <a:rPr lang="en-US" dirty="0"/>
              <a:t> – discuss later for multi-factor models</a:t>
            </a:r>
          </a:p>
          <a:p>
            <a:r>
              <a:rPr lang="en-US" dirty="0"/>
              <a:t>F-statistic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Compares current model to a model that has only the intercept parameter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Discussed further in Chapter 4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AF4D669F-FBDE-46D1-A245-9F635CEF73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236688"/>
              </p:ext>
            </p:extLst>
          </p:nvPr>
        </p:nvGraphicFramePr>
        <p:xfrm>
          <a:off x="6172200" y="75820"/>
          <a:ext cx="2568117" cy="3324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6" name="Acrobat Document" r:id="rId3" imgW="5829156" imgH="7543672" progId="AcroExch.Document.DC">
                  <p:embed/>
                </p:oleObj>
              </mc:Choice>
              <mc:Fallback>
                <p:oleObj name="Acrobat Document" r:id="rId3" imgW="5829156" imgH="7543672" progId="AcroExch.Document.DC">
                  <p:embed/>
                  <p:pic>
                    <p:nvPicPr>
                      <p:cNvPr id="3891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75820"/>
                        <a:ext cx="2568117" cy="3324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– A Little Deeper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coefficient of determination</a:t>
            </a:r>
          </a:p>
          <a:p>
            <a:pPr lvl="1">
              <a:buNone/>
            </a:pPr>
            <a:r>
              <a:rPr lang="en-US" dirty="0"/>
              <a:t>= Fraction of total variation explained by model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98613" y="1447800"/>
          <a:ext cx="633571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7" name="Equation" r:id="rId5" imgW="2603500" imgH="1346200" progId="Equation.3">
                  <p:embed/>
                </p:oleObj>
              </mc:Choice>
              <mc:Fallback>
                <p:oleObj name="Equation" r:id="rId5" imgW="2603500" imgH="1346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1447800"/>
                        <a:ext cx="6335712" cy="327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419600" y="0"/>
          <a:ext cx="4847490" cy="627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Acrobat Document" r:id="rId3" imgW="5829156" imgH="7543672" progId="AcroExch.Document.DC">
                  <p:embed/>
                </p:oleObj>
              </mc:Choice>
              <mc:Fallback>
                <p:oleObj name="Acrobat Document" r:id="rId3" imgW="5829156" imgH="7543672" progId="AcroExch.Document.DC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0"/>
                        <a:ext cx="4847490" cy="627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6482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Section 3.4</a:t>
            </a:r>
          </a:p>
          <a:p>
            <a:r>
              <a:rPr lang="en-US" dirty="0"/>
              <a:t>y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f(x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r>
              <a:rPr lang="en-US" dirty="0"/>
              <a:t>fitted(int00.lm) computes </a:t>
            </a:r>
          </a:p>
          <a:p>
            <a:pPr lvl="1">
              <a:buNone/>
            </a:pPr>
            <a:r>
              <a:rPr lang="en-US" dirty="0" err="1"/>
              <a:t>y</a:t>
            </a:r>
            <a:r>
              <a:rPr lang="en-US" baseline="-25000" dirty="0" err="1"/>
              <a:t>f</a:t>
            </a:r>
            <a:r>
              <a:rPr lang="en-US" dirty="0"/>
              <a:t> = f(x</a:t>
            </a:r>
            <a:r>
              <a:rPr lang="en-US" baseline="-25000" dirty="0"/>
              <a:t>i</a:t>
            </a:r>
            <a:r>
              <a:rPr lang="en-US" dirty="0"/>
              <a:t>) for all x</a:t>
            </a:r>
            <a:r>
              <a:rPr lang="en-US" baseline="-25000" dirty="0"/>
              <a:t>i</a:t>
            </a:r>
            <a:endParaRPr lang="en-US" dirty="0"/>
          </a:p>
          <a:p>
            <a:r>
              <a:rPr lang="en-US" dirty="0" err="1"/>
              <a:t>resid</a:t>
            </a:r>
            <a:r>
              <a:rPr lang="en-US" dirty="0"/>
              <a:t>(int00.lm) computes </a:t>
            </a:r>
          </a:p>
          <a:p>
            <a:pPr lvl="1">
              <a:buNone/>
            </a:pP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– </a:t>
            </a:r>
            <a:r>
              <a:rPr lang="en-US" dirty="0" err="1"/>
              <a:t>y</a:t>
            </a:r>
            <a:r>
              <a:rPr lang="en-US" baseline="-25000" dirty="0" err="1"/>
              <a:t>f</a:t>
            </a:r>
            <a:r>
              <a:rPr lang="en-US" dirty="0"/>
              <a:t> for all outputs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 lvl="1">
              <a:buNone/>
            </a:pPr>
            <a:r>
              <a:rPr lang="en-US" i="1" dirty="0"/>
              <a:t>Residuals</a:t>
            </a:r>
            <a:r>
              <a:rPr lang="en-US" dirty="0"/>
              <a:t> = (actual value) – (fitted value)</a:t>
            </a:r>
          </a:p>
          <a:p>
            <a:r>
              <a:rPr lang="en-US" dirty="0"/>
              <a:t>plot(fitted(int00.lm), </a:t>
            </a:r>
            <a:r>
              <a:rPr lang="en-US" dirty="0" err="1"/>
              <a:t>resid</a:t>
            </a:r>
            <a:r>
              <a:rPr lang="en-US" dirty="0"/>
              <a:t>(int00.lm))</a:t>
            </a:r>
          </a:p>
          <a:p>
            <a:pPr lvl="1"/>
            <a:r>
              <a:rPr lang="en-US" dirty="0"/>
              <a:t>Expect randomly distributed around 0</a:t>
            </a:r>
          </a:p>
          <a:p>
            <a:r>
              <a:rPr lang="en-US" dirty="0"/>
              <a:t>Note vertical lines</a:t>
            </a:r>
          </a:p>
          <a:p>
            <a:pPr lvl="1"/>
            <a:r>
              <a:rPr lang="en-US" dirty="0"/>
              <a:t>Different </a:t>
            </a:r>
            <a:r>
              <a:rPr lang="en-US" dirty="0" err="1"/>
              <a:t>perf</a:t>
            </a:r>
            <a:r>
              <a:rPr lang="en-US" dirty="0"/>
              <a:t> (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) with same clock (x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159986" y="457200"/>
          <a:ext cx="4847490" cy="627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Acrobat Document" r:id="rId4" imgW="5829156" imgH="7543672" progId="AcroExch.Document.DC">
                  <p:embed/>
                </p:oleObj>
              </mc:Choice>
              <mc:Fallback>
                <p:oleObj name="Acrobat Document" r:id="rId4" imgW="5829156" imgH="7543672" progId="AcroExch.Document.DC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986" y="457200"/>
                        <a:ext cx="4847490" cy="627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analysis – QQ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4495800" cy="4525963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Quantile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quantile</a:t>
            </a:r>
            <a:r>
              <a:rPr lang="en-US" dirty="0"/>
              <a:t> (QQ) plot</a:t>
            </a:r>
          </a:p>
          <a:p>
            <a:pPr lvl="1"/>
            <a:r>
              <a:rPr lang="en-US" dirty="0" err="1"/>
              <a:t>qqnorm</a:t>
            </a:r>
            <a:r>
              <a:rPr lang="en-US" dirty="0"/>
              <a:t>(</a:t>
            </a:r>
            <a:r>
              <a:rPr lang="en-US" dirty="0" err="1"/>
              <a:t>resid</a:t>
            </a:r>
            <a:r>
              <a:rPr lang="en-US" dirty="0"/>
              <a:t>(int00.lm))</a:t>
            </a:r>
          </a:p>
          <a:p>
            <a:pPr lvl="1"/>
            <a:r>
              <a:rPr lang="en-US" dirty="0" err="1"/>
              <a:t>qqline</a:t>
            </a:r>
            <a:r>
              <a:rPr lang="en-US" dirty="0"/>
              <a:t>(</a:t>
            </a:r>
            <a:r>
              <a:rPr lang="en-US" dirty="0" err="1"/>
              <a:t>resid</a:t>
            </a:r>
            <a:r>
              <a:rPr lang="en-US" dirty="0"/>
              <a:t>(int00.lm))</a:t>
            </a:r>
          </a:p>
          <a:p>
            <a:pPr lvl="1"/>
            <a:r>
              <a:rPr lang="en-US" dirty="0"/>
              <a:t>Expect the points to follow a straight line if error is normally distributed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551" y="5889791"/>
            <a:ext cx="8451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Both the residual plot and QQ plot suggest that a one-factor model</a:t>
            </a:r>
          </a:p>
          <a:p>
            <a:r>
              <a:rPr lang="en-US" sz="2400" i="1" dirty="0"/>
              <a:t> is insufficient for this data, </a:t>
            </a:r>
            <a:r>
              <a:rPr lang="en-US" sz="2400" i="1" u="sng" dirty="0"/>
              <a:t>but it still may be useful</a:t>
            </a:r>
            <a:r>
              <a:rPr lang="en-US" sz="2400" i="1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03C1-7FE6-4244-93A0-FE31C233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Simpler Generation of Diagnostic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F6FF-F614-4F59-8E42-7C28525F7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1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par(</a:t>
            </a:r>
            <a:r>
              <a:rPr lang="fr-FR" sz="2400" dirty="0" err="1"/>
              <a:t>mfrow</a:t>
            </a:r>
            <a:r>
              <a:rPr lang="fr-FR" sz="2400" dirty="0"/>
              <a:t>=c(2,2))  # Display four plots on </a:t>
            </a:r>
            <a:r>
              <a:rPr lang="fr-FR" sz="2400" dirty="0" err="1"/>
              <a:t>two</a:t>
            </a:r>
            <a:r>
              <a:rPr lang="fr-FR" sz="2400" dirty="0"/>
              <a:t> </a:t>
            </a:r>
            <a:r>
              <a:rPr lang="fr-FR" sz="2400" dirty="0" err="1"/>
              <a:t>rows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plot(int00.lm)          # Plot the </a:t>
            </a:r>
            <a:r>
              <a:rPr lang="fr-FR" sz="2400" dirty="0" err="1"/>
              <a:t>residual</a:t>
            </a:r>
            <a:r>
              <a:rPr lang="fr-FR" sz="2400" dirty="0"/>
              <a:t> diagnostics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7553A-000E-4619-8D5C-685D3E59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29" y="1600201"/>
            <a:ext cx="6428571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2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3</a:t>
            </a:r>
          </a:p>
          <a:p>
            <a:r>
              <a:rPr lang="en-US" dirty="0"/>
              <a:t>Download and complete Lab 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191000" y="255413"/>
          <a:ext cx="4953000" cy="641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Acrobat Document" r:id="rId3" imgW="5830114" imgH="7542857" progId="AcroExch.Document.DC">
                  <p:embed/>
                </p:oleObj>
              </mc:Choice>
              <mc:Fallback>
                <p:oleObj name="Acrobat Document" r:id="rId3" imgW="5830114" imgH="7542857" progId="AcroExch.Document.DC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55413"/>
                        <a:ext cx="4953000" cy="6410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/>
              <a:t>plot()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NimbusMonL-Regu"/>
              </a:rPr>
              <a:t>plot(int00.dat[,"clock"],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NimbusMonL-Regu"/>
              </a:rPr>
              <a:t>int00.dat[,"perf"], main="Int2000",</a:t>
            </a:r>
          </a:p>
          <a:p>
            <a:pPr marL="0" indent="0">
              <a:buNone/>
            </a:pPr>
            <a:r>
              <a:rPr lang="en-US" sz="2400" b="0" i="0" u="none" strike="noStrike" baseline="0" dirty="0" err="1">
                <a:latin typeface="NimbusMonL-Regu"/>
              </a:rPr>
              <a:t>xlab</a:t>
            </a:r>
            <a:r>
              <a:rPr lang="en-US" sz="2400" b="0" i="0" u="none" strike="noStrike" baseline="0" dirty="0">
                <a:latin typeface="NimbusMonL-Regu"/>
              </a:rPr>
              <a:t>="Clock", </a:t>
            </a:r>
            <a:r>
              <a:rPr lang="en-US" sz="2400" b="0" i="0" u="none" strike="noStrike" baseline="0" dirty="0" err="1">
                <a:latin typeface="NimbusMonL-Regu"/>
              </a:rPr>
              <a:t>ylab</a:t>
            </a:r>
            <a:r>
              <a:rPr lang="en-US" sz="2400" b="0" i="0" u="none" strike="noStrike" baseline="0" dirty="0">
                <a:latin typeface="NimbusMonL-Regu"/>
              </a:rPr>
              <a:t>="Performance")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look linear?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model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lm()</a:t>
            </a:r>
          </a:p>
          <a:p>
            <a:r>
              <a:rPr lang="en-US" dirty="0"/>
              <a:t>int00.lm &lt;- lm (</a:t>
            </a:r>
            <a:r>
              <a:rPr lang="en-US" dirty="0" err="1"/>
              <a:t>perf</a:t>
            </a:r>
            <a:r>
              <a:rPr lang="en-US" dirty="0"/>
              <a:t> ~ clock)</a:t>
            </a:r>
          </a:p>
          <a:p>
            <a:r>
              <a:rPr lang="cy-GB" dirty="0"/>
              <a:t>ŷ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</a:p>
          <a:p>
            <a:r>
              <a:rPr lang="cy-GB" dirty="0"/>
              <a:t>ŷ</a:t>
            </a:r>
            <a:r>
              <a:rPr lang="en-US" dirty="0"/>
              <a:t> = perf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clock</a:t>
            </a:r>
          </a:p>
          <a:p>
            <a:r>
              <a:rPr lang="en-US" i="1" dirty="0"/>
              <a:t>See example in Section 3.2</a:t>
            </a:r>
          </a:p>
          <a:p>
            <a:r>
              <a:rPr lang="en-US" dirty="0"/>
              <a:t>The ~ indicates a relationship between the two variables – read as “by”</a:t>
            </a:r>
          </a:p>
          <a:p>
            <a:pPr lvl="1"/>
            <a:r>
              <a:rPr lang="en-US" dirty="0"/>
              <a:t>“Model a linear relationship for perf by clock”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model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lm()</a:t>
            </a:r>
          </a:p>
          <a:p>
            <a:r>
              <a:rPr lang="en-US" dirty="0"/>
              <a:t>int00.lm &lt;- lm (</a:t>
            </a:r>
            <a:r>
              <a:rPr lang="en-US" dirty="0" err="1"/>
              <a:t>perf</a:t>
            </a:r>
            <a:r>
              <a:rPr lang="en-US" dirty="0"/>
              <a:t> ~ clock)</a:t>
            </a:r>
          </a:p>
          <a:p>
            <a:r>
              <a:rPr lang="cy-GB" dirty="0"/>
              <a:t>ŷ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</a:p>
          <a:p>
            <a:r>
              <a:rPr lang="cy-GB" dirty="0"/>
              <a:t>ŷ</a:t>
            </a:r>
            <a:r>
              <a:rPr lang="en-US" dirty="0"/>
              <a:t> = perf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clock</a:t>
            </a:r>
          </a:p>
          <a:p>
            <a:r>
              <a:rPr lang="en-US" i="1" dirty="0"/>
              <a:t>See example in Section 3.2</a:t>
            </a:r>
          </a:p>
          <a:p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= 51.8</a:t>
            </a:r>
            <a:r>
              <a:rPr lang="en-US" baseline="-25000" dirty="0"/>
              <a:t> 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= 0.586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en-US" i="1" dirty="0"/>
              <a:t>Final model:  </a:t>
            </a:r>
            <a:r>
              <a:rPr lang="en-US" dirty="0"/>
              <a:t>perf = 51.8 + 0.586 * clock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/>
              <a:t>plot(</a:t>
            </a:r>
            <a:r>
              <a:rPr lang="en-US" dirty="0" err="1"/>
              <a:t>clock,perf</a:t>
            </a:r>
            <a:r>
              <a:rPr lang="en-US" dirty="0"/>
              <a:t>)</a:t>
            </a:r>
          </a:p>
          <a:p>
            <a:r>
              <a:rPr lang="en-US" dirty="0" err="1"/>
              <a:t>abline</a:t>
            </a:r>
            <a:r>
              <a:rPr lang="en-US" dirty="0"/>
              <a:t>(int00.lm)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938290" y="228601"/>
          <a:ext cx="5069185" cy="6560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Acrobat Document" r:id="rId3" imgW="5829156" imgH="7543672" progId="AcroExch.Document.DC">
                  <p:embed/>
                </p:oleObj>
              </mc:Choice>
              <mc:Fallback>
                <p:oleObj name="Acrobat Document" r:id="rId3" imgW="5829156" imgH="7543672" progId="AcroExch.Document.DC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290" y="228601"/>
                        <a:ext cx="5069185" cy="6560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regression line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Code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71600" y="4267200"/>
          <a:ext cx="6134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1" name="Equation" r:id="rId3" imgW="2044700" imgH="431800" progId="Equation.3">
                  <p:embed/>
                </p:oleObj>
              </mc:Choice>
              <mc:Fallback>
                <p:oleObj name="Equation" r:id="rId3" imgW="2044700" imgH="431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67200"/>
                        <a:ext cx="61341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5105400" y="76200"/>
          <a:ext cx="38989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2" name="Acrobat Document" r:id="rId5" imgW="5829156" imgH="7543672" progId="AcroExch.Document.DC">
                  <p:embed/>
                </p:oleObj>
              </mc:Choice>
              <mc:Fallback>
                <p:oleObj name="Acrobat Document" r:id="rId5" imgW="5829156" imgH="7543672" progId="AcroExch.Document.DC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76200"/>
                        <a:ext cx="38989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D62AF39-30E4-4341-9B54-EC1B4C30C0D5}"/>
              </a:ext>
            </a:extLst>
          </p:cNvPr>
          <p:cNvGrpSpPr/>
          <p:nvPr/>
        </p:nvGrpSpPr>
        <p:grpSpPr>
          <a:xfrm>
            <a:off x="7772400" y="1295400"/>
            <a:ext cx="487748" cy="762000"/>
            <a:chOff x="7772400" y="1295400"/>
            <a:chExt cx="487748" cy="7620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772400" y="1295400"/>
              <a:ext cx="0" cy="7620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924800" y="144780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e</a:t>
              </a:r>
              <a:r>
                <a:rPr lang="en-US" baseline="-25000" dirty="0" err="1">
                  <a:solidFill>
                    <a:srgbClr val="FF0000"/>
                  </a:solidFill>
                </a:rPr>
                <a:t>i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n 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 pairs</a:t>
            </a:r>
          </a:p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endParaRPr lang="en-US" baseline="-25000" dirty="0"/>
          </a:p>
          <a:p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i="1" dirty="0"/>
              <a:t>residual</a:t>
            </a:r>
          </a:p>
          <a:p>
            <a:pPr lvl="1">
              <a:buNone/>
            </a:pPr>
            <a:r>
              <a:rPr lang="en-US" i="1" dirty="0"/>
              <a:t>= (predicted by line) - (actual)</a:t>
            </a:r>
          </a:p>
          <a:p>
            <a:r>
              <a:rPr lang="en-US" dirty="0"/>
              <a:t>Minimize sum-of-squares of residuals</a:t>
            </a:r>
          </a:p>
          <a:p>
            <a:endParaRPr lang="en-US" baseline="-25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partial derivatives to zero to find minima</a:t>
            </a:r>
          </a:p>
          <a:p>
            <a:endParaRPr lang="en-US" baseline="-25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equations, two unknowns</a:t>
            </a:r>
          </a:p>
          <a:p>
            <a:pPr lvl="1"/>
            <a:r>
              <a:rPr lang="en-US" dirty="0"/>
              <a:t>Solve for a</a:t>
            </a:r>
            <a:r>
              <a:rPr lang="en-US" baseline="-25000" dirty="0"/>
              <a:t>0</a:t>
            </a:r>
            <a:r>
              <a:rPr lang="en-US" dirty="0"/>
              <a:t>, a</a:t>
            </a:r>
            <a:r>
              <a:rPr lang="en-US" baseline="-25000" dirty="0"/>
              <a:t>1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19400" y="3124200"/>
          <a:ext cx="3714750" cy="1969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8" name="Equation" r:id="rId3" imgW="1676400" imgH="889000" progId="Equation.3">
                  <p:embed/>
                </p:oleObj>
              </mc:Choice>
              <mc:Fallback>
                <p:oleObj name="Equation" r:id="rId3" imgW="1676400" imgH="889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24200"/>
                        <a:ext cx="3714750" cy="1969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209800"/>
          <a:ext cx="2667000" cy="916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9" name="Equation" r:id="rId5" imgW="1257300" imgH="431800" progId="Equation.3">
                  <p:embed/>
                </p:oleObj>
              </mc:Choice>
              <mc:Fallback>
                <p:oleObj name="Equation" r:id="rId5" imgW="1257300" imgH="431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2667000" cy="916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6477000" y="0"/>
          <a:ext cx="2530475" cy="327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Acrobat Document" r:id="rId3" imgW="5829156" imgH="7543672" progId="AcroExch.Document.DC">
                  <p:embed/>
                </p:oleObj>
              </mc:Choice>
              <mc:Fallback>
                <p:oleObj name="Acrobat Document" r:id="rId3" imgW="5829156" imgH="7543672" progId="AcroExch.Document.DC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0"/>
                        <a:ext cx="2530475" cy="3275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Section 3.3</a:t>
            </a:r>
          </a:p>
          <a:p>
            <a:r>
              <a:rPr lang="en-US" dirty="0"/>
              <a:t>summary(int00.lm)</a:t>
            </a:r>
          </a:p>
          <a:p>
            <a:r>
              <a:rPr lang="en-US" dirty="0"/>
              <a:t>Residuals = actual value – fitted value</a:t>
            </a:r>
          </a:p>
          <a:p>
            <a:pPr lvl="1"/>
            <a:r>
              <a:rPr lang="en-US" dirty="0"/>
              <a:t>above/below line = positive/negative residual</a:t>
            </a:r>
          </a:p>
          <a:p>
            <a:pPr lvl="1"/>
            <a:r>
              <a:rPr lang="en-US" dirty="0"/>
              <a:t>Expect median of residuals ≈ 0</a:t>
            </a:r>
          </a:p>
          <a:p>
            <a:pPr lvl="1"/>
            <a:r>
              <a:rPr lang="en-US" dirty="0"/>
              <a:t>Expect residuals normally distributed around 0</a:t>
            </a:r>
          </a:p>
          <a:p>
            <a:pPr lvl="1"/>
            <a:r>
              <a:rPr lang="en-US" dirty="0"/>
              <a:t>Expect min, max approx same distance from 0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Min       1Q    Median   3Q   Max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-634.61 -276.17 -30.83 75.38 1299.52 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quality –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114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Standard error = measure of total variation in residuals</a:t>
            </a:r>
          </a:p>
          <a:p>
            <a:pPr lvl="1"/>
            <a:r>
              <a:rPr lang="en-US" dirty="0"/>
              <a:t>If normally distributed </a:t>
            </a:r>
            <a:r>
              <a:rPr lang="en-US" dirty="0">
                <a:sym typeface="Wingdings" panose="05000000000000000000" pitchFamily="2" charset="2"/>
              </a:rPr>
              <a:t> e</a:t>
            </a:r>
            <a:r>
              <a:rPr lang="en-US" dirty="0"/>
              <a:t>xpect std err = 5-10x smaller than coefficient value</a:t>
            </a:r>
          </a:p>
          <a:p>
            <a:pPr lvl="1"/>
            <a:r>
              <a:rPr lang="en-US" dirty="0"/>
              <a:t>Small value </a:t>
            </a:r>
            <a:r>
              <a:rPr lang="en-US" dirty="0">
                <a:sym typeface="Wingdings" pitchFamily="2" charset="2"/>
              </a:rPr>
              <a:t> small variability</a:t>
            </a:r>
          </a:p>
          <a:p>
            <a:r>
              <a:rPr lang="en-US" dirty="0" err="1">
                <a:sym typeface="Wingdings" pitchFamily="2" charset="2"/>
              </a:rPr>
              <a:t>Pr</a:t>
            </a:r>
            <a:r>
              <a:rPr lang="en-US" dirty="0">
                <a:sym typeface="Wingdings" pitchFamily="2" charset="2"/>
              </a:rPr>
              <a:t>(&gt;|t|) = p-value = </a:t>
            </a:r>
            <a:r>
              <a:rPr lang="en-US" dirty="0" err="1">
                <a:sym typeface="Wingdings" pitchFamily="2" charset="2"/>
              </a:rPr>
              <a:t>Pr</a:t>
            </a:r>
            <a:r>
              <a:rPr lang="en-US" dirty="0">
                <a:sym typeface="Wingdings" pitchFamily="2" charset="2"/>
              </a:rPr>
              <a:t>(you obtain a t-value this large or larger if null hypothesis is true)</a:t>
            </a:r>
          </a:p>
          <a:p>
            <a:pPr lvl="1"/>
            <a:r>
              <a:rPr lang="en-US" dirty="0">
                <a:sym typeface="Wingdings" pitchFamily="2" charset="2"/>
              </a:rPr>
              <a:t>Tests </a:t>
            </a:r>
            <a:r>
              <a:rPr lang="en-US" i="1" dirty="0">
                <a:sym typeface="Wingdings" pitchFamily="2" charset="2"/>
              </a:rPr>
              <a:t>null hypothesis </a:t>
            </a:r>
            <a:r>
              <a:rPr lang="en-US" dirty="0">
                <a:sym typeface="Wingdings" pitchFamily="2" charset="2"/>
              </a:rPr>
              <a:t>that this variable has no correlation with dependent variable, i.e., this variable has zero effect on output</a:t>
            </a:r>
          </a:p>
          <a:p>
            <a:pPr lvl="1"/>
            <a:r>
              <a:rPr lang="en-US" dirty="0">
                <a:sym typeface="Wingdings" pitchFamily="2" charset="2"/>
              </a:rPr>
              <a:t>If p-value &lt; significance level (</a:t>
            </a:r>
            <a:r>
              <a:rPr lang="el-GR" dirty="0">
                <a:sym typeface="Wingdings" pitchFamily="2" charset="2"/>
              </a:rPr>
              <a:t>α</a:t>
            </a:r>
            <a:r>
              <a:rPr lang="en-US" dirty="0">
                <a:sym typeface="Wingdings" pitchFamily="2" charset="2"/>
              </a:rPr>
              <a:t>), sample data is sufficient to reject the null hypothesis for population</a:t>
            </a:r>
          </a:p>
          <a:p>
            <a:pPr lvl="1"/>
            <a:r>
              <a:rPr lang="en-US" dirty="0">
                <a:sym typeface="Wingdings" pitchFamily="2" charset="2"/>
              </a:rPr>
              <a:t>If (p-value &lt; </a:t>
            </a:r>
            <a:r>
              <a:rPr lang="el-GR" dirty="0">
                <a:sym typeface="Wingdings" pitchFamily="2" charset="2"/>
              </a:rPr>
              <a:t>α</a:t>
            </a:r>
            <a:r>
              <a:rPr lang="en-US" dirty="0">
                <a:sym typeface="Wingdings" pitchFamily="2" charset="2"/>
              </a:rPr>
              <a:t>)</a:t>
            </a:r>
            <a:r>
              <a:rPr lang="el-GR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coefficient has higher probability of non-zero effect  </a:t>
            </a:r>
            <a:r>
              <a:rPr lang="en-US" i="1" dirty="0">
                <a:sym typeface="Wingdings" pitchFamily="2" charset="2"/>
              </a:rPr>
              <a:t>strong evidence </a:t>
            </a:r>
            <a:r>
              <a:rPr lang="en-US" dirty="0">
                <a:sym typeface="Wingdings" pitchFamily="2" charset="2"/>
              </a:rPr>
              <a:t>it is probably useful in the model</a:t>
            </a:r>
          </a:p>
          <a:p>
            <a:pPr lvl="1"/>
            <a:r>
              <a:rPr lang="en-US" dirty="0">
                <a:sym typeface="Wingdings" pitchFamily="2" charset="2"/>
              </a:rPr>
              <a:t>Typically choose </a:t>
            </a:r>
            <a:r>
              <a:rPr lang="el-GR" dirty="0">
                <a:sym typeface="Wingdings" pitchFamily="2" charset="2"/>
              </a:rPr>
              <a:t>α</a:t>
            </a:r>
            <a:r>
              <a:rPr lang="en-US" dirty="0">
                <a:sym typeface="Wingdings" pitchFamily="2" charset="2"/>
              </a:rPr>
              <a:t> = 0.05 or 0.1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5181600"/>
            <a:ext cx="8763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Estimate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Std. Error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 value </a:t>
            </a:r>
            <a:r>
              <a:rPr lang="en-US" sz="2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Pr(&gt;|t|)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(Intercept)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51.78709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53.31513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0.971   </a:t>
            </a:r>
            <a:r>
              <a:rPr lang="en-US" sz="2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0.332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clock      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0.58635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0.02697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21.741   </a:t>
            </a:r>
            <a:r>
              <a:rPr lang="en-US" sz="2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&lt;2e-16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***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930</Words>
  <Application>Microsoft Office PowerPoint</Application>
  <PresentationFormat>On-screen Show (4:3)</PresentationFormat>
  <Paragraphs>156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NimbusMonL-Regu</vt:lpstr>
      <vt:lpstr>Office Theme</vt:lpstr>
      <vt:lpstr>Acrobat Document</vt:lpstr>
      <vt:lpstr>Equation</vt:lpstr>
      <vt:lpstr>Lab 3:  Simple Linear Regression (SLR)</vt:lpstr>
      <vt:lpstr>Does it look linear?</vt:lpstr>
      <vt:lpstr>Linear model function</vt:lpstr>
      <vt:lpstr>Linear model function</vt:lpstr>
      <vt:lpstr>Plotting the regression line</vt:lpstr>
      <vt:lpstr>Behind the Code</vt:lpstr>
      <vt:lpstr>Behind the Code</vt:lpstr>
      <vt:lpstr>Model quality</vt:lpstr>
      <vt:lpstr>Model quality – coefficients</vt:lpstr>
      <vt:lpstr>Model quality – visual indicators</vt:lpstr>
      <vt:lpstr>Model quality – residuals</vt:lpstr>
      <vt:lpstr>Model quality – R2 and F-statistic</vt:lpstr>
      <vt:lpstr>R2 – A Little Deeper</vt:lpstr>
      <vt:lpstr>Residual analysis</vt:lpstr>
      <vt:lpstr>Residual analysis – QQ plot</vt:lpstr>
      <vt:lpstr>Simpler Generation of Diagnostic Plots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EE5940:  Introduction to Data Modeling Using R</dc:title>
  <dc:creator>david</dc:creator>
  <cp:lastModifiedBy>David J Lilja</cp:lastModifiedBy>
  <cp:revision>250</cp:revision>
  <dcterms:created xsi:type="dcterms:W3CDTF">2006-08-16T00:00:00Z</dcterms:created>
  <dcterms:modified xsi:type="dcterms:W3CDTF">2022-07-28T21:36:08Z</dcterms:modified>
</cp:coreProperties>
</file>