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17"/>
  </p:notesMasterIdLst>
  <p:handoutMasterIdLst>
    <p:handoutMasterId r:id="rId18"/>
  </p:handoutMasterIdLst>
  <p:sldIdLst>
    <p:sldId id="256" r:id="rId2"/>
    <p:sldId id="266" r:id="rId3"/>
    <p:sldId id="267" r:id="rId4"/>
    <p:sldId id="269" r:id="rId5"/>
    <p:sldId id="275" r:id="rId6"/>
    <p:sldId id="268" r:id="rId7"/>
    <p:sldId id="270" r:id="rId8"/>
    <p:sldId id="272" r:id="rId9"/>
    <p:sldId id="273" r:id="rId10"/>
    <p:sldId id="276" r:id="rId11"/>
    <p:sldId id="274" r:id="rId12"/>
    <p:sldId id="277" r:id="rId13"/>
    <p:sldId id="265" r:id="rId14"/>
    <p:sldId id="278" r:id="rId15"/>
    <p:sldId id="279" r:id="rId16"/>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溝口和樹" initials="溝口和樹 [3] [3]" lastIdx="1" clrIdx="6">
    <p:extLst/>
  </p:cmAuthor>
  <p:cmAuthor id="1" name="溝口和樹" initials="溝口和樹" lastIdx="18" clrIdx="0">
    <p:extLst/>
  </p:cmAuthor>
  <p:cmAuthor id="2" name="溝口和樹" initials="溝口和樹 [2]" lastIdx="1" clrIdx="1">
    <p:extLst/>
  </p:cmAuthor>
  <p:cmAuthor id="3" name="溝口和樹" initials="溝口和樹 [3]" lastIdx="1" clrIdx="2">
    <p:extLst/>
  </p:cmAuthor>
  <p:cmAuthor id="4" name="溝口和樹" initials="溝口和樹 [4]" lastIdx="1" clrIdx="3">
    <p:extLst/>
  </p:cmAuthor>
  <p:cmAuthor id="5" name="溝口和樹" initials="溝口和樹 [5]" lastIdx="1" clrIdx="4">
    <p:extLst/>
  </p:cmAuthor>
  <p:cmAuthor id="6" name="溝口和樹" initials="溝口和樹 [3] [2]"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678"/>
    <p:restoredTop sz="76007"/>
  </p:normalViewPr>
  <p:slideViewPr>
    <p:cSldViewPr snapToGrid="0" snapToObjects="1">
      <p:cViewPr varScale="1">
        <p:scale>
          <a:sx n="76" d="100"/>
          <a:sy n="76" d="100"/>
        </p:scale>
        <p:origin x="216" y="192"/>
      </p:cViewPr>
      <p:guideLst>
        <p:guide orient="horz" pos="2160"/>
        <p:guide pos="2880"/>
      </p:guideLst>
    </p:cSldViewPr>
  </p:slideViewPr>
  <p:outlineViewPr>
    <p:cViewPr>
      <p:scale>
        <a:sx n="33" d="100"/>
        <a:sy n="33" d="100"/>
      </p:scale>
      <p:origin x="0" y="0"/>
    </p:cViewPr>
  </p:outlineViewPr>
  <p:notesTextViewPr>
    <p:cViewPr>
      <p:scale>
        <a:sx n="114" d="100"/>
        <a:sy n="114"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0-16T17:55:51.610" idx="7">
    <p:pos x="146" y="146"/>
    <p:text>carが複数出現しているが、各々の時間は重なっていて妙な印象を受ける。
複数の異なる自動車の音を分けてラベル付け？ 実際に音を聞いて確認してくだ
さい。</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0-16T18:03:20.907" idx="9">
    <p:pos x="146" y="146"/>
    <p:text>下の2つの手法において、空間情報をどのように利用しようとしているの
かを説明する</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09ACFC53-AFA4-C84F-A7B8-CED6D3947A51}" type="datetimeFigureOut">
              <a:rPr kumimoji="1" lang="ja-JP" altLang="en-US" smtClean="0"/>
              <a:t>2017/10/17</a:t>
            </a:fld>
            <a:endParaRPr kumimoji="1" lang="ja-JP" altLang="en-US"/>
          </a:p>
        </p:txBody>
      </p:sp>
      <p:sp>
        <p:nvSpPr>
          <p:cNvPr id="4" name="フッター プレースホルダー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B00D1241-62C8-FC44-92E1-371AA6408916}" type="slidenum">
              <a:rPr kumimoji="1" lang="ja-JP" altLang="en-US" smtClean="0"/>
              <a:t>‹#›</a:t>
            </a:fld>
            <a:endParaRPr kumimoji="1" lang="ja-JP" altLang="en-US"/>
          </a:p>
        </p:txBody>
      </p:sp>
    </p:spTree>
    <p:extLst>
      <p:ext uri="{BB962C8B-B14F-4D97-AF65-F5344CB8AC3E}">
        <p14:creationId xmlns:p14="http://schemas.microsoft.com/office/powerpoint/2010/main" val="2073861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4F43026-4FDC-E448-8E65-F542ED5344C5}" type="datetimeFigureOut">
              <a:rPr kumimoji="1" lang="ja-JP" altLang="en-US" smtClean="0"/>
              <a:t>2017/10/17</a:t>
            </a:fld>
            <a:endParaRPr kumimoji="1" lang="ja-JP" altLang="en-US"/>
          </a:p>
        </p:txBody>
      </p:sp>
      <p:sp>
        <p:nvSpPr>
          <p:cNvPr id="4" name="スライド イメージ プレースホルダー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A87B441-5CD5-6C42-8154-5D710D295429}" type="slidenum">
              <a:rPr kumimoji="1" lang="ja-JP" altLang="en-US" smtClean="0"/>
              <a:t>‹#›</a:t>
            </a:fld>
            <a:endParaRPr kumimoji="1" lang="ja-JP" altLang="en-US"/>
          </a:p>
        </p:txBody>
      </p:sp>
    </p:spTree>
    <p:extLst>
      <p:ext uri="{BB962C8B-B14F-4D97-AF65-F5344CB8AC3E}">
        <p14:creationId xmlns:p14="http://schemas.microsoft.com/office/powerpoint/2010/main" val="627133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A87B441-5CD5-6C42-8154-5D710D295429}" type="slidenum">
              <a:rPr kumimoji="1" lang="ja-JP" altLang="en-US" smtClean="0"/>
              <a:t>1</a:t>
            </a:fld>
            <a:endParaRPr kumimoji="1" lang="ja-JP" altLang="en-US"/>
          </a:p>
        </p:txBody>
      </p:sp>
    </p:spTree>
    <p:extLst>
      <p:ext uri="{BB962C8B-B14F-4D97-AF65-F5344CB8AC3E}">
        <p14:creationId xmlns:p14="http://schemas.microsoft.com/office/powerpoint/2010/main" val="1636863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task3</a:t>
            </a:r>
            <a:r>
              <a:rPr kumimoji="1" lang="ja-JP" altLang="en-US" dirty="0" smtClean="0"/>
              <a:t>では</a:t>
            </a:r>
            <a:r>
              <a:rPr kumimoji="1" lang="en-US" altLang="ja-JP" dirty="0" smtClean="0"/>
              <a:t>2</a:t>
            </a:r>
            <a:r>
              <a:rPr kumimoji="1" lang="ja-JP" altLang="en-US" dirty="0" smtClean="0"/>
              <a:t>種類の評価法によってシステムを評価</a:t>
            </a:r>
          </a:p>
          <a:p>
            <a:r>
              <a:rPr kumimoji="1" lang="en-US" altLang="ja-JP" dirty="0" smtClean="0"/>
              <a:t>F-</a:t>
            </a:r>
            <a:r>
              <a:rPr kumimoji="1" lang="ja-JP" altLang="en-US" dirty="0" smtClean="0"/>
              <a:t>スコア</a:t>
            </a:r>
          </a:p>
          <a:p>
            <a:r>
              <a:rPr kumimoji="1" lang="ja-JP" altLang="en-US" dirty="0" smtClean="0"/>
              <a:t>出力結果を正解と比較することによって導出</a:t>
            </a:r>
          </a:p>
          <a:p>
            <a:r>
              <a:rPr kumimoji="1" lang="ja-JP" altLang="en-US" dirty="0" smtClean="0"/>
              <a:t>正確性と網羅性を総合的に評価可能</a:t>
            </a:r>
          </a:p>
          <a:p>
            <a:r>
              <a:rPr kumimoji="1" lang="ja-JP" altLang="en-US" dirty="0" smtClean="0"/>
              <a:t>エラー率</a:t>
            </a:r>
          </a:p>
          <a:p>
            <a:r>
              <a:rPr kumimoji="1" lang="ja-JP" altLang="en-US" dirty="0" smtClean="0"/>
              <a:t>割合ではなくスコア値であるため</a:t>
            </a:r>
            <a:r>
              <a:rPr kumimoji="1" lang="en-US" altLang="ja-JP" dirty="0" smtClean="0"/>
              <a:t>1</a:t>
            </a:r>
            <a:r>
              <a:rPr kumimoji="1" lang="ja-JP" altLang="en-US" dirty="0" smtClean="0"/>
              <a:t>を超える</a:t>
            </a:r>
          </a:p>
          <a:p>
            <a:r>
              <a:rPr kumimoji="1" lang="ja-JP" altLang="en-US" dirty="0" smtClean="0"/>
              <a:t>誤った結果を出力した場合だけでなく、正しい結果を出力出来なかった場合にも加算される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A87B441-5CD5-6C42-8154-5D710D295429}" type="slidenum">
              <a:rPr kumimoji="1" lang="ja-JP" altLang="en-US" smtClean="0"/>
              <a:t>10</a:t>
            </a:fld>
            <a:endParaRPr kumimoji="1" lang="ja-JP" altLang="en-US"/>
          </a:p>
        </p:txBody>
      </p:sp>
    </p:spTree>
    <p:extLst>
      <p:ext uri="{BB962C8B-B14F-4D97-AF65-F5344CB8AC3E}">
        <p14:creationId xmlns:p14="http://schemas.microsoft.com/office/powerpoint/2010/main" val="25324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・セグメント</a:t>
            </a:r>
            <a:r>
              <a:rPr kumimoji="1" lang="en-US" altLang="ja-JP" dirty="0" smtClean="0"/>
              <a:t>1</a:t>
            </a:r>
            <a:r>
              <a:rPr kumimoji="1" lang="ja-JP" altLang="en-US" dirty="0" smtClean="0"/>
              <a:t>秒</a:t>
            </a:r>
            <a:endParaRPr kumimoji="1" lang="en-US" altLang="ja-JP" dirty="0" smtClean="0"/>
          </a:p>
          <a:p>
            <a:endParaRPr kumimoji="1" lang="en-US" altLang="ja-JP" dirty="0" smtClean="0"/>
          </a:p>
          <a:p>
            <a:r>
              <a:rPr kumimoji="1" lang="ja-JP" altLang="en-US" dirty="0" smtClean="0"/>
              <a:t>まずは</a:t>
            </a:r>
            <a:r>
              <a:rPr kumimoji="1" lang="en-US" altLang="ja-JP" dirty="0" smtClean="0"/>
              <a:t>F-</a:t>
            </a:r>
            <a:r>
              <a:rPr kumimoji="1" lang="ja-JP" altLang="en-US" dirty="0" smtClean="0"/>
              <a:t>スコアの評価法の説明をさせていただきます。</a:t>
            </a:r>
            <a:endParaRPr kumimoji="1" lang="en-US" altLang="ja-JP" dirty="0" smtClean="0"/>
          </a:p>
          <a:p>
            <a:r>
              <a:rPr kumimoji="1" lang="ja-JP" altLang="en-US" dirty="0" smtClean="0"/>
              <a:t>システムが出力した音響イベント</a:t>
            </a:r>
            <a:r>
              <a:rPr kumimoji="1" lang="en-US" altLang="ja-JP" dirty="0" smtClean="0"/>
              <a:t>×</a:t>
            </a:r>
            <a:r>
              <a:rPr kumimoji="1" lang="ja-JP" altLang="en-US" dirty="0" smtClean="0"/>
              <a:t>セグメントの行列と正解を比較します。</a:t>
            </a:r>
            <a:endParaRPr kumimoji="1" lang="en-US" altLang="ja-JP" dirty="0" smtClean="0"/>
          </a:p>
          <a:p>
            <a:r>
              <a:rPr kumimoji="1" lang="ja-JP" altLang="en-US" dirty="0" smtClean="0"/>
              <a:t>下の図ではイベントがアクティブであることを正しく検出できた場合を黒丸、アクティブでないことを正しく検出出来た場合を○で示しています。</a:t>
            </a:r>
            <a:endParaRPr kumimoji="1" lang="en-US" altLang="ja-JP" dirty="0" smtClean="0"/>
          </a:p>
          <a:p>
            <a:r>
              <a:rPr kumimoji="1" lang="ja-JP" altLang="en-US" dirty="0" smtClean="0"/>
              <a:t>またイベントがアクティブでないのに謝って検出した場合には左半分黒の丸、イベントが本来アクティブなのに検出出来なかった場合には左半分白の丸で示しています。</a:t>
            </a:r>
            <a:endParaRPr kumimoji="1" lang="en-US" altLang="ja-JP" dirty="0" smtClean="0"/>
          </a:p>
          <a:p>
            <a:endParaRPr kumimoji="1" lang="en-US" altLang="ja-JP" dirty="0" smtClean="0"/>
          </a:p>
          <a:p>
            <a:r>
              <a:rPr kumimoji="1" lang="ja-JP" altLang="en-US" dirty="0" smtClean="0"/>
              <a:t>最終的に</a:t>
            </a:r>
            <a:r>
              <a:rPr kumimoji="1" lang="en-US" altLang="ja-JP" dirty="0" smtClean="0"/>
              <a:t>F-</a:t>
            </a:r>
            <a:r>
              <a:rPr kumimoji="1" lang="ja-JP" altLang="en-US" dirty="0" smtClean="0"/>
              <a:t>スコアは全ての黒丸、と半分の丸の数を左下の計算式に当てはめることで導出されます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9A87B441-5CD5-6C42-8154-5D710D295429}" type="slidenum">
              <a:rPr kumimoji="1" lang="ja-JP" altLang="en-US" smtClean="0"/>
              <a:t>11</a:t>
            </a:fld>
            <a:endParaRPr kumimoji="1" lang="ja-JP" altLang="en-US"/>
          </a:p>
        </p:txBody>
      </p:sp>
    </p:spTree>
    <p:extLst>
      <p:ext uri="{BB962C8B-B14F-4D97-AF65-F5344CB8AC3E}">
        <p14:creationId xmlns:p14="http://schemas.microsoft.com/office/powerpoint/2010/main" val="1591045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セグメント</a:t>
            </a:r>
            <a:r>
              <a:rPr kumimoji="1" lang="en-US" altLang="ja-JP" dirty="0" smtClean="0"/>
              <a:t>1</a:t>
            </a:r>
            <a:r>
              <a:rPr kumimoji="1" lang="ja-JP" altLang="en-US" dirty="0" smtClean="0"/>
              <a:t>秒</a:t>
            </a:r>
            <a:endParaRPr kumimoji="1" lang="en-US" altLang="ja-JP" dirty="0" smtClean="0"/>
          </a:p>
          <a:p>
            <a:endParaRPr kumimoji="1" lang="en-US" altLang="ja-JP" dirty="0" smtClean="0"/>
          </a:p>
          <a:p>
            <a:r>
              <a:rPr kumimoji="1" lang="ja-JP" altLang="en-US" dirty="0" smtClean="0"/>
              <a:t>次にエラー率です。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エラー率の評価法でもシステムが出力した結果と正解を比較するところまでは同様です。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S</a:t>
            </a:r>
            <a:r>
              <a:rPr kumimoji="1" lang="ja-JP" altLang="en-US" dirty="0" smtClean="0"/>
              <a:t>が</a:t>
            </a:r>
            <a:r>
              <a:rPr kumimoji="1" lang="en-US" altLang="ja-JP" dirty="0" smtClean="0"/>
              <a:t>〜</a:t>
            </a:r>
            <a:r>
              <a:rPr kumimoji="1" lang="ja-JP" altLang="en-US" dirty="0" smtClean="0"/>
              <a:t>、</a:t>
            </a:r>
            <a:r>
              <a:rPr kumimoji="1" lang="en-US" altLang="ja-JP" dirty="0" smtClean="0"/>
              <a:t>I</a:t>
            </a:r>
            <a:r>
              <a:rPr kumimoji="1" lang="ja-JP" altLang="en-US" dirty="0" smtClean="0"/>
              <a:t>が</a:t>
            </a:r>
            <a:r>
              <a:rPr kumimoji="1" lang="en-US" altLang="ja-JP" dirty="0" smtClean="0"/>
              <a:t>〜</a:t>
            </a:r>
            <a:r>
              <a:rPr kumimoji="1" lang="ja-JP" altLang="en-US" dirty="0" smtClean="0"/>
              <a:t>、</a:t>
            </a:r>
            <a:r>
              <a:rPr kumimoji="1" lang="en-US" altLang="ja-JP" dirty="0" smtClean="0"/>
              <a:t>D</a:t>
            </a:r>
            <a:r>
              <a:rPr kumimoji="1" lang="ja-JP" altLang="en-US" dirty="0" smtClean="0"/>
              <a:t>が</a:t>
            </a:r>
            <a:r>
              <a:rPr kumimoji="1" lang="en-US" altLang="ja-JP" dirty="0" smtClean="0"/>
              <a:t>〜</a:t>
            </a:r>
            <a:r>
              <a:rPr kumimoji="1" lang="ja-JP" altLang="en-US" dirty="0" smtClean="0"/>
              <a:t>、</a:t>
            </a:r>
            <a:r>
              <a:rPr kumimoji="1" lang="en-US" altLang="ja-JP" dirty="0" smtClean="0"/>
              <a:t>N</a:t>
            </a:r>
            <a:r>
              <a:rPr kumimoji="1" lang="ja-JP" altLang="en-US" dirty="0" smtClean="0"/>
              <a:t>が</a:t>
            </a:r>
            <a:r>
              <a:rPr kumimoji="1" lang="en-US" altLang="ja-JP" dirty="0" smtClean="0"/>
              <a:t>〜</a:t>
            </a:r>
            <a:r>
              <a:rPr kumimoji="1" lang="ja-JP" altLang="en-US" dirty="0" smtClean="0"/>
              <a:t>。</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そこから</a:t>
            </a:r>
            <a:r>
              <a:rPr kumimoji="1" lang="en-US" altLang="ja-JP" dirty="0" smtClean="0"/>
              <a:t>S,I,D,N</a:t>
            </a:r>
            <a:r>
              <a:rPr kumimoji="1" lang="ja-JP" altLang="en-US" dirty="0" smtClean="0"/>
              <a:t>のの数を左下の式に当てはめることで導出されます。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A87B441-5CD5-6C42-8154-5D710D295429}" type="slidenum">
              <a:rPr kumimoji="1" lang="ja-JP" altLang="en-US" smtClean="0"/>
              <a:t>12</a:t>
            </a:fld>
            <a:endParaRPr kumimoji="1" lang="ja-JP" altLang="en-US"/>
          </a:p>
        </p:txBody>
      </p:sp>
    </p:spTree>
    <p:extLst>
      <p:ext uri="{BB962C8B-B14F-4D97-AF65-F5344CB8AC3E}">
        <p14:creationId xmlns:p14="http://schemas.microsoft.com/office/powerpoint/2010/main" val="740852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A87B441-5CD5-6C42-8154-5D710D295429}" type="slidenum">
              <a:rPr kumimoji="1" lang="ja-JP" altLang="en-US" smtClean="0"/>
              <a:t>13</a:t>
            </a:fld>
            <a:endParaRPr kumimoji="1" lang="ja-JP" altLang="en-US"/>
          </a:p>
        </p:txBody>
      </p:sp>
    </p:spTree>
    <p:extLst>
      <p:ext uri="{BB962C8B-B14F-4D97-AF65-F5344CB8AC3E}">
        <p14:creationId xmlns:p14="http://schemas.microsoft.com/office/powerpoint/2010/main" val="804361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A87B441-5CD5-6C42-8154-5D710D295429}" type="slidenum">
              <a:rPr kumimoji="1" lang="ja-JP" altLang="en-US" smtClean="0"/>
              <a:t>14</a:t>
            </a:fld>
            <a:endParaRPr kumimoji="1" lang="ja-JP" altLang="en-US"/>
          </a:p>
        </p:txBody>
      </p:sp>
    </p:spTree>
    <p:extLst>
      <p:ext uri="{BB962C8B-B14F-4D97-AF65-F5344CB8AC3E}">
        <p14:creationId xmlns:p14="http://schemas.microsoft.com/office/powerpoint/2010/main" val="2041836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近年イベント音検出の研究が活発化しています。</a:t>
            </a:r>
            <a:endParaRPr kumimoji="1" lang="en-US" altLang="ja-JP" dirty="0" smtClean="0"/>
          </a:p>
          <a:p>
            <a:r>
              <a:rPr kumimoji="1" lang="ja-JP" altLang="en-US" dirty="0" smtClean="0"/>
              <a:t>背景には高齢者見守りシステムや動画の自動タグ付けなどイベント音を元に出来事を検出することに対しての需要の増加があります。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A87B441-5CD5-6C42-8154-5D710D295429}" type="slidenum">
              <a:rPr kumimoji="1" lang="ja-JP" altLang="en-US" smtClean="0"/>
              <a:t>2</a:t>
            </a:fld>
            <a:endParaRPr kumimoji="1" lang="ja-JP" altLang="en-US"/>
          </a:p>
        </p:txBody>
      </p:sp>
    </p:spTree>
    <p:extLst>
      <p:ext uri="{BB962C8B-B14F-4D97-AF65-F5344CB8AC3E}">
        <p14:creationId xmlns:p14="http://schemas.microsoft.com/office/powerpoint/2010/main" val="196308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本研究で取り上げる音響イベント検出とは複数のイベント音が重なり合っている音源をシステムの入力とすることで、個々の音の種類と鳴っている時間区間を検出するものです。</a:t>
            </a:r>
            <a:endParaRPr kumimoji="1" lang="en-US" altLang="ja-JP" dirty="0" smtClean="0"/>
          </a:p>
          <a:p>
            <a:r>
              <a:rPr kumimoji="1" lang="ja-JP" altLang="en-US" dirty="0" smtClean="0"/>
              <a:t>また、本研究は</a:t>
            </a:r>
            <a:r>
              <a:rPr kumimoji="1" lang="en-US" altLang="ja-JP" dirty="0" smtClean="0"/>
              <a:t>DCASE</a:t>
            </a:r>
            <a:r>
              <a:rPr kumimoji="1" lang="ja-JP" altLang="en-US" dirty="0" smtClean="0"/>
              <a:t>２０１７</a:t>
            </a:r>
            <a:r>
              <a:rPr kumimoji="1" lang="en-US" altLang="ja-JP" dirty="0" smtClean="0"/>
              <a:t>task</a:t>
            </a:r>
            <a:r>
              <a:rPr kumimoji="1" lang="ja-JP" altLang="en-US" dirty="0" smtClean="0"/>
              <a:t>３のデータセットを活用することでイベント音検出の性能を比較評価します。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A87B441-5CD5-6C42-8154-5D710D295429}" type="slidenum">
              <a:rPr kumimoji="1" lang="ja-JP" altLang="en-US" smtClean="0"/>
              <a:t>3</a:t>
            </a:fld>
            <a:endParaRPr kumimoji="1" lang="ja-JP" altLang="en-US"/>
          </a:p>
        </p:txBody>
      </p:sp>
    </p:spTree>
    <p:extLst>
      <p:ext uri="{BB962C8B-B14F-4D97-AF65-F5344CB8AC3E}">
        <p14:creationId xmlns:p14="http://schemas.microsoft.com/office/powerpoint/2010/main" val="328013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車のエンジン音、通過音</a:t>
            </a:r>
            <a:r>
              <a:rPr kumimoji="1" lang="en-US" altLang="ja-JP" dirty="0" smtClean="0"/>
              <a:t>…</a:t>
            </a:r>
            <a:r>
              <a:rPr kumimoji="1" lang="ja-JP" altLang="en-US" dirty="0" smtClean="0"/>
              <a:t>車、</a:t>
            </a:r>
            <a:r>
              <a:rPr kumimoji="1" lang="en-US" altLang="ja-JP" dirty="0" smtClean="0"/>
              <a:t>sum729</a:t>
            </a:r>
          </a:p>
          <a:p>
            <a:r>
              <a:rPr kumimoji="1" lang="ja-JP" altLang="en-US" dirty="0" smtClean="0"/>
              <a:t>評価用</a:t>
            </a:r>
            <a:r>
              <a:rPr kumimoji="1" lang="ja-JP" altLang="en-US" dirty="0" smtClean="0"/>
              <a:t>データセットのほうが若干</a:t>
            </a:r>
            <a:r>
              <a:rPr kumimoji="1" lang="ja-JP" altLang="en-US" dirty="0" smtClean="0"/>
              <a:t>短め</a:t>
            </a:r>
            <a:endParaRPr kumimoji="1" lang="en-US" altLang="ja-JP" dirty="0" smtClean="0"/>
          </a:p>
          <a:p>
            <a:endParaRPr kumimoji="1" lang="en-US" altLang="ja-JP" dirty="0" smtClean="0"/>
          </a:p>
          <a:p>
            <a:r>
              <a:rPr kumimoji="1" lang="ja-JP" altLang="en-US" dirty="0" smtClean="0"/>
              <a:t>本研究で扱う</a:t>
            </a:r>
            <a:r>
              <a:rPr kumimoji="1" lang="en-US" altLang="ja-JP" dirty="0" smtClean="0"/>
              <a:t>DCASE</a:t>
            </a:r>
            <a:r>
              <a:rPr kumimoji="1" lang="ja-JP" altLang="en-US" dirty="0" smtClean="0"/>
              <a:t>２０１７</a:t>
            </a:r>
            <a:r>
              <a:rPr kumimoji="1" lang="en-US" altLang="ja-JP" dirty="0" smtClean="0"/>
              <a:t>task</a:t>
            </a:r>
            <a:r>
              <a:rPr kumimoji="1" lang="ja-JP" altLang="en-US" dirty="0" smtClean="0"/>
              <a:t>３のデータセットは図のようになっています。開発用、評価用データセットともに録音はインイヤーマイクを用いたバイノーラル録音となっています。</a:t>
            </a:r>
            <a:endParaRPr kumimoji="1" lang="en-US" altLang="ja-JP" dirty="0" smtClean="0"/>
          </a:p>
          <a:p>
            <a:r>
              <a:rPr kumimoji="1" lang="ja-JP" altLang="en-US" dirty="0" smtClean="0"/>
              <a:t>また録音データは開発用のものよりも評価用のものの方が全体的に短めとなっています。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A87B441-5CD5-6C42-8154-5D710D295429}" type="slidenum">
              <a:rPr kumimoji="1" lang="ja-JP" altLang="en-US" smtClean="0"/>
              <a:t>4</a:t>
            </a:fld>
            <a:endParaRPr kumimoji="1" lang="ja-JP" altLang="en-US"/>
          </a:p>
        </p:txBody>
      </p:sp>
    </p:spTree>
    <p:extLst>
      <p:ext uri="{BB962C8B-B14F-4D97-AF65-F5344CB8AC3E}">
        <p14:creationId xmlns:p14="http://schemas.microsoft.com/office/powerpoint/2010/main" val="270560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車のエンジン音、通過音</a:t>
            </a:r>
            <a:r>
              <a:rPr kumimoji="1" lang="en-US" altLang="ja-JP" dirty="0" smtClean="0"/>
              <a:t>…</a:t>
            </a:r>
            <a:r>
              <a:rPr kumimoji="1" lang="ja-JP" altLang="en-US" dirty="0" smtClean="0"/>
              <a:t>車、</a:t>
            </a:r>
            <a:r>
              <a:rPr kumimoji="1" lang="en-US" altLang="ja-JP" dirty="0" smtClean="0"/>
              <a:t>sum729</a:t>
            </a:r>
          </a:p>
          <a:p>
            <a:r>
              <a:rPr kumimoji="1" lang="en-US" altLang="ja-JP" dirty="0" smtClean="0"/>
              <a:t>2016</a:t>
            </a:r>
            <a:r>
              <a:rPr kumimoji="1" lang="ja-JP" altLang="en-US" dirty="0" smtClean="0"/>
              <a:t>／ホーム</a:t>
            </a:r>
            <a:r>
              <a:rPr kumimoji="1" lang="en-US" altLang="ja-JP" dirty="0" smtClean="0"/>
              <a:t>11</a:t>
            </a:r>
            <a:r>
              <a:rPr kumimoji="1" lang="ja-JP" altLang="en-US" dirty="0" smtClean="0"/>
              <a:t>種</a:t>
            </a:r>
            <a:r>
              <a:rPr kumimoji="1" lang="en-US" altLang="ja-JP" dirty="0" smtClean="0"/>
              <a:t>585</a:t>
            </a:r>
            <a:r>
              <a:rPr kumimoji="1" lang="ja-JP" altLang="en-US" dirty="0" smtClean="0"/>
              <a:t>個、</a:t>
            </a:r>
            <a:r>
              <a:rPr kumimoji="1" lang="en-US" altLang="ja-JP" dirty="0" smtClean="0"/>
              <a:t>6</a:t>
            </a:r>
            <a:r>
              <a:rPr kumimoji="1" lang="ja-JP" altLang="en-US" dirty="0" smtClean="0"/>
              <a:t>種</a:t>
            </a:r>
            <a:r>
              <a:rPr kumimoji="1" lang="en-US" altLang="ja-JP" dirty="0" smtClean="0"/>
              <a:t>369</a:t>
            </a:r>
            <a:r>
              <a:rPr kumimoji="1" lang="ja-JP" altLang="en-US" dirty="0" smtClean="0"/>
              <a:t>個</a:t>
            </a:r>
            <a:endParaRPr kumimoji="1" lang="en-US" altLang="ja-JP" dirty="0" smtClean="0"/>
          </a:p>
          <a:p>
            <a:endParaRPr kumimoji="1" lang="en-US" altLang="ja-JP" dirty="0" smtClean="0"/>
          </a:p>
          <a:p>
            <a:r>
              <a:rPr kumimoji="1" lang="ja-JP" altLang="en-US" dirty="0" smtClean="0"/>
              <a:t>音響イベントは左側の図のようになっています。</a:t>
            </a:r>
            <a:endParaRPr kumimoji="1" lang="en-US" altLang="ja-JP" dirty="0" smtClean="0"/>
          </a:p>
          <a:p>
            <a:r>
              <a:rPr kumimoji="1" lang="ja-JP" altLang="en-US" dirty="0" smtClean="0"/>
              <a:t>またラベル付けはある人が全ての音源に対してラベルを付けたあと、別の</a:t>
            </a:r>
            <a:r>
              <a:rPr kumimoji="1" lang="en-US" altLang="ja-JP" dirty="0" smtClean="0"/>
              <a:t>3</a:t>
            </a:r>
            <a:r>
              <a:rPr kumimoji="1" lang="ja-JP" altLang="en-US" dirty="0" smtClean="0"/>
              <a:t>人がラベル通りに音があるかの検証を行い、</a:t>
            </a:r>
            <a:r>
              <a:rPr kumimoji="1" lang="en-US" altLang="ja-JP" dirty="0" smtClean="0"/>
              <a:t>3</a:t>
            </a:r>
            <a:r>
              <a:rPr kumimoji="1" lang="ja-JP" altLang="en-US" dirty="0" smtClean="0"/>
              <a:t>人のユーザーのうち少なくとも</a:t>
            </a:r>
            <a:r>
              <a:rPr kumimoji="1" lang="en-US" altLang="ja-JP" dirty="0" smtClean="0"/>
              <a:t>1</a:t>
            </a:r>
            <a:r>
              <a:rPr kumimoji="1" lang="ja-JP" altLang="en-US" dirty="0" smtClean="0"/>
              <a:t>人が存在を確認したものが残されました。</a:t>
            </a:r>
            <a:endParaRPr kumimoji="1" lang="en-US" altLang="ja-JP" dirty="0" smtClean="0"/>
          </a:p>
          <a:p>
            <a:r>
              <a:rPr kumimoji="1" lang="ja-JP" altLang="en-US" dirty="0" smtClean="0"/>
              <a:t>教師データはファイル名イベント開始、終了、ラベルがずらっと並んだテキストファイルで提供されており、各録音データに</a:t>
            </a:r>
            <a:r>
              <a:rPr kumimoji="1" lang="en-US" altLang="ja-JP" dirty="0" smtClean="0"/>
              <a:t>1:1</a:t>
            </a:r>
            <a:r>
              <a:rPr kumimoji="1" lang="ja-JP" altLang="en-US" dirty="0" smtClean="0"/>
              <a:t>対応で用意されています。</a:t>
            </a:r>
          </a:p>
          <a:p>
            <a:r>
              <a:rPr kumimoji="1" lang="ja-JP" altLang="en-US" dirty="0" smtClean="0"/>
              <a:t>ラベルの平均時間は約９秒程度でしたが中には</a:t>
            </a:r>
            <a:r>
              <a:rPr kumimoji="1" lang="en-US" altLang="ja-JP" dirty="0" smtClean="0"/>
              <a:t>60s</a:t>
            </a:r>
            <a:r>
              <a:rPr kumimoji="1" lang="ja-JP" altLang="en-US" dirty="0" smtClean="0"/>
              <a:t>以上のラベルも存在しました。</a:t>
            </a:r>
            <a:endParaRPr kumimoji="1" lang="en-US" altLang="ja-JP" dirty="0" smtClean="0"/>
          </a:p>
          <a:p>
            <a:r>
              <a:rPr kumimoji="1" lang="ja-JP" altLang="en-US" dirty="0" smtClean="0"/>
              <a:t>ラベルは</a:t>
            </a:r>
            <a:r>
              <a:rPr kumimoji="1" lang="en-US" altLang="ja-JP" dirty="0" smtClean="0"/>
              <a:t>1</a:t>
            </a:r>
            <a:r>
              <a:rPr kumimoji="1" lang="ja-JP" altLang="en-US" dirty="0" smtClean="0"/>
              <a:t>ファイル</a:t>
            </a:r>
            <a:r>
              <a:rPr kumimoji="1" lang="en-US" altLang="ja-JP" dirty="0" smtClean="0"/>
              <a:t>(1</a:t>
            </a:r>
            <a:r>
              <a:rPr kumimoji="1" lang="ja-JP" altLang="en-US" dirty="0" smtClean="0"/>
              <a:t>録音データ</a:t>
            </a:r>
            <a:r>
              <a:rPr kumimoji="1" lang="en-US" altLang="ja-JP" dirty="0" smtClean="0"/>
              <a:t>)</a:t>
            </a:r>
            <a:r>
              <a:rPr kumimoji="1" lang="ja-JP" altLang="en-US" dirty="0" smtClean="0"/>
              <a:t>辺り平均</a:t>
            </a:r>
            <a:r>
              <a:rPr kumimoji="1" lang="en-US" altLang="ja-JP" dirty="0" smtClean="0"/>
              <a:t>27</a:t>
            </a:r>
            <a:r>
              <a:rPr kumimoji="1" lang="ja-JP" altLang="en-US" dirty="0" smtClean="0"/>
              <a:t>個で約半数のものはオーバーラップしています。</a:t>
            </a:r>
            <a:endParaRPr kumimoji="1" lang="en-US" altLang="ja-JP" dirty="0" smtClean="0"/>
          </a:p>
          <a:p>
            <a:endParaRPr kumimoji="1" lang="en-US" altLang="ja-JP" dirty="0" smtClean="0"/>
          </a:p>
          <a:p>
            <a:r>
              <a:rPr kumimoji="1" lang="ja-JP" altLang="en-US" dirty="0" smtClean="0"/>
              <a:t>長いものは歩行音が</a:t>
            </a:r>
            <a:r>
              <a:rPr kumimoji="1" lang="ja-JP" altLang="en-US" dirty="0" smtClean="0"/>
              <a:t>多め</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9A87B441-5CD5-6C42-8154-5D710D295429}" type="slidenum">
              <a:rPr kumimoji="1" lang="ja-JP" altLang="en-US" smtClean="0"/>
              <a:t>5</a:t>
            </a:fld>
            <a:endParaRPr kumimoji="1" lang="ja-JP" altLang="en-US"/>
          </a:p>
        </p:txBody>
      </p:sp>
    </p:spTree>
    <p:extLst>
      <p:ext uri="{BB962C8B-B14F-4D97-AF65-F5344CB8AC3E}">
        <p14:creationId xmlns:p14="http://schemas.microsoft.com/office/powerpoint/2010/main" val="414352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t>DCASE</a:t>
            </a:r>
            <a:r>
              <a:rPr lang="ja-JP" altLang="en-US" sz="1200" dirty="0" smtClean="0"/>
              <a:t>では例年ベースラインシステムが公開されており、参加者はこのベースラインを改良するか、もしくはオリジナルなシステムを組むことでスコアの向上を目指します。</a:t>
            </a:r>
            <a:endParaRPr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1</a:t>
            </a:r>
            <a:r>
              <a:rPr kumimoji="1" lang="ja-JP" altLang="en-US" sz="1200" dirty="0" smtClean="0"/>
              <a:t>番目は</a:t>
            </a:r>
            <a:r>
              <a:rPr kumimoji="1" lang="en-US" altLang="ja-JP" sz="1200" dirty="0" smtClean="0"/>
              <a:t>〜〜</a:t>
            </a:r>
            <a:r>
              <a:rPr kumimoji="1" lang="ja-JP" altLang="en-US" sz="1200" dirty="0" smtClean="0"/>
              <a:t>。</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2</a:t>
            </a:r>
            <a:r>
              <a:rPr kumimoji="1" lang="ja-JP" altLang="en-US" sz="1200" dirty="0" smtClean="0"/>
              <a:t>番目の手法は昨年の</a:t>
            </a:r>
            <a:r>
              <a:rPr lang="en-US" altLang="ja-JP" dirty="0" smtClean="0"/>
              <a:t>DCASE2016task3</a:t>
            </a:r>
            <a:r>
              <a:rPr lang="ja-JP" altLang="en-US" dirty="0" smtClean="0"/>
              <a:t>において総合的に最も性能がよかった手法です。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昨年の</a:t>
            </a:r>
            <a:r>
              <a:rPr kumimoji="1" lang="en-US" altLang="ja-JP" sz="1200" dirty="0" smtClean="0"/>
              <a:t>task</a:t>
            </a:r>
            <a:r>
              <a:rPr kumimoji="1" lang="ja-JP" altLang="en-US" sz="1200" dirty="0" smtClean="0"/>
              <a:t>３において唯一入力をバイノーラルで扱っており左右の音のアクセント特性と到着時間差を入力に盛り込んでいます。</a:t>
            </a:r>
            <a:endParaRPr kumimoji="1" lang="en-US" altLang="ja-JP" dirty="0" smtClean="0"/>
          </a:p>
          <a:p>
            <a:r>
              <a:rPr kumimoji="1" lang="ja-JP" altLang="en-US" dirty="0" smtClean="0"/>
              <a:t>しかし左右の到着時間差を入力に加えたものが加えて</a:t>
            </a:r>
            <a:r>
              <a:rPr kumimoji="1" lang="ja-JP" altLang="en-US" dirty="0" smtClean="0"/>
              <a:t>いないものよりもスコアが下回っており改善の余地</a:t>
            </a:r>
            <a:r>
              <a:rPr kumimoji="1" lang="ja-JP" altLang="en-US" dirty="0" smtClean="0"/>
              <a:t>があると考えられます。</a:t>
            </a:r>
            <a:endParaRPr kumimoji="1" lang="en-US" altLang="ja-JP" dirty="0" smtClean="0"/>
          </a:p>
          <a:p>
            <a:endParaRPr kumimoji="1" lang="en-US" altLang="ja-JP" dirty="0" smtClean="0"/>
          </a:p>
          <a:p>
            <a:r>
              <a:rPr kumimoji="1" lang="en-US" altLang="ja-JP" dirty="0" smtClean="0"/>
              <a:t>2.</a:t>
            </a:r>
            <a:r>
              <a:rPr kumimoji="1" lang="ja-JP" altLang="en-US" dirty="0" smtClean="0"/>
              <a:t> </a:t>
            </a:r>
            <a:r>
              <a:rPr kumimoji="1" lang="en-US" altLang="ja-JP" dirty="0" smtClean="0"/>
              <a:t>F-</a:t>
            </a:r>
            <a:r>
              <a:rPr kumimoji="1" lang="ja-JP" altLang="en-US" dirty="0" smtClean="0"/>
              <a:t>スコア</a:t>
            </a:r>
            <a:r>
              <a:rPr kumimoji="1" lang="en-US" altLang="ja-JP" dirty="0" smtClean="0"/>
              <a:t>47.8</a:t>
            </a:r>
            <a:r>
              <a:rPr kumimoji="1" lang="ja-JP" altLang="en-US" dirty="0" smtClean="0"/>
              <a:t>→</a:t>
            </a:r>
            <a:r>
              <a:rPr kumimoji="1" lang="en-US" altLang="ja-JP" dirty="0" smtClean="0"/>
              <a:t>37.9</a:t>
            </a:r>
          </a:p>
          <a:p>
            <a:r>
              <a:rPr kumimoji="1" lang="en-US" altLang="ja-JP" dirty="0" smtClean="0"/>
              <a:t>3.</a:t>
            </a:r>
            <a:r>
              <a:rPr kumimoji="1" lang="ja-JP" altLang="en-US" dirty="0" smtClean="0"/>
              <a:t>　</a:t>
            </a:r>
            <a:r>
              <a:rPr kumimoji="1" lang="en-US" altLang="ja-JP" dirty="0" smtClean="0"/>
              <a:t>42.9</a:t>
            </a:r>
            <a:r>
              <a:rPr kumimoji="1" lang="ja-JP" altLang="en-US" dirty="0" smtClean="0"/>
              <a:t>→</a:t>
            </a:r>
            <a:r>
              <a:rPr kumimoji="1" lang="en-US" altLang="ja-JP" dirty="0" smtClean="0"/>
              <a:t>41.4</a:t>
            </a:r>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p:txBody>
      </p:sp>
      <p:sp>
        <p:nvSpPr>
          <p:cNvPr id="4" name="スライド番号プレースホルダー 3"/>
          <p:cNvSpPr>
            <a:spLocks noGrp="1"/>
          </p:cNvSpPr>
          <p:nvPr>
            <p:ph type="sldNum" sz="quarter" idx="10"/>
          </p:nvPr>
        </p:nvSpPr>
        <p:spPr/>
        <p:txBody>
          <a:bodyPr/>
          <a:lstStyle/>
          <a:p>
            <a:fld id="{9A87B441-5CD5-6C42-8154-5D710D295429}" type="slidenum">
              <a:rPr kumimoji="1" lang="ja-JP" altLang="en-US" smtClean="0"/>
              <a:t>6</a:t>
            </a:fld>
            <a:endParaRPr kumimoji="1" lang="ja-JP" altLang="en-US"/>
          </a:p>
        </p:txBody>
      </p:sp>
    </p:spTree>
    <p:extLst>
      <p:ext uri="{BB962C8B-B14F-4D97-AF65-F5344CB8AC3E}">
        <p14:creationId xmlns:p14="http://schemas.microsoft.com/office/powerpoint/2010/main" val="823904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そこで本研究では</a:t>
            </a:r>
            <a:r>
              <a:rPr kumimoji="1" lang="en-US" altLang="ja-JP" dirty="0" smtClean="0"/>
              <a:t>〜〜</a:t>
            </a:r>
            <a:r>
              <a:rPr kumimoji="1" lang="ja-JP" altLang="en-US" dirty="0" smtClean="0"/>
              <a:t>を目的とします。</a:t>
            </a:r>
            <a:endParaRPr kumimoji="1" lang="en-US" altLang="ja-JP" dirty="0" smtClean="0"/>
          </a:p>
          <a:p>
            <a:r>
              <a:rPr kumimoji="1" lang="ja-JP" altLang="en-US" dirty="0" smtClean="0"/>
              <a:t>これは「→１つめ｝一方で先行研究では入力をバイノーラルしている一方で空間情報を生かした前処理をしているとはいい難く、この点に着目することで性能の改善が見込めるためです。</a:t>
            </a:r>
            <a:endParaRPr kumimoji="1" lang="ja-JP" altLang="en-US" dirty="0"/>
          </a:p>
        </p:txBody>
      </p:sp>
      <p:sp>
        <p:nvSpPr>
          <p:cNvPr id="4" name="スライド番号プレースホルダー 3"/>
          <p:cNvSpPr>
            <a:spLocks noGrp="1"/>
          </p:cNvSpPr>
          <p:nvPr>
            <p:ph type="sldNum" sz="quarter" idx="10"/>
          </p:nvPr>
        </p:nvSpPr>
        <p:spPr/>
        <p:txBody>
          <a:bodyPr/>
          <a:lstStyle/>
          <a:p>
            <a:fld id="{9A87B441-5CD5-6C42-8154-5D710D295429}" type="slidenum">
              <a:rPr kumimoji="1" lang="ja-JP" altLang="en-US" smtClean="0"/>
              <a:t>7</a:t>
            </a:fld>
            <a:endParaRPr kumimoji="1" lang="ja-JP" altLang="en-US"/>
          </a:p>
        </p:txBody>
      </p:sp>
    </p:spTree>
    <p:extLst>
      <p:ext uri="{BB962C8B-B14F-4D97-AF65-F5344CB8AC3E}">
        <p14:creationId xmlns:p14="http://schemas.microsoft.com/office/powerpoint/2010/main" val="464439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a:t>
            </a:r>
            <a:r>
              <a:rPr kumimoji="1" lang="en-US" altLang="ja-JP" dirty="0" smtClean="0"/>
              <a:t>DCASE2017</a:t>
            </a:r>
            <a:r>
              <a:rPr kumimoji="1" lang="ja-JP" altLang="en-US" dirty="0" smtClean="0"/>
              <a:t>のベースラインの説明をさせて</a:t>
            </a:r>
            <a:r>
              <a:rPr kumimoji="1" lang="ja-JP" altLang="en-US" dirty="0" smtClean="0"/>
              <a:t>いただきます</a:t>
            </a:r>
            <a:endParaRPr kumimoji="1" lang="en-US" altLang="ja-JP" dirty="0" smtClean="0"/>
          </a:p>
          <a:p>
            <a:r>
              <a:rPr kumimoji="1" lang="ja-JP" altLang="en-US" dirty="0" smtClean="0"/>
              <a:t>特徴量は先程も説明させていただいたようにログメルバンドエネルギーが使われており</a:t>
            </a:r>
            <a:r>
              <a:rPr kumimoji="1" lang="en-US" altLang="ja-JP" dirty="0" smtClean="0"/>
              <a:t>L</a:t>
            </a:r>
            <a:r>
              <a:rPr kumimoji="1" lang="ja-JP" altLang="en-US" dirty="0" smtClean="0"/>
              <a:t>と</a:t>
            </a:r>
            <a:r>
              <a:rPr kumimoji="1" lang="en-US" altLang="ja-JP" dirty="0" smtClean="0"/>
              <a:t>R</a:t>
            </a:r>
            <a:r>
              <a:rPr kumimoji="1" lang="ja-JP" altLang="en-US" dirty="0" smtClean="0"/>
              <a:t>の特徴量を連結しモノラルの入力としています。</a:t>
            </a:r>
            <a:endParaRPr kumimoji="1" lang="en-US" altLang="ja-JP" dirty="0" smtClean="0"/>
          </a:p>
          <a:p>
            <a:endParaRPr kumimoji="1" lang="en-US" altLang="ja-JP" dirty="0" smtClean="0"/>
          </a:p>
          <a:p>
            <a:r>
              <a:rPr kumimoji="1" lang="ja-JP" altLang="en-US" dirty="0" smtClean="0"/>
              <a:t>出力は</a:t>
            </a:r>
            <a:r>
              <a:rPr kumimoji="1" lang="en-US" altLang="ja-JP" dirty="0" smtClean="0"/>
              <a:t>6</a:t>
            </a:r>
            <a:r>
              <a:rPr kumimoji="1" lang="ja-JP" altLang="en-US" dirty="0" smtClean="0"/>
              <a:t>次元（音響イベントの数に依存）となっておりブレーキ音、車・・・と各音響イベントに対応しています。</a:t>
            </a:r>
            <a:endParaRPr kumimoji="1" lang="en-US" altLang="ja-JP" dirty="0" smtClean="0"/>
          </a:p>
          <a:p>
            <a:r>
              <a:rPr lang="ja-JP" altLang="en-US" sz="1200" dirty="0" smtClean="0">
                <a:latin typeface="Yu Gothic" charset="-128"/>
                <a:ea typeface="+mn-ea"/>
                <a:cs typeface="Yu Gothic" charset="-128"/>
              </a:rPr>
              <a:t>・　</a:t>
            </a:r>
            <a:r>
              <a:rPr lang="en-US" altLang="ja-JP" sz="1200" dirty="0" smtClean="0">
                <a:latin typeface="Yu Gothic" charset="-128"/>
                <a:ea typeface="+mn-ea"/>
                <a:cs typeface="Yu Gothic" charset="-128"/>
              </a:rPr>
              <a:t>50%</a:t>
            </a:r>
            <a:r>
              <a:rPr lang="ja-JP" altLang="en-US" sz="1200" dirty="0" smtClean="0">
                <a:latin typeface="Yu Gothic" charset="-128"/>
                <a:ea typeface="+mn-ea"/>
                <a:cs typeface="Yu Gothic" charset="-128"/>
              </a:rPr>
              <a:t>のオーバーラップ</a:t>
            </a:r>
            <a:endParaRPr lang="en-US" altLang="ja-JP" sz="1200" dirty="0" smtClean="0">
              <a:latin typeface="Yu Gothic" charset="-128"/>
              <a:ea typeface="+mn-ea"/>
              <a:cs typeface="Yu Gothic" charset="-128"/>
            </a:endParaRPr>
          </a:p>
          <a:p>
            <a:r>
              <a:rPr lang="ja-JP" altLang="en-US" sz="1200" dirty="0" smtClean="0">
                <a:latin typeface="Yu Gothic" charset="-128"/>
                <a:ea typeface="+mn-ea"/>
                <a:cs typeface="Yu Gothic" charset="-128"/>
              </a:rPr>
              <a:t>・</a:t>
            </a:r>
            <a:r>
              <a:rPr lang="en-US" altLang="ja-JP" sz="1200" dirty="0" smtClean="0">
                <a:latin typeface="Yu Gothic" charset="-128"/>
                <a:ea typeface="+mn-ea"/>
                <a:cs typeface="Yu Gothic" charset="-128"/>
              </a:rPr>
              <a:t>20%</a:t>
            </a:r>
            <a:r>
              <a:rPr lang="ja-JP" altLang="en-US" sz="1200" dirty="0" smtClean="0">
                <a:latin typeface="Yu Gothic" charset="-128"/>
                <a:ea typeface="+mn-ea"/>
                <a:cs typeface="Yu Gothic" charset="-128"/>
              </a:rPr>
              <a:t>のドロップアウト</a:t>
            </a:r>
            <a:endParaRPr lang="en-US" altLang="ja-JP" sz="1200" dirty="0" smtClean="0">
              <a:latin typeface="Yu Gothic" charset="-128"/>
              <a:ea typeface="+mn-ea"/>
              <a:cs typeface="Yu Gothic" charset="-128"/>
            </a:endParaRPr>
          </a:p>
          <a:p>
            <a:r>
              <a:rPr kumimoji="1" lang="ja-JP" altLang="en-US" sz="1200" dirty="0" smtClean="0">
                <a:latin typeface="Yu Gothic" charset="-128"/>
                <a:ea typeface="+mn-ea"/>
                <a:cs typeface="Yu Gothic" charset="-128"/>
              </a:rPr>
              <a:t>・学習率 </a:t>
            </a:r>
            <a:r>
              <a:rPr kumimoji="1" lang="en-US" altLang="ja-JP" sz="1200" dirty="0" smtClean="0">
                <a:latin typeface="Yu Gothic" charset="-128"/>
                <a:ea typeface="+mn-ea"/>
                <a:cs typeface="Yu Gothic" charset="-128"/>
              </a:rPr>
              <a:t>0.001</a:t>
            </a:r>
            <a:endParaRPr kumimoji="1" lang="ja-JP" altLang="en-US" sz="1200" dirty="0" smtClean="0">
              <a:latin typeface="Yu Gothic" charset="-128"/>
              <a:ea typeface="+mn-ea"/>
              <a:cs typeface="Yu Gothic" charset="-128"/>
            </a:endParaRP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A87B441-5CD5-6C42-8154-5D710D295429}" type="slidenum">
              <a:rPr kumimoji="1" lang="ja-JP" altLang="en-US" smtClean="0"/>
              <a:t>8</a:t>
            </a:fld>
            <a:endParaRPr kumimoji="1" lang="ja-JP" altLang="en-US"/>
          </a:p>
        </p:txBody>
      </p:sp>
    </p:spTree>
    <p:extLst>
      <p:ext uri="{BB962C8B-B14F-4D97-AF65-F5344CB8AC3E}">
        <p14:creationId xmlns:p14="http://schemas.microsoft.com/office/powerpoint/2010/main" val="1339896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出力されたセグメントに閾値処理を行います。</a:t>
            </a:r>
            <a:endParaRPr kumimoji="1" lang="en-US" altLang="ja-JP" dirty="0" smtClean="0"/>
          </a:p>
          <a:p>
            <a:r>
              <a:rPr kumimoji="1" lang="ja-JP" altLang="en-US" dirty="0" smtClean="0"/>
              <a:t>セグメント［</a:t>
            </a:r>
            <a:r>
              <a:rPr kumimoji="1" lang="en-US" altLang="ja-JP" dirty="0" smtClean="0"/>
              <a:t>t</a:t>
            </a:r>
            <a:r>
              <a:rPr kumimoji="1" lang="ja-JP" altLang="en-US" dirty="0" smtClean="0"/>
              <a:t>］の</a:t>
            </a:r>
            <a:r>
              <a:rPr kumimoji="1" lang="en-US" altLang="ja-JP" dirty="0" err="1" smtClean="0"/>
              <a:t>i</a:t>
            </a:r>
            <a:r>
              <a:rPr kumimoji="1" lang="ja-JP" altLang="en-US" dirty="0" smtClean="0"/>
              <a:t>番目の音響イベントの確率</a:t>
            </a:r>
            <a:r>
              <a:rPr kumimoji="1" lang="en-US" altLang="ja-JP" dirty="0" smtClean="0"/>
              <a:t>p</a:t>
            </a:r>
            <a:r>
              <a:rPr kumimoji="1" lang="ja-JP" altLang="en-US" dirty="0" smtClean="0"/>
              <a:t>が閾値以上だった場合には</a:t>
            </a:r>
            <a:r>
              <a:rPr kumimoji="1" lang="en-US" altLang="ja-JP" dirty="0" smtClean="0"/>
              <a:t>1</a:t>
            </a:r>
            <a:r>
              <a:rPr kumimoji="1" lang="ja-JP" altLang="en-US" dirty="0" smtClean="0"/>
              <a:t>を、閾値よりも小さかった場合には</a:t>
            </a:r>
            <a:r>
              <a:rPr kumimoji="1" lang="en-US" altLang="ja-JP" dirty="0" smtClean="0"/>
              <a:t>0</a:t>
            </a:r>
            <a:r>
              <a:rPr kumimoji="1" lang="ja-JP" altLang="en-US" dirty="0" smtClean="0"/>
              <a:t>を返します。</a:t>
            </a:r>
            <a:endParaRPr kumimoji="1" lang="en-US" altLang="ja-JP" dirty="0" smtClean="0"/>
          </a:p>
          <a:p>
            <a:r>
              <a:rPr kumimoji="1" lang="ja-JP" altLang="en-US" dirty="0" smtClean="0"/>
              <a:t>最終的には閾値処理したセグメントを横に並べたもの、音響イベント</a:t>
            </a:r>
            <a:r>
              <a:rPr kumimoji="1" lang="en-US" altLang="ja-JP" dirty="0" smtClean="0"/>
              <a:t>×</a:t>
            </a:r>
            <a:r>
              <a:rPr kumimoji="1" lang="ja-JP" altLang="en-US" dirty="0" smtClean="0"/>
              <a:t>セグメントの行列を用いてスコアの推定を行います。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A87B441-5CD5-6C42-8154-5D710D295429}" type="slidenum">
              <a:rPr kumimoji="1" lang="ja-JP" altLang="en-US" smtClean="0"/>
              <a:t>9</a:t>
            </a:fld>
            <a:endParaRPr kumimoji="1" lang="ja-JP" altLang="en-US"/>
          </a:p>
        </p:txBody>
      </p:sp>
    </p:spTree>
    <p:extLst>
      <p:ext uri="{BB962C8B-B14F-4D97-AF65-F5344CB8AC3E}">
        <p14:creationId xmlns:p14="http://schemas.microsoft.com/office/powerpoint/2010/main" val="128621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4"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000" b="0" i="0" spc="-38" baseline="0">
                <a:solidFill>
                  <a:schemeClr val="accent2"/>
                </a:solidFill>
                <a:latin typeface="Yu Gothic Medium" charset="-128"/>
                <a:ea typeface="Yu Gothic Medium" charset="-128"/>
                <a:cs typeface="Yu Gothic Medium" charset="-128"/>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r">
              <a:buNone/>
              <a:defRPr sz="1800" cap="all" spc="150" baseline="0">
                <a:solidFill>
                  <a:schemeClr val="tx1"/>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591CA18A-A4D8-8D4D-A345-2DAAABBA3573}" type="datetime5">
              <a:rPr lang="ja-JP" altLang="en-US" smtClean="0"/>
              <a:t>2017/10/17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D4A2030-2638-BD47-B355-5CE26C3A48BB}" type="datetime5">
              <a:rPr lang="ja-JP" altLang="en-US" smtClean="0"/>
              <a:t>2017/10/17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7" name="Rectangle 6"/>
          <p:cNvSpPr/>
          <p:nvPr/>
        </p:nvSpPr>
        <p:spPr>
          <a:xfrm>
            <a:off x="2384"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4783"/>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2"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DFF5D6A-3CA0-E845-AB76-FAA36158F5C5}" type="datetime5">
              <a:rPr lang="ja-JP" altLang="en-US" smtClean="0"/>
              <a:t>2017/10/17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F48C6274-7D18-3345-9175-C6E3545C50C1}" type="datetime5">
              <a:rPr lang="ja-JP" altLang="en-US" smtClean="0"/>
              <a:t>2017/10/17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4"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6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3217EE2-034C-DB49-85AE-6566496EF9B1}" type="datetime5">
              <a:rPr lang="ja-JP" altLang="en-US" smtClean="0"/>
              <a:t>2017/10/17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7"/>
            <a:ext cx="7543800" cy="72664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Content Placeholder 3"/>
          <p:cNvSpPr>
            <a:spLocks noGrp="1"/>
          </p:cNvSpPr>
          <p:nvPr>
            <p:ph sz="half" idx="2"/>
          </p:nvPr>
        </p:nvSpPr>
        <p:spPr>
          <a:xfrm>
            <a:off x="4663440" y="1845740"/>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B74E06E-A2D8-5A4B-9D15-D7DA3250BD8B}" type="datetime5">
              <a:rPr lang="ja-JP" altLang="en-US" smtClean="0"/>
              <a:t>2017/10/17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7"/>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D60ED3D-E1A4-BD4A-8F22-EF32DDF73FE3}" type="datetime5">
              <a:rPr lang="ja-JP" altLang="en-US" smtClean="0"/>
              <a:t>2017/10/17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4E5B114-2558-7E41-87FD-025514AFF87D}" type="datetime5">
              <a:rPr lang="ja-JP" altLang="en-US" smtClean="0"/>
              <a:t>2017/10/17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4"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682CDBF-84F8-DC42-808A-72872C492944}" type="datetime5">
              <a:rPr lang="ja-JP" altLang="en-US" smtClean="0"/>
              <a:t>2017/10/17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5"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27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9"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6" y="6459790"/>
            <a:ext cx="1963883" cy="365125"/>
          </a:xfrm>
        </p:spPr>
        <p:txBody>
          <a:bodyPr/>
          <a:lstStyle>
            <a:lvl1pPr algn="l">
              <a:defRPr/>
            </a:lvl1pPr>
          </a:lstStyle>
          <a:p>
            <a:fld id="{9D9B415B-6D1E-C44B-BE76-2A6F8176177D}" type="datetime5">
              <a:rPr lang="ja-JP" altLang="en-US" smtClean="0"/>
              <a:t>2017/10/17</a:t>
            </a:fld>
            <a:endParaRPr lang="en-US" dirty="0"/>
          </a:p>
        </p:txBody>
      </p:sp>
      <p:sp>
        <p:nvSpPr>
          <p:cNvPr id="6" name="Footer Placeholder 5"/>
          <p:cNvSpPr>
            <a:spLocks noGrp="1"/>
          </p:cNvSpPr>
          <p:nvPr>
            <p:ph type="ftr" sz="quarter" idx="11"/>
          </p:nvPr>
        </p:nvSpPr>
        <p:spPr>
          <a:xfrm>
            <a:off x="3600450" y="6459790"/>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2"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4"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27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4" y="0"/>
            <a:ext cx="9143989" cy="4915076"/>
          </a:xfrm>
          <a:solidFill>
            <a:schemeClr val="accent2"/>
          </a:solid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BB7AAAF-3BE1-E34D-BAF4-30240A6F4FD5}" type="datetime5">
              <a:rPr lang="ja-JP" altLang="en-US" smtClean="0"/>
              <a:t>2017/10/17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6334319"/>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7"/>
            <a:ext cx="7545600" cy="734400"/>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59" y="1079997"/>
            <a:ext cx="7543801" cy="4789097"/>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22963" y="6459790"/>
            <a:ext cx="1854203" cy="365125"/>
          </a:xfrm>
          <a:prstGeom prst="rect">
            <a:avLst/>
          </a:prstGeom>
        </p:spPr>
        <p:txBody>
          <a:bodyPr vert="horz" lIns="91440" tIns="45720" rIns="91440" bIns="45720" rtlCol="0" anchor="ctr"/>
          <a:lstStyle>
            <a:lvl1pPr algn="l">
              <a:defRPr sz="1400" b="0" i="1">
                <a:solidFill>
                  <a:srgbClr val="FFFFFF"/>
                </a:solidFill>
                <a:latin typeface="Times New Roman" charset="0"/>
                <a:ea typeface="Times New Roman" charset="0"/>
                <a:cs typeface="Times New Roman" charset="0"/>
              </a:defRPr>
            </a:lvl1pPr>
          </a:lstStyle>
          <a:p>
            <a:fld id="{F854E2AD-FAA2-FD4E-9E34-0405348A10DA}" type="datetime5">
              <a:rPr lang="ja-JP" altLang="en-US" smtClean="0"/>
              <a:t>2017/10/17</a:t>
            </a:fld>
            <a:endParaRPr lang="en-US" dirty="0"/>
          </a:p>
        </p:txBody>
      </p:sp>
      <p:sp>
        <p:nvSpPr>
          <p:cNvPr id="5" name="Footer Placeholder 4"/>
          <p:cNvSpPr>
            <a:spLocks noGrp="1"/>
          </p:cNvSpPr>
          <p:nvPr>
            <p:ph type="ftr" sz="quarter" idx="3"/>
          </p:nvPr>
        </p:nvSpPr>
        <p:spPr>
          <a:xfrm>
            <a:off x="2764640" y="6459790"/>
            <a:ext cx="3617103" cy="365125"/>
          </a:xfrm>
          <a:prstGeom prst="rect">
            <a:avLst/>
          </a:prstGeom>
        </p:spPr>
        <p:txBody>
          <a:bodyPr vert="horz" lIns="91440" tIns="45720" rIns="91440" bIns="45720" rtlCol="0" anchor="ctr"/>
          <a:lstStyle>
            <a:lvl1pPr algn="ctr">
              <a:defRPr sz="1400" b="0" i="1" cap="all" baseline="0">
                <a:solidFill>
                  <a:srgbClr val="FFFFFF"/>
                </a:solidFill>
                <a:latin typeface="Times New Roman" charset="0"/>
                <a:ea typeface="Times New Roman" charset="0"/>
                <a:cs typeface="Times New Roman" charset="0"/>
              </a:defRPr>
            </a:lvl1pPr>
          </a:lstStyle>
          <a:p>
            <a:endParaRPr lang="en-US" dirty="0"/>
          </a:p>
        </p:txBody>
      </p:sp>
      <p:sp>
        <p:nvSpPr>
          <p:cNvPr id="6" name="Slide Number Placeholder 5"/>
          <p:cNvSpPr>
            <a:spLocks noGrp="1"/>
          </p:cNvSpPr>
          <p:nvPr>
            <p:ph type="sldNum" sz="quarter" idx="4"/>
          </p:nvPr>
        </p:nvSpPr>
        <p:spPr>
          <a:xfrm>
            <a:off x="7425346" y="6459790"/>
            <a:ext cx="984019" cy="365125"/>
          </a:xfrm>
          <a:prstGeom prst="rect">
            <a:avLst/>
          </a:prstGeom>
        </p:spPr>
        <p:txBody>
          <a:bodyPr vert="horz" lIns="91440" tIns="45720" rIns="91440" bIns="45720" rtlCol="0" anchor="ctr"/>
          <a:lstStyle>
            <a:lvl1pPr algn="r">
              <a:defRPr sz="1400" b="0" i="1">
                <a:solidFill>
                  <a:srgbClr val="FFFFFF"/>
                </a:solidFill>
                <a:latin typeface="Times New Roman" charset="0"/>
                <a:ea typeface="Times New Roman" charset="0"/>
                <a:cs typeface="Times New Roman" charset="0"/>
              </a:defRPr>
            </a:lvl1pPr>
          </a:lstStyle>
          <a:p>
            <a:fld id="{4FAB73BC-B049-4115-A692-8D63A059BFB8}" type="slidenum">
              <a:rPr lang="en-US" smtClean="0"/>
              <a:pPr/>
              <a:t>‹#›</a:t>
            </a:fld>
            <a:endParaRPr lang="en-US" dirty="0"/>
          </a:p>
        </p:txBody>
      </p:sp>
      <p:cxnSp>
        <p:nvCxnSpPr>
          <p:cNvPr id="10" name="Straight Connector 9"/>
          <p:cNvCxnSpPr/>
          <p:nvPr/>
        </p:nvCxnSpPr>
        <p:spPr>
          <a:xfrm>
            <a:off x="822959" y="1021007"/>
            <a:ext cx="747522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772652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hf hdr="0" ftr="0"/>
  <p:txStyles>
    <p:titleStyle>
      <a:lvl1pPr algn="l" defTabSz="685800" rtl="0" eaLnBrk="1" latinLnBrk="0" hangingPunct="1">
        <a:lnSpc>
          <a:spcPct val="85000"/>
        </a:lnSpc>
        <a:spcBef>
          <a:spcPct val="0"/>
        </a:spcBef>
        <a:buNone/>
        <a:defRPr kumimoji="1" sz="4000" b="0" i="0" kern="1200" spc="-38" baseline="0">
          <a:solidFill>
            <a:schemeClr val="accent2"/>
          </a:solidFill>
          <a:latin typeface="Yu Gothic Medium" charset="-128"/>
          <a:ea typeface="Yu Gothic Medium" charset="-128"/>
          <a:cs typeface="Yu Gothic Medium" charset="-128"/>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kumimoji="1" sz="3200" b="0" i="0" kern="1200">
          <a:solidFill>
            <a:schemeClr val="tx1">
              <a:lumMod val="75000"/>
              <a:lumOff val="25000"/>
            </a:schemeClr>
          </a:solidFill>
          <a:latin typeface="Yu Gothic" charset="-128"/>
          <a:ea typeface="Yu Gothic" charset="-128"/>
          <a:cs typeface="Yu Gothic" charset="-128"/>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2400" b="0" i="0" kern="1200">
          <a:solidFill>
            <a:schemeClr val="tx1">
              <a:lumMod val="75000"/>
              <a:lumOff val="25000"/>
            </a:schemeClr>
          </a:solidFill>
          <a:latin typeface="Yu Gothic" charset="-128"/>
          <a:ea typeface="Yu Gothic" charset="-128"/>
          <a:cs typeface="Yu Gothic" charset="-128"/>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800" b="0" i="0" kern="1200">
          <a:solidFill>
            <a:schemeClr val="tx1">
              <a:lumMod val="75000"/>
              <a:lumOff val="25000"/>
            </a:schemeClr>
          </a:solidFill>
          <a:latin typeface="Yu Gothic" charset="-128"/>
          <a:ea typeface="Yu Gothic" charset="-128"/>
          <a:cs typeface="Yu Gothic" charset="-128"/>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400" b="0" i="0" kern="1200">
          <a:solidFill>
            <a:schemeClr val="tx1">
              <a:lumMod val="75000"/>
              <a:lumOff val="25000"/>
            </a:schemeClr>
          </a:solidFill>
          <a:latin typeface="Yu Gothic" charset="-128"/>
          <a:ea typeface="Yu Gothic" charset="-128"/>
          <a:cs typeface="Yu Gothic" charset="-128"/>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050" b="0" i="0" kern="1200">
          <a:solidFill>
            <a:schemeClr val="tx1">
              <a:lumMod val="75000"/>
              <a:lumOff val="25000"/>
            </a:schemeClr>
          </a:solidFill>
          <a:latin typeface="Yu Gothic" charset="-128"/>
          <a:ea typeface="Yu Gothic" charset="-128"/>
          <a:cs typeface="Yu Gothic" charset="-128"/>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2963" y="2319353"/>
            <a:ext cx="7543800" cy="896112"/>
          </a:xfrm>
        </p:spPr>
        <p:txBody>
          <a:bodyPr>
            <a:normAutofit/>
          </a:bodyPr>
          <a:lstStyle/>
          <a:p>
            <a:r>
              <a:rPr lang="ja-JP" altLang="en-US" dirty="0" smtClean="0"/>
              <a:t>中間報告</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筑波大学 マルチメディア研究室音声班 </a:t>
            </a:r>
            <a:r>
              <a:rPr kumimoji="1" lang="en-US" altLang="ja-JP" dirty="0" smtClean="0"/>
              <a:t>4</a:t>
            </a:r>
            <a:r>
              <a:rPr kumimoji="1" lang="ja-JP" altLang="en-US" dirty="0" smtClean="0"/>
              <a:t>年</a:t>
            </a:r>
            <a:endParaRPr kumimoji="1" lang="en-US" altLang="ja-JP" dirty="0" smtClean="0"/>
          </a:p>
          <a:p>
            <a:r>
              <a:rPr lang="ja-JP" altLang="en-US" dirty="0"/>
              <a:t>溝口</a:t>
            </a:r>
            <a:r>
              <a:rPr lang="ja-JP" altLang="en-US" dirty="0" smtClean="0"/>
              <a:t>和輝</a:t>
            </a:r>
            <a:endParaRPr kumimoji="1" lang="en-US" altLang="ja-JP" dirty="0" smtClean="0"/>
          </a:p>
          <a:p>
            <a:r>
              <a:rPr lang="ja-JP" altLang="en-US" dirty="0" smtClean="0"/>
              <a:t>指導教員 山田武志准教授</a:t>
            </a:r>
            <a:endParaRPr lang="en-US" altLang="ja-JP" dirty="0" smtClean="0"/>
          </a:p>
        </p:txBody>
      </p:sp>
      <p:sp>
        <p:nvSpPr>
          <p:cNvPr id="4" name="日付プレースホルダー 3"/>
          <p:cNvSpPr>
            <a:spLocks noGrp="1"/>
          </p:cNvSpPr>
          <p:nvPr>
            <p:ph type="dt" sz="half" idx="10"/>
          </p:nvPr>
        </p:nvSpPr>
        <p:spPr/>
        <p:txBody>
          <a:bodyPr/>
          <a:lstStyle/>
          <a:p>
            <a:fld id="{938E39A4-BDB6-A84E-BE23-C6F1B64CA9F3}" type="datetime5">
              <a:rPr lang="ja-JP" altLang="en-US" smtClean="0"/>
              <a:t>2017/10/17</a:t>
            </a:fld>
            <a:endParaRPr lang="en-US" dirty="0"/>
          </a:p>
        </p:txBody>
      </p:sp>
      <p:sp>
        <p:nvSpPr>
          <p:cNvPr id="5" name="スライド番号プレースホルダー 4"/>
          <p:cNvSpPr>
            <a:spLocks noGrp="1"/>
          </p:cNvSpPr>
          <p:nvPr>
            <p:ph type="sldNum" sz="quarter" idx="12"/>
          </p:nvPr>
        </p:nvSpPr>
        <p:spPr/>
        <p:txBody>
          <a:bodyPr/>
          <a:lstStyle/>
          <a:p>
            <a:fld id="{4FAB73BC-B049-4115-A692-8D63A059BFB8}" type="slidenum">
              <a:rPr lang="en-US" smtClean="0"/>
              <a:pPr/>
              <a:t>1</a:t>
            </a:fld>
            <a:endParaRPr lang="en-US" dirty="0"/>
          </a:p>
        </p:txBody>
      </p:sp>
      <p:sp>
        <p:nvSpPr>
          <p:cNvPr id="7" name="タイトル 1"/>
          <p:cNvSpPr txBox="1">
            <a:spLocks/>
          </p:cNvSpPr>
          <p:nvPr/>
        </p:nvSpPr>
        <p:spPr>
          <a:xfrm>
            <a:off x="1689653" y="3139421"/>
            <a:ext cx="5764695" cy="1109647"/>
          </a:xfrm>
          <a:prstGeom prst="rect">
            <a:avLst/>
          </a:prstGeom>
        </p:spPr>
        <p:txBody>
          <a:bodyPr vert="horz" lIns="91440" tIns="45720" rIns="91440" bIns="45720" rtlCol="0" anchor="b">
            <a:normAutofit lnSpcReduction="10000"/>
          </a:bodyPr>
          <a:lstStyle>
            <a:lvl1pPr algn="l" defTabSz="685800" rtl="0" eaLnBrk="1" latinLnBrk="0" hangingPunct="1">
              <a:lnSpc>
                <a:spcPct val="85000"/>
              </a:lnSpc>
              <a:spcBef>
                <a:spcPct val="0"/>
              </a:spcBef>
              <a:buNone/>
              <a:defRPr kumimoji="1" sz="6000" b="0" i="0" kern="1200" spc="-38" baseline="0">
                <a:solidFill>
                  <a:schemeClr val="accent2"/>
                </a:solidFill>
                <a:latin typeface="Yu Gothic Medium" charset="-128"/>
                <a:ea typeface="Yu Gothic Medium" charset="-128"/>
                <a:cs typeface="Yu Gothic Medium" charset="-128"/>
              </a:defRPr>
            </a:lvl1pPr>
          </a:lstStyle>
          <a:p>
            <a:r>
              <a:rPr lang="ja-JP" altLang="en-US" sz="4000" dirty="0" smtClean="0"/>
              <a:t>空間情報に</a:t>
            </a:r>
            <a:r>
              <a:rPr lang="ja-JP" altLang="en-US" sz="4000" smtClean="0"/>
              <a:t>着目した</a:t>
            </a:r>
            <a:endParaRPr lang="en-US" altLang="ja-JP" sz="4000" dirty="0" smtClean="0"/>
          </a:p>
          <a:p>
            <a:r>
              <a:rPr lang="ja-JP" altLang="en-US" sz="4000" dirty="0" smtClean="0"/>
              <a:t>音響イベント検出</a:t>
            </a:r>
            <a:endParaRPr lang="ja-JP" altLang="en-US" sz="4000" dirty="0"/>
          </a:p>
        </p:txBody>
      </p:sp>
    </p:spTree>
    <p:extLst>
      <p:ext uri="{BB962C8B-B14F-4D97-AF65-F5344CB8AC3E}">
        <p14:creationId xmlns:p14="http://schemas.microsoft.com/office/powerpoint/2010/main" val="476905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task3</a:t>
            </a:r>
            <a:r>
              <a:rPr kumimoji="1" lang="ja-JP" altLang="en-US" dirty="0" smtClean="0"/>
              <a:t>の評価法</a:t>
            </a:r>
            <a:endParaRPr kumimoji="1" lang="ja-JP" altLang="en-US" dirty="0"/>
          </a:p>
        </p:txBody>
      </p:sp>
      <p:sp>
        <p:nvSpPr>
          <p:cNvPr id="3" name="コンテンツ プレースホルダー 2"/>
          <p:cNvSpPr>
            <a:spLocks noGrp="1"/>
          </p:cNvSpPr>
          <p:nvPr>
            <p:ph idx="1"/>
          </p:nvPr>
        </p:nvSpPr>
        <p:spPr/>
        <p:txBody>
          <a:bodyPr/>
          <a:lstStyle/>
          <a:p>
            <a:pPr marL="150876" lvl="1" indent="0">
              <a:buNone/>
            </a:pPr>
            <a:r>
              <a:rPr lang="en-US" altLang="ja-JP" dirty="0" smtClean="0"/>
              <a:t>task3</a:t>
            </a:r>
            <a:r>
              <a:rPr lang="ja-JP" altLang="en-US" dirty="0" smtClean="0"/>
              <a:t>では</a:t>
            </a:r>
            <a:r>
              <a:rPr lang="en-US" altLang="ja-JP" dirty="0" smtClean="0"/>
              <a:t>2</a:t>
            </a:r>
            <a:r>
              <a:rPr lang="ja-JP" altLang="en-US" dirty="0" smtClean="0"/>
              <a:t>種類の評価法によってシステムを評価</a:t>
            </a:r>
            <a:endParaRPr lang="en-US" altLang="ja-JP" dirty="0" smtClean="0"/>
          </a:p>
          <a:p>
            <a:pPr>
              <a:buFont typeface="Wingdings" charset="2"/>
              <a:buChar char="u"/>
            </a:pPr>
            <a:r>
              <a:rPr kumimoji="1" lang="en-US" altLang="ja-JP" dirty="0" smtClean="0"/>
              <a:t>F-</a:t>
            </a:r>
            <a:r>
              <a:rPr kumimoji="1" lang="ja-JP" altLang="en-US" dirty="0" smtClean="0"/>
              <a:t>スコア</a:t>
            </a:r>
            <a:endParaRPr kumimoji="1" lang="en-US" altLang="ja-JP" dirty="0" smtClean="0"/>
          </a:p>
          <a:p>
            <a:pPr lvl="1"/>
            <a:r>
              <a:rPr kumimoji="1" lang="ja-JP" altLang="en-US" dirty="0" smtClean="0"/>
              <a:t>出力結果を正解と比較することによって導出</a:t>
            </a:r>
            <a:endParaRPr kumimoji="1" lang="en-US" altLang="ja-JP" dirty="0" smtClean="0"/>
          </a:p>
          <a:p>
            <a:pPr lvl="1"/>
            <a:r>
              <a:rPr lang="ja-JP" altLang="en-US" dirty="0" smtClean="0"/>
              <a:t>正確性と網羅性を総合的に評価可能</a:t>
            </a:r>
            <a:endParaRPr lang="en-US" altLang="ja-JP" dirty="0" smtClean="0"/>
          </a:p>
          <a:p>
            <a:pPr marL="150876" lvl="1" indent="0">
              <a:buNone/>
            </a:pPr>
            <a:endParaRPr kumimoji="1" lang="en-US" altLang="ja-JP" dirty="0" smtClean="0"/>
          </a:p>
          <a:p>
            <a:pPr>
              <a:buFont typeface="Wingdings" charset="2"/>
              <a:buChar char="u"/>
            </a:pPr>
            <a:r>
              <a:rPr lang="ja-JP" altLang="en-US" dirty="0" smtClean="0"/>
              <a:t>エラー率</a:t>
            </a:r>
            <a:endParaRPr lang="en-US" altLang="ja-JP" dirty="0" smtClean="0"/>
          </a:p>
          <a:p>
            <a:pPr lvl="1"/>
            <a:r>
              <a:rPr lang="ja-JP" altLang="en-US" dirty="0" smtClean="0"/>
              <a:t>割合ではなくスコア値であるため</a:t>
            </a:r>
            <a:r>
              <a:rPr lang="en-US" altLang="ja-JP" dirty="0" smtClean="0"/>
              <a:t>1</a:t>
            </a:r>
            <a:r>
              <a:rPr lang="ja-JP" altLang="en-US" dirty="0" smtClean="0"/>
              <a:t>を超える</a:t>
            </a:r>
            <a:endParaRPr lang="en-US" altLang="ja-JP" dirty="0" smtClean="0"/>
          </a:p>
          <a:p>
            <a:pPr lvl="1"/>
            <a:r>
              <a:rPr lang="ja-JP" altLang="en-US" dirty="0" smtClean="0"/>
              <a:t>誤った結果を出力した場合だけでなく、正しい結果を出力出来なかった場合にも加算される</a:t>
            </a:r>
            <a:endParaRPr lang="en-US" altLang="ja-JP" dirty="0" smtClean="0"/>
          </a:p>
        </p:txBody>
      </p:sp>
      <p:sp>
        <p:nvSpPr>
          <p:cNvPr id="4" name="日付プレースホルダー 3"/>
          <p:cNvSpPr>
            <a:spLocks noGrp="1"/>
          </p:cNvSpPr>
          <p:nvPr>
            <p:ph type="dt" sz="half" idx="10"/>
          </p:nvPr>
        </p:nvSpPr>
        <p:spPr/>
        <p:txBody>
          <a:bodyPr/>
          <a:lstStyle/>
          <a:p>
            <a:fld id="{F48C6274-7D18-3345-9175-C6E3545C50C1}" type="datetime5">
              <a:rPr lang="ja-JP" altLang="en-US" smtClean="0"/>
              <a:t>2017/10/17</a:t>
            </a:fld>
            <a:endParaRPr lang="en-US"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10</a:t>
            </a:fld>
            <a:endParaRPr lang="en-US" dirty="0"/>
          </a:p>
        </p:txBody>
      </p:sp>
    </p:spTree>
    <p:extLst>
      <p:ext uri="{BB962C8B-B14F-4D97-AF65-F5344CB8AC3E}">
        <p14:creationId xmlns:p14="http://schemas.microsoft.com/office/powerpoint/2010/main" val="1998063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286607"/>
            <a:ext cx="8321040" cy="734400"/>
          </a:xfrm>
        </p:spPr>
        <p:txBody>
          <a:bodyPr>
            <a:normAutofit/>
          </a:bodyPr>
          <a:lstStyle/>
          <a:p>
            <a:r>
              <a:rPr lang="en-US" altLang="ja-JP" dirty="0" smtClean="0"/>
              <a:t>task3</a:t>
            </a:r>
            <a:r>
              <a:rPr lang="ja-JP" altLang="en-US" dirty="0" smtClean="0"/>
              <a:t>の評価法</a:t>
            </a:r>
            <a:r>
              <a:rPr lang="en-US" altLang="ja-JP" dirty="0" smtClean="0"/>
              <a:t>(F-</a:t>
            </a:r>
            <a:r>
              <a:rPr lang="ja-JP" altLang="en-US" dirty="0" smtClean="0"/>
              <a:t>スコア</a:t>
            </a:r>
            <a:r>
              <a:rPr lang="en-US" altLang="ja-JP" dirty="0" smtClean="0"/>
              <a:t>)</a:t>
            </a:r>
            <a:endParaRPr kumimoji="1" lang="ja-JP" altLang="en-US" dirty="0"/>
          </a:p>
        </p:txBody>
      </p:sp>
      <p:sp>
        <p:nvSpPr>
          <p:cNvPr id="4" name="日付プレースホルダー 3"/>
          <p:cNvSpPr>
            <a:spLocks noGrp="1"/>
          </p:cNvSpPr>
          <p:nvPr>
            <p:ph type="dt" sz="half" idx="10"/>
          </p:nvPr>
        </p:nvSpPr>
        <p:spPr/>
        <p:txBody>
          <a:bodyPr/>
          <a:lstStyle/>
          <a:p>
            <a:fld id="{E607C2EB-1497-434A-A514-6E9E44660579}" type="datetime5">
              <a:rPr lang="ja-JP" altLang="en-US" smtClean="0"/>
              <a:t>2017/10/17</a:t>
            </a:fld>
            <a:endParaRPr lang="en-US"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11</a:t>
            </a:fld>
            <a:endParaRPr lang="en-US" dirty="0"/>
          </a:p>
        </p:txBody>
      </p:sp>
      <p:graphicFrame>
        <p:nvGraphicFramePr>
          <p:cNvPr id="3" name="表 2"/>
          <p:cNvGraphicFramePr>
            <a:graphicFrameLocks noGrp="1"/>
          </p:cNvGraphicFramePr>
          <p:nvPr>
            <p:extLst>
              <p:ext uri="{D42A27DB-BD31-4B8C-83A1-F6EECF244321}">
                <p14:modId xmlns:p14="http://schemas.microsoft.com/office/powerpoint/2010/main" val="1169793990"/>
              </p:ext>
            </p:extLst>
          </p:nvPr>
        </p:nvGraphicFramePr>
        <p:xfrm>
          <a:off x="685793" y="1389575"/>
          <a:ext cx="958974" cy="1917948"/>
        </p:xfrm>
        <a:graphic>
          <a:graphicData uri="http://schemas.openxmlformats.org/drawingml/2006/table">
            <a:tbl>
              <a:tblPr firstRow="1" bandRow="1">
                <a:tableStyleId>{2D5ABB26-0587-4C30-8999-92F81FD0307C}</a:tableStyleId>
              </a:tblPr>
              <a:tblGrid>
                <a:gridCol w="319658"/>
                <a:gridCol w="319658"/>
                <a:gridCol w="319658"/>
              </a:tblGrid>
              <a:tr h="319658">
                <a:tc>
                  <a:txBody>
                    <a:bodyPr/>
                    <a:lstStyle/>
                    <a:p>
                      <a:pPr algn="ctr"/>
                      <a:r>
                        <a:rPr kumimoji="1" lang="en-US" altLang="ja-JP" sz="1400" b="0" i="0" dirty="0" smtClean="0">
                          <a:latin typeface="Yu Gothic Medium" charset="-128"/>
                          <a:ea typeface="Yu Gothic Medium" charset="-128"/>
                          <a:cs typeface="Yu Gothic Medium" charset="-128"/>
                        </a:rPr>
                        <a:t>1</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i="0" dirty="0" smtClean="0">
                          <a:latin typeface="Yu Gothic Medium" charset="-128"/>
                          <a:ea typeface="Yu Gothic Medium" charset="-128"/>
                          <a:cs typeface="Yu Gothic Medium" charset="-128"/>
                        </a:rPr>
                        <a:t>1</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i="0" dirty="0" smtClean="0">
                          <a:latin typeface="Yu Gothic Medium" charset="-128"/>
                          <a:ea typeface="Yu Gothic Medium" charset="-128"/>
                          <a:cs typeface="Yu Gothic Medium" charset="-128"/>
                        </a:rPr>
                        <a:t>1</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658">
                <a:tc>
                  <a:txBody>
                    <a:bodyPr/>
                    <a:lstStyle/>
                    <a:p>
                      <a:pPr algn="ctr"/>
                      <a:r>
                        <a:rPr kumimoji="1" lang="en-US" altLang="ja-JP" sz="1400" b="0" i="0" dirty="0" smtClean="0">
                          <a:latin typeface="Yu Gothic Medium" charset="-128"/>
                          <a:ea typeface="Yu Gothic Medium" charset="-128"/>
                          <a:cs typeface="Yu Gothic Medium" charset="-128"/>
                        </a:rPr>
                        <a:t>1</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i="0" dirty="0" smtClean="0">
                          <a:latin typeface="Yu Gothic Medium" charset="-128"/>
                          <a:ea typeface="Yu Gothic Medium" charset="-128"/>
                          <a:cs typeface="Yu Gothic Medium" charset="-128"/>
                        </a:rPr>
                        <a:t>0</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i="0" dirty="0" smtClean="0">
                          <a:latin typeface="Yu Gothic Medium" charset="-128"/>
                          <a:ea typeface="Yu Gothic Medium" charset="-128"/>
                          <a:cs typeface="Yu Gothic Medium" charset="-128"/>
                        </a:rPr>
                        <a:t>0</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658">
                <a:tc>
                  <a:txBody>
                    <a:bodyPr/>
                    <a:lstStyle/>
                    <a:p>
                      <a:pPr algn="ctr"/>
                      <a:r>
                        <a:rPr kumimoji="1" lang="en-US" altLang="ja-JP" sz="1400" b="0" i="0" dirty="0" smtClean="0">
                          <a:latin typeface="Yu Gothic Medium" charset="-128"/>
                          <a:ea typeface="Yu Gothic Medium" charset="-128"/>
                          <a:cs typeface="Yu Gothic Medium" charset="-128"/>
                        </a:rPr>
                        <a:t>0</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i="0" dirty="0" smtClean="0">
                          <a:latin typeface="Yu Gothic Medium" charset="-128"/>
                          <a:ea typeface="Yu Gothic Medium" charset="-128"/>
                          <a:cs typeface="Yu Gothic Medium" charset="-128"/>
                        </a:rPr>
                        <a:t>0</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i="0" dirty="0" smtClean="0">
                          <a:latin typeface="Yu Gothic Medium" charset="-128"/>
                          <a:ea typeface="Yu Gothic Medium" charset="-128"/>
                          <a:cs typeface="Yu Gothic Medium" charset="-128"/>
                        </a:rPr>
                        <a:t>0</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658">
                <a:tc>
                  <a:txBody>
                    <a:bodyPr/>
                    <a:lstStyle/>
                    <a:p>
                      <a:pPr algn="ctr"/>
                      <a:r>
                        <a:rPr kumimoji="1" lang="en-US" altLang="ja-JP" sz="1400" b="0" i="0" dirty="0" smtClean="0">
                          <a:latin typeface="Yu Gothic Medium" charset="-128"/>
                          <a:ea typeface="Yu Gothic Medium" charset="-128"/>
                          <a:cs typeface="Yu Gothic Medium" charset="-128"/>
                        </a:rPr>
                        <a:t>1</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i="0" dirty="0" smtClean="0">
                          <a:latin typeface="Yu Gothic Medium" charset="-128"/>
                          <a:ea typeface="Yu Gothic Medium" charset="-128"/>
                          <a:cs typeface="Yu Gothic Medium" charset="-128"/>
                        </a:rPr>
                        <a:t>0</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i="0" dirty="0" smtClean="0">
                          <a:latin typeface="Yu Gothic Medium" charset="-128"/>
                          <a:ea typeface="Yu Gothic Medium" charset="-128"/>
                          <a:cs typeface="Yu Gothic Medium" charset="-128"/>
                        </a:rPr>
                        <a:t>0</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658">
                <a:tc>
                  <a:txBody>
                    <a:bodyPr/>
                    <a:lstStyle/>
                    <a:p>
                      <a:pPr algn="ctr"/>
                      <a:r>
                        <a:rPr kumimoji="1" lang="en-US" altLang="ja-JP" sz="1400" b="0" i="0" dirty="0" smtClean="0">
                          <a:latin typeface="Yu Gothic Medium" charset="-128"/>
                          <a:ea typeface="Yu Gothic Medium" charset="-128"/>
                          <a:cs typeface="Yu Gothic Medium" charset="-128"/>
                        </a:rPr>
                        <a:t>1</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i="0" dirty="0" smtClean="0">
                          <a:latin typeface="Yu Gothic Medium" charset="-128"/>
                          <a:ea typeface="Yu Gothic Medium" charset="-128"/>
                          <a:cs typeface="Yu Gothic Medium" charset="-128"/>
                        </a:rPr>
                        <a:t>0</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i="0" dirty="0" smtClean="0">
                          <a:latin typeface="Yu Gothic Medium" charset="-128"/>
                          <a:ea typeface="Yu Gothic Medium" charset="-128"/>
                          <a:cs typeface="Yu Gothic Medium" charset="-128"/>
                        </a:rPr>
                        <a:t>0</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658">
                <a:tc>
                  <a:txBody>
                    <a:bodyPr/>
                    <a:lstStyle/>
                    <a:p>
                      <a:pPr algn="ctr"/>
                      <a:r>
                        <a:rPr kumimoji="1" lang="en-US" altLang="ja-JP" sz="1400" b="0" i="0" dirty="0" smtClean="0">
                          <a:latin typeface="Yu Gothic Medium" charset="-128"/>
                          <a:ea typeface="Yu Gothic Medium" charset="-128"/>
                          <a:cs typeface="Yu Gothic Medium" charset="-128"/>
                        </a:rPr>
                        <a:t>0</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i="0" dirty="0" smtClean="0">
                          <a:latin typeface="Yu Gothic Medium" charset="-128"/>
                          <a:ea typeface="Yu Gothic Medium" charset="-128"/>
                          <a:cs typeface="Yu Gothic Medium" charset="-128"/>
                        </a:rPr>
                        <a:t>1</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i="0" dirty="0" smtClean="0">
                          <a:latin typeface="Yu Gothic Medium" charset="-128"/>
                          <a:ea typeface="Yu Gothic Medium" charset="-128"/>
                          <a:cs typeface="Yu Gothic Medium" charset="-128"/>
                        </a:rPr>
                        <a:t>1</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テキスト ボックス 5"/>
          <p:cNvSpPr txBox="1"/>
          <p:nvPr/>
        </p:nvSpPr>
        <p:spPr>
          <a:xfrm>
            <a:off x="265034" y="1020805"/>
            <a:ext cx="1800493" cy="369332"/>
          </a:xfrm>
          <a:prstGeom prst="rect">
            <a:avLst/>
          </a:prstGeom>
          <a:noFill/>
        </p:spPr>
        <p:txBody>
          <a:bodyPr wrap="none" rtlCol="0">
            <a:spAutoFit/>
          </a:bodyPr>
          <a:lstStyle/>
          <a:p>
            <a:r>
              <a:rPr kumimoji="1" lang="ja-JP" altLang="en-US" dirty="0" smtClean="0">
                <a:latin typeface="Yu Gothic" charset="-128"/>
                <a:ea typeface="Yu Gothic" charset="-128"/>
                <a:cs typeface="Yu Gothic" charset="-128"/>
              </a:rPr>
              <a:t>システムの出力</a:t>
            </a:r>
            <a:endParaRPr kumimoji="1" lang="ja-JP" altLang="en-US" dirty="0">
              <a:latin typeface="Yu Gothic" charset="-128"/>
              <a:ea typeface="Yu Gothic" charset="-128"/>
              <a:cs typeface="Yu Gothic" charset="-128"/>
            </a:endParaRPr>
          </a:p>
        </p:txBody>
      </p:sp>
      <p:graphicFrame>
        <p:nvGraphicFramePr>
          <p:cNvPr id="38" name="表 37"/>
          <p:cNvGraphicFramePr>
            <a:graphicFrameLocks noGrp="1"/>
          </p:cNvGraphicFramePr>
          <p:nvPr>
            <p:extLst>
              <p:ext uri="{D42A27DB-BD31-4B8C-83A1-F6EECF244321}">
                <p14:modId xmlns:p14="http://schemas.microsoft.com/office/powerpoint/2010/main" val="514801645"/>
              </p:ext>
            </p:extLst>
          </p:nvPr>
        </p:nvGraphicFramePr>
        <p:xfrm>
          <a:off x="3208464" y="1389575"/>
          <a:ext cx="958974" cy="1917948"/>
        </p:xfrm>
        <a:graphic>
          <a:graphicData uri="http://schemas.openxmlformats.org/drawingml/2006/table">
            <a:tbl>
              <a:tblPr firstRow="1" bandRow="1">
                <a:tableStyleId>{2D5ABB26-0587-4C30-8999-92F81FD0307C}</a:tableStyleId>
              </a:tblPr>
              <a:tblGrid>
                <a:gridCol w="319658"/>
                <a:gridCol w="319658"/>
                <a:gridCol w="319658"/>
              </a:tblGrid>
              <a:tr h="319658">
                <a:tc>
                  <a:txBody>
                    <a:bodyPr/>
                    <a:lstStyle/>
                    <a:p>
                      <a:pPr algn="ctr"/>
                      <a:r>
                        <a:rPr kumimoji="1" lang="en-US" altLang="ja-JP" sz="1400" b="0" i="0" dirty="0" smtClean="0">
                          <a:latin typeface="Yu Gothic Medium" charset="-128"/>
                          <a:ea typeface="Yu Gothic Medium" charset="-128"/>
                          <a:cs typeface="Yu Gothic Medium" charset="-128"/>
                        </a:rPr>
                        <a:t>1</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i="0" dirty="0" smtClean="0">
                          <a:latin typeface="Yu Gothic Medium" charset="-128"/>
                          <a:ea typeface="Yu Gothic Medium" charset="-128"/>
                          <a:cs typeface="Yu Gothic Medium" charset="-128"/>
                        </a:rPr>
                        <a:t>1</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i="0" dirty="0" smtClean="0">
                          <a:latin typeface="Yu Gothic Medium" charset="-128"/>
                          <a:ea typeface="Yu Gothic Medium" charset="-128"/>
                          <a:cs typeface="Yu Gothic Medium" charset="-128"/>
                        </a:rPr>
                        <a:t>1</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658">
                <a:tc>
                  <a:txBody>
                    <a:bodyPr/>
                    <a:lstStyle/>
                    <a:p>
                      <a:pPr algn="ctr"/>
                      <a:r>
                        <a:rPr kumimoji="1" lang="en-US" altLang="ja-JP" sz="1400" b="0" i="0" dirty="0" smtClean="0">
                          <a:latin typeface="Yu Gothic Medium" charset="-128"/>
                          <a:ea typeface="Yu Gothic Medium" charset="-128"/>
                          <a:cs typeface="Yu Gothic Medium" charset="-128"/>
                        </a:rPr>
                        <a:t>0</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i="0" dirty="0" smtClean="0">
                          <a:latin typeface="Yu Gothic Medium" charset="-128"/>
                          <a:ea typeface="Yu Gothic Medium" charset="-128"/>
                          <a:cs typeface="Yu Gothic Medium" charset="-128"/>
                        </a:rPr>
                        <a:t>0</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i="0" dirty="0" smtClean="0">
                          <a:latin typeface="Yu Gothic Medium" charset="-128"/>
                          <a:ea typeface="Yu Gothic Medium" charset="-128"/>
                          <a:cs typeface="Yu Gothic Medium" charset="-128"/>
                        </a:rPr>
                        <a:t>1</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658">
                <a:tc>
                  <a:txBody>
                    <a:bodyPr/>
                    <a:lstStyle/>
                    <a:p>
                      <a:pPr algn="ctr"/>
                      <a:r>
                        <a:rPr kumimoji="1" lang="en-US" altLang="ja-JP" sz="1400" b="0" i="0" dirty="0" smtClean="0">
                          <a:latin typeface="Yu Gothic Medium" charset="-128"/>
                          <a:ea typeface="Yu Gothic Medium" charset="-128"/>
                          <a:cs typeface="Yu Gothic Medium" charset="-128"/>
                        </a:rPr>
                        <a:t>1</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i="0" dirty="0" smtClean="0">
                          <a:latin typeface="Yu Gothic Medium" charset="-128"/>
                          <a:ea typeface="Yu Gothic Medium" charset="-128"/>
                          <a:cs typeface="Yu Gothic Medium" charset="-128"/>
                        </a:rPr>
                        <a:t>0</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i="0" dirty="0" smtClean="0">
                          <a:latin typeface="Yu Gothic Medium" charset="-128"/>
                          <a:ea typeface="Yu Gothic Medium" charset="-128"/>
                          <a:cs typeface="Yu Gothic Medium" charset="-128"/>
                        </a:rPr>
                        <a:t>0</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658">
                <a:tc>
                  <a:txBody>
                    <a:bodyPr/>
                    <a:lstStyle/>
                    <a:p>
                      <a:pPr algn="ctr"/>
                      <a:r>
                        <a:rPr kumimoji="1" lang="en-US" altLang="ja-JP" sz="1400" b="0" i="0" dirty="0" smtClean="0">
                          <a:latin typeface="Yu Gothic Medium" charset="-128"/>
                          <a:ea typeface="Yu Gothic Medium" charset="-128"/>
                          <a:cs typeface="Yu Gothic Medium" charset="-128"/>
                        </a:rPr>
                        <a:t>1</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i="0" dirty="0" smtClean="0">
                          <a:latin typeface="Yu Gothic Medium" charset="-128"/>
                          <a:ea typeface="Yu Gothic Medium" charset="-128"/>
                          <a:cs typeface="Yu Gothic Medium" charset="-128"/>
                        </a:rPr>
                        <a:t>1</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i="0" dirty="0" smtClean="0">
                          <a:latin typeface="Yu Gothic Medium" charset="-128"/>
                          <a:ea typeface="Yu Gothic Medium" charset="-128"/>
                          <a:cs typeface="Yu Gothic Medium" charset="-128"/>
                        </a:rPr>
                        <a:t>1</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658">
                <a:tc>
                  <a:txBody>
                    <a:bodyPr/>
                    <a:lstStyle/>
                    <a:p>
                      <a:pPr algn="ctr"/>
                      <a:r>
                        <a:rPr kumimoji="1" lang="en-US" altLang="ja-JP" sz="1400" b="0" i="0" dirty="0" smtClean="0">
                          <a:latin typeface="Yu Gothic Medium" charset="-128"/>
                          <a:ea typeface="Yu Gothic Medium" charset="-128"/>
                          <a:cs typeface="Yu Gothic Medium" charset="-128"/>
                        </a:rPr>
                        <a:t>0</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i="0" dirty="0" smtClean="0">
                          <a:latin typeface="Yu Gothic Medium" charset="-128"/>
                          <a:ea typeface="Yu Gothic Medium" charset="-128"/>
                          <a:cs typeface="Yu Gothic Medium" charset="-128"/>
                        </a:rPr>
                        <a:t>1</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i="0" dirty="0" smtClean="0">
                          <a:latin typeface="Yu Gothic Medium" charset="-128"/>
                          <a:ea typeface="Yu Gothic Medium" charset="-128"/>
                          <a:cs typeface="Yu Gothic Medium" charset="-128"/>
                        </a:rPr>
                        <a:t>1</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658">
                <a:tc>
                  <a:txBody>
                    <a:bodyPr/>
                    <a:lstStyle/>
                    <a:p>
                      <a:pPr algn="ctr"/>
                      <a:r>
                        <a:rPr kumimoji="1" lang="en-US" altLang="ja-JP" sz="1400" b="0" i="0" dirty="0" smtClean="0">
                          <a:latin typeface="Yu Gothic Medium" charset="-128"/>
                          <a:ea typeface="Yu Gothic Medium" charset="-128"/>
                          <a:cs typeface="Yu Gothic Medium" charset="-128"/>
                        </a:rPr>
                        <a:t>0</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i="0" dirty="0" smtClean="0">
                          <a:latin typeface="Yu Gothic Medium" charset="-128"/>
                          <a:ea typeface="Yu Gothic Medium" charset="-128"/>
                          <a:cs typeface="Yu Gothic Medium" charset="-128"/>
                        </a:rPr>
                        <a:t>1</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i="0" dirty="0" smtClean="0">
                          <a:latin typeface="Yu Gothic Medium" charset="-128"/>
                          <a:ea typeface="Yu Gothic Medium" charset="-128"/>
                          <a:cs typeface="Yu Gothic Medium" charset="-128"/>
                        </a:rPr>
                        <a:t>0</a:t>
                      </a:r>
                      <a:endParaRPr kumimoji="1" lang="ja-JP" altLang="en-US" sz="1400" b="0" i="0" dirty="0">
                        <a:latin typeface="Yu Gothic Medium" charset="-128"/>
                        <a:ea typeface="Yu Gothic Medium" charset="-128"/>
                        <a:cs typeface="Yu Gothic Medium" charset="-128"/>
                      </a:endParaRPr>
                    </a:p>
                  </a:txBody>
                  <a:tcPr marL="81193" marR="81193" marT="40597" marB="40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9" name="テキスト ボックス 38"/>
          <p:cNvSpPr txBox="1"/>
          <p:nvPr/>
        </p:nvSpPr>
        <p:spPr>
          <a:xfrm>
            <a:off x="3364786" y="1020805"/>
            <a:ext cx="646331" cy="369332"/>
          </a:xfrm>
          <a:prstGeom prst="rect">
            <a:avLst/>
          </a:prstGeom>
          <a:noFill/>
        </p:spPr>
        <p:txBody>
          <a:bodyPr wrap="none" rtlCol="0">
            <a:spAutoFit/>
          </a:bodyPr>
          <a:lstStyle/>
          <a:p>
            <a:r>
              <a:rPr kumimoji="1" lang="ja-JP" altLang="en-US" smtClean="0">
                <a:latin typeface="Yu Gothic" charset="-128"/>
                <a:ea typeface="Yu Gothic" charset="-128"/>
                <a:cs typeface="Yu Gothic" charset="-128"/>
              </a:rPr>
              <a:t>正解</a:t>
            </a:r>
            <a:endParaRPr kumimoji="1" lang="ja-JP" altLang="en-US" dirty="0">
              <a:latin typeface="Yu Gothic" charset="-128"/>
              <a:ea typeface="Yu Gothic" charset="-128"/>
              <a:cs typeface="Yu Gothic" charset="-128"/>
            </a:endParaRPr>
          </a:p>
        </p:txBody>
      </p:sp>
      <p:graphicFrame>
        <p:nvGraphicFramePr>
          <p:cNvPr id="40" name="表 39"/>
          <p:cNvGraphicFramePr>
            <a:graphicFrameLocks noGrp="1"/>
          </p:cNvGraphicFramePr>
          <p:nvPr>
            <p:extLst>
              <p:ext uri="{D42A27DB-BD31-4B8C-83A1-F6EECF244321}">
                <p14:modId xmlns:p14="http://schemas.microsoft.com/office/powerpoint/2010/main" val="59633752"/>
              </p:ext>
            </p:extLst>
          </p:nvPr>
        </p:nvGraphicFramePr>
        <p:xfrm>
          <a:off x="1652615" y="3671335"/>
          <a:ext cx="1548000" cy="2598336"/>
        </p:xfrm>
        <a:graphic>
          <a:graphicData uri="http://schemas.openxmlformats.org/drawingml/2006/table">
            <a:tbl>
              <a:tblPr firstRow="1" bandRow="1">
                <a:tableStyleId>{2D5ABB26-0587-4C30-8999-92F81FD0307C}</a:tableStyleId>
              </a:tblPr>
              <a:tblGrid>
                <a:gridCol w="516000"/>
                <a:gridCol w="516000"/>
                <a:gridCol w="516000"/>
              </a:tblGrid>
              <a:tr h="433056">
                <a:tc>
                  <a:txBody>
                    <a:bodyPr/>
                    <a:lstStyle/>
                    <a:p>
                      <a:pPr algn="ctr"/>
                      <a:endParaRPr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3056">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3056">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3056">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3056">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3056">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2" name="テキスト ボックス 41"/>
          <p:cNvSpPr txBox="1"/>
          <p:nvPr/>
        </p:nvSpPr>
        <p:spPr>
          <a:xfrm>
            <a:off x="2103450" y="2767971"/>
            <a:ext cx="646331" cy="369332"/>
          </a:xfrm>
          <a:prstGeom prst="rect">
            <a:avLst/>
          </a:prstGeom>
          <a:noFill/>
          <a:ln w="12700">
            <a:solidFill>
              <a:schemeClr val="tx1"/>
            </a:solidFill>
          </a:ln>
        </p:spPr>
        <p:txBody>
          <a:bodyPr wrap="none" rtlCol="0" anchor="ctr">
            <a:spAutoFit/>
          </a:bodyPr>
          <a:lstStyle/>
          <a:p>
            <a:pPr algn="ctr"/>
            <a:r>
              <a:rPr kumimoji="1" lang="ja-JP" altLang="en-US" dirty="0" smtClean="0">
                <a:latin typeface="Yu Gothic" charset="-128"/>
                <a:ea typeface="Yu Gothic" charset="-128"/>
                <a:cs typeface="Yu Gothic" charset="-128"/>
              </a:rPr>
              <a:t>比較</a:t>
            </a:r>
            <a:endParaRPr kumimoji="1" lang="ja-JP" altLang="en-US" dirty="0">
              <a:latin typeface="Yu Gothic" charset="-128"/>
              <a:ea typeface="Yu Gothic" charset="-128"/>
              <a:cs typeface="Yu Gothic" charset="-128"/>
            </a:endParaRPr>
          </a:p>
        </p:txBody>
      </p:sp>
      <p:cxnSp>
        <p:nvCxnSpPr>
          <p:cNvPr id="11" name="直線矢印コネクタ 10"/>
          <p:cNvCxnSpPr/>
          <p:nvPr/>
        </p:nvCxnSpPr>
        <p:spPr>
          <a:xfrm>
            <a:off x="592343" y="1389575"/>
            <a:ext cx="0" cy="1908932"/>
          </a:xfrm>
          <a:prstGeom prst="straightConnector1">
            <a:avLst/>
          </a:prstGeom>
          <a:ln>
            <a:headEnd type="triangle"/>
            <a:tailEnd type="triangle"/>
          </a:ln>
          <a:effectLst/>
        </p:spPr>
        <p:style>
          <a:lnRef idx="3">
            <a:schemeClr val="dk1"/>
          </a:lnRef>
          <a:fillRef idx="0">
            <a:schemeClr val="dk1"/>
          </a:fillRef>
          <a:effectRef idx="2">
            <a:schemeClr val="dk1"/>
          </a:effectRef>
          <a:fontRef idx="minor">
            <a:schemeClr val="tx1"/>
          </a:fontRef>
        </p:style>
      </p:cxnSp>
      <p:sp>
        <p:nvSpPr>
          <p:cNvPr id="45" name="テキスト ボックス 44"/>
          <p:cNvSpPr txBox="1"/>
          <p:nvPr/>
        </p:nvSpPr>
        <p:spPr>
          <a:xfrm rot="16200000">
            <a:off x="-325212" y="2159375"/>
            <a:ext cx="1569660" cy="369332"/>
          </a:xfrm>
          <a:prstGeom prst="rect">
            <a:avLst/>
          </a:prstGeom>
          <a:noFill/>
        </p:spPr>
        <p:txBody>
          <a:bodyPr wrap="none" rtlCol="0">
            <a:spAutoFit/>
          </a:bodyPr>
          <a:lstStyle/>
          <a:p>
            <a:r>
              <a:rPr kumimoji="1" lang="ja-JP" altLang="en-US" dirty="0" smtClean="0">
                <a:latin typeface="Yu Gothic" charset="-128"/>
                <a:ea typeface="Yu Gothic" charset="-128"/>
                <a:cs typeface="Yu Gothic" charset="-128"/>
              </a:rPr>
              <a:t>音響イベント</a:t>
            </a:r>
            <a:endParaRPr kumimoji="1" lang="ja-JP" altLang="en-US" dirty="0">
              <a:latin typeface="Yu Gothic" charset="-128"/>
              <a:ea typeface="Yu Gothic" charset="-128"/>
              <a:cs typeface="Yu Gothic" charset="-128"/>
            </a:endParaRPr>
          </a:p>
        </p:txBody>
      </p:sp>
      <p:graphicFrame>
        <p:nvGraphicFramePr>
          <p:cNvPr id="46" name="表 45"/>
          <p:cNvGraphicFramePr>
            <a:graphicFrameLocks noGrp="1"/>
          </p:cNvGraphicFramePr>
          <p:nvPr>
            <p:extLst>
              <p:ext uri="{D42A27DB-BD31-4B8C-83A1-F6EECF244321}">
                <p14:modId xmlns:p14="http://schemas.microsoft.com/office/powerpoint/2010/main" val="918540419"/>
              </p:ext>
            </p:extLst>
          </p:nvPr>
        </p:nvGraphicFramePr>
        <p:xfrm>
          <a:off x="3557589" y="3386580"/>
          <a:ext cx="5457823" cy="1926000"/>
        </p:xfrm>
        <a:graphic>
          <a:graphicData uri="http://schemas.openxmlformats.org/drawingml/2006/table">
            <a:tbl>
              <a:tblPr firstRow="1" bandRow="1">
                <a:tableStyleId>{5DA37D80-6434-44D0-A028-1B22A696006F}</a:tableStyleId>
              </a:tblPr>
              <a:tblGrid>
                <a:gridCol w="808043">
                  <a:extLst>
                    <a:ext uri="{9D8B030D-6E8A-4147-A177-3AD203B41FA5}">
                      <a16:colId xmlns="" xmlns:a16="http://schemas.microsoft.com/office/drawing/2014/main" val="2781670652"/>
                    </a:ext>
                  </a:extLst>
                </a:gridCol>
                <a:gridCol w="692625"/>
                <a:gridCol w="3957155">
                  <a:extLst>
                    <a:ext uri="{9D8B030D-6E8A-4147-A177-3AD203B41FA5}">
                      <a16:colId xmlns="" xmlns:a16="http://schemas.microsoft.com/office/drawing/2014/main" val="2656952795"/>
                    </a:ext>
                  </a:extLst>
                </a:gridCol>
              </a:tblGrid>
              <a:tr h="385200">
                <a:tc>
                  <a:txBody>
                    <a:bodyPr/>
                    <a:lstStyle/>
                    <a:p>
                      <a:pPr algn="ctr"/>
                      <a:r>
                        <a:rPr kumimoji="1" lang="ja-JP" altLang="en-US" sz="1800" b="0" i="0" dirty="0" smtClean="0">
                          <a:latin typeface="Yu Gothic" charset="-128"/>
                          <a:ea typeface="Yu Gothic" charset="-128"/>
                          <a:cs typeface="Yu Gothic" charset="-128"/>
                        </a:rPr>
                        <a:t>状態</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ja-JP" altLang="en-US" sz="1800" b="0" i="0" dirty="0" smtClean="0">
                          <a:latin typeface="Yu Gothic" charset="-128"/>
                          <a:ea typeface="Yu Gothic" charset="-128"/>
                          <a:cs typeface="Yu Gothic" charset="-128"/>
                        </a:rPr>
                        <a:t>記号</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ja-JP" altLang="en-US" sz="1800" b="0" i="0" dirty="0" smtClean="0">
                          <a:latin typeface="Yu Gothic" charset="-128"/>
                          <a:ea typeface="Yu Gothic" charset="-128"/>
                          <a:cs typeface="Yu Gothic" charset="-128"/>
                        </a:rPr>
                        <a:t>概要</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 xmlns:a16="http://schemas.microsoft.com/office/drawing/2014/main" val="3049327645"/>
                  </a:ext>
                </a:extLst>
              </a:tr>
              <a:tr h="385200">
                <a:tc>
                  <a:txBody>
                    <a:bodyPr/>
                    <a:lstStyle/>
                    <a:p>
                      <a:pPr algn="ctr">
                        <a:lnSpc>
                          <a:spcPct val="100000"/>
                        </a:lnSpc>
                      </a:pPr>
                      <a:r>
                        <a:rPr kumimoji="1" lang="en-US" altLang="ja-JP" sz="1800" b="0" i="0" dirty="0" smtClean="0">
                          <a:latin typeface="Yu Gothic" charset="-128"/>
                          <a:ea typeface="Yu Gothic" charset="-128"/>
                          <a:cs typeface="Yu Gothic" charset="-128"/>
                        </a:rPr>
                        <a:t>TP</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b="0" i="0" dirty="0" smtClean="0">
                          <a:latin typeface="Yu Gothic" charset="-128"/>
                          <a:ea typeface="Yu Gothic" charset="-128"/>
                          <a:cs typeface="Yu Gothic" charset="-128"/>
                        </a:rPr>
                        <a:t>正しく検出</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205522014"/>
                  </a:ext>
                </a:extLst>
              </a:tr>
              <a:tr h="385200">
                <a:tc>
                  <a:txBody>
                    <a:bodyPr/>
                    <a:lstStyle/>
                    <a:p>
                      <a:pPr algn="ctr">
                        <a:lnSpc>
                          <a:spcPct val="100000"/>
                        </a:lnSpc>
                      </a:pPr>
                      <a:r>
                        <a:rPr kumimoji="1" lang="en-US" altLang="ja-JP" sz="1800" b="0" i="0" dirty="0" smtClean="0">
                          <a:latin typeface="Yu Gothic" charset="-128"/>
                          <a:ea typeface="Yu Gothic" charset="-128"/>
                          <a:cs typeface="Yu Gothic" charset="-128"/>
                        </a:rPr>
                        <a:t>FP</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800" b="0" i="0" dirty="0" smtClean="0">
                          <a:latin typeface="Yu Gothic" charset="-128"/>
                          <a:ea typeface="Yu Gothic" charset="-128"/>
                          <a:cs typeface="Yu Gothic" charset="-128"/>
                        </a:rPr>
                        <a:t>アクティブでないのに検出</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80233223"/>
                  </a:ext>
                </a:extLst>
              </a:tr>
              <a:tr h="385200">
                <a:tc>
                  <a:txBody>
                    <a:bodyPr/>
                    <a:lstStyle/>
                    <a:p>
                      <a:pPr algn="ctr">
                        <a:lnSpc>
                          <a:spcPct val="100000"/>
                        </a:lnSpc>
                      </a:pPr>
                      <a:r>
                        <a:rPr kumimoji="1" lang="en-US" altLang="ja-JP" sz="1800" b="0" i="0" dirty="0" smtClean="0">
                          <a:latin typeface="Yu Gothic" charset="-128"/>
                          <a:ea typeface="Yu Gothic" charset="-128"/>
                          <a:cs typeface="Yu Gothic" charset="-128"/>
                        </a:rPr>
                        <a:t>FN</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b="0" i="0" dirty="0" smtClean="0">
                          <a:latin typeface="Yu Gothic" charset="-128"/>
                          <a:ea typeface="Yu Gothic" charset="-128"/>
                          <a:cs typeface="Yu Gothic" charset="-128"/>
                        </a:rPr>
                        <a:t>アクティブなのに検出出来なかった</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085947485"/>
                  </a:ext>
                </a:extLst>
              </a:tr>
              <a:tr h="385200">
                <a:tc>
                  <a:txBody>
                    <a:bodyPr/>
                    <a:lstStyle/>
                    <a:p>
                      <a:pPr algn="ctr">
                        <a:lnSpc>
                          <a:spcPct val="100000"/>
                        </a:lnSpc>
                      </a:pPr>
                      <a:r>
                        <a:rPr kumimoji="1" lang="en-US" altLang="ja-JP" sz="1800" b="0" i="0" dirty="0" smtClean="0">
                          <a:latin typeface="Yu Gothic" charset="-128"/>
                          <a:ea typeface="Yu Gothic" charset="-128"/>
                          <a:cs typeface="Yu Gothic" charset="-128"/>
                        </a:rPr>
                        <a:t>TN</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b="0" i="0" dirty="0" smtClean="0">
                          <a:latin typeface="Yu Gothic" charset="-128"/>
                          <a:ea typeface="Yu Gothic" charset="-128"/>
                          <a:cs typeface="Yu Gothic" charset="-128"/>
                        </a:rPr>
                        <a:t>正しく検出</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xmlns:a14="http://schemas.microsoft.com/office/drawing/2010/main">
        <mc:Choice Requires="a14">
          <p:sp>
            <p:nvSpPr>
              <p:cNvPr id="48" name="テキスト ボックス 47"/>
              <p:cNvSpPr txBox="1"/>
              <p:nvPr/>
            </p:nvSpPr>
            <p:spPr>
              <a:xfrm>
                <a:off x="3557589" y="5359358"/>
                <a:ext cx="3986212" cy="64081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kumimoji="1" lang="en-US" altLang="ja-JP" sz="2000" b="0" i="1" smtClean="0">
                          <a:latin typeface="Cambria Math" charset="0"/>
                        </a:rPr>
                        <m:t>𝐹𝑠𝑐𝑜𝑟𝑒</m:t>
                      </m:r>
                      <m:r>
                        <a:rPr kumimoji="1" lang="en-US" altLang="ja-JP" sz="2000" b="0" i="1" smtClean="0">
                          <a:latin typeface="Cambria Math" charset="0"/>
                        </a:rPr>
                        <m:t>=</m:t>
                      </m:r>
                      <m:f>
                        <m:fPr>
                          <m:ctrlPr>
                            <a:rPr kumimoji="1" lang="en-US" altLang="ja-JP" sz="2000" b="0" i="1" smtClean="0">
                              <a:latin typeface="Cambria Math" charset="0"/>
                            </a:rPr>
                          </m:ctrlPr>
                        </m:fPr>
                        <m:num>
                          <m:r>
                            <a:rPr kumimoji="1" lang="en-US" altLang="ja-JP" sz="2000" b="0" i="1" smtClean="0">
                              <a:latin typeface="Cambria Math" panose="02040503050406030204" pitchFamily="18" charset="0"/>
                            </a:rPr>
                            <m:t>2</m:t>
                          </m:r>
                          <m:r>
                            <a:rPr kumimoji="1" lang="en-US" altLang="ja-JP" sz="2000" b="0" i="1" smtClean="0">
                              <a:latin typeface="Cambria Math" charset="0"/>
                            </a:rPr>
                            <m:t>𝑇𝑃</m:t>
                          </m:r>
                          <m:r>
                            <a:rPr kumimoji="1" lang="en-US" altLang="ja-JP" sz="2000" i="1" smtClean="0">
                              <a:latin typeface="Cambria Math" charset="0"/>
                            </a:rPr>
                            <m:t>(</m:t>
                          </m:r>
                          <m:r>
                            <a:rPr kumimoji="1" lang="en-US" altLang="ja-JP" sz="2000" b="0" i="1" smtClean="0">
                              <a:latin typeface="Cambria Math" charset="0"/>
                            </a:rPr>
                            <m:t>𝑘</m:t>
                          </m:r>
                          <m:r>
                            <a:rPr kumimoji="1" lang="en-US" altLang="ja-JP" sz="2000" i="1" smtClean="0">
                              <a:latin typeface="Cambria Math" charset="0"/>
                            </a:rPr>
                            <m:t>)</m:t>
                          </m:r>
                        </m:num>
                        <m:den>
                          <m:r>
                            <a:rPr kumimoji="1" lang="en-US" altLang="ja-JP" sz="2000" b="0" i="1" smtClean="0">
                              <a:latin typeface="Cambria Math" charset="0"/>
                            </a:rPr>
                            <m:t>2</m:t>
                          </m:r>
                          <m:r>
                            <a:rPr kumimoji="1" lang="en-US" altLang="ja-JP" sz="2000" b="0" i="1" smtClean="0">
                              <a:latin typeface="Cambria Math" charset="0"/>
                            </a:rPr>
                            <m:t>𝑇𝑃</m:t>
                          </m:r>
                          <m:r>
                            <a:rPr kumimoji="1" lang="en-US" altLang="ja-JP" sz="2000" i="1" smtClean="0">
                              <a:latin typeface="Cambria Math" charset="0"/>
                            </a:rPr>
                            <m:t>(</m:t>
                          </m:r>
                          <m:r>
                            <a:rPr kumimoji="1" lang="en-US" altLang="ja-JP" sz="2000" b="0" i="1" smtClean="0">
                              <a:latin typeface="Cambria Math" charset="0"/>
                            </a:rPr>
                            <m:t>𝑘</m:t>
                          </m:r>
                          <m:r>
                            <a:rPr kumimoji="1" lang="en-US" altLang="ja-JP" sz="2000" i="1" smtClean="0">
                              <a:latin typeface="Cambria Math" charset="0"/>
                            </a:rPr>
                            <m:t>)</m:t>
                          </m:r>
                          <m:r>
                            <a:rPr kumimoji="1" lang="en-US" altLang="ja-JP" sz="2000" b="0" i="1" smtClean="0">
                              <a:latin typeface="Cambria Math" charset="0"/>
                            </a:rPr>
                            <m:t>+</m:t>
                          </m:r>
                          <m:r>
                            <a:rPr kumimoji="1" lang="en-US" altLang="ja-JP" sz="2000" b="0" i="1" smtClean="0">
                              <a:latin typeface="Cambria Math" charset="0"/>
                            </a:rPr>
                            <m:t>𝐹𝑃</m:t>
                          </m:r>
                          <m:r>
                            <a:rPr kumimoji="1" lang="en-US" altLang="ja-JP" sz="2000" i="1" smtClean="0">
                              <a:latin typeface="Cambria Math" charset="0"/>
                            </a:rPr>
                            <m:t>(</m:t>
                          </m:r>
                          <m:r>
                            <a:rPr kumimoji="1" lang="en-US" altLang="ja-JP" sz="2000" b="0" i="1" smtClean="0">
                              <a:latin typeface="Cambria Math" charset="0"/>
                            </a:rPr>
                            <m:t>𝑘</m:t>
                          </m:r>
                          <m:r>
                            <a:rPr kumimoji="1" lang="en-US" altLang="ja-JP" sz="2000" i="1" smtClean="0">
                              <a:latin typeface="Cambria Math" charset="0"/>
                            </a:rPr>
                            <m:t>)</m:t>
                          </m:r>
                          <m:r>
                            <a:rPr kumimoji="1" lang="en-US" altLang="ja-JP" sz="2000" b="0" i="1" smtClean="0">
                              <a:latin typeface="Cambria Math" charset="0"/>
                            </a:rPr>
                            <m:t>+</m:t>
                          </m:r>
                          <m:r>
                            <a:rPr kumimoji="1" lang="en-US" altLang="ja-JP" sz="2000" b="0" i="1" smtClean="0">
                              <a:latin typeface="Cambria Math" charset="0"/>
                            </a:rPr>
                            <m:t>𝐹𝑁</m:t>
                          </m:r>
                          <m:r>
                            <a:rPr kumimoji="1" lang="en-US" altLang="ja-JP" sz="2000" i="1" smtClean="0">
                              <a:latin typeface="Cambria Math" charset="0"/>
                            </a:rPr>
                            <m:t>(</m:t>
                          </m:r>
                          <m:r>
                            <a:rPr kumimoji="1" lang="en-US" altLang="ja-JP" sz="2000" b="0" i="1" smtClean="0">
                              <a:latin typeface="Cambria Math" charset="0"/>
                            </a:rPr>
                            <m:t>𝑘</m:t>
                          </m:r>
                          <m:r>
                            <a:rPr kumimoji="1" lang="en-US" altLang="ja-JP" sz="2000" i="1" smtClean="0">
                              <a:latin typeface="Cambria Math" charset="0"/>
                            </a:rPr>
                            <m:t>)</m:t>
                          </m:r>
                        </m:den>
                      </m:f>
                    </m:oMath>
                  </m:oMathPara>
                </a14:m>
                <a:endParaRPr kumimoji="1" lang="ja-JP" altLang="en-US" sz="2000" dirty="0"/>
              </a:p>
            </p:txBody>
          </p:sp>
        </mc:Choice>
        <mc:Fallback xmlns="">
          <p:sp>
            <p:nvSpPr>
              <p:cNvPr id="48" name="テキスト ボックス 47"/>
              <p:cNvSpPr txBox="1">
                <a:spLocks noRot="1" noChangeAspect="1" noMove="1" noResize="1" noEditPoints="1" noAdjustHandles="1" noChangeArrowheads="1" noChangeShapeType="1" noTextEdit="1"/>
              </p:cNvSpPr>
              <p:nvPr/>
            </p:nvSpPr>
            <p:spPr>
              <a:xfrm>
                <a:off x="3557589" y="5359358"/>
                <a:ext cx="3986212" cy="640816"/>
              </a:xfrm>
              <a:prstGeom prst="rect">
                <a:avLst/>
              </a:prstGeom>
              <a:blipFill rotWithShape="0">
                <a:blip r:embed="rId3"/>
                <a:stretch>
                  <a:fillRect/>
                </a:stretch>
              </a:blipFill>
            </p:spPr>
            <p:txBody>
              <a:bodyPr/>
              <a:lstStyle/>
              <a:p>
                <a:r>
                  <a:rPr lang="ja-JP" altLang="en-US">
                    <a:noFill/>
                  </a:rPr>
                  <a:t> </a:t>
                </a:r>
              </a:p>
            </p:txBody>
          </p:sp>
        </mc:Fallback>
      </mc:AlternateContent>
      <p:cxnSp>
        <p:nvCxnSpPr>
          <p:cNvPr id="18" name="直線矢印コネクタ 17"/>
          <p:cNvCxnSpPr/>
          <p:nvPr/>
        </p:nvCxnSpPr>
        <p:spPr>
          <a:xfrm flipH="1">
            <a:off x="686402" y="3418255"/>
            <a:ext cx="957757" cy="0"/>
          </a:xfrm>
          <a:prstGeom prst="straightConnector1">
            <a:avLst/>
          </a:prstGeom>
          <a:ln>
            <a:headEnd type="triangle"/>
            <a:tailEnd type="triangle"/>
          </a:ln>
          <a:effectLst/>
        </p:spPr>
        <p:style>
          <a:lnRef idx="3">
            <a:schemeClr val="dk1"/>
          </a:lnRef>
          <a:fillRef idx="0">
            <a:schemeClr val="dk1"/>
          </a:fillRef>
          <a:effectRef idx="2">
            <a:schemeClr val="dk1"/>
          </a:effectRef>
          <a:fontRef idx="minor">
            <a:schemeClr val="tx1"/>
          </a:fontRef>
        </p:style>
      </p:cxnSp>
      <p:sp>
        <p:nvSpPr>
          <p:cNvPr id="19" name="テキスト ボックス 18"/>
          <p:cNvSpPr txBox="1"/>
          <p:nvPr/>
        </p:nvSpPr>
        <p:spPr>
          <a:xfrm>
            <a:off x="56622" y="3444213"/>
            <a:ext cx="1569660" cy="369332"/>
          </a:xfrm>
          <a:prstGeom prst="rect">
            <a:avLst/>
          </a:prstGeom>
          <a:noFill/>
        </p:spPr>
        <p:txBody>
          <a:bodyPr wrap="none" rtlCol="0">
            <a:spAutoFit/>
          </a:bodyPr>
          <a:lstStyle/>
          <a:p>
            <a:r>
              <a:rPr kumimoji="1" lang="ja-JP" altLang="en-US" smtClean="0">
                <a:latin typeface="Yu Gothic" charset="-128"/>
                <a:ea typeface="Yu Gothic" charset="-128"/>
                <a:cs typeface="Yu Gothic" charset="-128"/>
              </a:rPr>
              <a:t>セグメント数</a:t>
            </a:r>
            <a:endParaRPr kumimoji="1" lang="ja-JP" altLang="en-US" dirty="0">
              <a:latin typeface="Yu Gothic" charset="-128"/>
              <a:ea typeface="Yu Gothic" charset="-128"/>
              <a:cs typeface="Yu Gothic" charset="-128"/>
            </a:endParaRPr>
          </a:p>
        </p:txBody>
      </p:sp>
      <p:sp>
        <p:nvSpPr>
          <p:cNvPr id="14" name="円/楕円 13"/>
          <p:cNvSpPr>
            <a:spLocks noChangeAspect="1"/>
          </p:cNvSpPr>
          <p:nvPr/>
        </p:nvSpPr>
        <p:spPr>
          <a:xfrm>
            <a:off x="1803232" y="3786113"/>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円/楕円 25"/>
          <p:cNvSpPr>
            <a:spLocks noChangeAspect="1"/>
          </p:cNvSpPr>
          <p:nvPr/>
        </p:nvSpPr>
        <p:spPr>
          <a:xfrm>
            <a:off x="2838334" y="3786113"/>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円/楕円 26"/>
          <p:cNvSpPr>
            <a:spLocks noChangeAspect="1"/>
          </p:cNvSpPr>
          <p:nvPr/>
        </p:nvSpPr>
        <p:spPr>
          <a:xfrm>
            <a:off x="1803232" y="5090657"/>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 name="円/楕円 27"/>
          <p:cNvSpPr>
            <a:spLocks noChangeAspect="1"/>
          </p:cNvSpPr>
          <p:nvPr/>
        </p:nvSpPr>
        <p:spPr>
          <a:xfrm>
            <a:off x="2318615" y="5949007"/>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円/楕円 28"/>
          <p:cNvSpPr>
            <a:spLocks noChangeAspect="1"/>
          </p:cNvSpPr>
          <p:nvPr/>
        </p:nvSpPr>
        <p:spPr>
          <a:xfrm>
            <a:off x="2318615" y="4203689"/>
            <a:ext cx="216000" cy="216000"/>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0" name="円/楕円 29"/>
          <p:cNvSpPr>
            <a:spLocks noChangeAspect="1"/>
          </p:cNvSpPr>
          <p:nvPr/>
        </p:nvSpPr>
        <p:spPr>
          <a:xfrm>
            <a:off x="2318615" y="4645091"/>
            <a:ext cx="216000" cy="216000"/>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1" name="円/楕円 30"/>
          <p:cNvSpPr>
            <a:spLocks noChangeAspect="1"/>
          </p:cNvSpPr>
          <p:nvPr/>
        </p:nvSpPr>
        <p:spPr>
          <a:xfrm>
            <a:off x="2838334" y="4649581"/>
            <a:ext cx="216000" cy="216000"/>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円/楕円 31"/>
          <p:cNvSpPr>
            <a:spLocks noChangeAspect="1"/>
          </p:cNvSpPr>
          <p:nvPr/>
        </p:nvSpPr>
        <p:spPr>
          <a:xfrm>
            <a:off x="1803232" y="5952686"/>
            <a:ext cx="216000" cy="216000"/>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3" name="円/楕円 32"/>
          <p:cNvSpPr>
            <a:spLocks noChangeAspect="1"/>
          </p:cNvSpPr>
          <p:nvPr/>
        </p:nvSpPr>
        <p:spPr>
          <a:xfrm>
            <a:off x="2318615" y="3784630"/>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17" name="図形グループ 16"/>
          <p:cNvGrpSpPr/>
          <p:nvPr/>
        </p:nvGrpSpPr>
        <p:grpSpPr>
          <a:xfrm>
            <a:off x="1798896" y="4651870"/>
            <a:ext cx="216000" cy="216000"/>
            <a:chOff x="4974085" y="2246046"/>
            <a:chExt cx="216000" cy="216000"/>
          </a:xfrm>
        </p:grpSpPr>
        <p:sp>
          <p:nvSpPr>
            <p:cNvPr id="35" name="円/楕円 34"/>
            <p:cNvSpPr>
              <a:spLocks noChangeAspect="1"/>
            </p:cNvSpPr>
            <p:nvPr/>
          </p:nvSpPr>
          <p:spPr>
            <a:xfrm>
              <a:off x="4974085" y="2246046"/>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パイ 15"/>
            <p:cNvSpPr>
              <a:spLocks noChangeAspect="1"/>
            </p:cNvSpPr>
            <p:nvPr/>
          </p:nvSpPr>
          <p:spPr>
            <a:xfrm>
              <a:off x="4974085" y="2246046"/>
              <a:ext cx="216000" cy="216000"/>
            </a:xfrm>
            <a:prstGeom prst="pie">
              <a:avLst>
                <a:gd name="adj1" fmla="val 5301807"/>
                <a:gd name="adj2" fmla="val 16200000"/>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41" name="図形グループ 40"/>
          <p:cNvGrpSpPr/>
          <p:nvPr/>
        </p:nvGrpSpPr>
        <p:grpSpPr>
          <a:xfrm>
            <a:off x="2843104" y="4203689"/>
            <a:ext cx="216000" cy="216000"/>
            <a:chOff x="4974085" y="2246046"/>
            <a:chExt cx="216000" cy="216000"/>
          </a:xfrm>
        </p:grpSpPr>
        <p:sp>
          <p:nvSpPr>
            <p:cNvPr id="43" name="円/楕円 42"/>
            <p:cNvSpPr>
              <a:spLocks noChangeAspect="1"/>
            </p:cNvSpPr>
            <p:nvPr/>
          </p:nvSpPr>
          <p:spPr>
            <a:xfrm>
              <a:off x="4974085" y="2246046"/>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 name="パイ 43"/>
            <p:cNvSpPr>
              <a:spLocks noChangeAspect="1"/>
            </p:cNvSpPr>
            <p:nvPr/>
          </p:nvSpPr>
          <p:spPr>
            <a:xfrm>
              <a:off x="4974085" y="2246046"/>
              <a:ext cx="216000" cy="216000"/>
            </a:xfrm>
            <a:prstGeom prst="pie">
              <a:avLst>
                <a:gd name="adj1" fmla="val 5301807"/>
                <a:gd name="adj2" fmla="val 16200000"/>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47" name="図形グループ 46"/>
          <p:cNvGrpSpPr/>
          <p:nvPr/>
        </p:nvGrpSpPr>
        <p:grpSpPr>
          <a:xfrm>
            <a:off x="2318615" y="5086493"/>
            <a:ext cx="216000" cy="216000"/>
            <a:chOff x="4974085" y="2246046"/>
            <a:chExt cx="216000" cy="216000"/>
          </a:xfrm>
        </p:grpSpPr>
        <p:sp>
          <p:nvSpPr>
            <p:cNvPr id="49" name="円/楕円 48"/>
            <p:cNvSpPr>
              <a:spLocks noChangeAspect="1"/>
            </p:cNvSpPr>
            <p:nvPr/>
          </p:nvSpPr>
          <p:spPr>
            <a:xfrm>
              <a:off x="4974085" y="2246046"/>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0" name="パイ 49"/>
            <p:cNvSpPr>
              <a:spLocks noChangeAspect="1"/>
            </p:cNvSpPr>
            <p:nvPr/>
          </p:nvSpPr>
          <p:spPr>
            <a:xfrm>
              <a:off x="4974085" y="2246046"/>
              <a:ext cx="216000" cy="216000"/>
            </a:xfrm>
            <a:prstGeom prst="pie">
              <a:avLst>
                <a:gd name="adj1" fmla="val 5301807"/>
                <a:gd name="adj2" fmla="val 16200000"/>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51" name="図形グループ 50"/>
          <p:cNvGrpSpPr/>
          <p:nvPr/>
        </p:nvGrpSpPr>
        <p:grpSpPr>
          <a:xfrm>
            <a:off x="2318615" y="5511256"/>
            <a:ext cx="216000" cy="216000"/>
            <a:chOff x="4974085" y="2246046"/>
            <a:chExt cx="216000" cy="216000"/>
          </a:xfrm>
        </p:grpSpPr>
        <p:sp>
          <p:nvSpPr>
            <p:cNvPr id="52" name="円/楕円 51"/>
            <p:cNvSpPr>
              <a:spLocks noChangeAspect="1"/>
            </p:cNvSpPr>
            <p:nvPr/>
          </p:nvSpPr>
          <p:spPr>
            <a:xfrm>
              <a:off x="4974085" y="2246046"/>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パイ 52"/>
            <p:cNvSpPr>
              <a:spLocks noChangeAspect="1"/>
            </p:cNvSpPr>
            <p:nvPr/>
          </p:nvSpPr>
          <p:spPr>
            <a:xfrm>
              <a:off x="4974085" y="2246046"/>
              <a:ext cx="216000" cy="216000"/>
            </a:xfrm>
            <a:prstGeom prst="pie">
              <a:avLst>
                <a:gd name="adj1" fmla="val 5301807"/>
                <a:gd name="adj2" fmla="val 16200000"/>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54" name="図形グループ 53"/>
          <p:cNvGrpSpPr/>
          <p:nvPr/>
        </p:nvGrpSpPr>
        <p:grpSpPr>
          <a:xfrm>
            <a:off x="2843104" y="5088561"/>
            <a:ext cx="216000" cy="216000"/>
            <a:chOff x="4974085" y="2246046"/>
            <a:chExt cx="216000" cy="216000"/>
          </a:xfrm>
        </p:grpSpPr>
        <p:sp>
          <p:nvSpPr>
            <p:cNvPr id="55" name="円/楕円 54"/>
            <p:cNvSpPr>
              <a:spLocks noChangeAspect="1"/>
            </p:cNvSpPr>
            <p:nvPr/>
          </p:nvSpPr>
          <p:spPr>
            <a:xfrm>
              <a:off x="4974085" y="2246046"/>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 name="パイ 55"/>
            <p:cNvSpPr>
              <a:spLocks noChangeAspect="1"/>
            </p:cNvSpPr>
            <p:nvPr/>
          </p:nvSpPr>
          <p:spPr>
            <a:xfrm>
              <a:off x="4974085" y="2246046"/>
              <a:ext cx="216000" cy="216000"/>
            </a:xfrm>
            <a:prstGeom prst="pie">
              <a:avLst>
                <a:gd name="adj1" fmla="val 5301807"/>
                <a:gd name="adj2" fmla="val 16200000"/>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57" name="図形グループ 56"/>
          <p:cNvGrpSpPr/>
          <p:nvPr/>
        </p:nvGrpSpPr>
        <p:grpSpPr>
          <a:xfrm>
            <a:off x="2838334" y="5511256"/>
            <a:ext cx="216000" cy="216000"/>
            <a:chOff x="4974085" y="2246046"/>
            <a:chExt cx="216000" cy="216000"/>
          </a:xfrm>
        </p:grpSpPr>
        <p:sp>
          <p:nvSpPr>
            <p:cNvPr id="58" name="円/楕円 57"/>
            <p:cNvSpPr>
              <a:spLocks noChangeAspect="1"/>
            </p:cNvSpPr>
            <p:nvPr/>
          </p:nvSpPr>
          <p:spPr>
            <a:xfrm>
              <a:off x="4974085" y="2246046"/>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パイ 58"/>
            <p:cNvSpPr>
              <a:spLocks noChangeAspect="1"/>
            </p:cNvSpPr>
            <p:nvPr/>
          </p:nvSpPr>
          <p:spPr>
            <a:xfrm>
              <a:off x="4974085" y="2246046"/>
              <a:ext cx="216000" cy="216000"/>
            </a:xfrm>
            <a:prstGeom prst="pie">
              <a:avLst>
                <a:gd name="adj1" fmla="val 5301807"/>
                <a:gd name="adj2" fmla="val 16200000"/>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0" name="図形グループ 59"/>
          <p:cNvGrpSpPr/>
          <p:nvPr/>
        </p:nvGrpSpPr>
        <p:grpSpPr>
          <a:xfrm rot="10800000">
            <a:off x="1803232" y="4201711"/>
            <a:ext cx="216000" cy="216000"/>
            <a:chOff x="4974085" y="2246046"/>
            <a:chExt cx="216000" cy="216000"/>
          </a:xfrm>
        </p:grpSpPr>
        <p:sp>
          <p:nvSpPr>
            <p:cNvPr id="61" name="円/楕円 60"/>
            <p:cNvSpPr>
              <a:spLocks noChangeAspect="1"/>
            </p:cNvSpPr>
            <p:nvPr/>
          </p:nvSpPr>
          <p:spPr>
            <a:xfrm>
              <a:off x="4974085" y="2246046"/>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2" name="パイ 61"/>
            <p:cNvSpPr>
              <a:spLocks noChangeAspect="1"/>
            </p:cNvSpPr>
            <p:nvPr/>
          </p:nvSpPr>
          <p:spPr>
            <a:xfrm>
              <a:off x="4974085" y="2246046"/>
              <a:ext cx="216000" cy="216000"/>
            </a:xfrm>
            <a:prstGeom prst="pie">
              <a:avLst>
                <a:gd name="adj1" fmla="val 5301807"/>
                <a:gd name="adj2" fmla="val 16200000"/>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3" name="図形グループ 62"/>
          <p:cNvGrpSpPr/>
          <p:nvPr/>
        </p:nvGrpSpPr>
        <p:grpSpPr>
          <a:xfrm rot="10800000">
            <a:off x="1798920" y="5511256"/>
            <a:ext cx="216000" cy="216000"/>
            <a:chOff x="4974085" y="2246046"/>
            <a:chExt cx="216000" cy="216000"/>
          </a:xfrm>
        </p:grpSpPr>
        <p:sp>
          <p:nvSpPr>
            <p:cNvPr id="64" name="円/楕円 63"/>
            <p:cNvSpPr>
              <a:spLocks noChangeAspect="1"/>
            </p:cNvSpPr>
            <p:nvPr/>
          </p:nvSpPr>
          <p:spPr>
            <a:xfrm>
              <a:off x="4974085" y="2246046"/>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5" name="パイ 64"/>
            <p:cNvSpPr>
              <a:spLocks noChangeAspect="1"/>
            </p:cNvSpPr>
            <p:nvPr/>
          </p:nvSpPr>
          <p:spPr>
            <a:xfrm>
              <a:off x="4974085" y="2246046"/>
              <a:ext cx="216000" cy="216000"/>
            </a:xfrm>
            <a:prstGeom prst="pie">
              <a:avLst>
                <a:gd name="adj1" fmla="val 5301807"/>
                <a:gd name="adj2" fmla="val 16200000"/>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6" name="図形グループ 65"/>
          <p:cNvGrpSpPr/>
          <p:nvPr/>
        </p:nvGrpSpPr>
        <p:grpSpPr>
          <a:xfrm rot="10800000">
            <a:off x="2843104" y="5949007"/>
            <a:ext cx="216000" cy="216000"/>
            <a:chOff x="4974085" y="2246046"/>
            <a:chExt cx="216000" cy="216000"/>
          </a:xfrm>
        </p:grpSpPr>
        <p:sp>
          <p:nvSpPr>
            <p:cNvPr id="67" name="円/楕円 66"/>
            <p:cNvSpPr>
              <a:spLocks noChangeAspect="1"/>
            </p:cNvSpPr>
            <p:nvPr/>
          </p:nvSpPr>
          <p:spPr>
            <a:xfrm>
              <a:off x="4974085" y="2246046"/>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8" name="パイ 67"/>
            <p:cNvSpPr>
              <a:spLocks noChangeAspect="1"/>
            </p:cNvSpPr>
            <p:nvPr/>
          </p:nvSpPr>
          <p:spPr>
            <a:xfrm>
              <a:off x="4974085" y="2246046"/>
              <a:ext cx="216000" cy="216000"/>
            </a:xfrm>
            <a:prstGeom prst="pie">
              <a:avLst>
                <a:gd name="adj1" fmla="val 5301807"/>
                <a:gd name="adj2" fmla="val 16200000"/>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cxnSp>
        <p:nvCxnSpPr>
          <p:cNvPr id="69" name="直線矢印コネクタ 68"/>
          <p:cNvCxnSpPr/>
          <p:nvPr/>
        </p:nvCxnSpPr>
        <p:spPr>
          <a:xfrm>
            <a:off x="1739387" y="2351406"/>
            <a:ext cx="468594" cy="349891"/>
          </a:xfrm>
          <a:prstGeom prst="straightConnector1">
            <a:avLst/>
          </a:prstGeom>
          <a:ln w="31750">
            <a:tailEnd type="stealth" w="lg" len="lg"/>
          </a:ln>
          <a:effectLst/>
        </p:spPr>
        <p:style>
          <a:lnRef idx="3">
            <a:schemeClr val="dk1"/>
          </a:lnRef>
          <a:fillRef idx="0">
            <a:schemeClr val="dk1"/>
          </a:fillRef>
          <a:effectRef idx="2">
            <a:schemeClr val="dk1"/>
          </a:effectRef>
          <a:fontRef idx="minor">
            <a:schemeClr val="tx1"/>
          </a:fontRef>
        </p:style>
      </p:cxnSp>
      <p:cxnSp>
        <p:nvCxnSpPr>
          <p:cNvPr id="71" name="直線矢印コネクタ 70"/>
          <p:cNvCxnSpPr/>
          <p:nvPr/>
        </p:nvCxnSpPr>
        <p:spPr>
          <a:xfrm flipH="1">
            <a:off x="2645250" y="2370045"/>
            <a:ext cx="468594" cy="349891"/>
          </a:xfrm>
          <a:prstGeom prst="straightConnector1">
            <a:avLst/>
          </a:prstGeom>
          <a:ln w="31750">
            <a:tailEnd type="stealth" w="lg" len="lg"/>
          </a:ln>
          <a:effectLst/>
        </p:spPr>
        <p:style>
          <a:lnRef idx="3">
            <a:schemeClr val="dk1"/>
          </a:lnRef>
          <a:fillRef idx="0">
            <a:schemeClr val="dk1"/>
          </a:fillRef>
          <a:effectRef idx="2">
            <a:schemeClr val="dk1"/>
          </a:effectRef>
          <a:fontRef idx="minor">
            <a:schemeClr val="tx1"/>
          </a:fontRef>
        </p:style>
      </p:cxnSp>
      <p:cxnSp>
        <p:nvCxnSpPr>
          <p:cNvPr id="72" name="直線矢印コネクタ 71"/>
          <p:cNvCxnSpPr/>
          <p:nvPr/>
        </p:nvCxnSpPr>
        <p:spPr>
          <a:xfrm flipH="1">
            <a:off x="2410062" y="3244163"/>
            <a:ext cx="0" cy="349891"/>
          </a:xfrm>
          <a:prstGeom prst="straightConnector1">
            <a:avLst/>
          </a:prstGeom>
          <a:ln w="31750">
            <a:tailEnd type="stealth" w="lg" len="lg"/>
          </a:ln>
          <a:effectLst/>
        </p:spPr>
        <p:style>
          <a:lnRef idx="3">
            <a:schemeClr val="dk1"/>
          </a:lnRef>
          <a:fillRef idx="0">
            <a:schemeClr val="dk1"/>
          </a:fillRef>
          <a:effectRef idx="2">
            <a:schemeClr val="dk1"/>
          </a:effectRef>
          <a:fontRef idx="minor">
            <a:schemeClr val="tx1"/>
          </a:fontRef>
        </p:style>
      </p:cxnSp>
      <p:sp>
        <p:nvSpPr>
          <p:cNvPr id="75" name="円/楕円 74"/>
          <p:cNvSpPr>
            <a:spLocks noChangeAspect="1"/>
          </p:cNvSpPr>
          <p:nvPr/>
        </p:nvSpPr>
        <p:spPr>
          <a:xfrm>
            <a:off x="4595740" y="3835609"/>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76" name="図形グループ 75"/>
          <p:cNvGrpSpPr/>
          <p:nvPr/>
        </p:nvGrpSpPr>
        <p:grpSpPr>
          <a:xfrm rot="10800000">
            <a:off x="4595740" y="4241580"/>
            <a:ext cx="216000" cy="216000"/>
            <a:chOff x="4974085" y="2246046"/>
            <a:chExt cx="216000" cy="216000"/>
          </a:xfrm>
        </p:grpSpPr>
        <p:sp>
          <p:nvSpPr>
            <p:cNvPr id="77" name="円/楕円 76"/>
            <p:cNvSpPr>
              <a:spLocks noChangeAspect="1"/>
            </p:cNvSpPr>
            <p:nvPr/>
          </p:nvSpPr>
          <p:spPr>
            <a:xfrm>
              <a:off x="4974085" y="2246046"/>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パイ 77"/>
            <p:cNvSpPr>
              <a:spLocks noChangeAspect="1"/>
            </p:cNvSpPr>
            <p:nvPr/>
          </p:nvSpPr>
          <p:spPr>
            <a:xfrm>
              <a:off x="4974085" y="2246046"/>
              <a:ext cx="216000" cy="216000"/>
            </a:xfrm>
            <a:prstGeom prst="pie">
              <a:avLst>
                <a:gd name="adj1" fmla="val 5301807"/>
                <a:gd name="adj2" fmla="val 16200000"/>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79" name="図形グループ 78"/>
          <p:cNvGrpSpPr/>
          <p:nvPr/>
        </p:nvGrpSpPr>
        <p:grpSpPr>
          <a:xfrm>
            <a:off x="4595740" y="4612347"/>
            <a:ext cx="216000" cy="216000"/>
            <a:chOff x="4974085" y="2246046"/>
            <a:chExt cx="216000" cy="216000"/>
          </a:xfrm>
        </p:grpSpPr>
        <p:sp>
          <p:nvSpPr>
            <p:cNvPr id="80" name="円/楕円 79"/>
            <p:cNvSpPr>
              <a:spLocks noChangeAspect="1"/>
            </p:cNvSpPr>
            <p:nvPr/>
          </p:nvSpPr>
          <p:spPr>
            <a:xfrm>
              <a:off x="4974085" y="2246046"/>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パイ 80"/>
            <p:cNvSpPr>
              <a:spLocks noChangeAspect="1"/>
            </p:cNvSpPr>
            <p:nvPr/>
          </p:nvSpPr>
          <p:spPr>
            <a:xfrm>
              <a:off x="4974085" y="2246046"/>
              <a:ext cx="216000" cy="216000"/>
            </a:xfrm>
            <a:prstGeom prst="pie">
              <a:avLst>
                <a:gd name="adj1" fmla="val 5301807"/>
                <a:gd name="adj2" fmla="val 16200000"/>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sp>
        <p:nvSpPr>
          <p:cNvPr id="82" name="円/楕円 81"/>
          <p:cNvSpPr>
            <a:spLocks noChangeAspect="1"/>
          </p:cNvSpPr>
          <p:nvPr/>
        </p:nvSpPr>
        <p:spPr>
          <a:xfrm>
            <a:off x="4595950" y="5002856"/>
            <a:ext cx="216000" cy="216000"/>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20203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286607"/>
            <a:ext cx="8321040" cy="734400"/>
          </a:xfrm>
        </p:spPr>
        <p:txBody>
          <a:bodyPr>
            <a:normAutofit/>
          </a:bodyPr>
          <a:lstStyle/>
          <a:p>
            <a:r>
              <a:rPr lang="en-US" altLang="ja-JP" dirty="0" smtClean="0"/>
              <a:t>task3</a:t>
            </a:r>
            <a:r>
              <a:rPr lang="ja-JP" altLang="en-US" dirty="0" smtClean="0"/>
              <a:t>の評価法</a:t>
            </a:r>
            <a:r>
              <a:rPr lang="en-US" altLang="ja-JP" dirty="0" smtClean="0"/>
              <a:t>(</a:t>
            </a:r>
            <a:r>
              <a:rPr lang="ja-JP" altLang="en-US" dirty="0" smtClean="0"/>
              <a:t>エラー率</a:t>
            </a:r>
            <a:r>
              <a:rPr lang="en-US" altLang="ja-JP" dirty="0" smtClean="0"/>
              <a:t>)</a:t>
            </a:r>
            <a:endParaRPr kumimoji="1" lang="ja-JP" altLang="en-US" dirty="0"/>
          </a:p>
        </p:txBody>
      </p:sp>
      <p:sp>
        <p:nvSpPr>
          <p:cNvPr id="4" name="日付プレースホルダー 3"/>
          <p:cNvSpPr>
            <a:spLocks noGrp="1"/>
          </p:cNvSpPr>
          <p:nvPr>
            <p:ph type="dt" sz="half" idx="10"/>
          </p:nvPr>
        </p:nvSpPr>
        <p:spPr/>
        <p:txBody>
          <a:bodyPr/>
          <a:lstStyle/>
          <a:p>
            <a:fld id="{E607C2EB-1497-434A-A514-6E9E44660579}" type="datetime5">
              <a:rPr lang="ja-JP" altLang="en-US" smtClean="0"/>
              <a:t>2017/10/17</a:t>
            </a:fld>
            <a:endParaRPr lang="en-US"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12</a:t>
            </a:fld>
            <a:endParaRPr lang="en-US" dirty="0"/>
          </a:p>
        </p:txBody>
      </p:sp>
      <p:graphicFrame>
        <p:nvGraphicFramePr>
          <p:cNvPr id="40" name="表 39"/>
          <p:cNvGraphicFramePr>
            <a:graphicFrameLocks noGrp="1"/>
          </p:cNvGraphicFramePr>
          <p:nvPr>
            <p:extLst>
              <p:ext uri="{D42A27DB-BD31-4B8C-83A1-F6EECF244321}">
                <p14:modId xmlns:p14="http://schemas.microsoft.com/office/powerpoint/2010/main" val="1772985147"/>
              </p:ext>
            </p:extLst>
          </p:nvPr>
        </p:nvGraphicFramePr>
        <p:xfrm>
          <a:off x="822960" y="1129155"/>
          <a:ext cx="1548000" cy="2598336"/>
        </p:xfrm>
        <a:graphic>
          <a:graphicData uri="http://schemas.openxmlformats.org/drawingml/2006/table">
            <a:tbl>
              <a:tblPr firstRow="1" bandRow="1">
                <a:tableStyleId>{2D5ABB26-0587-4C30-8999-92F81FD0307C}</a:tableStyleId>
              </a:tblPr>
              <a:tblGrid>
                <a:gridCol w="516000"/>
                <a:gridCol w="516000"/>
                <a:gridCol w="516000"/>
              </a:tblGrid>
              <a:tr h="433056">
                <a:tc>
                  <a:txBody>
                    <a:bodyPr/>
                    <a:lstStyle/>
                    <a:p>
                      <a:pPr algn="ctr"/>
                      <a:endParaRPr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3056">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3056">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3056">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3056">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3056">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b="0" i="0" dirty="0">
                        <a:latin typeface="Yu Gothic Light" charset="-128"/>
                        <a:ea typeface="Yu Gothic Light" charset="-128"/>
                        <a:cs typeface="Yu Gothic Light" charset="-128"/>
                      </a:endParaRPr>
                    </a:p>
                  </a:txBody>
                  <a:tcPr marL="112539" marR="112539" marT="56268" marB="562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46" name="表 45"/>
          <p:cNvGraphicFramePr>
            <a:graphicFrameLocks noGrp="1"/>
          </p:cNvGraphicFramePr>
          <p:nvPr>
            <p:extLst>
              <p:ext uri="{D42A27DB-BD31-4B8C-83A1-F6EECF244321}">
                <p14:modId xmlns:p14="http://schemas.microsoft.com/office/powerpoint/2010/main" val="720437995"/>
              </p:ext>
            </p:extLst>
          </p:nvPr>
        </p:nvGraphicFramePr>
        <p:xfrm>
          <a:off x="3635192" y="1129155"/>
          <a:ext cx="4465822" cy="1575935"/>
        </p:xfrm>
        <a:graphic>
          <a:graphicData uri="http://schemas.openxmlformats.org/drawingml/2006/table">
            <a:tbl>
              <a:tblPr firstRow="1" bandRow="1">
                <a:tableStyleId>{5DA37D80-6434-44D0-A028-1B22A696006F}</a:tableStyleId>
              </a:tblPr>
              <a:tblGrid>
                <a:gridCol w="661175">
                  <a:extLst>
                    <a:ext uri="{9D8B030D-6E8A-4147-A177-3AD203B41FA5}">
                      <a16:colId xmlns="" xmlns:a16="http://schemas.microsoft.com/office/drawing/2014/main" val="2781670652"/>
                    </a:ext>
                  </a:extLst>
                </a:gridCol>
                <a:gridCol w="566735"/>
                <a:gridCol w="3237912">
                  <a:extLst>
                    <a:ext uri="{9D8B030D-6E8A-4147-A177-3AD203B41FA5}">
                      <a16:colId xmlns="" xmlns:a16="http://schemas.microsoft.com/office/drawing/2014/main" val="2656952795"/>
                    </a:ext>
                  </a:extLst>
                </a:gridCol>
              </a:tblGrid>
              <a:tr h="315187">
                <a:tc>
                  <a:txBody>
                    <a:bodyPr/>
                    <a:lstStyle/>
                    <a:p>
                      <a:pPr algn="ctr"/>
                      <a:r>
                        <a:rPr kumimoji="1" lang="ja-JP" altLang="en-US" sz="1500" b="0" i="0" dirty="0" smtClean="0">
                          <a:latin typeface="Yu Gothic" charset="-128"/>
                          <a:ea typeface="Yu Gothic" charset="-128"/>
                          <a:cs typeface="Yu Gothic" charset="-128"/>
                        </a:rPr>
                        <a:t>状態</a:t>
                      </a:r>
                      <a:endParaRPr kumimoji="1" lang="ja-JP" altLang="en-US" sz="1500" b="0" i="0" dirty="0">
                        <a:latin typeface="Yu Gothic" charset="-128"/>
                        <a:ea typeface="Yu Gothic" charset="-128"/>
                        <a:cs typeface="Yu Gothic" charset="-128"/>
                      </a:endParaRPr>
                    </a:p>
                  </a:txBody>
                  <a:tcPr marL="74820" marR="74820" marT="37410" marB="374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ja-JP" altLang="en-US" sz="1500" b="0" i="0" dirty="0" smtClean="0">
                          <a:latin typeface="Yu Gothic" charset="-128"/>
                          <a:ea typeface="Yu Gothic" charset="-128"/>
                          <a:cs typeface="Yu Gothic" charset="-128"/>
                        </a:rPr>
                        <a:t>記号</a:t>
                      </a:r>
                      <a:endParaRPr kumimoji="1" lang="ja-JP" altLang="en-US" sz="1500" b="0" i="0" dirty="0">
                        <a:latin typeface="Yu Gothic" charset="-128"/>
                        <a:ea typeface="Yu Gothic" charset="-128"/>
                        <a:cs typeface="Yu Gothic" charset="-128"/>
                      </a:endParaRPr>
                    </a:p>
                  </a:txBody>
                  <a:tcPr marL="74820" marR="74820" marT="37410" marB="374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ja-JP" altLang="en-US" sz="1500" b="0" i="0" dirty="0" smtClean="0">
                          <a:latin typeface="Yu Gothic" charset="-128"/>
                          <a:ea typeface="Yu Gothic" charset="-128"/>
                          <a:cs typeface="Yu Gothic" charset="-128"/>
                        </a:rPr>
                        <a:t>概要</a:t>
                      </a:r>
                      <a:endParaRPr kumimoji="1" lang="ja-JP" altLang="en-US" sz="1500" b="0" i="0" dirty="0">
                        <a:latin typeface="Yu Gothic" charset="-128"/>
                        <a:ea typeface="Yu Gothic" charset="-128"/>
                        <a:cs typeface="Yu Gothic" charset="-128"/>
                      </a:endParaRPr>
                    </a:p>
                  </a:txBody>
                  <a:tcPr marL="74820" marR="74820" marT="37410" marB="374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 xmlns:a16="http://schemas.microsoft.com/office/drawing/2014/main" val="3049327645"/>
                  </a:ext>
                </a:extLst>
              </a:tr>
              <a:tr h="315187">
                <a:tc>
                  <a:txBody>
                    <a:bodyPr/>
                    <a:lstStyle/>
                    <a:p>
                      <a:pPr algn="ctr">
                        <a:lnSpc>
                          <a:spcPct val="100000"/>
                        </a:lnSpc>
                      </a:pPr>
                      <a:r>
                        <a:rPr kumimoji="1" lang="en-US" altLang="ja-JP" sz="1500" b="0" i="0" dirty="0" smtClean="0">
                          <a:latin typeface="Yu Gothic" charset="-128"/>
                          <a:ea typeface="Yu Gothic" charset="-128"/>
                          <a:cs typeface="Yu Gothic" charset="-128"/>
                        </a:rPr>
                        <a:t>TP</a:t>
                      </a:r>
                      <a:endParaRPr kumimoji="1" lang="ja-JP" altLang="en-US" sz="1500" b="0" i="0" dirty="0">
                        <a:latin typeface="Yu Gothic" charset="-128"/>
                        <a:ea typeface="Yu Gothic" charset="-128"/>
                        <a:cs typeface="Yu Gothic" charset="-128"/>
                      </a:endParaRPr>
                    </a:p>
                  </a:txBody>
                  <a:tcPr marL="74820" marR="74820" marT="37410" marB="374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endParaRPr kumimoji="1" lang="ja-JP" altLang="en-US" sz="1500" b="0" i="0" dirty="0">
                        <a:latin typeface="Yu Gothic" charset="-128"/>
                        <a:ea typeface="Yu Gothic" charset="-128"/>
                        <a:cs typeface="Yu Gothic" charset="-128"/>
                      </a:endParaRPr>
                    </a:p>
                  </a:txBody>
                  <a:tcPr marL="74820" marR="74820" marT="37410" marB="374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500" b="0" i="0" dirty="0" smtClean="0">
                          <a:latin typeface="Yu Gothic" charset="-128"/>
                          <a:ea typeface="Yu Gothic" charset="-128"/>
                          <a:cs typeface="Yu Gothic" charset="-128"/>
                        </a:rPr>
                        <a:t>正しく検出</a:t>
                      </a:r>
                      <a:endParaRPr kumimoji="1" lang="ja-JP" altLang="en-US" sz="1500" b="0" i="0" dirty="0">
                        <a:latin typeface="Yu Gothic" charset="-128"/>
                        <a:ea typeface="Yu Gothic" charset="-128"/>
                        <a:cs typeface="Yu Gothic" charset="-128"/>
                      </a:endParaRPr>
                    </a:p>
                  </a:txBody>
                  <a:tcPr marL="74820" marR="74820" marT="37410" marB="374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205522014"/>
                  </a:ext>
                </a:extLst>
              </a:tr>
              <a:tr h="315187">
                <a:tc>
                  <a:txBody>
                    <a:bodyPr/>
                    <a:lstStyle/>
                    <a:p>
                      <a:pPr algn="ctr">
                        <a:lnSpc>
                          <a:spcPct val="100000"/>
                        </a:lnSpc>
                      </a:pPr>
                      <a:r>
                        <a:rPr kumimoji="1" lang="en-US" altLang="ja-JP" sz="1500" b="0" i="0" dirty="0" smtClean="0">
                          <a:latin typeface="Yu Gothic" charset="-128"/>
                          <a:ea typeface="Yu Gothic" charset="-128"/>
                          <a:cs typeface="Yu Gothic" charset="-128"/>
                        </a:rPr>
                        <a:t>FP</a:t>
                      </a:r>
                      <a:endParaRPr kumimoji="1" lang="ja-JP" altLang="en-US" sz="1500" b="0" i="0" dirty="0">
                        <a:latin typeface="Yu Gothic" charset="-128"/>
                        <a:ea typeface="Yu Gothic" charset="-128"/>
                        <a:cs typeface="Yu Gothic" charset="-128"/>
                      </a:endParaRPr>
                    </a:p>
                  </a:txBody>
                  <a:tcPr marL="74820" marR="74820" marT="37410" marB="374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kumimoji="1" lang="ja-JP" altLang="en-US" sz="1500" b="0" i="0" dirty="0">
                        <a:latin typeface="Yu Gothic" charset="-128"/>
                        <a:ea typeface="Yu Gothic" charset="-128"/>
                        <a:cs typeface="Yu Gothic" charset="-128"/>
                      </a:endParaRPr>
                    </a:p>
                  </a:txBody>
                  <a:tcPr marL="74820" marR="74820" marT="37410" marB="374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500" b="0" i="0" dirty="0" smtClean="0">
                          <a:latin typeface="Yu Gothic" charset="-128"/>
                          <a:ea typeface="Yu Gothic" charset="-128"/>
                          <a:cs typeface="Yu Gothic" charset="-128"/>
                        </a:rPr>
                        <a:t>アクティブでないのに検出</a:t>
                      </a:r>
                      <a:endParaRPr kumimoji="1" lang="ja-JP" altLang="en-US" sz="1500" b="0" i="0" dirty="0">
                        <a:latin typeface="Yu Gothic" charset="-128"/>
                        <a:ea typeface="Yu Gothic" charset="-128"/>
                        <a:cs typeface="Yu Gothic" charset="-128"/>
                      </a:endParaRPr>
                    </a:p>
                  </a:txBody>
                  <a:tcPr marL="74820" marR="74820" marT="37410" marB="374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80233223"/>
                  </a:ext>
                </a:extLst>
              </a:tr>
              <a:tr h="315187">
                <a:tc>
                  <a:txBody>
                    <a:bodyPr/>
                    <a:lstStyle/>
                    <a:p>
                      <a:pPr algn="ctr">
                        <a:lnSpc>
                          <a:spcPct val="100000"/>
                        </a:lnSpc>
                      </a:pPr>
                      <a:r>
                        <a:rPr kumimoji="1" lang="en-US" altLang="ja-JP" sz="1500" b="0" i="0" dirty="0" smtClean="0">
                          <a:latin typeface="Yu Gothic" charset="-128"/>
                          <a:ea typeface="Yu Gothic" charset="-128"/>
                          <a:cs typeface="Yu Gothic" charset="-128"/>
                        </a:rPr>
                        <a:t>FN</a:t>
                      </a:r>
                      <a:endParaRPr kumimoji="1" lang="ja-JP" altLang="en-US" sz="1500" b="0" i="0" dirty="0">
                        <a:latin typeface="Yu Gothic" charset="-128"/>
                        <a:ea typeface="Yu Gothic" charset="-128"/>
                        <a:cs typeface="Yu Gothic" charset="-128"/>
                      </a:endParaRPr>
                    </a:p>
                  </a:txBody>
                  <a:tcPr marL="74820" marR="74820" marT="37410" marB="374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endParaRPr kumimoji="1" lang="ja-JP" altLang="en-US" sz="1500" b="0" i="0" dirty="0">
                        <a:latin typeface="Yu Gothic" charset="-128"/>
                        <a:ea typeface="Yu Gothic" charset="-128"/>
                        <a:cs typeface="Yu Gothic" charset="-128"/>
                      </a:endParaRPr>
                    </a:p>
                  </a:txBody>
                  <a:tcPr marL="74820" marR="74820" marT="37410" marB="374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500" b="0" i="0" dirty="0" smtClean="0">
                          <a:latin typeface="Yu Gothic" charset="-128"/>
                          <a:ea typeface="Yu Gothic" charset="-128"/>
                          <a:cs typeface="Yu Gothic" charset="-128"/>
                        </a:rPr>
                        <a:t>アクティブなのに検出出来なかった</a:t>
                      </a:r>
                      <a:endParaRPr kumimoji="1" lang="ja-JP" altLang="en-US" sz="1500" b="0" i="0" dirty="0">
                        <a:latin typeface="Yu Gothic" charset="-128"/>
                        <a:ea typeface="Yu Gothic" charset="-128"/>
                        <a:cs typeface="Yu Gothic" charset="-128"/>
                      </a:endParaRPr>
                    </a:p>
                  </a:txBody>
                  <a:tcPr marL="74820" marR="74820" marT="37410" marB="374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085947485"/>
                  </a:ext>
                </a:extLst>
              </a:tr>
              <a:tr h="315187">
                <a:tc>
                  <a:txBody>
                    <a:bodyPr/>
                    <a:lstStyle/>
                    <a:p>
                      <a:pPr algn="ctr">
                        <a:lnSpc>
                          <a:spcPct val="100000"/>
                        </a:lnSpc>
                      </a:pPr>
                      <a:r>
                        <a:rPr kumimoji="1" lang="en-US" altLang="ja-JP" sz="1500" b="0" i="0" dirty="0" smtClean="0">
                          <a:latin typeface="Yu Gothic" charset="-128"/>
                          <a:ea typeface="Yu Gothic" charset="-128"/>
                          <a:cs typeface="Yu Gothic" charset="-128"/>
                        </a:rPr>
                        <a:t>TN</a:t>
                      </a:r>
                      <a:endParaRPr kumimoji="1" lang="ja-JP" altLang="en-US" sz="1500" b="0" i="0" dirty="0">
                        <a:latin typeface="Yu Gothic" charset="-128"/>
                        <a:ea typeface="Yu Gothic" charset="-128"/>
                        <a:cs typeface="Yu Gothic" charset="-128"/>
                      </a:endParaRPr>
                    </a:p>
                  </a:txBody>
                  <a:tcPr marL="74820" marR="74820" marT="37410" marB="374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endParaRPr kumimoji="1" lang="ja-JP" altLang="en-US" sz="1500" b="0" i="0" dirty="0">
                        <a:latin typeface="Yu Gothic" charset="-128"/>
                        <a:ea typeface="Yu Gothic" charset="-128"/>
                        <a:cs typeface="Yu Gothic" charset="-128"/>
                      </a:endParaRPr>
                    </a:p>
                  </a:txBody>
                  <a:tcPr marL="74820" marR="74820" marT="37410" marB="374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500" b="0" i="0" dirty="0" smtClean="0">
                          <a:latin typeface="Yu Gothic" charset="-128"/>
                          <a:ea typeface="Yu Gothic" charset="-128"/>
                          <a:cs typeface="Yu Gothic" charset="-128"/>
                        </a:rPr>
                        <a:t>正しく検出</a:t>
                      </a:r>
                      <a:endParaRPr kumimoji="1" lang="ja-JP" altLang="en-US" sz="1500" b="0" i="0" dirty="0">
                        <a:latin typeface="Yu Gothic" charset="-128"/>
                        <a:ea typeface="Yu Gothic" charset="-128"/>
                        <a:cs typeface="Yu Gothic" charset="-128"/>
                      </a:endParaRPr>
                    </a:p>
                  </a:txBody>
                  <a:tcPr marL="74820" marR="74820" marT="37410" marB="374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xmlns:a14="http://schemas.microsoft.com/office/drawing/2010/main">
        <mc:Choice Requires="a14">
          <p:sp>
            <p:nvSpPr>
              <p:cNvPr id="48" name="テキスト ボックス 47"/>
              <p:cNvSpPr txBox="1"/>
              <p:nvPr/>
            </p:nvSpPr>
            <p:spPr>
              <a:xfrm>
                <a:off x="3635192" y="5649604"/>
                <a:ext cx="3986212" cy="64690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m:rPr>
                          <m:sty m:val="p"/>
                        </m:rPr>
                        <a:rPr kumimoji="1" lang="en-US" altLang="ja-JP" sz="2000" i="1" smtClean="0">
                          <a:latin typeface="Cambria Math" charset="0"/>
                        </a:rPr>
                        <m:t>ER</m:t>
                      </m:r>
                      <m:r>
                        <a:rPr kumimoji="1" lang="en-US" altLang="ja-JP" sz="2000" b="0" i="1" smtClean="0">
                          <a:latin typeface="Cambria Math" charset="0"/>
                        </a:rPr>
                        <m:t>=</m:t>
                      </m:r>
                      <m:f>
                        <m:fPr>
                          <m:ctrlPr>
                            <a:rPr kumimoji="1" lang="en-US" altLang="ja-JP" sz="2000" b="0" i="1" smtClean="0">
                              <a:latin typeface="Cambria Math" charset="0"/>
                            </a:rPr>
                          </m:ctrlPr>
                        </m:fPr>
                        <m:num>
                          <m:nary>
                            <m:naryPr>
                              <m:chr m:val="∑"/>
                              <m:subHide m:val="on"/>
                              <m:supHide m:val="on"/>
                              <m:ctrlPr>
                                <a:rPr kumimoji="1" lang="en-US" altLang="ja-JP" sz="2000" b="0" i="1" smtClean="0">
                                  <a:latin typeface="Cambria Math" charset="0"/>
                                </a:rPr>
                              </m:ctrlPr>
                            </m:naryPr>
                            <m:sub/>
                            <m:sup/>
                            <m:e>
                              <m:r>
                                <a:rPr kumimoji="1" lang="en-US" altLang="ja-JP" sz="2000" b="0" i="1" smtClean="0">
                                  <a:latin typeface="Cambria Math" charset="0"/>
                                </a:rPr>
                                <m:t>𝑆</m:t>
                              </m:r>
                            </m:e>
                          </m:nary>
                          <m:r>
                            <a:rPr kumimoji="1" lang="en-US" altLang="ja-JP" sz="2000" b="0" i="1" smtClean="0">
                              <a:latin typeface="Cambria Math" charset="0"/>
                            </a:rPr>
                            <m:t>+</m:t>
                          </m:r>
                          <m:nary>
                            <m:naryPr>
                              <m:chr m:val="∑"/>
                              <m:subHide m:val="on"/>
                              <m:supHide m:val="on"/>
                              <m:ctrlPr>
                                <a:rPr kumimoji="1" lang="en-US" altLang="ja-JP" sz="2000" b="0" i="1" smtClean="0">
                                  <a:latin typeface="Cambria Math" charset="0"/>
                                </a:rPr>
                              </m:ctrlPr>
                            </m:naryPr>
                            <m:sub/>
                            <m:sup/>
                            <m:e>
                              <m:r>
                                <a:rPr kumimoji="1" lang="en-US" altLang="ja-JP" sz="2000" b="0" i="1" smtClean="0">
                                  <a:latin typeface="Cambria Math" charset="0"/>
                                </a:rPr>
                                <m:t>𝐼</m:t>
                              </m:r>
                            </m:e>
                          </m:nary>
                          <m:r>
                            <a:rPr kumimoji="1" lang="en-US" altLang="ja-JP" sz="2000" b="0" i="1" smtClean="0">
                              <a:latin typeface="Cambria Math" charset="0"/>
                            </a:rPr>
                            <m:t>+</m:t>
                          </m:r>
                          <m:nary>
                            <m:naryPr>
                              <m:chr m:val="∑"/>
                              <m:subHide m:val="on"/>
                              <m:supHide m:val="on"/>
                              <m:ctrlPr>
                                <a:rPr kumimoji="1" lang="en-US" altLang="ja-JP" sz="2000" b="0" i="1" smtClean="0">
                                  <a:latin typeface="Cambria Math" charset="0"/>
                                </a:rPr>
                              </m:ctrlPr>
                            </m:naryPr>
                            <m:sub/>
                            <m:sup/>
                            <m:e>
                              <m:r>
                                <a:rPr kumimoji="1" lang="en-US" altLang="ja-JP" sz="2000" b="0" i="1" smtClean="0">
                                  <a:latin typeface="Cambria Math" charset="0"/>
                                </a:rPr>
                                <m:t>𝐷</m:t>
                              </m:r>
                            </m:e>
                          </m:nary>
                        </m:num>
                        <m:den>
                          <m:nary>
                            <m:naryPr>
                              <m:chr m:val="∑"/>
                              <m:subHide m:val="on"/>
                              <m:supHide m:val="on"/>
                              <m:ctrlPr>
                                <a:rPr kumimoji="1" lang="en-US" altLang="ja-JP" sz="2000" b="0" i="1" smtClean="0">
                                  <a:latin typeface="Cambria Math" charset="0"/>
                                </a:rPr>
                              </m:ctrlPr>
                            </m:naryPr>
                            <m:sub/>
                            <m:sup/>
                            <m:e>
                              <m:r>
                                <a:rPr kumimoji="1" lang="en-US" altLang="ja-JP" sz="2000" b="0" i="1" smtClean="0">
                                  <a:latin typeface="Cambria Math" charset="0"/>
                                </a:rPr>
                                <m:t>𝑁</m:t>
                              </m:r>
                            </m:e>
                          </m:nary>
                        </m:den>
                      </m:f>
                    </m:oMath>
                  </m:oMathPara>
                </a14:m>
                <a:endParaRPr kumimoji="1" lang="ja-JP" altLang="en-US" sz="2000" dirty="0"/>
              </a:p>
            </p:txBody>
          </p:sp>
        </mc:Choice>
        <mc:Fallback xmlns="">
          <p:sp>
            <p:nvSpPr>
              <p:cNvPr id="48" name="テキスト ボックス 47"/>
              <p:cNvSpPr txBox="1">
                <a:spLocks noRot="1" noChangeAspect="1" noMove="1" noResize="1" noEditPoints="1" noAdjustHandles="1" noChangeArrowheads="1" noChangeShapeType="1" noTextEdit="1"/>
              </p:cNvSpPr>
              <p:nvPr/>
            </p:nvSpPr>
            <p:spPr>
              <a:xfrm>
                <a:off x="3635192" y="5649604"/>
                <a:ext cx="3986212" cy="646908"/>
              </a:xfrm>
              <a:prstGeom prst="rect">
                <a:avLst/>
              </a:prstGeom>
              <a:blipFill rotWithShape="0">
                <a:blip r:embed="rId3"/>
                <a:stretch>
                  <a:fillRect/>
                </a:stretch>
              </a:blipFill>
            </p:spPr>
            <p:txBody>
              <a:bodyPr/>
              <a:lstStyle/>
              <a:p>
                <a:r>
                  <a:rPr lang="ja-JP" altLang="en-US">
                    <a:noFill/>
                  </a:rPr>
                  <a:t> </a:t>
                </a:r>
              </a:p>
            </p:txBody>
          </p:sp>
        </mc:Fallback>
      </mc:AlternateContent>
      <p:grpSp>
        <p:nvGrpSpPr>
          <p:cNvPr id="7" name="図形グループ 6"/>
          <p:cNvGrpSpPr/>
          <p:nvPr/>
        </p:nvGrpSpPr>
        <p:grpSpPr>
          <a:xfrm>
            <a:off x="969241" y="1242450"/>
            <a:ext cx="1260208" cy="2384056"/>
            <a:chOff x="1798896" y="3784630"/>
            <a:chExt cx="1260208" cy="2384056"/>
          </a:xfrm>
        </p:grpSpPr>
        <p:sp>
          <p:nvSpPr>
            <p:cNvPr id="14" name="円/楕円 13"/>
            <p:cNvSpPr>
              <a:spLocks noChangeAspect="1"/>
            </p:cNvSpPr>
            <p:nvPr/>
          </p:nvSpPr>
          <p:spPr>
            <a:xfrm>
              <a:off x="1803232" y="3786113"/>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円/楕円 25"/>
            <p:cNvSpPr>
              <a:spLocks noChangeAspect="1"/>
            </p:cNvSpPr>
            <p:nvPr/>
          </p:nvSpPr>
          <p:spPr>
            <a:xfrm>
              <a:off x="2838334" y="3786113"/>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円/楕円 26"/>
            <p:cNvSpPr>
              <a:spLocks noChangeAspect="1"/>
            </p:cNvSpPr>
            <p:nvPr/>
          </p:nvSpPr>
          <p:spPr>
            <a:xfrm>
              <a:off x="1803232" y="5090657"/>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 name="円/楕円 27"/>
            <p:cNvSpPr>
              <a:spLocks noChangeAspect="1"/>
            </p:cNvSpPr>
            <p:nvPr/>
          </p:nvSpPr>
          <p:spPr>
            <a:xfrm>
              <a:off x="2318615" y="5949007"/>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円/楕円 28"/>
            <p:cNvSpPr>
              <a:spLocks noChangeAspect="1"/>
            </p:cNvSpPr>
            <p:nvPr/>
          </p:nvSpPr>
          <p:spPr>
            <a:xfrm>
              <a:off x="2318615" y="4203689"/>
              <a:ext cx="216000" cy="216000"/>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0" name="円/楕円 29"/>
            <p:cNvSpPr>
              <a:spLocks noChangeAspect="1"/>
            </p:cNvSpPr>
            <p:nvPr/>
          </p:nvSpPr>
          <p:spPr>
            <a:xfrm>
              <a:off x="2318615" y="4645091"/>
              <a:ext cx="216000" cy="216000"/>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1" name="円/楕円 30"/>
            <p:cNvSpPr>
              <a:spLocks noChangeAspect="1"/>
            </p:cNvSpPr>
            <p:nvPr/>
          </p:nvSpPr>
          <p:spPr>
            <a:xfrm>
              <a:off x="2838334" y="4649581"/>
              <a:ext cx="216000" cy="216000"/>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円/楕円 31"/>
            <p:cNvSpPr>
              <a:spLocks noChangeAspect="1"/>
            </p:cNvSpPr>
            <p:nvPr/>
          </p:nvSpPr>
          <p:spPr>
            <a:xfrm>
              <a:off x="1803232" y="5952686"/>
              <a:ext cx="216000" cy="216000"/>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3" name="円/楕円 32"/>
            <p:cNvSpPr>
              <a:spLocks noChangeAspect="1"/>
            </p:cNvSpPr>
            <p:nvPr/>
          </p:nvSpPr>
          <p:spPr>
            <a:xfrm>
              <a:off x="2318615" y="3784630"/>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17" name="図形グループ 16"/>
            <p:cNvGrpSpPr/>
            <p:nvPr/>
          </p:nvGrpSpPr>
          <p:grpSpPr>
            <a:xfrm>
              <a:off x="1798896" y="4651870"/>
              <a:ext cx="216000" cy="216000"/>
              <a:chOff x="4974085" y="2246046"/>
              <a:chExt cx="216000" cy="216000"/>
            </a:xfrm>
          </p:grpSpPr>
          <p:sp>
            <p:nvSpPr>
              <p:cNvPr id="35" name="円/楕円 34"/>
              <p:cNvSpPr>
                <a:spLocks noChangeAspect="1"/>
              </p:cNvSpPr>
              <p:nvPr/>
            </p:nvSpPr>
            <p:spPr>
              <a:xfrm>
                <a:off x="4974085" y="2246046"/>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パイ 15"/>
              <p:cNvSpPr>
                <a:spLocks noChangeAspect="1"/>
              </p:cNvSpPr>
              <p:nvPr/>
            </p:nvSpPr>
            <p:spPr>
              <a:xfrm>
                <a:off x="4974085" y="2246046"/>
                <a:ext cx="216000" cy="216000"/>
              </a:xfrm>
              <a:prstGeom prst="pie">
                <a:avLst>
                  <a:gd name="adj1" fmla="val 5301807"/>
                  <a:gd name="adj2" fmla="val 16200000"/>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41" name="図形グループ 40"/>
            <p:cNvGrpSpPr/>
            <p:nvPr/>
          </p:nvGrpSpPr>
          <p:grpSpPr>
            <a:xfrm>
              <a:off x="2843104" y="4203689"/>
              <a:ext cx="216000" cy="216000"/>
              <a:chOff x="4974085" y="2246046"/>
              <a:chExt cx="216000" cy="216000"/>
            </a:xfrm>
          </p:grpSpPr>
          <p:sp>
            <p:nvSpPr>
              <p:cNvPr id="43" name="円/楕円 42"/>
              <p:cNvSpPr>
                <a:spLocks noChangeAspect="1"/>
              </p:cNvSpPr>
              <p:nvPr/>
            </p:nvSpPr>
            <p:spPr>
              <a:xfrm>
                <a:off x="4974085" y="2246046"/>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 name="パイ 43"/>
              <p:cNvSpPr>
                <a:spLocks noChangeAspect="1"/>
              </p:cNvSpPr>
              <p:nvPr/>
            </p:nvSpPr>
            <p:spPr>
              <a:xfrm>
                <a:off x="4974085" y="2246046"/>
                <a:ext cx="216000" cy="216000"/>
              </a:xfrm>
              <a:prstGeom prst="pie">
                <a:avLst>
                  <a:gd name="adj1" fmla="val 5301807"/>
                  <a:gd name="adj2" fmla="val 16200000"/>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47" name="図形グループ 46"/>
            <p:cNvGrpSpPr/>
            <p:nvPr/>
          </p:nvGrpSpPr>
          <p:grpSpPr>
            <a:xfrm>
              <a:off x="2318615" y="5086493"/>
              <a:ext cx="216000" cy="216000"/>
              <a:chOff x="4974085" y="2246046"/>
              <a:chExt cx="216000" cy="216000"/>
            </a:xfrm>
          </p:grpSpPr>
          <p:sp>
            <p:nvSpPr>
              <p:cNvPr id="49" name="円/楕円 48"/>
              <p:cNvSpPr>
                <a:spLocks noChangeAspect="1"/>
              </p:cNvSpPr>
              <p:nvPr/>
            </p:nvSpPr>
            <p:spPr>
              <a:xfrm>
                <a:off x="4974085" y="2246046"/>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0" name="パイ 49"/>
              <p:cNvSpPr>
                <a:spLocks noChangeAspect="1"/>
              </p:cNvSpPr>
              <p:nvPr/>
            </p:nvSpPr>
            <p:spPr>
              <a:xfrm>
                <a:off x="4974085" y="2246046"/>
                <a:ext cx="216000" cy="216000"/>
              </a:xfrm>
              <a:prstGeom prst="pie">
                <a:avLst>
                  <a:gd name="adj1" fmla="val 5301807"/>
                  <a:gd name="adj2" fmla="val 16200000"/>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51" name="図形グループ 50"/>
            <p:cNvGrpSpPr/>
            <p:nvPr/>
          </p:nvGrpSpPr>
          <p:grpSpPr>
            <a:xfrm>
              <a:off x="2318615" y="5511256"/>
              <a:ext cx="216000" cy="216000"/>
              <a:chOff x="4974085" y="2246046"/>
              <a:chExt cx="216000" cy="216000"/>
            </a:xfrm>
          </p:grpSpPr>
          <p:sp>
            <p:nvSpPr>
              <p:cNvPr id="52" name="円/楕円 51"/>
              <p:cNvSpPr>
                <a:spLocks noChangeAspect="1"/>
              </p:cNvSpPr>
              <p:nvPr/>
            </p:nvSpPr>
            <p:spPr>
              <a:xfrm>
                <a:off x="4974085" y="2246046"/>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パイ 52"/>
              <p:cNvSpPr>
                <a:spLocks noChangeAspect="1"/>
              </p:cNvSpPr>
              <p:nvPr/>
            </p:nvSpPr>
            <p:spPr>
              <a:xfrm>
                <a:off x="4974085" y="2246046"/>
                <a:ext cx="216000" cy="216000"/>
              </a:xfrm>
              <a:prstGeom prst="pie">
                <a:avLst>
                  <a:gd name="adj1" fmla="val 5301807"/>
                  <a:gd name="adj2" fmla="val 16200000"/>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54" name="図形グループ 53"/>
            <p:cNvGrpSpPr/>
            <p:nvPr/>
          </p:nvGrpSpPr>
          <p:grpSpPr>
            <a:xfrm>
              <a:off x="2843104" y="5088561"/>
              <a:ext cx="216000" cy="216000"/>
              <a:chOff x="4974085" y="2246046"/>
              <a:chExt cx="216000" cy="216000"/>
            </a:xfrm>
          </p:grpSpPr>
          <p:sp>
            <p:nvSpPr>
              <p:cNvPr id="55" name="円/楕円 54"/>
              <p:cNvSpPr>
                <a:spLocks noChangeAspect="1"/>
              </p:cNvSpPr>
              <p:nvPr/>
            </p:nvSpPr>
            <p:spPr>
              <a:xfrm>
                <a:off x="4974085" y="2246046"/>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 name="パイ 55"/>
              <p:cNvSpPr>
                <a:spLocks noChangeAspect="1"/>
              </p:cNvSpPr>
              <p:nvPr/>
            </p:nvSpPr>
            <p:spPr>
              <a:xfrm>
                <a:off x="4974085" y="2246046"/>
                <a:ext cx="216000" cy="216000"/>
              </a:xfrm>
              <a:prstGeom prst="pie">
                <a:avLst>
                  <a:gd name="adj1" fmla="val 5301807"/>
                  <a:gd name="adj2" fmla="val 16200000"/>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57" name="図形グループ 56"/>
            <p:cNvGrpSpPr/>
            <p:nvPr/>
          </p:nvGrpSpPr>
          <p:grpSpPr>
            <a:xfrm>
              <a:off x="2838334" y="5511256"/>
              <a:ext cx="216000" cy="216000"/>
              <a:chOff x="4974085" y="2246046"/>
              <a:chExt cx="216000" cy="216000"/>
            </a:xfrm>
          </p:grpSpPr>
          <p:sp>
            <p:nvSpPr>
              <p:cNvPr id="58" name="円/楕円 57"/>
              <p:cNvSpPr>
                <a:spLocks noChangeAspect="1"/>
              </p:cNvSpPr>
              <p:nvPr/>
            </p:nvSpPr>
            <p:spPr>
              <a:xfrm>
                <a:off x="4974085" y="2246046"/>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パイ 58"/>
              <p:cNvSpPr>
                <a:spLocks noChangeAspect="1"/>
              </p:cNvSpPr>
              <p:nvPr/>
            </p:nvSpPr>
            <p:spPr>
              <a:xfrm>
                <a:off x="4974085" y="2246046"/>
                <a:ext cx="216000" cy="216000"/>
              </a:xfrm>
              <a:prstGeom prst="pie">
                <a:avLst>
                  <a:gd name="adj1" fmla="val 5301807"/>
                  <a:gd name="adj2" fmla="val 16200000"/>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0" name="図形グループ 59"/>
            <p:cNvGrpSpPr/>
            <p:nvPr/>
          </p:nvGrpSpPr>
          <p:grpSpPr>
            <a:xfrm rot="10800000">
              <a:off x="1803232" y="4201711"/>
              <a:ext cx="216000" cy="216000"/>
              <a:chOff x="4974085" y="2246046"/>
              <a:chExt cx="216000" cy="216000"/>
            </a:xfrm>
          </p:grpSpPr>
          <p:sp>
            <p:nvSpPr>
              <p:cNvPr id="61" name="円/楕円 60"/>
              <p:cNvSpPr>
                <a:spLocks noChangeAspect="1"/>
              </p:cNvSpPr>
              <p:nvPr/>
            </p:nvSpPr>
            <p:spPr>
              <a:xfrm>
                <a:off x="4974085" y="2246046"/>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2" name="パイ 61"/>
              <p:cNvSpPr>
                <a:spLocks noChangeAspect="1"/>
              </p:cNvSpPr>
              <p:nvPr/>
            </p:nvSpPr>
            <p:spPr>
              <a:xfrm>
                <a:off x="4974085" y="2246046"/>
                <a:ext cx="216000" cy="216000"/>
              </a:xfrm>
              <a:prstGeom prst="pie">
                <a:avLst>
                  <a:gd name="adj1" fmla="val 5301807"/>
                  <a:gd name="adj2" fmla="val 16200000"/>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3" name="図形グループ 62"/>
            <p:cNvGrpSpPr/>
            <p:nvPr/>
          </p:nvGrpSpPr>
          <p:grpSpPr>
            <a:xfrm rot="10800000">
              <a:off x="1798920" y="5511256"/>
              <a:ext cx="216000" cy="216000"/>
              <a:chOff x="4974085" y="2246046"/>
              <a:chExt cx="216000" cy="216000"/>
            </a:xfrm>
          </p:grpSpPr>
          <p:sp>
            <p:nvSpPr>
              <p:cNvPr id="64" name="円/楕円 63"/>
              <p:cNvSpPr>
                <a:spLocks noChangeAspect="1"/>
              </p:cNvSpPr>
              <p:nvPr/>
            </p:nvSpPr>
            <p:spPr>
              <a:xfrm>
                <a:off x="4974085" y="2246046"/>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5" name="パイ 64"/>
              <p:cNvSpPr>
                <a:spLocks noChangeAspect="1"/>
              </p:cNvSpPr>
              <p:nvPr/>
            </p:nvSpPr>
            <p:spPr>
              <a:xfrm>
                <a:off x="4974085" y="2246046"/>
                <a:ext cx="216000" cy="216000"/>
              </a:xfrm>
              <a:prstGeom prst="pie">
                <a:avLst>
                  <a:gd name="adj1" fmla="val 5301807"/>
                  <a:gd name="adj2" fmla="val 16200000"/>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6" name="図形グループ 65"/>
            <p:cNvGrpSpPr/>
            <p:nvPr/>
          </p:nvGrpSpPr>
          <p:grpSpPr>
            <a:xfrm rot="10800000">
              <a:off x="2843104" y="5949007"/>
              <a:ext cx="216000" cy="216000"/>
              <a:chOff x="4974085" y="2246046"/>
              <a:chExt cx="216000" cy="216000"/>
            </a:xfrm>
          </p:grpSpPr>
          <p:sp>
            <p:nvSpPr>
              <p:cNvPr id="67" name="円/楕円 66"/>
              <p:cNvSpPr>
                <a:spLocks noChangeAspect="1"/>
              </p:cNvSpPr>
              <p:nvPr/>
            </p:nvSpPr>
            <p:spPr>
              <a:xfrm>
                <a:off x="4974085" y="2246046"/>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8" name="パイ 67"/>
              <p:cNvSpPr>
                <a:spLocks noChangeAspect="1"/>
              </p:cNvSpPr>
              <p:nvPr/>
            </p:nvSpPr>
            <p:spPr>
              <a:xfrm>
                <a:off x="4974085" y="2246046"/>
                <a:ext cx="216000" cy="216000"/>
              </a:xfrm>
              <a:prstGeom prst="pie">
                <a:avLst>
                  <a:gd name="adj1" fmla="val 5301807"/>
                  <a:gd name="adj2" fmla="val 16200000"/>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75" name="円/楕円 74"/>
          <p:cNvSpPr>
            <a:spLocks noChangeAspect="1"/>
          </p:cNvSpPr>
          <p:nvPr/>
        </p:nvSpPr>
        <p:spPr>
          <a:xfrm>
            <a:off x="4482781" y="1493832"/>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76" name="図形グループ 75"/>
          <p:cNvGrpSpPr/>
          <p:nvPr/>
        </p:nvGrpSpPr>
        <p:grpSpPr>
          <a:xfrm rot="10800000">
            <a:off x="4482781" y="1815263"/>
            <a:ext cx="216000" cy="216000"/>
            <a:chOff x="4974085" y="2246046"/>
            <a:chExt cx="216000" cy="216000"/>
          </a:xfrm>
        </p:grpSpPr>
        <p:sp>
          <p:nvSpPr>
            <p:cNvPr id="77" name="円/楕円 76"/>
            <p:cNvSpPr>
              <a:spLocks noChangeAspect="1"/>
            </p:cNvSpPr>
            <p:nvPr/>
          </p:nvSpPr>
          <p:spPr>
            <a:xfrm>
              <a:off x="4974085" y="2246046"/>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パイ 77"/>
            <p:cNvSpPr>
              <a:spLocks noChangeAspect="1"/>
            </p:cNvSpPr>
            <p:nvPr/>
          </p:nvSpPr>
          <p:spPr>
            <a:xfrm>
              <a:off x="4974085" y="2246046"/>
              <a:ext cx="216000" cy="216000"/>
            </a:xfrm>
            <a:prstGeom prst="pie">
              <a:avLst>
                <a:gd name="adj1" fmla="val 5301807"/>
                <a:gd name="adj2" fmla="val 16200000"/>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79" name="図形グループ 78"/>
          <p:cNvGrpSpPr/>
          <p:nvPr/>
        </p:nvGrpSpPr>
        <p:grpSpPr>
          <a:xfrm>
            <a:off x="4482781" y="2120538"/>
            <a:ext cx="216000" cy="216000"/>
            <a:chOff x="4974085" y="2246046"/>
            <a:chExt cx="216000" cy="216000"/>
          </a:xfrm>
        </p:grpSpPr>
        <p:sp>
          <p:nvSpPr>
            <p:cNvPr id="80" name="円/楕円 79"/>
            <p:cNvSpPr>
              <a:spLocks noChangeAspect="1"/>
            </p:cNvSpPr>
            <p:nvPr/>
          </p:nvSpPr>
          <p:spPr>
            <a:xfrm>
              <a:off x="4974085" y="2246046"/>
              <a:ext cx="216000" cy="21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パイ 80"/>
            <p:cNvSpPr>
              <a:spLocks noChangeAspect="1"/>
            </p:cNvSpPr>
            <p:nvPr/>
          </p:nvSpPr>
          <p:spPr>
            <a:xfrm>
              <a:off x="4974085" y="2246046"/>
              <a:ext cx="216000" cy="216000"/>
            </a:xfrm>
            <a:prstGeom prst="pie">
              <a:avLst>
                <a:gd name="adj1" fmla="val 5301807"/>
                <a:gd name="adj2" fmla="val 16200000"/>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sp>
        <p:nvSpPr>
          <p:cNvPr id="82" name="円/楕円 81"/>
          <p:cNvSpPr>
            <a:spLocks noChangeAspect="1"/>
          </p:cNvSpPr>
          <p:nvPr/>
        </p:nvSpPr>
        <p:spPr>
          <a:xfrm>
            <a:off x="4482781" y="2431050"/>
            <a:ext cx="216000" cy="216000"/>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aphicFrame>
        <p:nvGraphicFramePr>
          <p:cNvPr id="70" name="表 69"/>
          <p:cNvGraphicFramePr>
            <a:graphicFrameLocks noGrp="1"/>
          </p:cNvGraphicFramePr>
          <p:nvPr>
            <p:extLst>
              <p:ext uri="{D42A27DB-BD31-4B8C-83A1-F6EECF244321}">
                <p14:modId xmlns:p14="http://schemas.microsoft.com/office/powerpoint/2010/main" val="1246976189"/>
              </p:ext>
            </p:extLst>
          </p:nvPr>
        </p:nvGraphicFramePr>
        <p:xfrm>
          <a:off x="3635192" y="2847232"/>
          <a:ext cx="5350312" cy="2690640"/>
        </p:xfrm>
        <a:graphic>
          <a:graphicData uri="http://schemas.openxmlformats.org/drawingml/2006/table">
            <a:tbl>
              <a:tblPr firstRow="1" bandRow="1">
                <a:tableStyleId>{5DA37D80-6434-44D0-A028-1B22A696006F}</a:tableStyleId>
              </a:tblPr>
              <a:tblGrid>
                <a:gridCol w="656392">
                  <a:extLst>
                    <a:ext uri="{9D8B030D-6E8A-4147-A177-3AD203B41FA5}">
                      <a16:colId xmlns="" xmlns:a16="http://schemas.microsoft.com/office/drawing/2014/main" val="2781670652"/>
                    </a:ext>
                  </a:extLst>
                </a:gridCol>
                <a:gridCol w="4693920">
                  <a:extLst>
                    <a:ext uri="{9D8B030D-6E8A-4147-A177-3AD203B41FA5}">
                      <a16:colId xmlns="" xmlns:a16="http://schemas.microsoft.com/office/drawing/2014/main" val="2656952795"/>
                    </a:ext>
                  </a:extLst>
                </a:gridCol>
              </a:tblGrid>
              <a:tr h="385200">
                <a:tc>
                  <a:txBody>
                    <a:bodyPr/>
                    <a:lstStyle/>
                    <a:p>
                      <a:pPr algn="ctr"/>
                      <a:r>
                        <a:rPr kumimoji="1" lang="ja-JP" altLang="en-US" sz="1800" b="0" i="0" dirty="0" smtClean="0">
                          <a:latin typeface="Yu Gothic" charset="-128"/>
                          <a:ea typeface="Yu Gothic" charset="-128"/>
                          <a:cs typeface="Yu Gothic" charset="-128"/>
                        </a:rPr>
                        <a:t>変数</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ja-JP" altLang="en-US" sz="1800" b="0" i="0" dirty="0" smtClean="0">
                          <a:latin typeface="Yu Gothic" charset="-128"/>
                          <a:ea typeface="Yu Gothic" charset="-128"/>
                          <a:cs typeface="Yu Gothic" charset="-128"/>
                        </a:rPr>
                        <a:t>概要</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 xmlns:a16="http://schemas.microsoft.com/office/drawing/2014/main" val="3049327645"/>
                  </a:ext>
                </a:extLst>
              </a:tr>
              <a:tr h="385200">
                <a:tc>
                  <a:txBody>
                    <a:bodyPr/>
                    <a:lstStyle/>
                    <a:p>
                      <a:pPr algn="ctr">
                        <a:lnSpc>
                          <a:spcPct val="100000"/>
                        </a:lnSpc>
                      </a:pPr>
                      <a:r>
                        <a:rPr kumimoji="1" lang="en-US" altLang="ja-JP" sz="1800" b="0" i="0" dirty="0" smtClean="0">
                          <a:latin typeface="Yu Gothic" charset="-128"/>
                          <a:ea typeface="Yu Gothic" charset="-128"/>
                          <a:cs typeface="Yu Gothic" charset="-128"/>
                        </a:rPr>
                        <a:t>S</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b="0" i="0" dirty="0" smtClean="0">
                          <a:latin typeface="Yu Gothic" charset="-128"/>
                          <a:ea typeface="Yu Gothic" charset="-128"/>
                          <a:cs typeface="Yu Gothic" charset="-128"/>
                        </a:rPr>
                        <a:t>正しいイベントを検出出来なかった回数</a:t>
                      </a:r>
                      <a:endParaRPr kumimoji="1" lang="en-US" altLang="ja-JP" sz="1800" b="0" i="0" dirty="0" smtClean="0">
                        <a:latin typeface="Yu Gothic" charset="-128"/>
                        <a:ea typeface="Yu Gothic" charset="-128"/>
                        <a:cs typeface="Yu Gothic" charset="-128"/>
                      </a:endParaRPr>
                    </a:p>
                    <a:p>
                      <a:pPr algn="l"/>
                      <a:r>
                        <a:rPr kumimoji="1" lang="en-US" altLang="ja-JP" sz="1800" b="0" i="0" dirty="0" smtClean="0">
                          <a:latin typeface="Yu Gothic" charset="-128"/>
                          <a:ea typeface="Yu Gothic" charset="-128"/>
                          <a:cs typeface="Yu Gothic" charset="-128"/>
                        </a:rPr>
                        <a:t>S=min(FN(k),FP(k))</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205522014"/>
                  </a:ext>
                </a:extLst>
              </a:tr>
              <a:tr h="385200">
                <a:tc>
                  <a:txBody>
                    <a:bodyPr/>
                    <a:lstStyle/>
                    <a:p>
                      <a:pPr algn="ctr">
                        <a:lnSpc>
                          <a:spcPct val="100000"/>
                        </a:lnSpc>
                      </a:pPr>
                      <a:r>
                        <a:rPr kumimoji="1" lang="en-US" altLang="ja-JP" sz="1800" b="0" i="0" dirty="0" smtClean="0">
                          <a:latin typeface="Yu Gothic" charset="-128"/>
                          <a:ea typeface="Yu Gothic" charset="-128"/>
                          <a:cs typeface="Yu Gothic" charset="-128"/>
                        </a:rPr>
                        <a:t>I</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800" b="0" i="0" dirty="0" smtClean="0">
                          <a:latin typeface="Yu Gothic" charset="-128"/>
                          <a:ea typeface="Yu Gothic" charset="-128"/>
                          <a:cs typeface="Yu Gothic" charset="-128"/>
                        </a:rPr>
                        <a:t>存在しないものを誤検出した回数</a:t>
                      </a:r>
                      <a:endParaRPr kumimoji="1" lang="en-US" altLang="ja-JP" sz="1800" b="0" i="0" dirty="0" smtClean="0">
                        <a:latin typeface="Yu Gothic" charset="-128"/>
                        <a:ea typeface="Yu Gothic" charset="-128"/>
                        <a:cs typeface="Yu Gothic" charset="-128"/>
                      </a:endParaRPr>
                    </a:p>
                    <a:p>
                      <a:pPr algn="l"/>
                      <a:r>
                        <a:rPr kumimoji="1" lang="en-US" altLang="ja-JP" sz="1800" b="0" i="0" dirty="0" smtClean="0">
                          <a:latin typeface="Yu Gothic" charset="-128"/>
                          <a:ea typeface="Yu Gothic" charset="-128"/>
                          <a:cs typeface="Yu Gothic" charset="-128"/>
                        </a:rPr>
                        <a:t>I=max(0,FP(k)-FN(k))</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80233223"/>
                  </a:ext>
                </a:extLst>
              </a:tr>
              <a:tr h="385200">
                <a:tc>
                  <a:txBody>
                    <a:bodyPr/>
                    <a:lstStyle/>
                    <a:p>
                      <a:pPr algn="ctr">
                        <a:lnSpc>
                          <a:spcPct val="100000"/>
                        </a:lnSpc>
                      </a:pPr>
                      <a:r>
                        <a:rPr kumimoji="1" lang="en-US" altLang="ja-JP" sz="1800" b="0" i="0" dirty="0" smtClean="0">
                          <a:latin typeface="Yu Gothic" charset="-128"/>
                          <a:ea typeface="Yu Gothic" charset="-128"/>
                          <a:cs typeface="Yu Gothic" charset="-128"/>
                        </a:rPr>
                        <a:t>D</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b="0" i="0" dirty="0" smtClean="0">
                          <a:latin typeface="Yu Gothic" charset="-128"/>
                          <a:ea typeface="Yu Gothic" charset="-128"/>
                          <a:cs typeface="Yu Gothic" charset="-128"/>
                        </a:rPr>
                        <a:t>存在するが正しく認識出来なかった回数</a:t>
                      </a:r>
                      <a:endParaRPr kumimoji="1" lang="en-US" altLang="ja-JP" sz="1800" b="0" i="0" dirty="0" smtClean="0">
                        <a:latin typeface="Yu Gothic" charset="-128"/>
                        <a:ea typeface="Yu Gothic" charset="-128"/>
                        <a:cs typeface="Yu Gothic" charset="-128"/>
                      </a:endParaRPr>
                    </a:p>
                    <a:p>
                      <a:pPr algn="l"/>
                      <a:r>
                        <a:rPr kumimoji="1" lang="en-US" altLang="ja-JP" sz="1800" b="0" i="0" dirty="0" smtClean="0">
                          <a:latin typeface="Yu Gothic" charset="-128"/>
                          <a:ea typeface="Yu Gothic" charset="-128"/>
                          <a:cs typeface="Yu Gothic" charset="-128"/>
                        </a:rPr>
                        <a:t>D=max(0,FN(k)-FP(k))</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085947485"/>
                  </a:ext>
                </a:extLst>
              </a:tr>
              <a:tr h="385200">
                <a:tc>
                  <a:txBody>
                    <a:bodyPr/>
                    <a:lstStyle/>
                    <a:p>
                      <a:pPr algn="ctr">
                        <a:lnSpc>
                          <a:spcPct val="100000"/>
                        </a:lnSpc>
                      </a:pPr>
                      <a:r>
                        <a:rPr kumimoji="1" lang="en-US" altLang="ja-JP" sz="1800" b="0" i="0" dirty="0" smtClean="0">
                          <a:latin typeface="Yu Gothic" charset="-128"/>
                          <a:ea typeface="Yu Gothic" charset="-128"/>
                          <a:cs typeface="Yu Gothic" charset="-128"/>
                        </a:rPr>
                        <a:t>N</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b="0" i="0" dirty="0" smtClean="0">
                          <a:latin typeface="Yu Gothic" charset="-128"/>
                          <a:ea typeface="Yu Gothic" charset="-128"/>
                          <a:cs typeface="Yu Gothic" charset="-128"/>
                        </a:rPr>
                        <a:t>本来の存在するイベントの数</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769307250"/>
              </p:ext>
            </p:extLst>
          </p:nvPr>
        </p:nvGraphicFramePr>
        <p:xfrm>
          <a:off x="420520" y="4839479"/>
          <a:ext cx="1950440" cy="1483360"/>
        </p:xfrm>
        <a:graphic>
          <a:graphicData uri="http://schemas.openxmlformats.org/drawingml/2006/table">
            <a:tbl>
              <a:tblPr firstCol="1">
                <a:tableStyleId>{9DCAF9ED-07DC-4A11-8D7F-57B35C25682E}</a:tableStyleId>
              </a:tblPr>
              <a:tblGrid>
                <a:gridCol w="393869"/>
                <a:gridCol w="518857"/>
                <a:gridCol w="518857"/>
                <a:gridCol w="518857"/>
              </a:tblGrid>
              <a:tr h="370840">
                <a:tc>
                  <a:txBody>
                    <a:bodyPr/>
                    <a:lstStyle/>
                    <a:p>
                      <a:pPr algn="ctr"/>
                      <a:r>
                        <a:rPr kumimoji="1" lang="en-US" altLang="ja-JP" sz="1800" b="0" i="0" dirty="0" smtClean="0">
                          <a:latin typeface="Yu Gothic" charset="-128"/>
                          <a:ea typeface="Yu Gothic" charset="-128"/>
                          <a:cs typeface="Yu Gothic" charset="-128"/>
                        </a:rPr>
                        <a:t>S</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800" b="0" i="0" dirty="0" smtClean="0">
                          <a:latin typeface="Yu Gothic" charset="-128"/>
                          <a:ea typeface="Yu Gothic" charset="-128"/>
                          <a:cs typeface="Yu Gothic" charset="-128"/>
                        </a:rPr>
                        <a:t>1</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b="0" i="0" dirty="0" smtClean="0">
                          <a:latin typeface="Yu Gothic" charset="-128"/>
                          <a:ea typeface="Yu Gothic" charset="-128"/>
                          <a:cs typeface="Yu Gothic" charset="-128"/>
                        </a:rPr>
                        <a:t>0</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b="0" i="0" dirty="0" smtClean="0">
                          <a:latin typeface="Yu Gothic" charset="-128"/>
                          <a:ea typeface="Yu Gothic" charset="-128"/>
                          <a:cs typeface="Yu Gothic" charset="-128"/>
                        </a:rPr>
                        <a:t>1</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kumimoji="1" lang="en-US" altLang="ja-JP" sz="1800" b="0" i="0" dirty="0" smtClean="0">
                          <a:latin typeface="Yu Gothic" charset="-128"/>
                          <a:ea typeface="Yu Gothic" charset="-128"/>
                          <a:cs typeface="Yu Gothic" charset="-128"/>
                        </a:rPr>
                        <a:t>I</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800" b="0" i="0" dirty="0" smtClean="0">
                          <a:latin typeface="Yu Gothic" charset="-128"/>
                          <a:ea typeface="Yu Gothic" charset="-128"/>
                          <a:cs typeface="Yu Gothic" charset="-128"/>
                        </a:rPr>
                        <a:t>1</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b="0" i="0" dirty="0" smtClean="0">
                          <a:latin typeface="Yu Gothic" charset="-128"/>
                          <a:ea typeface="Yu Gothic" charset="-128"/>
                          <a:cs typeface="Yu Gothic" charset="-128"/>
                        </a:rPr>
                        <a:t>0</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b="0" i="0" dirty="0" smtClean="0">
                          <a:latin typeface="Yu Gothic" charset="-128"/>
                          <a:ea typeface="Yu Gothic" charset="-128"/>
                          <a:cs typeface="Yu Gothic" charset="-128"/>
                        </a:rPr>
                        <a:t>0</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kumimoji="1" lang="en-US" altLang="ja-JP" sz="1800" b="0" i="0" dirty="0" smtClean="0">
                          <a:latin typeface="Yu Gothic" charset="-128"/>
                          <a:ea typeface="Yu Gothic" charset="-128"/>
                          <a:cs typeface="Yu Gothic" charset="-128"/>
                        </a:rPr>
                        <a:t>D</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800" b="0" i="0" dirty="0" smtClean="0">
                          <a:latin typeface="Yu Gothic" charset="-128"/>
                          <a:ea typeface="Yu Gothic" charset="-128"/>
                          <a:cs typeface="Yu Gothic" charset="-128"/>
                        </a:rPr>
                        <a:t>0</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b="0" i="0" dirty="0" smtClean="0">
                          <a:latin typeface="Yu Gothic" charset="-128"/>
                          <a:ea typeface="Yu Gothic" charset="-128"/>
                          <a:cs typeface="Yu Gothic" charset="-128"/>
                        </a:rPr>
                        <a:t>2</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b="0" i="0" dirty="0" smtClean="0">
                          <a:latin typeface="Yu Gothic" charset="-128"/>
                          <a:ea typeface="Yu Gothic" charset="-128"/>
                          <a:cs typeface="Yu Gothic" charset="-128"/>
                        </a:rPr>
                        <a:t>2</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kumimoji="1" lang="en-US" altLang="ja-JP" sz="1800" b="0" i="0" dirty="0" smtClean="0">
                          <a:latin typeface="Yu Gothic" charset="-128"/>
                          <a:ea typeface="Yu Gothic" charset="-128"/>
                          <a:cs typeface="Yu Gothic" charset="-128"/>
                        </a:rPr>
                        <a:t>N</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sz="1800" b="0" i="0" dirty="0" smtClean="0">
                          <a:latin typeface="Yu Gothic" charset="-128"/>
                          <a:ea typeface="Yu Gothic" charset="-128"/>
                          <a:cs typeface="Yu Gothic" charset="-128"/>
                        </a:rPr>
                        <a:t>3</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b="0" i="0" dirty="0" smtClean="0">
                          <a:latin typeface="Yu Gothic" charset="-128"/>
                          <a:ea typeface="Yu Gothic" charset="-128"/>
                          <a:cs typeface="Yu Gothic" charset="-128"/>
                        </a:rPr>
                        <a:t>4</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b="0" i="0" dirty="0" smtClean="0">
                          <a:latin typeface="Yu Gothic" charset="-128"/>
                          <a:ea typeface="Yu Gothic" charset="-128"/>
                          <a:cs typeface="Yu Gothic" charset="-128"/>
                        </a:rPr>
                        <a:t>4</a:t>
                      </a:r>
                      <a:endParaRPr kumimoji="1" lang="ja-JP" altLang="en-US" sz="1800" b="0" i="0" dirty="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74" name="直線矢印コネクタ 73"/>
          <p:cNvCxnSpPr/>
          <p:nvPr/>
        </p:nvCxnSpPr>
        <p:spPr>
          <a:xfrm>
            <a:off x="1582983" y="4142049"/>
            <a:ext cx="0" cy="674751"/>
          </a:xfrm>
          <a:prstGeom prst="straightConnector1">
            <a:avLst/>
          </a:prstGeom>
          <a:ln w="31750">
            <a:tailEnd type="stealth" w="lg" len="lg"/>
          </a:ln>
          <a:effectLst/>
        </p:spPr>
        <p:style>
          <a:lnRef idx="3">
            <a:schemeClr val="dk1"/>
          </a:lnRef>
          <a:fillRef idx="0">
            <a:schemeClr val="dk1"/>
          </a:fillRef>
          <a:effectRef idx="2">
            <a:schemeClr val="dk1"/>
          </a:effectRef>
          <a:fontRef idx="minor">
            <a:schemeClr val="tx1"/>
          </a:fontRef>
        </p:style>
      </p:cxnSp>
      <p:sp>
        <p:nvSpPr>
          <p:cNvPr id="73" name="テキスト ボックス 72"/>
          <p:cNvSpPr txBox="1"/>
          <p:nvPr/>
        </p:nvSpPr>
        <p:spPr>
          <a:xfrm>
            <a:off x="1028984" y="4226835"/>
            <a:ext cx="1107997" cy="369332"/>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wrap="none" rtlCol="0" anchor="ctr">
            <a:spAutoFit/>
          </a:bodyPr>
          <a:lstStyle/>
          <a:p>
            <a:pPr algn="ctr"/>
            <a:r>
              <a:rPr kumimoji="1" lang="ja-JP" altLang="en-US" smtClean="0">
                <a:latin typeface="Yu Gothic" charset="-128"/>
                <a:ea typeface="Yu Gothic" charset="-128"/>
                <a:cs typeface="Yu Gothic" charset="-128"/>
              </a:rPr>
              <a:t>カウント</a:t>
            </a:r>
            <a:endParaRPr kumimoji="1" lang="ja-JP" altLang="en-US" dirty="0">
              <a:latin typeface="Yu Gothic" charset="-128"/>
              <a:ea typeface="Yu Gothic" charset="-128"/>
              <a:cs typeface="Yu Gothic" charset="-128"/>
            </a:endParaRPr>
          </a:p>
        </p:txBody>
      </p:sp>
      <p:cxnSp>
        <p:nvCxnSpPr>
          <p:cNvPr id="83" name="直線矢印コネクタ 82"/>
          <p:cNvCxnSpPr/>
          <p:nvPr/>
        </p:nvCxnSpPr>
        <p:spPr>
          <a:xfrm>
            <a:off x="702071" y="1242450"/>
            <a:ext cx="0" cy="2446201"/>
          </a:xfrm>
          <a:prstGeom prst="straightConnector1">
            <a:avLst/>
          </a:prstGeom>
          <a:ln>
            <a:headEnd type="triangle"/>
            <a:tailEnd type="triangle"/>
          </a:ln>
          <a:effectLst/>
        </p:spPr>
        <p:style>
          <a:lnRef idx="3">
            <a:schemeClr val="dk1"/>
          </a:lnRef>
          <a:fillRef idx="0">
            <a:schemeClr val="dk1"/>
          </a:fillRef>
          <a:effectRef idx="2">
            <a:schemeClr val="dk1"/>
          </a:effectRef>
          <a:fontRef idx="minor">
            <a:schemeClr val="tx1"/>
          </a:fontRef>
        </p:style>
      </p:cxnSp>
      <p:sp>
        <p:nvSpPr>
          <p:cNvPr id="84" name="テキスト ボックス 83"/>
          <p:cNvSpPr txBox="1"/>
          <p:nvPr/>
        </p:nvSpPr>
        <p:spPr>
          <a:xfrm rot="16200000">
            <a:off x="-215484" y="2259695"/>
            <a:ext cx="1569660" cy="369332"/>
          </a:xfrm>
          <a:prstGeom prst="rect">
            <a:avLst/>
          </a:prstGeom>
          <a:noFill/>
        </p:spPr>
        <p:txBody>
          <a:bodyPr wrap="none" rtlCol="0">
            <a:spAutoFit/>
          </a:bodyPr>
          <a:lstStyle/>
          <a:p>
            <a:r>
              <a:rPr kumimoji="1" lang="ja-JP" altLang="en-US" dirty="0" smtClean="0">
                <a:latin typeface="Yu Gothic" charset="-128"/>
                <a:ea typeface="Yu Gothic" charset="-128"/>
                <a:cs typeface="Yu Gothic" charset="-128"/>
              </a:rPr>
              <a:t>音響イベント</a:t>
            </a:r>
            <a:endParaRPr kumimoji="1" lang="ja-JP" altLang="en-US" dirty="0">
              <a:latin typeface="Yu Gothic" charset="-128"/>
              <a:ea typeface="Yu Gothic" charset="-128"/>
              <a:cs typeface="Yu Gothic" charset="-128"/>
            </a:endParaRPr>
          </a:p>
        </p:txBody>
      </p:sp>
      <p:cxnSp>
        <p:nvCxnSpPr>
          <p:cNvPr id="85" name="直線矢印コネクタ 84"/>
          <p:cNvCxnSpPr/>
          <p:nvPr/>
        </p:nvCxnSpPr>
        <p:spPr>
          <a:xfrm flipH="1">
            <a:off x="796131" y="3808399"/>
            <a:ext cx="1574829" cy="0"/>
          </a:xfrm>
          <a:prstGeom prst="straightConnector1">
            <a:avLst/>
          </a:prstGeom>
          <a:ln>
            <a:headEnd type="triangle"/>
            <a:tailEnd type="triangle"/>
          </a:ln>
          <a:effectLst/>
        </p:spPr>
        <p:style>
          <a:lnRef idx="3">
            <a:schemeClr val="dk1"/>
          </a:lnRef>
          <a:fillRef idx="0">
            <a:schemeClr val="dk1"/>
          </a:fillRef>
          <a:effectRef idx="2">
            <a:schemeClr val="dk1"/>
          </a:effectRef>
          <a:fontRef idx="minor">
            <a:schemeClr val="tx1"/>
          </a:fontRef>
        </p:style>
      </p:cxnSp>
      <p:sp>
        <p:nvSpPr>
          <p:cNvPr id="86" name="テキスト ボックス 85"/>
          <p:cNvSpPr txBox="1"/>
          <p:nvPr/>
        </p:nvSpPr>
        <p:spPr>
          <a:xfrm>
            <a:off x="754012" y="3772717"/>
            <a:ext cx="1569660" cy="369332"/>
          </a:xfrm>
          <a:prstGeom prst="rect">
            <a:avLst/>
          </a:prstGeom>
          <a:noFill/>
        </p:spPr>
        <p:txBody>
          <a:bodyPr wrap="none" rtlCol="0">
            <a:spAutoFit/>
          </a:bodyPr>
          <a:lstStyle/>
          <a:p>
            <a:r>
              <a:rPr kumimoji="1" lang="ja-JP" altLang="en-US" dirty="0" smtClean="0">
                <a:latin typeface="Yu Gothic" charset="-128"/>
                <a:ea typeface="Yu Gothic" charset="-128"/>
                <a:cs typeface="Yu Gothic" charset="-128"/>
              </a:rPr>
              <a:t>セグメント数</a:t>
            </a:r>
            <a:endParaRPr kumimoji="1" lang="ja-JP" altLang="en-US" dirty="0">
              <a:latin typeface="Yu Gothic" charset="-128"/>
              <a:ea typeface="Yu Gothic" charset="-128"/>
              <a:cs typeface="Yu Gothic" charset="-128"/>
            </a:endParaRPr>
          </a:p>
        </p:txBody>
      </p:sp>
    </p:spTree>
    <p:extLst>
      <p:ext uri="{BB962C8B-B14F-4D97-AF65-F5344CB8AC3E}">
        <p14:creationId xmlns:p14="http://schemas.microsoft.com/office/powerpoint/2010/main" val="1817361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2"/>
          <p:cNvSpPr txBox="1">
            <a:spLocks/>
          </p:cNvSpPr>
          <p:nvPr/>
        </p:nvSpPr>
        <p:spPr>
          <a:xfrm>
            <a:off x="822960" y="1165286"/>
            <a:ext cx="7655208" cy="5125786"/>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kumimoji="1" sz="2400" b="0" i="0" kern="1200">
                <a:solidFill>
                  <a:schemeClr val="tx1">
                    <a:lumMod val="75000"/>
                    <a:lumOff val="25000"/>
                  </a:schemeClr>
                </a:solidFill>
                <a:latin typeface="Yu Gothic" charset="-128"/>
                <a:ea typeface="Yu Gothic" charset="-128"/>
                <a:cs typeface="Yu Gothic" charset="-128"/>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800" b="0" i="0" kern="1200">
                <a:solidFill>
                  <a:schemeClr val="tx1">
                    <a:lumMod val="75000"/>
                    <a:lumOff val="25000"/>
                  </a:schemeClr>
                </a:solidFill>
                <a:latin typeface="Yu Gothic" charset="-128"/>
                <a:ea typeface="Yu Gothic" charset="-128"/>
                <a:cs typeface="Yu Gothic" charset="-128"/>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600" b="0" i="0" kern="1200">
                <a:solidFill>
                  <a:schemeClr val="tx1">
                    <a:lumMod val="75000"/>
                    <a:lumOff val="25000"/>
                  </a:schemeClr>
                </a:solidFill>
                <a:latin typeface="Yu Gothic" charset="-128"/>
                <a:ea typeface="Yu Gothic" charset="-128"/>
                <a:cs typeface="Yu Gothic" charset="-128"/>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400" b="0" i="0" kern="1200">
                <a:solidFill>
                  <a:schemeClr val="tx1">
                    <a:lumMod val="75000"/>
                    <a:lumOff val="25000"/>
                  </a:schemeClr>
                </a:solidFill>
                <a:latin typeface="Yu Gothic" charset="-128"/>
                <a:ea typeface="Yu Gothic" charset="-128"/>
                <a:cs typeface="Yu Gothic" charset="-128"/>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050" b="0" i="0" kern="1200">
                <a:solidFill>
                  <a:schemeClr val="tx1">
                    <a:lumMod val="75000"/>
                    <a:lumOff val="25000"/>
                  </a:schemeClr>
                </a:solidFill>
                <a:latin typeface="Yu Gothic" charset="-128"/>
                <a:ea typeface="Yu Gothic" charset="-128"/>
                <a:cs typeface="Yu Gothic" charset="-128"/>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9pPr>
          </a:lstStyle>
          <a:p>
            <a:pPr marL="274320" indent="-342900">
              <a:buFont typeface="Wingdings" charset="2"/>
              <a:buChar char="u"/>
            </a:pPr>
            <a:r>
              <a:rPr lang="en-US" altLang="ja-JP" sz="3200" dirty="0" smtClean="0"/>
              <a:t>baseline</a:t>
            </a:r>
            <a:r>
              <a:rPr lang="ja-JP" altLang="en-US" sz="3200" dirty="0" smtClean="0"/>
              <a:t>の入力に空間情報を取り込む</a:t>
            </a:r>
            <a:endParaRPr lang="en-US" altLang="ja-JP" sz="3200" dirty="0" smtClean="0"/>
          </a:p>
          <a:p>
            <a:pPr marL="150876" lvl="1" indent="0">
              <a:buNone/>
            </a:pPr>
            <a:endParaRPr lang="en-US" altLang="ja-JP" sz="2600" dirty="0" smtClean="0"/>
          </a:p>
          <a:p>
            <a:pPr marL="150876" lvl="1" indent="0">
              <a:buNone/>
            </a:pPr>
            <a:endParaRPr lang="en-US" altLang="ja-JP" sz="3200" dirty="0" smtClean="0"/>
          </a:p>
          <a:p>
            <a:pPr marL="150876" lvl="1" indent="0">
              <a:buNone/>
            </a:pPr>
            <a:endParaRPr lang="en-US" altLang="ja-JP" sz="3200" dirty="0"/>
          </a:p>
          <a:p>
            <a:pPr marL="150876" lvl="1" indent="0">
              <a:buNone/>
            </a:pPr>
            <a:endParaRPr lang="en-US" altLang="ja-JP" sz="3200" dirty="0" smtClean="0"/>
          </a:p>
          <a:p>
            <a:pPr marL="687840" lvl="5" indent="0">
              <a:buNone/>
            </a:pPr>
            <a:endParaRPr lang="en-US" altLang="ja-JP" sz="3200" dirty="0"/>
          </a:p>
          <a:p>
            <a:pPr marL="687840" lvl="5" indent="0">
              <a:buNone/>
            </a:pPr>
            <a:endParaRPr lang="en-US" altLang="ja-JP" sz="1800" dirty="0"/>
          </a:p>
          <a:p>
            <a:pPr lvl="1">
              <a:buFont typeface="Wingdings" charset="2"/>
              <a:buChar char="Ø"/>
            </a:pPr>
            <a:r>
              <a:rPr lang="ja-JP" altLang="en-US" sz="2400" dirty="0" smtClean="0"/>
              <a:t>特徴量は位相情報を持たないので、</a:t>
            </a:r>
            <a:r>
              <a:rPr lang="en-US" altLang="ja-JP" sz="2400" dirty="0" smtClean="0"/>
              <a:t>NN</a:t>
            </a:r>
            <a:r>
              <a:rPr lang="ja-JP" altLang="en-US" sz="2400" dirty="0" smtClean="0"/>
              <a:t>では位相情報を活用した処理が出来ない</a:t>
            </a:r>
            <a:endParaRPr lang="en-US" altLang="ja-JP" sz="2400" dirty="0" smtClean="0"/>
          </a:p>
          <a:p>
            <a:pPr lvl="1">
              <a:buFont typeface="Wingdings" charset="2"/>
              <a:buChar char="Ø"/>
            </a:pPr>
            <a:r>
              <a:rPr lang="ja-JP" altLang="en-US" sz="2400" dirty="0" smtClean="0"/>
              <a:t>フロントエンドで空間情報を抽出することで</a:t>
            </a:r>
            <a:r>
              <a:rPr lang="en-US" altLang="ja-JP" sz="2400" dirty="0" smtClean="0"/>
              <a:t>NN</a:t>
            </a:r>
            <a:r>
              <a:rPr lang="ja-JP" altLang="en-US" sz="2400" dirty="0" smtClean="0"/>
              <a:t>で利用出来るようにする</a:t>
            </a:r>
            <a:endParaRPr lang="en-US" altLang="ja-JP" sz="2400" dirty="0" smtClean="0"/>
          </a:p>
        </p:txBody>
      </p:sp>
      <p:sp>
        <p:nvSpPr>
          <p:cNvPr id="2" name="タイトル 1"/>
          <p:cNvSpPr>
            <a:spLocks noGrp="1"/>
          </p:cNvSpPr>
          <p:nvPr>
            <p:ph type="title"/>
          </p:nvPr>
        </p:nvSpPr>
        <p:spPr>
          <a:xfrm>
            <a:off x="822960" y="379371"/>
            <a:ext cx="7545600" cy="734400"/>
          </a:xfrm>
        </p:spPr>
        <p:txBody>
          <a:bodyPr>
            <a:noAutofit/>
          </a:bodyPr>
          <a:lstStyle/>
          <a:p>
            <a:r>
              <a:rPr lang="ja-JP" altLang="en-US" dirty="0" smtClean="0"/>
              <a:t>提案手法</a:t>
            </a:r>
            <a:endParaRPr kumimoji="1" lang="ja-JP" altLang="en-US" dirty="0"/>
          </a:p>
        </p:txBody>
      </p:sp>
      <p:sp>
        <p:nvSpPr>
          <p:cNvPr id="4" name="日付プレースホルダー 3"/>
          <p:cNvSpPr>
            <a:spLocks noGrp="1"/>
          </p:cNvSpPr>
          <p:nvPr>
            <p:ph type="dt" sz="half" idx="10"/>
          </p:nvPr>
        </p:nvSpPr>
        <p:spPr/>
        <p:txBody>
          <a:bodyPr/>
          <a:lstStyle/>
          <a:p>
            <a:fld id="{A8C4100E-3472-5E4A-A9FE-BE39595F8B99}" type="datetime5">
              <a:rPr lang="ja-JP" altLang="en-US" smtClean="0"/>
              <a:t>2017/10/17</a:t>
            </a:fld>
            <a:endParaRPr lang="en-US"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13</a:t>
            </a:fld>
            <a:endParaRPr lang="en-US" dirty="0"/>
          </a:p>
        </p:txBody>
      </p:sp>
      <p:grpSp>
        <p:nvGrpSpPr>
          <p:cNvPr id="411" name="図形グループ 410"/>
          <p:cNvGrpSpPr/>
          <p:nvPr/>
        </p:nvGrpSpPr>
        <p:grpSpPr>
          <a:xfrm>
            <a:off x="3090424" y="1634131"/>
            <a:ext cx="3355399" cy="2654282"/>
            <a:chOff x="-78427" y="1081968"/>
            <a:chExt cx="4466719" cy="3417713"/>
          </a:xfrm>
        </p:grpSpPr>
        <p:sp>
          <p:nvSpPr>
            <p:cNvPr id="412" name="角丸四角形 411"/>
            <p:cNvSpPr/>
            <p:nvPr/>
          </p:nvSpPr>
          <p:spPr>
            <a:xfrm>
              <a:off x="197858" y="1081968"/>
              <a:ext cx="852062" cy="2953391"/>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13" name="直線矢印コネクタ 412"/>
            <p:cNvCxnSpPr>
              <a:stCxn id="420" idx="6"/>
              <a:endCxn id="499" idx="2"/>
            </p:cNvCxnSpPr>
            <p:nvPr/>
          </p:nvCxnSpPr>
          <p:spPr>
            <a:xfrm flipV="1">
              <a:off x="903587" y="2221826"/>
              <a:ext cx="702764" cy="311125"/>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14" name="直線矢印コネクタ 413"/>
            <p:cNvCxnSpPr>
              <a:stCxn id="420" idx="6"/>
              <a:endCxn id="501" idx="2"/>
            </p:cNvCxnSpPr>
            <p:nvPr/>
          </p:nvCxnSpPr>
          <p:spPr>
            <a:xfrm flipV="1">
              <a:off x="903587" y="1550380"/>
              <a:ext cx="702764" cy="98257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15" name="直線矢印コネクタ 414"/>
            <p:cNvCxnSpPr>
              <a:stCxn id="412" idx="6"/>
              <a:endCxn id="499" idx="1"/>
            </p:cNvCxnSpPr>
            <p:nvPr/>
          </p:nvCxnSpPr>
          <p:spPr>
            <a:xfrm>
              <a:off x="903587" y="1428105"/>
              <a:ext cx="756361" cy="664325"/>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16" name="直線矢印コネクタ 415"/>
            <p:cNvCxnSpPr>
              <a:stCxn id="412" idx="6"/>
              <a:endCxn id="501" idx="1"/>
            </p:cNvCxnSpPr>
            <p:nvPr/>
          </p:nvCxnSpPr>
          <p:spPr>
            <a:xfrm flipV="1">
              <a:off x="903587" y="1420984"/>
              <a:ext cx="756361" cy="712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17" name="直線矢印コネクタ 416"/>
            <p:cNvCxnSpPr>
              <a:stCxn id="421" idx="6"/>
              <a:endCxn id="501" idx="3"/>
            </p:cNvCxnSpPr>
            <p:nvPr/>
          </p:nvCxnSpPr>
          <p:spPr>
            <a:xfrm flipV="1">
              <a:off x="903587" y="1679775"/>
              <a:ext cx="756361" cy="1958022"/>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18" name="直線矢印コネクタ 417"/>
            <p:cNvCxnSpPr>
              <a:stCxn id="421" idx="6"/>
            </p:cNvCxnSpPr>
            <p:nvPr/>
          </p:nvCxnSpPr>
          <p:spPr>
            <a:xfrm flipV="1">
              <a:off x="903587" y="3022667"/>
              <a:ext cx="756361" cy="61513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19" name="直線矢印コネクタ 418"/>
            <p:cNvCxnSpPr>
              <a:stCxn id="421" idx="6"/>
              <a:endCxn id="502" idx="3"/>
            </p:cNvCxnSpPr>
            <p:nvPr/>
          </p:nvCxnSpPr>
          <p:spPr>
            <a:xfrm>
              <a:off x="903587" y="3637797"/>
              <a:ext cx="756361" cy="5631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20" name="直線矢印コネクタ 419"/>
            <p:cNvCxnSpPr>
              <a:stCxn id="420" idx="6"/>
              <a:endCxn id="502" idx="2"/>
            </p:cNvCxnSpPr>
            <p:nvPr/>
          </p:nvCxnSpPr>
          <p:spPr>
            <a:xfrm>
              <a:off x="903587" y="2532951"/>
              <a:ext cx="702764" cy="1031765"/>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21" name="直線矢印コネクタ 420"/>
            <p:cNvCxnSpPr>
              <a:stCxn id="412" idx="6"/>
            </p:cNvCxnSpPr>
            <p:nvPr/>
          </p:nvCxnSpPr>
          <p:spPr>
            <a:xfrm>
              <a:off x="903587" y="1428105"/>
              <a:ext cx="756361" cy="133577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grpSp>
          <p:nvGrpSpPr>
            <p:cNvPr id="422" name="図形グループ 421"/>
            <p:cNvGrpSpPr/>
            <p:nvPr/>
          </p:nvGrpSpPr>
          <p:grpSpPr>
            <a:xfrm>
              <a:off x="359085" y="1166120"/>
              <a:ext cx="544502" cy="2733661"/>
              <a:chOff x="359085" y="1166120"/>
              <a:chExt cx="544502" cy="2733661"/>
            </a:xfrm>
          </p:grpSpPr>
          <p:grpSp>
            <p:nvGrpSpPr>
              <p:cNvPr id="494" name="図形グループ 493"/>
              <p:cNvGrpSpPr/>
              <p:nvPr/>
            </p:nvGrpSpPr>
            <p:grpSpPr>
              <a:xfrm>
                <a:off x="379618" y="1166120"/>
                <a:ext cx="523969" cy="2733661"/>
                <a:chOff x="822960" y="2106729"/>
                <a:chExt cx="430107" cy="2243961"/>
              </a:xfrm>
            </p:grpSpPr>
            <p:sp>
              <p:nvSpPr>
                <p:cNvPr id="497" name="円/楕円 496"/>
                <p:cNvSpPr/>
                <p:nvPr/>
              </p:nvSpPr>
              <p:spPr>
                <a:xfrm>
                  <a:off x="822960" y="2106729"/>
                  <a:ext cx="430107" cy="430107"/>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498" name="円/楕円 497"/>
                <p:cNvSpPr/>
                <p:nvPr/>
              </p:nvSpPr>
              <p:spPr>
                <a:xfrm>
                  <a:off x="822960" y="3013656"/>
                  <a:ext cx="430107" cy="430107"/>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99" name="円/楕円 498"/>
                <p:cNvSpPr/>
                <p:nvPr/>
              </p:nvSpPr>
              <p:spPr>
                <a:xfrm>
                  <a:off x="822960" y="3920583"/>
                  <a:ext cx="430107" cy="430107"/>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pic>
            <p:nvPicPr>
              <p:cNvPr id="495" name="図 49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85" y="1697411"/>
                <a:ext cx="518160" cy="566232"/>
              </a:xfrm>
              <a:prstGeom prst="rect">
                <a:avLst/>
              </a:prstGeom>
            </p:spPr>
          </p:pic>
          <p:pic>
            <p:nvPicPr>
              <p:cNvPr id="496" name="図 49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85" y="2797854"/>
                <a:ext cx="518160" cy="566232"/>
              </a:xfrm>
              <a:prstGeom prst="rect">
                <a:avLst/>
              </a:prstGeom>
            </p:spPr>
          </p:pic>
        </p:grpSp>
        <p:sp>
          <p:nvSpPr>
            <p:cNvPr id="423" name="左大かっこ 422"/>
            <p:cNvSpPr/>
            <p:nvPr/>
          </p:nvSpPr>
          <p:spPr>
            <a:xfrm rot="16200000">
              <a:off x="2138566" y="3058866"/>
              <a:ext cx="255523" cy="1624310"/>
            </a:xfrm>
            <a:prstGeom prst="leftBracket">
              <a:avLst/>
            </a:prstGeom>
            <a:noFill/>
            <a:ln>
              <a:solidFill>
                <a:schemeClr val="accent2"/>
              </a:solidFill>
            </a:ln>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solidFill>
                  <a:schemeClr val="accent2"/>
                </a:solidFill>
              </a:endParaRPr>
            </a:p>
          </p:txBody>
        </p:sp>
        <p:sp>
          <p:nvSpPr>
            <p:cNvPr id="424" name="テキスト ボックス 423"/>
            <p:cNvSpPr txBox="1"/>
            <p:nvPr/>
          </p:nvSpPr>
          <p:spPr>
            <a:xfrm>
              <a:off x="1664842" y="4027974"/>
              <a:ext cx="1107996" cy="461665"/>
            </a:xfrm>
            <a:prstGeom prst="rect">
              <a:avLst/>
            </a:prstGeom>
            <a:noFill/>
          </p:spPr>
          <p:txBody>
            <a:bodyPr wrap="none" rtlCol="0">
              <a:spAutoFit/>
            </a:bodyPr>
            <a:lstStyle/>
            <a:p>
              <a:r>
                <a:rPr kumimoji="1" lang="ja-JP" altLang="en-US" sz="2400" dirty="0" smtClean="0">
                  <a:solidFill>
                    <a:schemeClr val="accent2"/>
                  </a:solidFill>
                </a:rPr>
                <a:t>隠れ層</a:t>
              </a:r>
              <a:endParaRPr kumimoji="1" lang="ja-JP" altLang="en-US" sz="2400" dirty="0">
                <a:solidFill>
                  <a:schemeClr val="accent2"/>
                </a:solidFill>
              </a:endParaRPr>
            </a:p>
          </p:txBody>
        </p:sp>
        <p:sp>
          <p:nvSpPr>
            <p:cNvPr id="425" name="テキスト ボックス 424"/>
            <p:cNvSpPr txBox="1"/>
            <p:nvPr/>
          </p:nvSpPr>
          <p:spPr>
            <a:xfrm>
              <a:off x="-78427" y="4035359"/>
              <a:ext cx="1107996" cy="461665"/>
            </a:xfrm>
            <a:prstGeom prst="rect">
              <a:avLst/>
            </a:prstGeom>
            <a:noFill/>
          </p:spPr>
          <p:txBody>
            <a:bodyPr wrap="none" rtlCol="0">
              <a:spAutoFit/>
            </a:bodyPr>
            <a:lstStyle/>
            <a:p>
              <a:r>
                <a:rPr kumimoji="1" lang="ja-JP" altLang="en-US" sz="2400" dirty="0" smtClean="0">
                  <a:solidFill>
                    <a:schemeClr val="accent6"/>
                  </a:solidFill>
                </a:rPr>
                <a:t>入力層</a:t>
              </a:r>
              <a:endParaRPr kumimoji="1" lang="ja-JP" altLang="en-US" sz="2400" dirty="0">
                <a:solidFill>
                  <a:schemeClr val="accent6"/>
                </a:solidFill>
              </a:endParaRPr>
            </a:p>
          </p:txBody>
        </p:sp>
        <p:sp>
          <p:nvSpPr>
            <p:cNvPr id="426" name="角丸四角形 425"/>
            <p:cNvSpPr/>
            <p:nvPr/>
          </p:nvSpPr>
          <p:spPr>
            <a:xfrm>
              <a:off x="3536230" y="1081968"/>
              <a:ext cx="852062" cy="2953391"/>
            </a:xfrm>
            <a:prstGeom prst="roundRect">
              <a:avLst/>
            </a:prstGeom>
            <a:noFill/>
            <a:ln w="38100">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tx2">
                    <a:lumMod val="75000"/>
                  </a:schemeClr>
                </a:solidFill>
              </a:endParaRPr>
            </a:p>
          </p:txBody>
        </p:sp>
        <p:sp>
          <p:nvSpPr>
            <p:cNvPr id="427" name="テキスト ボックス 426"/>
            <p:cNvSpPr txBox="1"/>
            <p:nvPr/>
          </p:nvSpPr>
          <p:spPr>
            <a:xfrm>
              <a:off x="3256509" y="4038016"/>
              <a:ext cx="1107996" cy="461665"/>
            </a:xfrm>
            <a:prstGeom prst="rect">
              <a:avLst/>
            </a:prstGeom>
            <a:noFill/>
            <a:ln>
              <a:noFill/>
            </a:ln>
          </p:spPr>
          <p:txBody>
            <a:bodyPr wrap="none" rtlCol="0">
              <a:spAutoFit/>
            </a:bodyPr>
            <a:lstStyle/>
            <a:p>
              <a:r>
                <a:rPr kumimoji="1" lang="ja-JP" altLang="en-US" sz="2400" dirty="0" smtClean="0">
                  <a:solidFill>
                    <a:schemeClr val="tx2">
                      <a:lumMod val="75000"/>
                    </a:schemeClr>
                  </a:solidFill>
                </a:rPr>
                <a:t>出力層</a:t>
              </a:r>
              <a:endParaRPr kumimoji="1" lang="ja-JP" altLang="en-US" sz="2400" dirty="0">
                <a:solidFill>
                  <a:schemeClr val="tx2">
                    <a:lumMod val="75000"/>
                  </a:schemeClr>
                </a:solidFill>
              </a:endParaRPr>
            </a:p>
          </p:txBody>
        </p:sp>
        <p:grpSp>
          <p:nvGrpSpPr>
            <p:cNvPr id="428" name="図形グループ 427"/>
            <p:cNvGrpSpPr/>
            <p:nvPr/>
          </p:nvGrpSpPr>
          <p:grpSpPr>
            <a:xfrm>
              <a:off x="2620408" y="1374181"/>
              <a:ext cx="374116" cy="2380321"/>
              <a:chOff x="3736229" y="1342049"/>
              <a:chExt cx="374116" cy="2380321"/>
            </a:xfrm>
          </p:grpSpPr>
          <p:sp>
            <p:nvSpPr>
              <p:cNvPr id="487" name="円/楕円 486"/>
              <p:cNvSpPr/>
              <p:nvPr/>
            </p:nvSpPr>
            <p:spPr>
              <a:xfrm>
                <a:off x="3744360" y="2013495"/>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88" name="円/楕円 487"/>
              <p:cNvSpPr/>
              <p:nvPr/>
            </p:nvSpPr>
            <p:spPr>
              <a:xfrm>
                <a:off x="3744360" y="2684941"/>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89" name="円/楕円 488"/>
              <p:cNvSpPr/>
              <p:nvPr/>
            </p:nvSpPr>
            <p:spPr>
              <a:xfrm>
                <a:off x="3744360" y="1342049"/>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90" name="円/楕円 489"/>
              <p:cNvSpPr/>
              <p:nvPr/>
            </p:nvSpPr>
            <p:spPr>
              <a:xfrm>
                <a:off x="3744360" y="3356385"/>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491" name="図 4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229" y="1663012"/>
                <a:ext cx="361927" cy="395505"/>
              </a:xfrm>
              <a:prstGeom prst="rect">
                <a:avLst/>
              </a:prstGeom>
              <a:ln w="19050">
                <a:noFill/>
              </a:ln>
            </p:spPr>
          </p:pic>
          <p:pic>
            <p:nvPicPr>
              <p:cNvPr id="492" name="図 4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229" y="2334458"/>
                <a:ext cx="361927" cy="395505"/>
              </a:xfrm>
              <a:prstGeom prst="rect">
                <a:avLst/>
              </a:prstGeom>
              <a:ln w="19050">
                <a:noFill/>
              </a:ln>
            </p:spPr>
          </p:pic>
          <p:pic>
            <p:nvPicPr>
              <p:cNvPr id="493" name="図 49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229" y="3005904"/>
                <a:ext cx="361927" cy="395505"/>
              </a:xfrm>
              <a:prstGeom prst="rect">
                <a:avLst/>
              </a:prstGeom>
              <a:ln w="19050">
                <a:noFill/>
              </a:ln>
            </p:spPr>
          </p:pic>
        </p:grpSp>
        <p:grpSp>
          <p:nvGrpSpPr>
            <p:cNvPr id="429" name="図形グループ 428"/>
            <p:cNvGrpSpPr/>
            <p:nvPr/>
          </p:nvGrpSpPr>
          <p:grpSpPr>
            <a:xfrm>
              <a:off x="1598220" y="1367387"/>
              <a:ext cx="374116" cy="2380321"/>
              <a:chOff x="3736229" y="1342049"/>
              <a:chExt cx="374116" cy="2380321"/>
            </a:xfrm>
          </p:grpSpPr>
          <p:sp>
            <p:nvSpPr>
              <p:cNvPr id="480" name="円/楕円 479"/>
              <p:cNvSpPr/>
              <p:nvPr/>
            </p:nvSpPr>
            <p:spPr>
              <a:xfrm>
                <a:off x="3744360" y="2013495"/>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81" name="円/楕円 480"/>
              <p:cNvSpPr/>
              <p:nvPr/>
            </p:nvSpPr>
            <p:spPr>
              <a:xfrm>
                <a:off x="3744360" y="2684941"/>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82" name="円/楕円 481"/>
              <p:cNvSpPr/>
              <p:nvPr/>
            </p:nvSpPr>
            <p:spPr>
              <a:xfrm>
                <a:off x="3744360" y="1342049"/>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83" name="円/楕円 482"/>
              <p:cNvSpPr/>
              <p:nvPr/>
            </p:nvSpPr>
            <p:spPr>
              <a:xfrm>
                <a:off x="3744360" y="3356385"/>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484" name="図 4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229" y="1663012"/>
                <a:ext cx="361927" cy="395505"/>
              </a:xfrm>
              <a:prstGeom prst="rect">
                <a:avLst/>
              </a:prstGeom>
              <a:ln w="19050">
                <a:noFill/>
              </a:ln>
            </p:spPr>
          </p:pic>
          <p:pic>
            <p:nvPicPr>
              <p:cNvPr id="485" name="図 48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229" y="2334458"/>
                <a:ext cx="361927" cy="395505"/>
              </a:xfrm>
              <a:prstGeom prst="rect">
                <a:avLst/>
              </a:prstGeom>
              <a:ln w="19050">
                <a:noFill/>
              </a:ln>
            </p:spPr>
          </p:pic>
          <p:pic>
            <p:nvPicPr>
              <p:cNvPr id="486" name="図 48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229" y="3005904"/>
                <a:ext cx="361927" cy="395505"/>
              </a:xfrm>
              <a:prstGeom prst="rect">
                <a:avLst/>
              </a:prstGeom>
              <a:ln w="19050">
                <a:noFill/>
              </a:ln>
            </p:spPr>
          </p:pic>
        </p:grpSp>
        <p:grpSp>
          <p:nvGrpSpPr>
            <p:cNvPr id="430" name="図形グループ 429"/>
            <p:cNvGrpSpPr/>
            <p:nvPr/>
          </p:nvGrpSpPr>
          <p:grpSpPr>
            <a:xfrm>
              <a:off x="3773544" y="1266219"/>
              <a:ext cx="365985" cy="2582656"/>
              <a:chOff x="5866176" y="1244152"/>
              <a:chExt cx="365985" cy="2582656"/>
            </a:xfrm>
          </p:grpSpPr>
          <p:sp>
            <p:nvSpPr>
              <p:cNvPr id="474" name="円/楕円 473"/>
              <p:cNvSpPr/>
              <p:nvPr/>
            </p:nvSpPr>
            <p:spPr>
              <a:xfrm>
                <a:off x="5866176" y="2130820"/>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75" name="円/楕円 474"/>
              <p:cNvSpPr/>
              <p:nvPr/>
            </p:nvSpPr>
            <p:spPr>
              <a:xfrm>
                <a:off x="5866176" y="3017488"/>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76" name="円/楕円 475"/>
              <p:cNvSpPr/>
              <p:nvPr/>
            </p:nvSpPr>
            <p:spPr>
              <a:xfrm>
                <a:off x="5866176" y="1244152"/>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77" name="円/楕円 476"/>
              <p:cNvSpPr/>
              <p:nvPr/>
            </p:nvSpPr>
            <p:spPr>
              <a:xfrm>
                <a:off x="5866176" y="3460823"/>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78" name="円/楕円 477"/>
              <p:cNvSpPr/>
              <p:nvPr/>
            </p:nvSpPr>
            <p:spPr>
              <a:xfrm>
                <a:off x="5866176" y="1687486"/>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79" name="円/楕円 478"/>
              <p:cNvSpPr/>
              <p:nvPr/>
            </p:nvSpPr>
            <p:spPr>
              <a:xfrm>
                <a:off x="5866176" y="2574154"/>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cxnSp>
          <p:nvCxnSpPr>
            <p:cNvPr id="431" name="直線矢印コネクタ 430"/>
            <p:cNvCxnSpPr>
              <a:stCxn id="412" idx="6"/>
              <a:endCxn id="502" idx="1"/>
            </p:cNvCxnSpPr>
            <p:nvPr/>
          </p:nvCxnSpPr>
          <p:spPr>
            <a:xfrm>
              <a:off x="903587" y="1428105"/>
              <a:ext cx="756361" cy="2007215"/>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32" name="直線矢印コネクタ 431"/>
            <p:cNvCxnSpPr>
              <a:stCxn id="420" idx="6"/>
            </p:cNvCxnSpPr>
            <p:nvPr/>
          </p:nvCxnSpPr>
          <p:spPr>
            <a:xfrm>
              <a:off x="903587" y="2532951"/>
              <a:ext cx="702764" cy="36032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33" name="直線矢印コネクタ 432"/>
            <p:cNvCxnSpPr>
              <a:stCxn id="421" idx="6"/>
              <a:endCxn id="499" idx="3"/>
            </p:cNvCxnSpPr>
            <p:nvPr/>
          </p:nvCxnSpPr>
          <p:spPr>
            <a:xfrm flipV="1">
              <a:off x="903587" y="2351221"/>
              <a:ext cx="756361" cy="1286576"/>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34" name="直線矢印コネクタ 433"/>
            <p:cNvCxnSpPr>
              <a:stCxn id="499" idx="6"/>
              <a:endCxn id="470" idx="2"/>
            </p:cNvCxnSpPr>
            <p:nvPr/>
          </p:nvCxnSpPr>
          <p:spPr>
            <a:xfrm>
              <a:off x="1972336" y="2221826"/>
              <a:ext cx="656203" cy="679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35" name="直線矢印コネクタ 434"/>
            <p:cNvCxnSpPr>
              <a:stCxn id="499" idx="6"/>
              <a:endCxn id="473" idx="2"/>
            </p:cNvCxnSpPr>
            <p:nvPr/>
          </p:nvCxnSpPr>
          <p:spPr>
            <a:xfrm flipV="1">
              <a:off x="1972336" y="1557174"/>
              <a:ext cx="656203" cy="664652"/>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36" name="直線矢印コネクタ 435"/>
            <p:cNvCxnSpPr>
              <a:stCxn id="501" idx="6"/>
              <a:endCxn id="470" idx="1"/>
            </p:cNvCxnSpPr>
            <p:nvPr/>
          </p:nvCxnSpPr>
          <p:spPr>
            <a:xfrm>
              <a:off x="1972336" y="1550380"/>
              <a:ext cx="709800" cy="54884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37" name="直線矢印コネクタ 436"/>
            <p:cNvCxnSpPr>
              <a:stCxn id="501" idx="6"/>
              <a:endCxn id="473" idx="1"/>
            </p:cNvCxnSpPr>
            <p:nvPr/>
          </p:nvCxnSpPr>
          <p:spPr>
            <a:xfrm flipV="1">
              <a:off x="1972336" y="1427778"/>
              <a:ext cx="709800" cy="122602"/>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38" name="直線矢印コネクタ 437"/>
            <p:cNvCxnSpPr>
              <a:endCxn id="473" idx="2"/>
            </p:cNvCxnSpPr>
            <p:nvPr/>
          </p:nvCxnSpPr>
          <p:spPr>
            <a:xfrm flipV="1">
              <a:off x="1972336" y="1557174"/>
              <a:ext cx="656203" cy="1336098"/>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39" name="直線矢印コネクタ 438"/>
            <p:cNvCxnSpPr>
              <a:endCxn id="471" idx="2"/>
            </p:cNvCxnSpPr>
            <p:nvPr/>
          </p:nvCxnSpPr>
          <p:spPr>
            <a:xfrm>
              <a:off x="1972336" y="2893272"/>
              <a:ext cx="656203" cy="679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40" name="直線矢印コネクタ 439"/>
            <p:cNvCxnSpPr>
              <a:endCxn id="476" idx="2"/>
            </p:cNvCxnSpPr>
            <p:nvPr/>
          </p:nvCxnSpPr>
          <p:spPr>
            <a:xfrm>
              <a:off x="1972336" y="2893272"/>
              <a:ext cx="656203" cy="678238"/>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41" name="直線矢印コネクタ 440"/>
            <p:cNvCxnSpPr>
              <a:stCxn id="499" idx="6"/>
              <a:endCxn id="476" idx="2"/>
            </p:cNvCxnSpPr>
            <p:nvPr/>
          </p:nvCxnSpPr>
          <p:spPr>
            <a:xfrm>
              <a:off x="1972336" y="2221826"/>
              <a:ext cx="656203" cy="134968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42" name="直線矢印コネクタ 441"/>
            <p:cNvCxnSpPr>
              <a:stCxn id="501" idx="6"/>
              <a:endCxn id="471" idx="1"/>
            </p:cNvCxnSpPr>
            <p:nvPr/>
          </p:nvCxnSpPr>
          <p:spPr>
            <a:xfrm>
              <a:off x="1972336" y="1550380"/>
              <a:ext cx="709800" cy="122029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43" name="直線矢印コネクタ 442"/>
            <p:cNvCxnSpPr>
              <a:stCxn id="501" idx="6"/>
              <a:endCxn id="476" idx="1"/>
            </p:cNvCxnSpPr>
            <p:nvPr/>
          </p:nvCxnSpPr>
          <p:spPr>
            <a:xfrm>
              <a:off x="1972336" y="1550380"/>
              <a:ext cx="709800" cy="189173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44" name="直線矢印コネクタ 443"/>
            <p:cNvCxnSpPr>
              <a:stCxn id="499" idx="6"/>
              <a:endCxn id="471" idx="2"/>
            </p:cNvCxnSpPr>
            <p:nvPr/>
          </p:nvCxnSpPr>
          <p:spPr>
            <a:xfrm>
              <a:off x="1972336" y="2221826"/>
              <a:ext cx="656203" cy="67824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45" name="直線矢印コネクタ 444"/>
            <p:cNvCxnSpPr>
              <a:endCxn id="470" idx="2"/>
            </p:cNvCxnSpPr>
            <p:nvPr/>
          </p:nvCxnSpPr>
          <p:spPr>
            <a:xfrm flipV="1">
              <a:off x="1972336" y="2228620"/>
              <a:ext cx="656203" cy="664652"/>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46" name="直線矢印コネクタ 445"/>
            <p:cNvCxnSpPr>
              <a:stCxn id="502" idx="6"/>
              <a:endCxn id="473" idx="3"/>
            </p:cNvCxnSpPr>
            <p:nvPr/>
          </p:nvCxnSpPr>
          <p:spPr>
            <a:xfrm flipV="1">
              <a:off x="1972336" y="1686569"/>
              <a:ext cx="709800" cy="1878147"/>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47" name="直線矢印コネクタ 446"/>
            <p:cNvCxnSpPr>
              <a:stCxn id="502" idx="6"/>
              <a:endCxn id="471" idx="3"/>
            </p:cNvCxnSpPr>
            <p:nvPr/>
          </p:nvCxnSpPr>
          <p:spPr>
            <a:xfrm flipV="1">
              <a:off x="1972336" y="3029461"/>
              <a:ext cx="709800" cy="535255"/>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48" name="直線矢印コネクタ 447"/>
            <p:cNvCxnSpPr>
              <a:stCxn id="502" idx="6"/>
              <a:endCxn id="476" idx="3"/>
            </p:cNvCxnSpPr>
            <p:nvPr/>
          </p:nvCxnSpPr>
          <p:spPr>
            <a:xfrm>
              <a:off x="1972336" y="3564716"/>
              <a:ext cx="709800" cy="136189"/>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49" name="直線矢印コネクタ 448"/>
            <p:cNvCxnSpPr>
              <a:stCxn id="502" idx="6"/>
              <a:endCxn id="470" idx="3"/>
            </p:cNvCxnSpPr>
            <p:nvPr/>
          </p:nvCxnSpPr>
          <p:spPr>
            <a:xfrm flipV="1">
              <a:off x="1972336" y="2358015"/>
              <a:ext cx="709800" cy="120670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50" name="直線矢印コネクタ 449"/>
            <p:cNvCxnSpPr>
              <a:stCxn id="470" idx="6"/>
            </p:cNvCxnSpPr>
            <p:nvPr/>
          </p:nvCxnSpPr>
          <p:spPr>
            <a:xfrm flipV="1">
              <a:off x="2994524" y="1892546"/>
              <a:ext cx="779020" cy="33607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51" name="直線矢印コネクタ 450"/>
            <p:cNvCxnSpPr>
              <a:stCxn id="470" idx="6"/>
            </p:cNvCxnSpPr>
            <p:nvPr/>
          </p:nvCxnSpPr>
          <p:spPr>
            <a:xfrm flipV="1">
              <a:off x="2994524" y="1449212"/>
              <a:ext cx="779020" cy="779408"/>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52" name="直線矢印コネクタ 451"/>
            <p:cNvCxnSpPr>
              <a:stCxn id="473" idx="6"/>
            </p:cNvCxnSpPr>
            <p:nvPr/>
          </p:nvCxnSpPr>
          <p:spPr>
            <a:xfrm>
              <a:off x="2994524" y="1557174"/>
              <a:ext cx="779020" cy="335372"/>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53" name="直線矢印コネクタ 452"/>
            <p:cNvCxnSpPr>
              <a:stCxn id="473" idx="6"/>
            </p:cNvCxnSpPr>
            <p:nvPr/>
          </p:nvCxnSpPr>
          <p:spPr>
            <a:xfrm flipV="1">
              <a:off x="2994524" y="1449212"/>
              <a:ext cx="779020" cy="107962"/>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54" name="直線矢印コネクタ 453"/>
            <p:cNvCxnSpPr/>
            <p:nvPr/>
          </p:nvCxnSpPr>
          <p:spPr>
            <a:xfrm flipV="1">
              <a:off x="3008317" y="1449212"/>
              <a:ext cx="765227" cy="146864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55" name="直線矢印コネクタ 454"/>
            <p:cNvCxnSpPr/>
            <p:nvPr/>
          </p:nvCxnSpPr>
          <p:spPr>
            <a:xfrm flipV="1">
              <a:off x="3008317" y="2335880"/>
              <a:ext cx="765227" cy="581976"/>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56" name="直線矢印コネクタ 455"/>
            <p:cNvCxnSpPr/>
            <p:nvPr/>
          </p:nvCxnSpPr>
          <p:spPr>
            <a:xfrm>
              <a:off x="3008317" y="2917856"/>
              <a:ext cx="765227" cy="748027"/>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57" name="直線矢印コネクタ 456"/>
            <p:cNvCxnSpPr/>
            <p:nvPr/>
          </p:nvCxnSpPr>
          <p:spPr>
            <a:xfrm>
              <a:off x="3008317" y="2246410"/>
              <a:ext cx="765227" cy="1419473"/>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58" name="直線矢印コネクタ 457"/>
            <p:cNvCxnSpPr>
              <a:stCxn id="473" idx="6"/>
            </p:cNvCxnSpPr>
            <p:nvPr/>
          </p:nvCxnSpPr>
          <p:spPr>
            <a:xfrm>
              <a:off x="2994524" y="1557174"/>
              <a:ext cx="779020" cy="778706"/>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59" name="直線矢印コネクタ 458"/>
            <p:cNvCxnSpPr>
              <a:stCxn id="473" idx="6"/>
            </p:cNvCxnSpPr>
            <p:nvPr/>
          </p:nvCxnSpPr>
          <p:spPr>
            <a:xfrm>
              <a:off x="2994524" y="1557174"/>
              <a:ext cx="779020" cy="2108709"/>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60" name="直線矢印コネクタ 459"/>
            <p:cNvCxnSpPr>
              <a:stCxn id="470" idx="6"/>
            </p:cNvCxnSpPr>
            <p:nvPr/>
          </p:nvCxnSpPr>
          <p:spPr>
            <a:xfrm>
              <a:off x="2994524" y="2228620"/>
              <a:ext cx="779020" cy="10726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61" name="直線矢印コネクタ 460"/>
            <p:cNvCxnSpPr/>
            <p:nvPr/>
          </p:nvCxnSpPr>
          <p:spPr>
            <a:xfrm flipV="1">
              <a:off x="3008317" y="1892546"/>
              <a:ext cx="765227" cy="102531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62" name="直線矢印コネクタ 461"/>
            <p:cNvCxnSpPr>
              <a:stCxn id="476" idx="6"/>
            </p:cNvCxnSpPr>
            <p:nvPr/>
          </p:nvCxnSpPr>
          <p:spPr>
            <a:xfrm flipV="1">
              <a:off x="2994524" y="1449212"/>
              <a:ext cx="779020" cy="2122298"/>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63" name="直線矢印コネクタ 462"/>
            <p:cNvCxnSpPr>
              <a:stCxn id="476" idx="6"/>
            </p:cNvCxnSpPr>
            <p:nvPr/>
          </p:nvCxnSpPr>
          <p:spPr>
            <a:xfrm flipV="1">
              <a:off x="2994524" y="2335880"/>
              <a:ext cx="779020" cy="123563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64" name="直線矢印コネクタ 463"/>
            <p:cNvCxnSpPr>
              <a:stCxn id="476" idx="6"/>
            </p:cNvCxnSpPr>
            <p:nvPr/>
          </p:nvCxnSpPr>
          <p:spPr>
            <a:xfrm>
              <a:off x="2994524" y="3571510"/>
              <a:ext cx="779020" cy="94373"/>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65" name="直線矢印コネクタ 464"/>
            <p:cNvCxnSpPr>
              <a:stCxn id="476" idx="6"/>
            </p:cNvCxnSpPr>
            <p:nvPr/>
          </p:nvCxnSpPr>
          <p:spPr>
            <a:xfrm flipV="1">
              <a:off x="2994524" y="1892546"/>
              <a:ext cx="779020" cy="167896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66" name="直線矢印コネクタ 465"/>
            <p:cNvCxnSpPr>
              <a:stCxn id="471" idx="6"/>
            </p:cNvCxnSpPr>
            <p:nvPr/>
          </p:nvCxnSpPr>
          <p:spPr>
            <a:xfrm>
              <a:off x="2994524" y="2900066"/>
              <a:ext cx="773358" cy="32912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67" name="直線矢印コネクタ 466"/>
            <p:cNvCxnSpPr>
              <a:stCxn id="470" idx="6"/>
            </p:cNvCxnSpPr>
            <p:nvPr/>
          </p:nvCxnSpPr>
          <p:spPr>
            <a:xfrm>
              <a:off x="2994524" y="2228620"/>
              <a:ext cx="773358" cy="1000567"/>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68" name="直線矢印コネクタ 467"/>
            <p:cNvCxnSpPr>
              <a:stCxn id="473" idx="6"/>
            </p:cNvCxnSpPr>
            <p:nvPr/>
          </p:nvCxnSpPr>
          <p:spPr>
            <a:xfrm>
              <a:off x="2994524" y="1557174"/>
              <a:ext cx="773358" cy="1672013"/>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69" name="直線矢印コネクタ 468"/>
            <p:cNvCxnSpPr>
              <a:stCxn id="476" idx="6"/>
            </p:cNvCxnSpPr>
            <p:nvPr/>
          </p:nvCxnSpPr>
          <p:spPr>
            <a:xfrm flipV="1">
              <a:off x="2994524" y="3229187"/>
              <a:ext cx="773358" cy="342323"/>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70" name="直線矢印コネクタ 469"/>
            <p:cNvCxnSpPr>
              <a:stCxn id="471" idx="6"/>
            </p:cNvCxnSpPr>
            <p:nvPr/>
          </p:nvCxnSpPr>
          <p:spPr>
            <a:xfrm flipV="1">
              <a:off x="2994524" y="2770715"/>
              <a:ext cx="773358" cy="12935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71" name="直線矢印コネクタ 470"/>
            <p:cNvCxnSpPr>
              <a:stCxn id="470" idx="6"/>
            </p:cNvCxnSpPr>
            <p:nvPr/>
          </p:nvCxnSpPr>
          <p:spPr>
            <a:xfrm>
              <a:off x="2994524" y="2228620"/>
              <a:ext cx="773358" cy="542095"/>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72" name="直線矢印コネクタ 471"/>
            <p:cNvCxnSpPr>
              <a:stCxn id="473" idx="6"/>
            </p:cNvCxnSpPr>
            <p:nvPr/>
          </p:nvCxnSpPr>
          <p:spPr>
            <a:xfrm>
              <a:off x="2994524" y="1557174"/>
              <a:ext cx="773358" cy="121354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73" name="直線矢印コネクタ 472"/>
            <p:cNvCxnSpPr>
              <a:stCxn id="476" idx="6"/>
            </p:cNvCxnSpPr>
            <p:nvPr/>
          </p:nvCxnSpPr>
          <p:spPr>
            <a:xfrm flipV="1">
              <a:off x="2994524" y="2770715"/>
              <a:ext cx="773358" cy="800795"/>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grpSp>
      <p:grpSp>
        <p:nvGrpSpPr>
          <p:cNvPr id="519" name="図形グループ 518"/>
          <p:cNvGrpSpPr/>
          <p:nvPr/>
        </p:nvGrpSpPr>
        <p:grpSpPr>
          <a:xfrm rot="5400000">
            <a:off x="248246" y="1767870"/>
            <a:ext cx="322932" cy="737111"/>
            <a:chOff x="510988" y="1828800"/>
            <a:chExt cx="430306" cy="982199"/>
          </a:xfrm>
        </p:grpSpPr>
        <p:sp>
          <p:nvSpPr>
            <p:cNvPr id="520" name="円/楕円 519"/>
            <p:cNvSpPr/>
            <p:nvPr/>
          </p:nvSpPr>
          <p:spPr>
            <a:xfrm>
              <a:off x="510988" y="1828800"/>
              <a:ext cx="430306" cy="43030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21" name="台形 520"/>
            <p:cNvSpPr/>
            <p:nvPr/>
          </p:nvSpPr>
          <p:spPr>
            <a:xfrm rot="10800000">
              <a:off x="540473" y="2166838"/>
              <a:ext cx="371333" cy="644161"/>
            </a:xfrm>
            <a:prstGeom prst="trapezoid">
              <a:avLst>
                <a:gd name="adj" fmla="val 3586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522" name="図形グループ 521"/>
          <p:cNvGrpSpPr/>
          <p:nvPr/>
        </p:nvGrpSpPr>
        <p:grpSpPr>
          <a:xfrm rot="5400000">
            <a:off x="248924" y="3089650"/>
            <a:ext cx="322932" cy="737111"/>
            <a:chOff x="510988" y="1828800"/>
            <a:chExt cx="430306" cy="982199"/>
          </a:xfrm>
        </p:grpSpPr>
        <p:sp>
          <p:nvSpPr>
            <p:cNvPr id="523" name="円/楕円 522"/>
            <p:cNvSpPr/>
            <p:nvPr/>
          </p:nvSpPr>
          <p:spPr>
            <a:xfrm>
              <a:off x="510988" y="1828800"/>
              <a:ext cx="430306" cy="43030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24" name="台形 523"/>
            <p:cNvSpPr/>
            <p:nvPr/>
          </p:nvSpPr>
          <p:spPr>
            <a:xfrm rot="10800000">
              <a:off x="540473" y="2166838"/>
              <a:ext cx="371333" cy="644161"/>
            </a:xfrm>
            <a:prstGeom prst="trapezoid">
              <a:avLst>
                <a:gd name="adj" fmla="val 3586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525" name="テキスト ボックス 524"/>
          <p:cNvSpPr txBox="1"/>
          <p:nvPr/>
        </p:nvSpPr>
        <p:spPr>
          <a:xfrm>
            <a:off x="37900" y="2242240"/>
            <a:ext cx="322524" cy="369332"/>
          </a:xfrm>
          <a:prstGeom prst="rect">
            <a:avLst/>
          </a:prstGeom>
          <a:noFill/>
        </p:spPr>
        <p:txBody>
          <a:bodyPr wrap="none" rtlCol="0">
            <a:spAutoFit/>
          </a:bodyPr>
          <a:lstStyle/>
          <a:p>
            <a:r>
              <a:rPr kumimoji="1" lang="en-US" altLang="ja-JP" smtClean="0">
                <a:latin typeface="Yu Gothic" charset="-128"/>
                <a:ea typeface="Yu Gothic" charset="-128"/>
                <a:cs typeface="Yu Gothic" charset="-128"/>
              </a:rPr>
              <a:t>L</a:t>
            </a:r>
            <a:endParaRPr kumimoji="1" lang="ja-JP" altLang="en-US" dirty="0">
              <a:latin typeface="Yu Gothic" charset="-128"/>
              <a:ea typeface="Yu Gothic" charset="-128"/>
              <a:cs typeface="Yu Gothic" charset="-128"/>
            </a:endParaRPr>
          </a:p>
        </p:txBody>
      </p:sp>
      <p:sp>
        <p:nvSpPr>
          <p:cNvPr id="526" name="テキスト ボックス 525"/>
          <p:cNvSpPr txBox="1"/>
          <p:nvPr/>
        </p:nvSpPr>
        <p:spPr>
          <a:xfrm>
            <a:off x="44303" y="3590857"/>
            <a:ext cx="338554" cy="369332"/>
          </a:xfrm>
          <a:prstGeom prst="rect">
            <a:avLst/>
          </a:prstGeom>
          <a:noFill/>
        </p:spPr>
        <p:txBody>
          <a:bodyPr wrap="none" rtlCol="0">
            <a:spAutoFit/>
          </a:bodyPr>
          <a:lstStyle/>
          <a:p>
            <a:r>
              <a:rPr kumimoji="1" lang="en-US" altLang="ja-JP" dirty="0" smtClean="0">
                <a:latin typeface="Yu Gothic" charset="-128"/>
                <a:ea typeface="Yu Gothic" charset="-128"/>
                <a:cs typeface="Yu Gothic" charset="-128"/>
              </a:rPr>
              <a:t>R</a:t>
            </a:r>
            <a:endParaRPr kumimoji="1" lang="ja-JP" altLang="en-US" dirty="0">
              <a:latin typeface="Yu Gothic" charset="-128"/>
              <a:ea typeface="Yu Gothic" charset="-128"/>
              <a:cs typeface="Yu Gothic" charset="-128"/>
            </a:endParaRPr>
          </a:p>
        </p:txBody>
      </p:sp>
      <p:cxnSp>
        <p:nvCxnSpPr>
          <p:cNvPr id="528" name="直線コネクタ 527"/>
          <p:cNvCxnSpPr/>
          <p:nvPr/>
        </p:nvCxnSpPr>
        <p:spPr>
          <a:xfrm>
            <a:off x="928468" y="3467583"/>
            <a:ext cx="2301271" cy="0"/>
          </a:xfrm>
          <a:prstGeom prst="line">
            <a:avLst/>
          </a:prstGeom>
          <a:ln w="38100">
            <a:tailEnd type="stealth" w="lg" len="lg"/>
          </a:ln>
          <a:effectLst/>
        </p:spPr>
        <p:style>
          <a:lnRef idx="3">
            <a:schemeClr val="dk1"/>
          </a:lnRef>
          <a:fillRef idx="0">
            <a:schemeClr val="dk1"/>
          </a:fillRef>
          <a:effectRef idx="2">
            <a:schemeClr val="dk1"/>
          </a:effectRef>
          <a:fontRef idx="minor">
            <a:schemeClr val="tx1"/>
          </a:fontRef>
        </p:style>
      </p:cxnSp>
      <p:sp>
        <p:nvSpPr>
          <p:cNvPr id="530" name="テキスト ボックス 529"/>
          <p:cNvSpPr txBox="1"/>
          <p:nvPr/>
        </p:nvSpPr>
        <p:spPr>
          <a:xfrm>
            <a:off x="1999664" y="3137518"/>
            <a:ext cx="877163" cy="646331"/>
          </a:xfrm>
          <a:prstGeom prst="rect">
            <a:avLst/>
          </a:prstGeom>
          <a:solidFill>
            <a:schemeClr val="bg1"/>
          </a:solidFill>
          <a:ln w="12700">
            <a:solidFill>
              <a:schemeClr val="tx1"/>
            </a:solidFill>
          </a:ln>
        </p:spPr>
        <p:txBody>
          <a:bodyPr wrap="none" rtlCol="0">
            <a:spAutoFit/>
          </a:bodyPr>
          <a:lstStyle/>
          <a:p>
            <a:r>
              <a:rPr kumimoji="1" lang="ja-JP" altLang="en-US" dirty="0" smtClean="0">
                <a:latin typeface="Yu Gothic" charset="-128"/>
                <a:ea typeface="Yu Gothic" charset="-128"/>
                <a:cs typeface="Yu Gothic" charset="-128"/>
              </a:rPr>
              <a:t>特徴量</a:t>
            </a:r>
            <a:endParaRPr kumimoji="1" lang="en-US" altLang="ja-JP" dirty="0" smtClean="0">
              <a:latin typeface="Yu Gothic" charset="-128"/>
              <a:ea typeface="Yu Gothic" charset="-128"/>
              <a:cs typeface="Yu Gothic" charset="-128"/>
            </a:endParaRPr>
          </a:p>
          <a:p>
            <a:r>
              <a:rPr kumimoji="1" lang="ja-JP" altLang="en-US" dirty="0" smtClean="0">
                <a:latin typeface="Yu Gothic" charset="-128"/>
                <a:ea typeface="Yu Gothic" charset="-128"/>
                <a:cs typeface="Yu Gothic" charset="-128"/>
              </a:rPr>
              <a:t>　抽出</a:t>
            </a:r>
            <a:endParaRPr kumimoji="1" lang="ja-JP" altLang="en-US" dirty="0">
              <a:latin typeface="Yu Gothic" charset="-128"/>
              <a:ea typeface="Yu Gothic" charset="-128"/>
              <a:cs typeface="Yu Gothic" charset="-128"/>
            </a:endParaRPr>
          </a:p>
        </p:txBody>
      </p:sp>
      <p:cxnSp>
        <p:nvCxnSpPr>
          <p:cNvPr id="534" name="直線コネクタ 533"/>
          <p:cNvCxnSpPr/>
          <p:nvPr/>
        </p:nvCxnSpPr>
        <p:spPr>
          <a:xfrm>
            <a:off x="928468" y="2126626"/>
            <a:ext cx="2305987" cy="0"/>
          </a:xfrm>
          <a:prstGeom prst="line">
            <a:avLst/>
          </a:prstGeom>
          <a:ln w="38100">
            <a:tailEnd type="stealth" w="lg" len="lg"/>
          </a:ln>
          <a:effectLst/>
        </p:spPr>
        <p:style>
          <a:lnRef idx="3">
            <a:schemeClr val="dk1"/>
          </a:lnRef>
          <a:fillRef idx="0">
            <a:schemeClr val="dk1"/>
          </a:fillRef>
          <a:effectRef idx="2">
            <a:schemeClr val="dk1"/>
          </a:effectRef>
          <a:fontRef idx="minor">
            <a:schemeClr val="tx1"/>
          </a:fontRef>
        </p:style>
      </p:cxnSp>
      <p:sp>
        <p:nvSpPr>
          <p:cNvPr id="535" name="テキスト ボックス 534"/>
          <p:cNvSpPr txBox="1"/>
          <p:nvPr/>
        </p:nvSpPr>
        <p:spPr>
          <a:xfrm>
            <a:off x="2004380" y="1796561"/>
            <a:ext cx="877163" cy="646331"/>
          </a:xfrm>
          <a:prstGeom prst="rect">
            <a:avLst/>
          </a:prstGeom>
          <a:solidFill>
            <a:schemeClr val="bg1"/>
          </a:solidFill>
          <a:ln w="12700">
            <a:solidFill>
              <a:schemeClr val="tx1"/>
            </a:solidFill>
          </a:ln>
        </p:spPr>
        <p:txBody>
          <a:bodyPr wrap="none" rtlCol="0">
            <a:spAutoFit/>
          </a:bodyPr>
          <a:lstStyle/>
          <a:p>
            <a:r>
              <a:rPr kumimoji="1" lang="ja-JP" altLang="en-US" dirty="0" smtClean="0">
                <a:latin typeface="Yu Gothic" charset="-128"/>
                <a:ea typeface="Yu Gothic" charset="-128"/>
                <a:cs typeface="Yu Gothic" charset="-128"/>
              </a:rPr>
              <a:t>特徴量</a:t>
            </a:r>
            <a:endParaRPr kumimoji="1" lang="en-US" altLang="ja-JP" dirty="0" smtClean="0">
              <a:latin typeface="Yu Gothic" charset="-128"/>
              <a:ea typeface="Yu Gothic" charset="-128"/>
              <a:cs typeface="Yu Gothic" charset="-128"/>
            </a:endParaRPr>
          </a:p>
          <a:p>
            <a:r>
              <a:rPr kumimoji="1" lang="ja-JP" altLang="en-US" dirty="0" smtClean="0">
                <a:latin typeface="Yu Gothic" charset="-128"/>
                <a:ea typeface="Yu Gothic" charset="-128"/>
                <a:cs typeface="Yu Gothic" charset="-128"/>
              </a:rPr>
              <a:t>　抽出</a:t>
            </a:r>
            <a:endParaRPr kumimoji="1" lang="ja-JP" altLang="en-US" dirty="0">
              <a:latin typeface="Yu Gothic" charset="-128"/>
              <a:ea typeface="Yu Gothic" charset="-128"/>
              <a:cs typeface="Yu Gothic" charset="-128"/>
            </a:endParaRPr>
          </a:p>
        </p:txBody>
      </p:sp>
      <p:graphicFrame>
        <p:nvGraphicFramePr>
          <p:cNvPr id="536" name="表 535"/>
          <p:cNvGraphicFramePr>
            <a:graphicFrameLocks noGrp="1"/>
          </p:cNvGraphicFramePr>
          <p:nvPr>
            <p:extLst>
              <p:ext uri="{D42A27DB-BD31-4B8C-83A1-F6EECF244321}">
                <p14:modId xmlns:p14="http://schemas.microsoft.com/office/powerpoint/2010/main" val="878664137"/>
              </p:ext>
            </p:extLst>
          </p:nvPr>
        </p:nvGraphicFramePr>
        <p:xfrm>
          <a:off x="8518969" y="1655590"/>
          <a:ext cx="446400" cy="2286000"/>
        </p:xfrm>
        <a:graphic>
          <a:graphicData uri="http://schemas.openxmlformats.org/drawingml/2006/table">
            <a:tbl>
              <a:tblPr firstRow="1" bandRow="1">
                <a:tableStyleId>{2D5ABB26-0587-4C30-8999-92F81FD0307C}</a:tableStyleId>
              </a:tblPr>
              <a:tblGrid>
                <a:gridCol w="446400"/>
              </a:tblGrid>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37" name="右矢印 536"/>
          <p:cNvSpPr/>
          <p:nvPr/>
        </p:nvSpPr>
        <p:spPr>
          <a:xfrm>
            <a:off x="6370760" y="2086124"/>
            <a:ext cx="531863" cy="1447289"/>
          </a:xfrm>
          <a:prstGeom prst="rightArrow">
            <a:avLst>
              <a:gd name="adj1" fmla="val 50000"/>
              <a:gd name="adj2" fmla="val 67607"/>
            </a:avLst>
          </a:prstGeom>
        </p:spPr>
        <p:style>
          <a:lnRef idx="2">
            <a:schemeClr val="dk1"/>
          </a:lnRef>
          <a:fillRef idx="1">
            <a:schemeClr val="lt1"/>
          </a:fillRef>
          <a:effectRef idx="0">
            <a:schemeClr val="dk1"/>
          </a:effectRef>
          <a:fontRef idx="minor">
            <a:schemeClr val="dk1"/>
          </a:fontRef>
        </p:style>
        <p:txBody>
          <a:bodyPr rtlCol="0" anchor="ctr"/>
          <a:lstStyle/>
          <a:p>
            <a:pPr algn="dist"/>
            <a:r>
              <a:rPr kumimoji="1" lang="ja-JP" altLang="en-US" smtClean="0"/>
              <a:t>出力</a:t>
            </a:r>
            <a:endParaRPr kumimoji="1" lang="ja-JP" altLang="en-US"/>
          </a:p>
        </p:txBody>
      </p:sp>
      <p:cxnSp>
        <p:nvCxnSpPr>
          <p:cNvPr id="538" name="直線矢印コネクタ 537"/>
          <p:cNvCxnSpPr/>
          <p:nvPr/>
        </p:nvCxnSpPr>
        <p:spPr>
          <a:xfrm>
            <a:off x="7431639" y="2800295"/>
            <a:ext cx="1046529" cy="0"/>
          </a:xfrm>
          <a:prstGeom prst="straightConnector1">
            <a:avLst/>
          </a:prstGeom>
          <a:ln w="38100">
            <a:tailEnd type="triangle"/>
          </a:ln>
          <a:effectLst/>
        </p:spPr>
        <p:style>
          <a:lnRef idx="3">
            <a:schemeClr val="dk1"/>
          </a:lnRef>
          <a:fillRef idx="0">
            <a:schemeClr val="dk1"/>
          </a:fillRef>
          <a:effectRef idx="2">
            <a:schemeClr val="dk1"/>
          </a:effectRef>
          <a:fontRef idx="minor">
            <a:schemeClr val="tx1"/>
          </a:fontRef>
        </p:style>
      </p:cxnSp>
      <p:sp>
        <p:nvSpPr>
          <p:cNvPr id="539" name="テキスト ボックス 538"/>
          <p:cNvSpPr txBox="1"/>
          <p:nvPr/>
        </p:nvSpPr>
        <p:spPr>
          <a:xfrm>
            <a:off x="7766951" y="2154523"/>
            <a:ext cx="375904" cy="1200329"/>
          </a:xfrm>
          <a:prstGeom prst="rect">
            <a:avLst/>
          </a:prstGeom>
          <a:solidFill>
            <a:schemeClr val="bg1"/>
          </a:solidFill>
          <a:ln w="12700">
            <a:solidFill>
              <a:schemeClr val="tx1"/>
            </a:solidFill>
          </a:ln>
        </p:spPr>
        <p:txBody>
          <a:bodyPr wrap="square" rtlCol="0">
            <a:spAutoFit/>
          </a:bodyPr>
          <a:lstStyle/>
          <a:p>
            <a:r>
              <a:rPr kumimoji="1" lang="ja-JP" altLang="en-US" smtClean="0">
                <a:latin typeface="Yu Gothic" charset="-128"/>
                <a:ea typeface="Yu Gothic" charset="-128"/>
                <a:cs typeface="Yu Gothic" charset="-128"/>
              </a:rPr>
              <a:t>閾値処理</a:t>
            </a:r>
            <a:endParaRPr kumimoji="1" lang="en-US" altLang="ja-JP" dirty="0" smtClean="0">
              <a:latin typeface="Yu Gothic" charset="-128"/>
              <a:ea typeface="Yu Gothic" charset="-128"/>
              <a:cs typeface="Yu Gothic" charset="-128"/>
            </a:endParaRPr>
          </a:p>
        </p:txBody>
      </p:sp>
      <p:graphicFrame>
        <p:nvGraphicFramePr>
          <p:cNvPr id="540" name="表 539"/>
          <p:cNvGraphicFramePr>
            <a:graphicFrameLocks noGrp="1"/>
          </p:cNvGraphicFramePr>
          <p:nvPr>
            <p:extLst>
              <p:ext uri="{D42A27DB-BD31-4B8C-83A1-F6EECF244321}">
                <p14:modId xmlns:p14="http://schemas.microsoft.com/office/powerpoint/2010/main" val="41961879"/>
              </p:ext>
            </p:extLst>
          </p:nvPr>
        </p:nvGraphicFramePr>
        <p:xfrm>
          <a:off x="6946849" y="1666768"/>
          <a:ext cx="446400" cy="2286000"/>
        </p:xfrm>
        <a:graphic>
          <a:graphicData uri="http://schemas.openxmlformats.org/drawingml/2006/table">
            <a:tbl>
              <a:tblPr firstRow="1" bandRow="1">
                <a:tableStyleId>{2D5ABB26-0587-4C30-8999-92F81FD0307C}</a:tableStyleId>
              </a:tblPr>
              <a:tblGrid>
                <a:gridCol w="446400"/>
              </a:tblGrid>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7" name="テキスト ボックス 116"/>
          <p:cNvSpPr txBox="1"/>
          <p:nvPr/>
        </p:nvSpPr>
        <p:spPr>
          <a:xfrm>
            <a:off x="1232596" y="1796561"/>
            <a:ext cx="461665" cy="1986420"/>
          </a:xfrm>
          <a:prstGeom prst="rect">
            <a:avLst/>
          </a:prstGeom>
          <a:solidFill>
            <a:schemeClr val="bg1"/>
          </a:solidFill>
          <a:ln w="12700">
            <a:solidFill>
              <a:schemeClr val="tx1"/>
            </a:solidFill>
          </a:ln>
        </p:spPr>
        <p:txBody>
          <a:bodyPr vert="eaVert" wrap="square" rtlCol="0" anchor="t">
            <a:spAutoFit/>
          </a:bodyPr>
          <a:lstStyle/>
          <a:p>
            <a:pPr algn="ctr"/>
            <a:r>
              <a:rPr kumimoji="1" lang="ja-JP" altLang="en-US" dirty="0" smtClean="0">
                <a:latin typeface="Yu Gothic" charset="-128"/>
                <a:ea typeface="Yu Gothic" charset="-128"/>
                <a:cs typeface="Yu Gothic" charset="-128"/>
              </a:rPr>
              <a:t>フロントエンド</a:t>
            </a:r>
            <a:endParaRPr kumimoji="1" lang="ja-JP" altLang="en-US" dirty="0">
              <a:latin typeface="Yu Gothic" charset="-128"/>
              <a:ea typeface="Yu Gothic" charset="-128"/>
              <a:cs typeface="Yu Gothic" charset="-128"/>
            </a:endParaRPr>
          </a:p>
        </p:txBody>
      </p:sp>
    </p:spTree>
    <p:extLst>
      <p:ext uri="{BB962C8B-B14F-4D97-AF65-F5344CB8AC3E}">
        <p14:creationId xmlns:p14="http://schemas.microsoft.com/office/powerpoint/2010/main" val="21033290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今後の予定</a:t>
            </a:r>
            <a:endParaRPr kumimoji="1" lang="ja-JP" altLang="en-US" dirty="0"/>
          </a:p>
        </p:txBody>
      </p:sp>
      <p:sp>
        <p:nvSpPr>
          <p:cNvPr id="3" name="コンテンツ プレースホルダー 2"/>
          <p:cNvSpPr>
            <a:spLocks noGrp="1"/>
          </p:cNvSpPr>
          <p:nvPr>
            <p:ph idx="1"/>
          </p:nvPr>
        </p:nvSpPr>
        <p:spPr/>
        <p:txBody>
          <a:bodyPr/>
          <a:lstStyle/>
          <a:p>
            <a:pPr>
              <a:buFont typeface="Wingdings" charset="2"/>
              <a:buChar char="u"/>
            </a:pPr>
            <a:r>
              <a:rPr kumimoji="1" lang="ja-JP" altLang="en-US" dirty="0" smtClean="0"/>
              <a:t>実装及び実験</a:t>
            </a:r>
            <a:endParaRPr kumimoji="1" lang="en-US" altLang="ja-JP" dirty="0" smtClean="0"/>
          </a:p>
          <a:p>
            <a:pPr lvl="1">
              <a:buFont typeface="Wingdings" charset="2"/>
              <a:buChar char="Ø"/>
            </a:pPr>
            <a:r>
              <a:rPr kumimoji="1" lang="en-US" altLang="ja-JP" dirty="0" smtClean="0"/>
              <a:t>10</a:t>
            </a:r>
            <a:r>
              <a:rPr kumimoji="1" lang="ja-JP" altLang="en-US" dirty="0" smtClean="0"/>
              <a:t>月末までにフロントエンドを組み込めるようにベースラインを改良</a:t>
            </a:r>
            <a:endParaRPr kumimoji="1" lang="en-US" altLang="ja-JP" dirty="0" smtClean="0"/>
          </a:p>
          <a:p>
            <a:pPr lvl="1">
              <a:buFont typeface="Wingdings" charset="2"/>
              <a:buChar char="Ø"/>
            </a:pPr>
            <a:r>
              <a:rPr lang="en-US" altLang="ja-JP" dirty="0" smtClean="0"/>
              <a:t>11</a:t>
            </a:r>
            <a:r>
              <a:rPr lang="ja-JP" altLang="en-US" dirty="0" smtClean="0"/>
              <a:t>月以降はフロントエンドの処理を試行</a:t>
            </a:r>
            <a:endParaRPr kumimoji="1" lang="en-US" altLang="ja-JP" dirty="0" smtClean="0"/>
          </a:p>
          <a:p>
            <a:pPr lvl="1">
              <a:buFont typeface="Wingdings" charset="2"/>
              <a:buChar char="Ø"/>
            </a:pPr>
            <a:endParaRPr kumimoji="1" lang="en-US" altLang="ja-JP" dirty="0" smtClean="0"/>
          </a:p>
          <a:p>
            <a:pPr>
              <a:buFont typeface="Wingdings" charset="2"/>
              <a:buChar char="u"/>
            </a:pPr>
            <a:r>
              <a:rPr lang="ja-JP" altLang="en-US" dirty="0" smtClean="0"/>
              <a:t>フロントエンドの手法</a:t>
            </a:r>
            <a:endParaRPr lang="en-US" altLang="ja-JP" dirty="0" smtClean="0"/>
          </a:p>
          <a:p>
            <a:pPr lvl="1">
              <a:buFont typeface="Wingdings" charset="2"/>
              <a:buChar char="Ø"/>
            </a:pPr>
            <a:r>
              <a:rPr kumimoji="1" lang="en-US" altLang="ja-JP" dirty="0" smtClean="0"/>
              <a:t>DCASE2017task3</a:t>
            </a:r>
            <a:r>
              <a:rPr kumimoji="1" lang="ja-JP" altLang="en-US" dirty="0" smtClean="0"/>
              <a:t>の</a:t>
            </a:r>
            <a:r>
              <a:rPr kumimoji="1" lang="en-US" altLang="ja-JP" dirty="0" smtClean="0"/>
              <a:t>Competition</a:t>
            </a:r>
            <a:r>
              <a:rPr kumimoji="1" lang="ja-JP" altLang="en-US" dirty="0" smtClean="0"/>
              <a:t>を更に読み込みつつ、取り入れられそうな部分が</a:t>
            </a:r>
            <a:r>
              <a:rPr kumimoji="1" lang="ja-JP" altLang="en-US" dirty="0" smtClean="0"/>
              <a:t>あれば適宜取り入れる</a:t>
            </a:r>
            <a:endParaRPr kumimoji="1" lang="ja-JP" altLang="en-US" dirty="0"/>
          </a:p>
        </p:txBody>
      </p:sp>
      <p:sp>
        <p:nvSpPr>
          <p:cNvPr id="4" name="日付プレースホルダー 3"/>
          <p:cNvSpPr>
            <a:spLocks noGrp="1"/>
          </p:cNvSpPr>
          <p:nvPr>
            <p:ph type="dt" sz="half" idx="10"/>
          </p:nvPr>
        </p:nvSpPr>
        <p:spPr/>
        <p:txBody>
          <a:bodyPr/>
          <a:lstStyle/>
          <a:p>
            <a:fld id="{F48C6274-7D18-3345-9175-C6E3545C50C1}" type="datetime5">
              <a:rPr lang="ja-JP" altLang="en-US" smtClean="0"/>
              <a:t>2017/10/17</a:t>
            </a:fld>
            <a:endParaRPr lang="en-US"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14</a:t>
            </a:fld>
            <a:endParaRPr lang="en-US" dirty="0"/>
          </a:p>
        </p:txBody>
      </p:sp>
    </p:spTree>
    <p:extLst>
      <p:ext uri="{BB962C8B-B14F-4D97-AF65-F5344CB8AC3E}">
        <p14:creationId xmlns:p14="http://schemas.microsoft.com/office/powerpoint/2010/main" val="2120347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年間計画</a:t>
            </a:r>
            <a:endParaRPr kumimoji="1" lang="ja-JP" altLang="en-US" dirty="0"/>
          </a:p>
        </p:txBody>
      </p:sp>
      <p:graphicFrame>
        <p:nvGraphicFramePr>
          <p:cNvPr id="4" name="コンテンツ プレースホルダー 3"/>
          <p:cNvGraphicFramePr>
            <a:graphicFrameLocks noGrp="1"/>
          </p:cNvGraphicFramePr>
          <p:nvPr>
            <p:ph idx="1"/>
            <p:extLst/>
          </p:nvPr>
        </p:nvGraphicFramePr>
        <p:xfrm>
          <a:off x="822323" y="1623114"/>
          <a:ext cx="7546236" cy="3744018"/>
        </p:xfrm>
        <a:graphic>
          <a:graphicData uri="http://schemas.openxmlformats.org/drawingml/2006/table">
            <a:tbl>
              <a:tblPr bandRow="1">
                <a:tableStyleId>{68D230F3-CF80-4859-8CE7-A43EE81993B5}</a:tableStyleId>
              </a:tblPr>
              <a:tblGrid>
                <a:gridCol w="1005117">
                  <a:extLst>
                    <a:ext uri="{9D8B030D-6E8A-4147-A177-3AD203B41FA5}">
                      <a16:colId xmlns:a16="http://schemas.microsoft.com/office/drawing/2014/main" xmlns="" val="20000"/>
                    </a:ext>
                  </a:extLst>
                </a:gridCol>
                <a:gridCol w="2873348">
                  <a:extLst>
                    <a:ext uri="{9D8B030D-6E8A-4147-A177-3AD203B41FA5}">
                      <a16:colId xmlns:a16="http://schemas.microsoft.com/office/drawing/2014/main" xmlns="" val="20001"/>
                    </a:ext>
                  </a:extLst>
                </a:gridCol>
                <a:gridCol w="1005117">
                  <a:extLst>
                    <a:ext uri="{9D8B030D-6E8A-4147-A177-3AD203B41FA5}">
                      <a16:colId xmlns:a16="http://schemas.microsoft.com/office/drawing/2014/main" xmlns="" val="20002"/>
                    </a:ext>
                  </a:extLst>
                </a:gridCol>
                <a:gridCol w="2662654">
                  <a:extLst>
                    <a:ext uri="{9D8B030D-6E8A-4147-A177-3AD203B41FA5}">
                      <a16:colId xmlns:a16="http://schemas.microsoft.com/office/drawing/2014/main" xmlns="" val="20003"/>
                    </a:ext>
                  </a:extLst>
                </a:gridCol>
              </a:tblGrid>
              <a:tr h="624003">
                <a:tc>
                  <a:txBody>
                    <a:bodyPr/>
                    <a:lstStyle/>
                    <a:p>
                      <a:pPr algn="ctr"/>
                      <a:r>
                        <a:rPr kumimoji="1" lang="en-US" altLang="ja-JP" sz="2400" dirty="0" smtClean="0"/>
                        <a:t>4</a:t>
                      </a:r>
                      <a:r>
                        <a:rPr kumimoji="1" lang="ja-JP" altLang="en-US" sz="2400" dirty="0" smtClean="0"/>
                        <a:t>月</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400" dirty="0" smtClean="0"/>
                        <a:t>10</a:t>
                      </a:r>
                      <a:r>
                        <a:rPr kumimoji="1" lang="ja-JP" altLang="en-US" sz="2400" dirty="0" smtClean="0"/>
                        <a:t>月</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800" dirty="0" smtClean="0"/>
                        <a:t>卒研中間報告</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624003">
                <a:tc>
                  <a:txBody>
                    <a:bodyPr/>
                    <a:lstStyle/>
                    <a:p>
                      <a:pPr algn="ctr"/>
                      <a:r>
                        <a:rPr kumimoji="1" lang="en-US" altLang="ja-JP" sz="2400" dirty="0" smtClean="0"/>
                        <a:t>5</a:t>
                      </a:r>
                      <a:r>
                        <a:rPr kumimoji="1" lang="ja-JP" altLang="en-US" sz="2400" dirty="0" smtClean="0"/>
                        <a:t>月</a:t>
                      </a:r>
                      <a:endParaRPr kumimoji="1" lang="en-US" altLang="ja-JP" sz="24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smtClean="0"/>
                        <a:t>就職活動</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400" smtClean="0"/>
                        <a:t>11</a:t>
                      </a:r>
                      <a:r>
                        <a:rPr kumimoji="1" lang="ja-JP" altLang="en-US" sz="2400" smtClean="0"/>
                        <a:t>月</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624003">
                <a:tc>
                  <a:txBody>
                    <a:bodyPr/>
                    <a:lstStyle/>
                    <a:p>
                      <a:pPr algn="ctr"/>
                      <a:r>
                        <a:rPr kumimoji="1" lang="en-US" altLang="ja-JP" sz="2400" dirty="0" smtClean="0"/>
                        <a:t>6</a:t>
                      </a:r>
                      <a:r>
                        <a:rPr kumimoji="1" lang="ja-JP" altLang="en-US" sz="2400" dirty="0" smtClean="0"/>
                        <a:t>月</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400" dirty="0" smtClean="0"/>
                        <a:t>12</a:t>
                      </a:r>
                      <a:r>
                        <a:rPr kumimoji="1" lang="ja-JP" altLang="en-US" sz="2400" dirty="0" smtClean="0"/>
                        <a:t>月</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624003">
                <a:tc>
                  <a:txBody>
                    <a:bodyPr/>
                    <a:lstStyle/>
                    <a:p>
                      <a:pPr algn="ctr"/>
                      <a:r>
                        <a:rPr kumimoji="1" lang="en-US" altLang="ja-JP" sz="2400" dirty="0" smtClean="0"/>
                        <a:t>7</a:t>
                      </a:r>
                      <a:r>
                        <a:rPr kumimoji="1" lang="ja-JP" altLang="en-US" sz="2400" dirty="0" smtClean="0"/>
                        <a:t>月</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400" dirty="0" smtClean="0"/>
                        <a:t>1</a:t>
                      </a:r>
                      <a:r>
                        <a:rPr kumimoji="1" lang="ja-JP" altLang="en-US" sz="2400" dirty="0" smtClean="0"/>
                        <a:t>月</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800" dirty="0" smtClean="0"/>
                        <a:t>卒論完成</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624003">
                <a:tc>
                  <a:txBody>
                    <a:bodyPr/>
                    <a:lstStyle/>
                    <a:p>
                      <a:pPr algn="ctr"/>
                      <a:r>
                        <a:rPr kumimoji="1" lang="en-US" altLang="ja-JP" sz="2400" dirty="0" smtClean="0"/>
                        <a:t>8</a:t>
                      </a:r>
                      <a:r>
                        <a:rPr kumimoji="1" lang="ja-JP" altLang="en-US" sz="2400" dirty="0" smtClean="0"/>
                        <a:t>月</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400" dirty="0" smtClean="0"/>
                        <a:t>2</a:t>
                      </a:r>
                      <a:r>
                        <a:rPr kumimoji="1" lang="ja-JP" altLang="en-US" sz="2400" dirty="0" smtClean="0"/>
                        <a:t>月</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800" dirty="0" smtClean="0"/>
                        <a:t>研究発表</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624003">
                <a:tc>
                  <a:txBody>
                    <a:bodyPr/>
                    <a:lstStyle/>
                    <a:p>
                      <a:pPr algn="ctr"/>
                      <a:r>
                        <a:rPr kumimoji="1" lang="en-US" altLang="ja-JP" sz="2400" dirty="0" smtClean="0"/>
                        <a:t>9</a:t>
                      </a:r>
                      <a:r>
                        <a:rPr kumimoji="1" lang="ja-JP" altLang="en-US" sz="2400" dirty="0" smtClean="0"/>
                        <a:t>月</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400" dirty="0" smtClean="0"/>
                        <a:t>3</a:t>
                      </a:r>
                      <a:r>
                        <a:rPr kumimoji="1" lang="ja-JP" altLang="en-US" sz="2400" dirty="0" smtClean="0"/>
                        <a:t>月</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en-US" altLang="ja-JP" sz="18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cxnSp>
        <p:nvCxnSpPr>
          <p:cNvPr id="5" name="直線コネクタ 4"/>
          <p:cNvCxnSpPr/>
          <p:nvPr/>
        </p:nvCxnSpPr>
        <p:spPr>
          <a:xfrm>
            <a:off x="3896138" y="1623114"/>
            <a:ext cx="0" cy="2878548"/>
          </a:xfrm>
          <a:prstGeom prst="line">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7" name="日付プレースホルダー 6"/>
          <p:cNvSpPr>
            <a:spLocks noGrp="1"/>
          </p:cNvSpPr>
          <p:nvPr>
            <p:ph type="dt" sz="half" idx="10"/>
          </p:nvPr>
        </p:nvSpPr>
        <p:spPr/>
        <p:txBody>
          <a:bodyPr/>
          <a:lstStyle/>
          <a:p>
            <a:fld id="{39F6EFA5-4749-1946-98D5-C893FD63416C}" type="datetime5">
              <a:rPr lang="ja-JP" altLang="en-US" smtClean="0"/>
              <a:t>2017/10/17</a:t>
            </a:fld>
            <a:endParaRPr lang="en-US" dirty="0"/>
          </a:p>
        </p:txBody>
      </p:sp>
      <p:sp>
        <p:nvSpPr>
          <p:cNvPr id="8" name="スライド番号プレースホルダー 7"/>
          <p:cNvSpPr>
            <a:spLocks noGrp="1"/>
          </p:cNvSpPr>
          <p:nvPr>
            <p:ph type="sldNum" sz="quarter" idx="12"/>
          </p:nvPr>
        </p:nvSpPr>
        <p:spPr/>
        <p:txBody>
          <a:bodyPr/>
          <a:lstStyle/>
          <a:p>
            <a:fld id="{6113E31D-E2AB-40D1-8B51-AFA5AFEF393A}" type="slidenum">
              <a:rPr lang="en-US" smtClean="0"/>
              <a:t>15</a:t>
            </a:fld>
            <a:endParaRPr lang="en-US" dirty="0"/>
          </a:p>
        </p:txBody>
      </p:sp>
    </p:spTree>
    <p:extLst>
      <p:ext uri="{BB962C8B-B14F-4D97-AF65-F5344CB8AC3E}">
        <p14:creationId xmlns:p14="http://schemas.microsoft.com/office/powerpoint/2010/main" val="1342878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a:t>
            </a:r>
            <a:r>
              <a:rPr lang="ja-JP" altLang="en-US" dirty="0" smtClean="0"/>
              <a:t>背景</a:t>
            </a:r>
            <a:endParaRPr kumimoji="1" lang="ja-JP" altLang="en-US" dirty="0"/>
          </a:p>
        </p:txBody>
      </p:sp>
      <p:sp>
        <p:nvSpPr>
          <p:cNvPr id="3" name="コンテンツ プレースホルダー 2"/>
          <p:cNvSpPr>
            <a:spLocks noGrp="1"/>
          </p:cNvSpPr>
          <p:nvPr>
            <p:ph idx="1"/>
          </p:nvPr>
        </p:nvSpPr>
        <p:spPr>
          <a:xfrm>
            <a:off x="822959" y="1079997"/>
            <a:ext cx="7543801" cy="5149353"/>
          </a:xfrm>
        </p:spPr>
        <p:txBody>
          <a:bodyPr>
            <a:normAutofit/>
          </a:bodyPr>
          <a:lstStyle/>
          <a:p>
            <a:pPr lvl="1">
              <a:buFont typeface="Wingdings" charset="2"/>
              <a:buChar char="u"/>
            </a:pPr>
            <a:r>
              <a:rPr lang="ja-JP" altLang="en-US" sz="3200" dirty="0" smtClean="0"/>
              <a:t>イベント</a:t>
            </a:r>
            <a:r>
              <a:rPr kumimoji="1" lang="ja-JP" altLang="en-US" sz="3200" dirty="0" smtClean="0"/>
              <a:t>音検出の研究が活発化</a:t>
            </a:r>
            <a:endParaRPr kumimoji="1" lang="en-US" altLang="ja-JP" sz="250" dirty="0" smtClean="0"/>
          </a:p>
          <a:p>
            <a:pPr lvl="2">
              <a:buFont typeface="Wingdings" charset="2"/>
              <a:buChar char="Ø"/>
            </a:pPr>
            <a:r>
              <a:rPr kumimoji="1" lang="ja-JP" altLang="en-US" sz="2600" dirty="0" smtClean="0"/>
              <a:t>高齢者見守りシステム</a:t>
            </a:r>
            <a:endParaRPr kumimoji="1" lang="en-US" altLang="ja-JP" sz="2600" dirty="0" smtClean="0"/>
          </a:p>
          <a:p>
            <a:pPr marL="425196" lvl="3" indent="0">
              <a:buNone/>
            </a:pPr>
            <a:r>
              <a:rPr lang="en-US" altLang="ja-JP" sz="2200" dirty="0" smtClean="0"/>
              <a:t>			</a:t>
            </a:r>
            <a:r>
              <a:rPr lang="ja-JP" altLang="en-US" sz="2200" dirty="0" smtClean="0"/>
              <a:t>例</a:t>
            </a:r>
            <a:r>
              <a:rPr lang="en-US" altLang="ja-JP" sz="2200" dirty="0" smtClean="0"/>
              <a:t>)</a:t>
            </a:r>
            <a:r>
              <a:rPr lang="ja-JP" altLang="en-US" sz="2200" dirty="0" smtClean="0"/>
              <a:t>生活音の中から異常音を検知</a:t>
            </a:r>
            <a:endParaRPr lang="en-US" altLang="ja-JP" sz="2200" dirty="0"/>
          </a:p>
          <a:p>
            <a:pPr lvl="3">
              <a:buFont typeface="Wingdings" charset="2"/>
              <a:buChar char="Ø"/>
            </a:pPr>
            <a:endParaRPr kumimoji="1" lang="en-US" altLang="ja-JP" sz="2200" dirty="0" smtClean="0"/>
          </a:p>
          <a:p>
            <a:pPr lvl="2">
              <a:buFont typeface="Wingdings" charset="2"/>
              <a:buChar char="Ø"/>
            </a:pPr>
            <a:endParaRPr lang="en-US" altLang="ja-JP" sz="2200" dirty="0"/>
          </a:p>
          <a:p>
            <a:pPr lvl="2">
              <a:buFont typeface="Wingdings" charset="2"/>
              <a:buChar char="Ø"/>
            </a:pPr>
            <a:endParaRPr lang="en-US" altLang="ja-JP" sz="2200" dirty="0" smtClean="0"/>
          </a:p>
          <a:p>
            <a:pPr lvl="2">
              <a:buFont typeface="Wingdings" charset="2"/>
              <a:buChar char="Ø"/>
            </a:pPr>
            <a:endParaRPr lang="en-US" altLang="ja-JP" sz="2200" dirty="0" smtClean="0"/>
          </a:p>
          <a:p>
            <a:pPr lvl="2">
              <a:buFont typeface="Wingdings" charset="2"/>
              <a:buChar char="Ø"/>
            </a:pPr>
            <a:r>
              <a:rPr lang="ja-JP" altLang="en-US" sz="2600" dirty="0" smtClean="0"/>
              <a:t>動画の自動タグ付け</a:t>
            </a:r>
            <a:endParaRPr lang="en-US" altLang="ja-JP" sz="2600" dirty="0" smtClean="0"/>
          </a:p>
          <a:p>
            <a:pPr marL="425196" lvl="3" indent="0">
              <a:buNone/>
            </a:pPr>
            <a:r>
              <a:rPr kumimoji="1" lang="en-US" altLang="ja-JP" sz="2200" dirty="0" smtClean="0"/>
              <a:t>			</a:t>
            </a:r>
            <a:r>
              <a:rPr lang="ja-JP" altLang="en-US" sz="2200" dirty="0" smtClean="0"/>
              <a:t>例</a:t>
            </a:r>
            <a:r>
              <a:rPr lang="en-US" altLang="ja-JP" sz="2200" dirty="0" smtClean="0"/>
              <a:t>)</a:t>
            </a:r>
            <a:r>
              <a:rPr lang="ja-JP" altLang="en-US" sz="2200" dirty="0" smtClean="0"/>
              <a:t>動画のタグ付けのために音響イベントを</a:t>
            </a:r>
            <a:r>
              <a:rPr lang="en-US" altLang="ja-JP" sz="2200" dirty="0" smtClean="0"/>
              <a:t>				</a:t>
            </a:r>
            <a:r>
              <a:rPr lang="ja-JP" altLang="en-US" sz="2200" dirty="0" smtClean="0"/>
              <a:t>　 検出</a:t>
            </a:r>
            <a:endParaRPr kumimoji="1" lang="ja-JP" altLang="en-US" sz="2200" dirty="0"/>
          </a:p>
        </p:txBody>
      </p:sp>
      <p:sp>
        <p:nvSpPr>
          <p:cNvPr id="4" name="日付プレースホルダー 3"/>
          <p:cNvSpPr>
            <a:spLocks noGrp="1"/>
          </p:cNvSpPr>
          <p:nvPr>
            <p:ph type="dt" sz="half" idx="10"/>
          </p:nvPr>
        </p:nvSpPr>
        <p:spPr/>
        <p:txBody>
          <a:bodyPr/>
          <a:lstStyle/>
          <a:p>
            <a:fld id="{EA01B258-506C-CF40-BC5B-75012F7B7F25}" type="datetime5">
              <a:rPr lang="ja-JP" altLang="en-US" smtClean="0"/>
              <a:t>2017/10/17</a:t>
            </a:fld>
            <a:endParaRPr lang="en-US"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2</a:t>
            </a:fld>
            <a:endParaRPr 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424" y="1983178"/>
            <a:ext cx="1414327" cy="1631560"/>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1424" y="4348143"/>
            <a:ext cx="1448938" cy="947776"/>
          </a:xfrm>
          <a:prstGeom prst="rect">
            <a:avLst/>
          </a:prstGeom>
        </p:spPr>
      </p:pic>
    </p:spTree>
    <p:extLst>
      <p:ext uri="{BB962C8B-B14F-4D97-AF65-F5344CB8AC3E}">
        <p14:creationId xmlns:p14="http://schemas.microsoft.com/office/powerpoint/2010/main" val="273008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379371"/>
            <a:ext cx="7545600" cy="734400"/>
          </a:xfrm>
        </p:spPr>
        <p:txBody>
          <a:bodyPr>
            <a:normAutofit fontScale="90000"/>
          </a:bodyPr>
          <a:lstStyle/>
          <a:p>
            <a:r>
              <a:rPr kumimoji="1" lang="ja-JP" altLang="en-US" dirty="0" smtClean="0"/>
              <a:t>実生活を想定した音響イベント検出</a:t>
            </a:r>
            <a:endParaRPr kumimoji="1" lang="ja-JP" altLang="en-US" dirty="0"/>
          </a:p>
        </p:txBody>
      </p:sp>
      <p:sp>
        <p:nvSpPr>
          <p:cNvPr id="3" name="コンテンツ プレースホルダー 2"/>
          <p:cNvSpPr>
            <a:spLocks noGrp="1"/>
          </p:cNvSpPr>
          <p:nvPr>
            <p:ph idx="1"/>
          </p:nvPr>
        </p:nvSpPr>
        <p:spPr>
          <a:xfrm>
            <a:off x="822959" y="1079998"/>
            <a:ext cx="8321041" cy="1392269"/>
          </a:xfrm>
        </p:spPr>
        <p:txBody>
          <a:bodyPr>
            <a:noAutofit/>
          </a:bodyPr>
          <a:lstStyle/>
          <a:p>
            <a:pPr>
              <a:buFont typeface="Wingdings" charset="2"/>
              <a:buChar char="u"/>
            </a:pPr>
            <a:r>
              <a:rPr kumimoji="1" lang="ja-JP" altLang="en-US" sz="3200" dirty="0" smtClean="0"/>
              <a:t>概要</a:t>
            </a:r>
            <a:endParaRPr kumimoji="1" lang="en-US" altLang="ja-JP" sz="3200" dirty="0" smtClean="0"/>
          </a:p>
          <a:p>
            <a:pPr marL="150876" lvl="1" indent="0">
              <a:buNone/>
            </a:pPr>
            <a:r>
              <a:rPr lang="ja-JP" altLang="en-US" dirty="0" smtClean="0"/>
              <a:t>複数のイベント音</a:t>
            </a:r>
            <a:r>
              <a:rPr kumimoji="1" lang="ja-JP" altLang="en-US" sz="2400" dirty="0" smtClean="0"/>
              <a:t>が重なり合って鳴っている状況下で、個々の</a:t>
            </a:r>
            <a:r>
              <a:rPr lang="ja-JP" altLang="en-US" dirty="0" smtClean="0"/>
              <a:t>音の種類</a:t>
            </a:r>
            <a:r>
              <a:rPr kumimoji="1" lang="ja-JP" altLang="en-US" sz="2400" dirty="0" smtClean="0"/>
              <a:t>と鳴っている時間区間を検出する</a:t>
            </a:r>
            <a:endParaRPr kumimoji="1" lang="en-US" altLang="ja-JP" sz="2400" dirty="0" smtClean="0"/>
          </a:p>
        </p:txBody>
      </p:sp>
      <p:sp>
        <p:nvSpPr>
          <p:cNvPr id="4" name="日付プレースホルダー 3"/>
          <p:cNvSpPr>
            <a:spLocks noGrp="1"/>
          </p:cNvSpPr>
          <p:nvPr>
            <p:ph type="dt" sz="half" idx="10"/>
          </p:nvPr>
        </p:nvSpPr>
        <p:spPr/>
        <p:txBody>
          <a:bodyPr/>
          <a:lstStyle/>
          <a:p>
            <a:fld id="{BB92C4F2-3445-3041-9B48-B856ADB8AB13}" type="datetime5">
              <a:rPr lang="ja-JP" altLang="en-US" smtClean="0"/>
              <a:t>2017/10/17</a:t>
            </a:fld>
            <a:endParaRPr lang="en-US"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3</a:t>
            </a:fld>
            <a:endParaRPr lang="en-US"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7349" y="2316973"/>
            <a:ext cx="4288093" cy="3074482"/>
          </a:xfrm>
          <a:prstGeom prst="rect">
            <a:avLst/>
          </a:prstGeom>
        </p:spPr>
      </p:pic>
      <p:sp>
        <p:nvSpPr>
          <p:cNvPr id="6" name="テキスト ボックス 5"/>
          <p:cNvSpPr txBox="1"/>
          <p:nvPr/>
        </p:nvSpPr>
        <p:spPr>
          <a:xfrm>
            <a:off x="2037144" y="5845215"/>
            <a:ext cx="184731" cy="369332"/>
          </a:xfrm>
          <a:prstGeom prst="rect">
            <a:avLst/>
          </a:prstGeom>
          <a:noFill/>
        </p:spPr>
        <p:txBody>
          <a:bodyPr wrap="none" rtlCol="0">
            <a:spAutoFit/>
          </a:bodyPr>
          <a:lstStyle/>
          <a:p>
            <a:endParaRPr kumimoji="1" lang="ja-JP" altLang="en-US" dirty="0"/>
          </a:p>
        </p:txBody>
      </p:sp>
      <p:sp>
        <p:nvSpPr>
          <p:cNvPr id="7" name="テキスト ボックス 6"/>
          <p:cNvSpPr txBox="1"/>
          <p:nvPr/>
        </p:nvSpPr>
        <p:spPr>
          <a:xfrm>
            <a:off x="930536" y="5391455"/>
            <a:ext cx="7957970" cy="1117742"/>
          </a:xfrm>
          <a:prstGeom prst="rect">
            <a:avLst/>
          </a:prstGeom>
          <a:noFill/>
        </p:spPr>
        <p:txBody>
          <a:bodyPr wrap="square" rtlCol="0">
            <a:spAutoFit/>
          </a:bodyPr>
          <a:lstStyle/>
          <a:p>
            <a:pPr marL="342900" indent="-342900" defTabSz="685800">
              <a:lnSpc>
                <a:spcPct val="90000"/>
              </a:lnSpc>
              <a:spcBef>
                <a:spcPts val="900"/>
              </a:spcBef>
              <a:spcAft>
                <a:spcPts val="150"/>
              </a:spcAft>
              <a:buClr>
                <a:srgbClr val="4F81BD"/>
              </a:buClr>
              <a:buSzPct val="100000"/>
              <a:buFont typeface="Wingdings" charset="2"/>
              <a:buChar char="Ø"/>
            </a:pPr>
            <a:r>
              <a:rPr kumimoji="1" lang="en-US" altLang="ja-JP" sz="2400" dirty="0" smtClean="0">
                <a:solidFill>
                  <a:prstClr val="black">
                    <a:lumMod val="75000"/>
                    <a:lumOff val="25000"/>
                  </a:prstClr>
                </a:solidFill>
                <a:latin typeface="Yu Gothic" charset="-128"/>
                <a:ea typeface="Yu Gothic" charset="-128"/>
                <a:cs typeface="Yu Gothic" charset="-128"/>
              </a:rPr>
              <a:t>DCASE2017</a:t>
            </a:r>
            <a:r>
              <a:rPr kumimoji="1" lang="en-US" altLang="ja-JP" dirty="0" smtClean="0">
                <a:solidFill>
                  <a:prstClr val="black">
                    <a:lumMod val="75000"/>
                    <a:lumOff val="25000"/>
                  </a:prstClr>
                </a:solidFill>
                <a:latin typeface="Yu Gothic" charset="-128"/>
                <a:ea typeface="Yu Gothic" charset="-128"/>
                <a:cs typeface="Yu Gothic" charset="-128"/>
              </a:rPr>
              <a:t>[1]</a:t>
            </a:r>
            <a:r>
              <a:rPr kumimoji="1" lang="en-US" altLang="ja-JP" sz="2400" dirty="0" smtClean="0">
                <a:solidFill>
                  <a:prstClr val="black">
                    <a:lumMod val="75000"/>
                    <a:lumOff val="25000"/>
                  </a:prstClr>
                </a:solidFill>
                <a:latin typeface="Yu Gothic" charset="-128"/>
                <a:ea typeface="Yu Gothic" charset="-128"/>
                <a:cs typeface="Yu Gothic" charset="-128"/>
              </a:rPr>
              <a:t>task3</a:t>
            </a:r>
            <a:r>
              <a:rPr kumimoji="1" lang="ja-JP" altLang="en-US" sz="2400" dirty="0" smtClean="0">
                <a:solidFill>
                  <a:prstClr val="black">
                    <a:lumMod val="75000"/>
                    <a:lumOff val="25000"/>
                  </a:prstClr>
                </a:solidFill>
                <a:latin typeface="Yu Gothic" charset="-128"/>
                <a:ea typeface="Yu Gothic" charset="-128"/>
                <a:cs typeface="Yu Gothic" charset="-128"/>
              </a:rPr>
              <a:t>のデータセットを</a:t>
            </a:r>
            <a:r>
              <a:rPr kumimoji="1" lang="ja-JP" altLang="en-US" sz="2400" dirty="0">
                <a:solidFill>
                  <a:prstClr val="black">
                    <a:lumMod val="75000"/>
                    <a:lumOff val="25000"/>
                  </a:prstClr>
                </a:solidFill>
                <a:latin typeface="Yu Gothic" charset="-128"/>
                <a:ea typeface="Yu Gothic" charset="-128"/>
                <a:cs typeface="Yu Gothic" charset="-128"/>
              </a:rPr>
              <a:t>用いた比較</a:t>
            </a:r>
            <a:r>
              <a:rPr kumimoji="1" lang="ja-JP" altLang="en-US" sz="2400" dirty="0" smtClean="0">
                <a:solidFill>
                  <a:prstClr val="black">
                    <a:lumMod val="75000"/>
                    <a:lumOff val="25000"/>
                  </a:prstClr>
                </a:solidFill>
                <a:latin typeface="Yu Gothic" charset="-128"/>
                <a:ea typeface="Yu Gothic" charset="-128"/>
                <a:cs typeface="Yu Gothic" charset="-128"/>
              </a:rPr>
              <a:t>評価</a:t>
            </a:r>
            <a:endParaRPr kumimoji="1" lang="en-US" altLang="ja-JP" sz="2400" dirty="0" smtClean="0">
              <a:solidFill>
                <a:prstClr val="black">
                  <a:lumMod val="75000"/>
                  <a:lumOff val="25000"/>
                </a:prstClr>
              </a:solidFill>
              <a:latin typeface="Yu Gothic" charset="-128"/>
              <a:ea typeface="Yu Gothic" charset="-128"/>
              <a:cs typeface="Yu Gothic" charset="-128"/>
            </a:endParaRPr>
          </a:p>
          <a:p>
            <a:pPr lvl="1" defTabSz="685800">
              <a:lnSpc>
                <a:spcPct val="90000"/>
              </a:lnSpc>
              <a:spcBef>
                <a:spcPts val="900"/>
              </a:spcBef>
              <a:spcAft>
                <a:spcPts val="150"/>
              </a:spcAft>
              <a:buClr>
                <a:srgbClr val="4F81BD"/>
              </a:buClr>
              <a:buSzPct val="100000"/>
            </a:pPr>
            <a:r>
              <a:rPr kumimoji="1" lang="en-US" altLang="ja-JP" dirty="0" smtClean="0">
                <a:solidFill>
                  <a:prstClr val="black">
                    <a:lumMod val="75000"/>
                    <a:lumOff val="25000"/>
                  </a:prstClr>
                </a:solidFill>
                <a:latin typeface="Yu Gothic" charset="-128"/>
                <a:ea typeface="Yu Gothic" charset="-128"/>
                <a:cs typeface="Yu Gothic" charset="-128"/>
              </a:rPr>
              <a:t>[1]http</a:t>
            </a:r>
            <a:r>
              <a:rPr kumimoji="1" lang="en-US" altLang="ja-JP" dirty="0">
                <a:solidFill>
                  <a:prstClr val="black">
                    <a:lumMod val="75000"/>
                    <a:lumOff val="25000"/>
                  </a:prstClr>
                </a:solidFill>
                <a:latin typeface="Yu Gothic" charset="-128"/>
                <a:ea typeface="Yu Gothic" charset="-128"/>
                <a:cs typeface="Yu Gothic" charset="-128"/>
              </a:rPr>
              <a:t>://</a:t>
            </a:r>
            <a:r>
              <a:rPr kumimoji="1" lang="en-US" altLang="ja-JP" dirty="0" err="1">
                <a:solidFill>
                  <a:prstClr val="black">
                    <a:lumMod val="75000"/>
                    <a:lumOff val="25000"/>
                  </a:prstClr>
                </a:solidFill>
                <a:latin typeface="Yu Gothic" charset="-128"/>
                <a:ea typeface="Yu Gothic" charset="-128"/>
                <a:cs typeface="Yu Gothic" charset="-128"/>
              </a:rPr>
              <a:t>www.cs.tut.fi</a:t>
            </a:r>
            <a:r>
              <a:rPr kumimoji="1" lang="en-US" altLang="ja-JP" dirty="0">
                <a:solidFill>
                  <a:prstClr val="black">
                    <a:lumMod val="75000"/>
                    <a:lumOff val="25000"/>
                  </a:prstClr>
                </a:solidFill>
                <a:latin typeface="Yu Gothic" charset="-128"/>
                <a:ea typeface="Yu Gothic" charset="-128"/>
                <a:cs typeface="Yu Gothic" charset="-128"/>
              </a:rPr>
              <a:t>/</a:t>
            </a:r>
            <a:r>
              <a:rPr kumimoji="1" lang="en-US" altLang="ja-JP" dirty="0" err="1">
                <a:solidFill>
                  <a:prstClr val="black">
                    <a:lumMod val="75000"/>
                    <a:lumOff val="25000"/>
                  </a:prstClr>
                </a:solidFill>
                <a:latin typeface="Yu Gothic" charset="-128"/>
                <a:ea typeface="Yu Gothic" charset="-128"/>
                <a:cs typeface="Yu Gothic" charset="-128"/>
              </a:rPr>
              <a:t>sgn</a:t>
            </a:r>
            <a:r>
              <a:rPr kumimoji="1" lang="en-US" altLang="ja-JP" dirty="0">
                <a:solidFill>
                  <a:prstClr val="black">
                    <a:lumMod val="75000"/>
                    <a:lumOff val="25000"/>
                  </a:prstClr>
                </a:solidFill>
                <a:latin typeface="Yu Gothic" charset="-128"/>
                <a:ea typeface="Yu Gothic" charset="-128"/>
                <a:cs typeface="Yu Gothic" charset="-128"/>
              </a:rPr>
              <a:t>/</a:t>
            </a:r>
            <a:r>
              <a:rPr kumimoji="1" lang="en-US" altLang="ja-JP" dirty="0" err="1">
                <a:solidFill>
                  <a:prstClr val="black">
                    <a:lumMod val="75000"/>
                    <a:lumOff val="25000"/>
                  </a:prstClr>
                </a:solidFill>
                <a:latin typeface="Yu Gothic" charset="-128"/>
                <a:ea typeface="Yu Gothic" charset="-128"/>
                <a:cs typeface="Yu Gothic" charset="-128"/>
              </a:rPr>
              <a:t>arg</a:t>
            </a:r>
            <a:r>
              <a:rPr kumimoji="1" lang="en-US" altLang="ja-JP" dirty="0">
                <a:solidFill>
                  <a:prstClr val="black">
                    <a:lumMod val="75000"/>
                    <a:lumOff val="25000"/>
                  </a:prstClr>
                </a:solidFill>
                <a:latin typeface="Yu Gothic" charset="-128"/>
                <a:ea typeface="Yu Gothic" charset="-128"/>
                <a:cs typeface="Yu Gothic" charset="-128"/>
              </a:rPr>
              <a:t>/dcase2017/</a:t>
            </a:r>
          </a:p>
          <a:p>
            <a:endParaRPr kumimoji="1" lang="ja-JP" altLang="en-US" dirty="0"/>
          </a:p>
        </p:txBody>
      </p:sp>
    </p:spTree>
    <p:extLst>
      <p:ext uri="{BB962C8B-B14F-4D97-AF65-F5344CB8AC3E}">
        <p14:creationId xmlns:p14="http://schemas.microsoft.com/office/powerpoint/2010/main" val="1994942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2"/>
          <p:cNvSpPr txBox="1">
            <a:spLocks/>
          </p:cNvSpPr>
          <p:nvPr/>
        </p:nvSpPr>
        <p:spPr>
          <a:xfrm>
            <a:off x="822958" y="1896496"/>
            <a:ext cx="2861536" cy="539934"/>
          </a:xfrm>
          <a:prstGeom prst="rect">
            <a:avLst/>
          </a:prstGeom>
        </p:spPr>
        <p:txBody>
          <a:bodyPr vert="horz" lIns="0" tIns="45720" rIns="0" bIns="45720" rtlCol="0">
            <a:normAutofit lnSpcReduction="100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kumimoji="1" sz="2400" b="0" i="0" kern="1200">
                <a:solidFill>
                  <a:schemeClr val="tx1">
                    <a:lumMod val="75000"/>
                    <a:lumOff val="25000"/>
                  </a:schemeClr>
                </a:solidFill>
                <a:latin typeface="Yu Gothic" charset="-128"/>
                <a:ea typeface="Yu Gothic" charset="-128"/>
                <a:cs typeface="Yu Gothic" charset="-128"/>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800" b="0" i="0" kern="1200">
                <a:solidFill>
                  <a:schemeClr val="tx1">
                    <a:lumMod val="75000"/>
                    <a:lumOff val="25000"/>
                  </a:schemeClr>
                </a:solidFill>
                <a:latin typeface="Yu Gothic" charset="-128"/>
                <a:ea typeface="Yu Gothic" charset="-128"/>
                <a:cs typeface="Yu Gothic" charset="-128"/>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600" b="0" i="0" kern="1200">
                <a:solidFill>
                  <a:schemeClr val="tx1">
                    <a:lumMod val="75000"/>
                    <a:lumOff val="25000"/>
                  </a:schemeClr>
                </a:solidFill>
                <a:latin typeface="Yu Gothic" charset="-128"/>
                <a:ea typeface="Yu Gothic" charset="-128"/>
                <a:cs typeface="Yu Gothic" charset="-128"/>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400" b="0" i="0" kern="1200">
                <a:solidFill>
                  <a:schemeClr val="tx1">
                    <a:lumMod val="75000"/>
                    <a:lumOff val="25000"/>
                  </a:schemeClr>
                </a:solidFill>
                <a:latin typeface="Yu Gothic" charset="-128"/>
                <a:ea typeface="Yu Gothic" charset="-128"/>
                <a:cs typeface="Yu Gothic" charset="-128"/>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050" b="0" i="0" kern="1200">
                <a:solidFill>
                  <a:schemeClr val="tx1">
                    <a:lumMod val="75000"/>
                    <a:lumOff val="25000"/>
                  </a:schemeClr>
                </a:solidFill>
                <a:latin typeface="Yu Gothic" charset="-128"/>
                <a:ea typeface="Yu Gothic" charset="-128"/>
                <a:cs typeface="Yu Gothic" charset="-128"/>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9pPr>
          </a:lstStyle>
          <a:p>
            <a:pPr>
              <a:buFont typeface="Wingdings" charset="2"/>
              <a:buChar char="u"/>
            </a:pPr>
            <a:r>
              <a:rPr lang="ja-JP" altLang="en-US" sz="3200" dirty="0" smtClean="0"/>
              <a:t>データセット</a:t>
            </a:r>
            <a:endParaRPr lang="en-US" altLang="ja-JP" sz="3200" dirty="0" smtClean="0"/>
          </a:p>
          <a:p>
            <a:pPr marL="150876" lvl="1" indent="0">
              <a:buNone/>
            </a:pPr>
            <a:endParaRPr lang="en-US" altLang="ja-JP" sz="2000" dirty="0" smtClean="0"/>
          </a:p>
          <a:p>
            <a:pPr lvl="1">
              <a:buFont typeface="Arial" panose="020B0604020202020204" pitchFamily="34" charset="0"/>
              <a:buChar char="•"/>
            </a:pPr>
            <a:endParaRPr lang="en-US" altLang="ja-JP" dirty="0" smtClean="0"/>
          </a:p>
          <a:p>
            <a:endParaRPr lang="ja-JP" altLang="en-US" dirty="0"/>
          </a:p>
        </p:txBody>
      </p:sp>
      <p:sp>
        <p:nvSpPr>
          <p:cNvPr id="2" name="タイトル 1"/>
          <p:cNvSpPr>
            <a:spLocks noGrp="1"/>
          </p:cNvSpPr>
          <p:nvPr>
            <p:ph type="title"/>
          </p:nvPr>
        </p:nvSpPr>
        <p:spPr>
          <a:xfrm>
            <a:off x="822960" y="379371"/>
            <a:ext cx="8064608" cy="734400"/>
          </a:xfrm>
        </p:spPr>
        <p:txBody>
          <a:bodyPr>
            <a:noAutofit/>
          </a:bodyPr>
          <a:lstStyle/>
          <a:p>
            <a:r>
              <a:rPr lang="en-US" altLang="ja-JP" sz="3200" dirty="0" smtClean="0"/>
              <a:t>Sound </a:t>
            </a:r>
            <a:r>
              <a:rPr lang="en-US" altLang="ja-JP" sz="3200" dirty="0"/>
              <a:t>event detection in real life </a:t>
            </a:r>
            <a:r>
              <a:rPr lang="en-US" altLang="ja-JP" sz="3200" dirty="0" smtClean="0"/>
              <a:t>audio</a:t>
            </a:r>
            <a:endParaRPr kumimoji="1" lang="ja-JP" altLang="en-US" sz="3200" dirty="0"/>
          </a:p>
        </p:txBody>
      </p:sp>
      <p:sp>
        <p:nvSpPr>
          <p:cNvPr id="4" name="日付プレースホルダー 3"/>
          <p:cNvSpPr>
            <a:spLocks noGrp="1"/>
          </p:cNvSpPr>
          <p:nvPr>
            <p:ph type="dt" sz="half" idx="10"/>
          </p:nvPr>
        </p:nvSpPr>
        <p:spPr/>
        <p:txBody>
          <a:bodyPr/>
          <a:lstStyle/>
          <a:p>
            <a:fld id="{FDDB1383-1B4E-504F-9CDB-65D3A44ABD45}" type="datetime5">
              <a:rPr lang="ja-JP" altLang="en-US" smtClean="0"/>
              <a:t>2017/10/17</a:t>
            </a:fld>
            <a:endParaRPr lang="en-US"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4</a:t>
            </a:fld>
            <a:endParaRPr lang="en-US" dirty="0"/>
          </a:p>
        </p:txBody>
      </p:sp>
      <p:sp>
        <p:nvSpPr>
          <p:cNvPr id="9" name="テキスト ボックス 8"/>
          <p:cNvSpPr txBox="1"/>
          <p:nvPr/>
        </p:nvSpPr>
        <p:spPr>
          <a:xfrm>
            <a:off x="822959" y="1065499"/>
            <a:ext cx="7586406" cy="830997"/>
          </a:xfrm>
          <a:prstGeom prst="rect">
            <a:avLst/>
          </a:prstGeom>
          <a:noFill/>
        </p:spPr>
        <p:txBody>
          <a:bodyPr wrap="square" rtlCol="0">
            <a:spAutoFit/>
          </a:bodyPr>
          <a:lstStyle/>
          <a:p>
            <a:r>
              <a:rPr kumimoji="1" lang="ja-JP" altLang="en-US" sz="2400" dirty="0" smtClean="0">
                <a:latin typeface="Yu Gothic" charset="-128"/>
                <a:ea typeface="Yu Gothic" charset="-128"/>
                <a:cs typeface="Yu Gothic" charset="-128"/>
              </a:rPr>
              <a:t>本研究で扱う</a:t>
            </a:r>
            <a:r>
              <a:rPr kumimoji="1" lang="en-US" altLang="ja-JP" sz="2400" dirty="0" smtClean="0">
                <a:latin typeface="Yu Gothic" charset="-128"/>
                <a:ea typeface="Yu Gothic" charset="-128"/>
                <a:cs typeface="Yu Gothic" charset="-128"/>
              </a:rPr>
              <a:t>DCASE2017task3</a:t>
            </a:r>
            <a:r>
              <a:rPr kumimoji="1" lang="ja-JP" altLang="en-US" sz="2400" dirty="0" smtClean="0">
                <a:latin typeface="Yu Gothic" charset="-128"/>
                <a:ea typeface="Yu Gothic" charset="-128"/>
                <a:cs typeface="Yu Gothic" charset="-128"/>
              </a:rPr>
              <a:t>のデータセットは以下のようになっている</a:t>
            </a:r>
            <a:endParaRPr kumimoji="1" lang="ja-JP" altLang="en-US" sz="2400" dirty="0">
              <a:latin typeface="Yu Gothic" charset="-128"/>
              <a:ea typeface="Yu Gothic" charset="-128"/>
              <a:cs typeface="Yu Gothic"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923753364"/>
              </p:ext>
            </p:extLst>
          </p:nvPr>
        </p:nvGraphicFramePr>
        <p:xfrm>
          <a:off x="1076106" y="2436430"/>
          <a:ext cx="7558315" cy="3134360"/>
        </p:xfrm>
        <a:graphic>
          <a:graphicData uri="http://schemas.openxmlformats.org/drawingml/2006/table">
            <a:tbl>
              <a:tblPr firstRow="1" bandRow="1">
                <a:tableStyleId>{5940675A-B579-460E-94D1-54222C63F5DA}</a:tableStyleId>
              </a:tblPr>
              <a:tblGrid>
                <a:gridCol w="2282113"/>
                <a:gridCol w="2638101"/>
                <a:gridCol w="2638101"/>
              </a:tblGrid>
              <a:tr h="370840">
                <a:tc>
                  <a:txBody>
                    <a:bodyPr/>
                    <a:lstStyle/>
                    <a:p>
                      <a:endParaRPr kumimoji="1" lang="ja-JP" altLang="en-US" sz="1800" b="0" i="0" dirty="0">
                        <a:latin typeface="Yu Gothic" charset="-128"/>
                        <a:ea typeface="Yu Gothic" charset="-128"/>
                        <a:cs typeface="Yu Gothic" charset="-128"/>
                      </a:endParaRPr>
                    </a:p>
                  </a:txBody>
                  <a:tcPr>
                    <a:lnTlToBr w="12700" cap="flat" cmpd="sng" algn="ctr">
                      <a:solidFill>
                        <a:schemeClr val="tx1"/>
                      </a:solidFill>
                      <a:prstDash val="solid"/>
                      <a:round/>
                      <a:headEnd type="none" w="med" len="med"/>
                      <a:tailEnd type="none" w="med" len="med"/>
                    </a:lnTlToBr>
                    <a:solidFill>
                      <a:schemeClr val="accent2">
                        <a:lumMod val="20000"/>
                        <a:lumOff val="80000"/>
                      </a:schemeClr>
                    </a:solidFill>
                  </a:tcPr>
                </a:tc>
                <a:tc>
                  <a:txBody>
                    <a:bodyPr/>
                    <a:lstStyle/>
                    <a:p>
                      <a:r>
                        <a:rPr kumimoji="1" lang="ja-JP" altLang="en-US" sz="1800" b="0" i="0" dirty="0" smtClean="0">
                          <a:latin typeface="Yu Gothic" charset="-128"/>
                          <a:ea typeface="Yu Gothic" charset="-128"/>
                          <a:cs typeface="Yu Gothic" charset="-128"/>
                        </a:rPr>
                        <a:t>開発用データセット</a:t>
                      </a:r>
                      <a:endParaRPr kumimoji="1" lang="ja-JP" altLang="en-US" sz="1800" b="0" i="0" dirty="0">
                        <a:latin typeface="Yu Gothic" charset="-128"/>
                        <a:ea typeface="Yu Gothic" charset="-128"/>
                        <a:cs typeface="Yu Gothic" charset="-128"/>
                      </a:endParaRPr>
                    </a:p>
                  </a:txBody>
                  <a:tcPr>
                    <a:solidFill>
                      <a:schemeClr val="accent2">
                        <a:lumMod val="20000"/>
                        <a:lumOff val="80000"/>
                      </a:schemeClr>
                    </a:solidFill>
                  </a:tcPr>
                </a:tc>
                <a:tc>
                  <a:txBody>
                    <a:bodyPr/>
                    <a:lstStyle/>
                    <a:p>
                      <a:r>
                        <a:rPr kumimoji="1" lang="ja-JP" altLang="en-US" sz="1800" b="0" i="0" dirty="0" smtClean="0">
                          <a:latin typeface="Yu Gothic" charset="-128"/>
                          <a:ea typeface="Yu Gothic" charset="-128"/>
                          <a:cs typeface="Yu Gothic" charset="-128"/>
                        </a:rPr>
                        <a:t>評価用データセット</a:t>
                      </a:r>
                      <a:endParaRPr kumimoji="1" lang="ja-JP" altLang="en-US" sz="1800" b="0" i="0" dirty="0">
                        <a:latin typeface="Yu Gothic" charset="-128"/>
                        <a:ea typeface="Yu Gothic" charset="-128"/>
                        <a:cs typeface="Yu Gothic" charset="-128"/>
                      </a:endParaRPr>
                    </a:p>
                  </a:txBody>
                  <a:tcPr>
                    <a:solidFill>
                      <a:schemeClr val="accent2">
                        <a:lumMod val="20000"/>
                        <a:lumOff val="80000"/>
                      </a:schemeClr>
                    </a:solidFill>
                  </a:tcPr>
                </a:tc>
              </a:tr>
              <a:tr h="370840">
                <a:tc>
                  <a:txBody>
                    <a:bodyPr/>
                    <a:lstStyle/>
                    <a:p>
                      <a:r>
                        <a:rPr kumimoji="1" lang="ja-JP" altLang="en-US" sz="1800" b="0" i="0" dirty="0" smtClean="0">
                          <a:latin typeface="Yu Gothic" charset="-128"/>
                          <a:ea typeface="Yu Gothic" charset="-128"/>
                          <a:cs typeface="Yu Gothic" charset="-128"/>
                        </a:rPr>
                        <a:t>録音環境</a:t>
                      </a:r>
                      <a:endParaRPr kumimoji="1" lang="ja-JP" altLang="en-US" sz="1800" b="0" i="0" dirty="0">
                        <a:latin typeface="Yu Gothic" charset="-128"/>
                        <a:ea typeface="Yu Gothic" charset="-128"/>
                        <a:cs typeface="Yu Gothic" charset="-128"/>
                      </a:endParaRPr>
                    </a:p>
                  </a:txBody>
                  <a:tcPr>
                    <a:solidFill>
                      <a:schemeClr val="accent2">
                        <a:lumMod val="20000"/>
                        <a:lumOff val="80000"/>
                      </a:schemeClr>
                    </a:solidFill>
                  </a:tcPr>
                </a:tc>
                <a:tc gridSpan="2">
                  <a:txBody>
                    <a:bodyPr/>
                    <a:lstStyle/>
                    <a:p>
                      <a:pPr algn="ctr"/>
                      <a:r>
                        <a:rPr kumimoji="1" lang="en-US" altLang="ja-JP" sz="1800" b="0" i="0" dirty="0" smtClean="0">
                          <a:latin typeface="Yu Gothic" charset="-128"/>
                          <a:ea typeface="Yu Gothic" charset="-128"/>
                          <a:cs typeface="Yu Gothic" charset="-128"/>
                        </a:rPr>
                        <a:t>binaural</a:t>
                      </a:r>
                      <a:r>
                        <a:rPr kumimoji="1" lang="ja-JP" altLang="en-US" sz="1800" b="0" i="0" dirty="0" smtClean="0">
                          <a:latin typeface="Yu Gothic" charset="-128"/>
                          <a:ea typeface="Yu Gothic" charset="-128"/>
                          <a:cs typeface="Yu Gothic" charset="-128"/>
                        </a:rPr>
                        <a:t>録音</a:t>
                      </a:r>
                      <a:endParaRPr kumimoji="1" lang="en-US" altLang="ja-JP" sz="1800" b="0" i="0" dirty="0" smtClean="0">
                        <a:latin typeface="Yu Gothic" charset="-128"/>
                        <a:ea typeface="Yu Gothic" charset="-128"/>
                        <a:cs typeface="Yu Gothic" charset="-128"/>
                      </a:endParaRPr>
                    </a:p>
                    <a:p>
                      <a:pPr algn="ctr"/>
                      <a:r>
                        <a:rPr kumimoji="1" lang="ja-JP" altLang="en-US" sz="1800" b="0" i="0" dirty="0" smtClean="0">
                          <a:latin typeface="Yu Gothic" charset="-128"/>
                          <a:ea typeface="Yu Gothic" charset="-128"/>
                          <a:cs typeface="Yu Gothic" charset="-128"/>
                        </a:rPr>
                        <a:t>屋外</a:t>
                      </a:r>
                      <a:r>
                        <a:rPr kumimoji="1" lang="en-US" altLang="ja-JP" sz="1800" b="0" i="0" dirty="0" smtClean="0">
                          <a:latin typeface="Yu Gothic" charset="-128"/>
                          <a:ea typeface="Yu Gothic" charset="-128"/>
                          <a:cs typeface="Yu Gothic" charset="-128"/>
                        </a:rPr>
                        <a:t>(</a:t>
                      </a:r>
                      <a:r>
                        <a:rPr kumimoji="1" lang="ja-JP" altLang="en-US" sz="1800" b="0" i="0" dirty="0" smtClean="0">
                          <a:latin typeface="Yu Gothic" charset="-128"/>
                          <a:ea typeface="Yu Gothic" charset="-128"/>
                          <a:cs typeface="Yu Gothic" charset="-128"/>
                        </a:rPr>
                        <a:t>道路沿い</a:t>
                      </a:r>
                      <a:r>
                        <a:rPr kumimoji="1" lang="en-US" altLang="ja-JP" sz="1800" b="0" i="0" dirty="0" smtClean="0">
                          <a:latin typeface="Yu Gothic" charset="-128"/>
                          <a:ea typeface="Yu Gothic" charset="-128"/>
                          <a:cs typeface="Yu Gothic" charset="-128"/>
                        </a:rPr>
                        <a:t>)</a:t>
                      </a:r>
                      <a:endParaRPr kumimoji="1" lang="ja-JP" altLang="en-US" sz="1800" b="0" i="0" dirty="0">
                        <a:latin typeface="Yu Gothic" charset="-128"/>
                        <a:ea typeface="Yu Gothic" charset="-128"/>
                        <a:cs typeface="Yu Gothic" charset="-128"/>
                      </a:endParaRPr>
                    </a:p>
                  </a:txBody>
                  <a:tcPr>
                    <a:lnB w="12700" cap="flat" cmpd="sng" algn="ctr">
                      <a:solidFill>
                        <a:schemeClr val="tx1"/>
                      </a:solidFill>
                      <a:prstDash val="solid"/>
                      <a:round/>
                      <a:headEnd type="none" w="med" len="med"/>
                      <a:tailEnd type="none" w="med" len="med"/>
                    </a:lnB>
                  </a:tcPr>
                </a:tc>
                <a:tc hMerge="1">
                  <a:txBody>
                    <a:bodyPr/>
                    <a:lstStyle/>
                    <a:p>
                      <a:endParaRPr kumimoji="1" lang="ja-JP" altLang="en-US" sz="1800" b="0" i="0" dirty="0">
                        <a:latin typeface="Yu Gothic" charset="-128"/>
                        <a:ea typeface="Yu Gothic" charset="-128"/>
                        <a:cs typeface="Yu Gothic" charset="-128"/>
                      </a:endParaRPr>
                    </a:p>
                  </a:txBody>
                  <a:tcPr/>
                </a:tc>
              </a:tr>
              <a:tr h="370840">
                <a:tc rowSpan="2">
                  <a:txBody>
                    <a:bodyPr/>
                    <a:lstStyle/>
                    <a:p>
                      <a:r>
                        <a:rPr kumimoji="1" lang="ja-JP" altLang="en-US" sz="1800" b="0" i="0" dirty="0" smtClean="0">
                          <a:latin typeface="Yu Gothic" charset="-128"/>
                          <a:ea typeface="Yu Gothic" charset="-128"/>
                          <a:cs typeface="Yu Gothic" charset="-128"/>
                        </a:rPr>
                        <a:t>録音データ</a:t>
                      </a:r>
                      <a:endParaRPr kumimoji="1" lang="ja-JP" altLang="en-US" sz="1800" b="0" i="0" dirty="0">
                        <a:latin typeface="Yu Gothic" charset="-128"/>
                        <a:ea typeface="Yu Gothic" charset="-128"/>
                        <a:cs typeface="Yu Gothic" charset="-128"/>
                      </a:endParaRPr>
                    </a:p>
                  </a:txBody>
                  <a:tcPr>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en-US" altLang="ja-JP" sz="1800" b="0" i="0" dirty="0" smtClean="0">
                          <a:latin typeface="Yu Gothic" charset="-128"/>
                          <a:ea typeface="Yu Gothic" charset="-128"/>
                          <a:cs typeface="Yu Gothic" charset="-128"/>
                        </a:rPr>
                        <a:t>24</a:t>
                      </a:r>
                      <a:r>
                        <a:rPr kumimoji="1" lang="ja-JP" altLang="en-US" sz="1800" b="0" i="0" dirty="0" smtClean="0">
                          <a:latin typeface="Yu Gothic" charset="-128"/>
                          <a:ea typeface="Yu Gothic" charset="-128"/>
                          <a:cs typeface="Yu Gothic" charset="-128"/>
                        </a:rPr>
                        <a:t>個</a:t>
                      </a:r>
                      <a:endParaRPr kumimoji="1" lang="en-US" altLang="ja-JP" sz="1800" b="0" i="0" dirty="0" smtClean="0">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800" b="0" i="0" dirty="0" smtClean="0">
                          <a:latin typeface="Yu Gothic" charset="-128"/>
                          <a:ea typeface="Yu Gothic" charset="-128"/>
                          <a:cs typeface="Yu Gothic" charset="-128"/>
                        </a:rPr>
                        <a:t>8</a:t>
                      </a:r>
                      <a:r>
                        <a:rPr kumimoji="1" lang="ja-JP" altLang="en-US" sz="1800" b="0" i="0" dirty="0" smtClean="0">
                          <a:latin typeface="Yu Gothic" charset="-128"/>
                          <a:ea typeface="Yu Gothic" charset="-128"/>
                          <a:cs typeface="Yu Gothic" charset="-128"/>
                        </a:rPr>
                        <a:t>個</a:t>
                      </a:r>
                      <a:endParaRPr kumimoji="1" lang="ja-JP" altLang="en-US" sz="1800" b="0" i="0" dirty="0">
                        <a:latin typeface="Yu Gothic" charset="-128"/>
                        <a:ea typeface="Yu Gothic" charset="-128"/>
                        <a:cs typeface="Yu Gothic" charset="-128"/>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kumimoji="1" lang="ja-JP" altLang="en-US" sz="1800" b="0" i="0" dirty="0">
                        <a:latin typeface="Yu Gothic" charset="-128"/>
                        <a:ea typeface="Yu Gothic" charset="-128"/>
                        <a:cs typeface="Yu Gothic" charset="-128"/>
                      </a:endParaRPr>
                    </a:p>
                  </a:txBody>
                  <a:tcPr>
                    <a:solidFill>
                      <a:schemeClr val="accent2">
                        <a:lumMod val="20000"/>
                        <a:lumOff val="80000"/>
                      </a:schemeClr>
                    </a:solidFill>
                  </a:tcPr>
                </a:tc>
                <a:tc>
                  <a:txBody>
                    <a:bodyPr/>
                    <a:lstStyle/>
                    <a:p>
                      <a:pPr algn="l"/>
                      <a:r>
                        <a:rPr kumimoji="1" lang="ja-JP" altLang="en-US" sz="1800" b="0" i="0" dirty="0" smtClean="0">
                          <a:latin typeface="Yu Gothic" charset="-128"/>
                          <a:ea typeface="Yu Gothic" charset="-128"/>
                          <a:cs typeface="Yu Gothic" charset="-128"/>
                        </a:rPr>
                        <a:t>各</a:t>
                      </a:r>
                      <a:r>
                        <a:rPr kumimoji="1" lang="en-US" altLang="ja-JP" sz="1800" b="0" i="0" dirty="0" smtClean="0">
                          <a:latin typeface="Yu Gothic" charset="-128"/>
                          <a:ea typeface="Yu Gothic" charset="-128"/>
                          <a:cs typeface="Yu Gothic" charset="-128"/>
                        </a:rPr>
                        <a:t>3〜5</a:t>
                      </a:r>
                      <a:r>
                        <a:rPr kumimoji="1" lang="ja-JP" altLang="en-US" sz="1800" b="0" i="0" dirty="0" smtClean="0">
                          <a:latin typeface="Yu Gothic" charset="-128"/>
                          <a:ea typeface="Yu Gothic" charset="-128"/>
                          <a:cs typeface="Yu Gothic" charset="-128"/>
                        </a:rPr>
                        <a:t>分程度</a:t>
                      </a:r>
                      <a:endParaRPr kumimoji="1" lang="ja-JP" altLang="en-US" sz="1800" b="0" i="0" dirty="0">
                        <a:latin typeface="Yu Gothic" charset="-128"/>
                        <a:ea typeface="Yu Gothic" charset="-128"/>
                        <a:cs typeface="Yu Gothic" charset="-128"/>
                      </a:endParaRPr>
                    </a:p>
                  </a:txBody>
                  <a:tcPr>
                    <a:lnT w="12700" cap="flat" cmpd="sng" algn="ctr">
                      <a:solidFill>
                        <a:schemeClr val="tx1"/>
                      </a:solidFill>
                      <a:prstDash val="solid"/>
                      <a:round/>
                      <a:headEnd type="none" w="med" len="med"/>
                      <a:tailEnd type="none" w="med" len="med"/>
                    </a:lnT>
                  </a:tcPr>
                </a:tc>
                <a:tc>
                  <a:txBody>
                    <a:bodyPr/>
                    <a:lstStyle/>
                    <a:p>
                      <a:pPr algn="l"/>
                      <a:r>
                        <a:rPr kumimoji="1" lang="ja-JP" altLang="en-US" sz="1800" b="0" i="0" dirty="0" smtClean="0">
                          <a:latin typeface="Yu Gothic" charset="-128"/>
                          <a:ea typeface="Yu Gothic" charset="-128"/>
                          <a:cs typeface="Yu Gothic" charset="-128"/>
                        </a:rPr>
                        <a:t>各</a:t>
                      </a:r>
                      <a:r>
                        <a:rPr kumimoji="1" lang="en-US" altLang="ja-JP" sz="1800" b="0" i="0" dirty="0" smtClean="0">
                          <a:latin typeface="Yu Gothic" charset="-128"/>
                          <a:ea typeface="Yu Gothic" charset="-128"/>
                          <a:cs typeface="Yu Gothic" charset="-128"/>
                        </a:rPr>
                        <a:t>2</a:t>
                      </a:r>
                      <a:r>
                        <a:rPr kumimoji="1" lang="ja-JP" altLang="en-US" sz="1800" b="0" i="0" dirty="0" smtClean="0">
                          <a:latin typeface="Yu Gothic" charset="-128"/>
                          <a:ea typeface="Yu Gothic" charset="-128"/>
                          <a:cs typeface="Yu Gothic" charset="-128"/>
                        </a:rPr>
                        <a:t>分</a:t>
                      </a:r>
                      <a:r>
                        <a:rPr kumimoji="1" lang="en-US" altLang="ja-JP" sz="1800" b="0" i="0" dirty="0" smtClean="0">
                          <a:latin typeface="Yu Gothic" charset="-128"/>
                          <a:ea typeface="Yu Gothic" charset="-128"/>
                          <a:cs typeface="Yu Gothic" charset="-128"/>
                        </a:rPr>
                        <a:t>〜4</a:t>
                      </a:r>
                      <a:r>
                        <a:rPr kumimoji="1" lang="ja-JP" altLang="en-US" sz="1800" b="0" i="0" dirty="0" smtClean="0">
                          <a:latin typeface="Yu Gothic" charset="-128"/>
                          <a:ea typeface="Yu Gothic" charset="-128"/>
                          <a:cs typeface="Yu Gothic" charset="-128"/>
                        </a:rPr>
                        <a:t>分程度</a:t>
                      </a:r>
                      <a:endParaRPr kumimoji="1" lang="ja-JP" altLang="en-US" sz="1800" b="0" i="0" dirty="0">
                        <a:latin typeface="Yu Gothic" charset="-128"/>
                        <a:ea typeface="Yu Gothic" charset="-128"/>
                        <a:cs typeface="Yu Gothic" charset="-128"/>
                      </a:endParaRPr>
                    </a:p>
                  </a:txBody>
                  <a:tcPr>
                    <a:lnT w="12700" cap="flat" cmpd="sng" algn="ctr">
                      <a:solidFill>
                        <a:schemeClr val="tx1"/>
                      </a:solidFill>
                      <a:prstDash val="solid"/>
                      <a:round/>
                      <a:headEnd type="none" w="med" len="med"/>
                      <a:tailEnd type="none" w="med" len="med"/>
                    </a:lnT>
                  </a:tcPr>
                </a:tc>
              </a:tr>
              <a:tr h="370840">
                <a:tc>
                  <a:txBody>
                    <a:bodyPr/>
                    <a:lstStyle/>
                    <a:p>
                      <a:r>
                        <a:rPr kumimoji="1" lang="ja-JP" altLang="en-US" sz="1800" b="0" i="0" dirty="0" smtClean="0">
                          <a:latin typeface="Yu Gothic" charset="-128"/>
                          <a:ea typeface="Yu Gothic" charset="-128"/>
                          <a:cs typeface="Yu Gothic" charset="-128"/>
                        </a:rPr>
                        <a:t>サンプリングレート</a:t>
                      </a:r>
                      <a:endParaRPr kumimoji="1" lang="ja-JP" altLang="en-US" sz="1800" b="0" i="0" dirty="0">
                        <a:latin typeface="Yu Gothic" charset="-128"/>
                        <a:ea typeface="Yu Gothic" charset="-128"/>
                        <a:cs typeface="Yu Gothic" charset="-128"/>
                      </a:endParaRPr>
                    </a:p>
                  </a:txBody>
                  <a:tcPr>
                    <a:solidFill>
                      <a:schemeClr val="accent2">
                        <a:lumMod val="20000"/>
                        <a:lumOff val="80000"/>
                      </a:schemeClr>
                    </a:solidFill>
                  </a:tcPr>
                </a:tc>
                <a:tc gridSpan="2">
                  <a:txBody>
                    <a:bodyPr/>
                    <a:lstStyle/>
                    <a:p>
                      <a:pPr algn="ctr"/>
                      <a:r>
                        <a:rPr kumimoji="1" lang="en-US" altLang="ja-JP" sz="1800" b="0" i="0" dirty="0" smtClean="0">
                          <a:latin typeface="Yu Gothic" charset="-128"/>
                          <a:ea typeface="Yu Gothic" charset="-128"/>
                          <a:cs typeface="Yu Gothic" charset="-128"/>
                        </a:rPr>
                        <a:t>44.1kHz</a:t>
                      </a:r>
                    </a:p>
                    <a:p>
                      <a:pPr algn="ctr"/>
                      <a:r>
                        <a:rPr kumimoji="1" lang="en-US" altLang="ja-JP" sz="1800" b="0" i="0" dirty="0" smtClean="0">
                          <a:latin typeface="Yu Gothic" charset="-128"/>
                          <a:ea typeface="Yu Gothic" charset="-128"/>
                          <a:cs typeface="Yu Gothic" charset="-128"/>
                        </a:rPr>
                        <a:t>24bit</a:t>
                      </a:r>
                      <a:endParaRPr kumimoji="1" lang="ja-JP" altLang="en-US" sz="1800" b="0" i="0" dirty="0">
                        <a:latin typeface="Yu Gothic" charset="-128"/>
                        <a:ea typeface="Yu Gothic" charset="-128"/>
                        <a:cs typeface="Yu Gothic" charset="-128"/>
                      </a:endParaRPr>
                    </a:p>
                  </a:txBody>
                  <a:tcPr/>
                </a:tc>
                <a:tc hMerge="1">
                  <a:txBody>
                    <a:bodyPr/>
                    <a:lstStyle/>
                    <a:p>
                      <a:endParaRPr kumimoji="1" lang="ja-JP" altLang="en-US" sz="1800" b="0" i="0" dirty="0">
                        <a:latin typeface="Yu Gothic" charset="-128"/>
                        <a:ea typeface="Yu Gothic" charset="-128"/>
                        <a:cs typeface="Yu Gothic" charset="-128"/>
                      </a:endParaRPr>
                    </a:p>
                  </a:txBody>
                  <a:tcPr/>
                </a:tc>
              </a:tr>
              <a:tr h="370840">
                <a:tc>
                  <a:txBody>
                    <a:bodyPr/>
                    <a:lstStyle/>
                    <a:p>
                      <a:r>
                        <a:rPr kumimoji="1" lang="ja-JP" altLang="en-US" sz="1800" b="0" i="0" dirty="0" smtClean="0">
                          <a:latin typeface="Yu Gothic" charset="-128"/>
                          <a:ea typeface="Yu Gothic" charset="-128"/>
                          <a:cs typeface="Yu Gothic" charset="-128"/>
                        </a:rPr>
                        <a:t>教師データ</a:t>
                      </a:r>
                      <a:endParaRPr kumimoji="1" lang="ja-JP" altLang="en-US" sz="1800" b="0" i="0" dirty="0">
                        <a:latin typeface="Yu Gothic" charset="-128"/>
                        <a:ea typeface="Yu Gothic" charset="-128"/>
                        <a:cs typeface="Yu Gothic" charset="-128"/>
                      </a:endParaRPr>
                    </a:p>
                  </a:txBody>
                  <a:tcPr>
                    <a:solidFill>
                      <a:schemeClr val="accent2">
                        <a:lumMod val="20000"/>
                        <a:lumOff val="80000"/>
                      </a:schemeClr>
                    </a:solidFill>
                  </a:tcPr>
                </a:tc>
                <a:tc>
                  <a:txBody>
                    <a:bodyPr/>
                    <a:lstStyle/>
                    <a:p>
                      <a:r>
                        <a:rPr kumimoji="1" lang="ja-JP" altLang="en-US" sz="1800" b="0" i="0" dirty="0" smtClean="0">
                          <a:latin typeface="Yu Gothic" charset="-128"/>
                          <a:ea typeface="Yu Gothic" charset="-128"/>
                          <a:cs typeface="Yu Gothic" charset="-128"/>
                        </a:rPr>
                        <a:t>あり</a:t>
                      </a:r>
                      <a:endParaRPr kumimoji="1" lang="en-US" altLang="ja-JP" sz="1800" b="0" i="0" dirty="0" smtClean="0">
                        <a:latin typeface="Yu Gothic" charset="-128"/>
                        <a:ea typeface="Yu Gothic" charset="-128"/>
                        <a:cs typeface="Yu Gothic" charset="-128"/>
                      </a:endParaRPr>
                    </a:p>
                  </a:txBody>
                  <a:tcPr/>
                </a:tc>
                <a:tc>
                  <a:txBody>
                    <a:bodyPr/>
                    <a:lstStyle/>
                    <a:p>
                      <a:r>
                        <a:rPr kumimoji="1" lang="ja-JP" altLang="en-US" sz="1800" b="0" i="0" dirty="0" smtClean="0">
                          <a:latin typeface="Yu Gothic" charset="-128"/>
                          <a:ea typeface="Yu Gothic" charset="-128"/>
                          <a:cs typeface="Yu Gothic" charset="-128"/>
                        </a:rPr>
                        <a:t>なし</a:t>
                      </a:r>
                      <a:endParaRPr kumimoji="1" lang="ja-JP" altLang="en-US" sz="1800" b="0" i="0" dirty="0">
                        <a:latin typeface="Yu Gothic" charset="-128"/>
                        <a:ea typeface="Yu Gothic" charset="-128"/>
                        <a:cs typeface="Yu Gothic" charset="-128"/>
                      </a:endParaRPr>
                    </a:p>
                  </a:txBody>
                  <a:tcPr/>
                </a:tc>
              </a:tr>
              <a:tr h="370840">
                <a:tc>
                  <a:txBody>
                    <a:bodyPr/>
                    <a:lstStyle/>
                    <a:p>
                      <a:r>
                        <a:rPr kumimoji="1" lang="ja-JP" altLang="en-US" sz="1800" b="0" i="0" dirty="0" smtClean="0">
                          <a:latin typeface="Yu Gothic" charset="-128"/>
                          <a:ea typeface="Yu Gothic" charset="-128"/>
                          <a:cs typeface="Yu Gothic" charset="-128"/>
                        </a:rPr>
                        <a:t>評価法</a:t>
                      </a:r>
                      <a:endParaRPr kumimoji="1" lang="ja-JP" altLang="en-US" sz="1800" b="0" i="0" dirty="0">
                        <a:latin typeface="Yu Gothic" charset="-128"/>
                        <a:ea typeface="Yu Gothic" charset="-128"/>
                        <a:cs typeface="Yu Gothic" charset="-128"/>
                      </a:endParaRPr>
                    </a:p>
                  </a:txBody>
                  <a:tcPr>
                    <a:solidFill>
                      <a:schemeClr val="accent2">
                        <a:lumMod val="20000"/>
                        <a:lumOff val="80000"/>
                      </a:schemeClr>
                    </a:solidFill>
                  </a:tcPr>
                </a:tc>
                <a:tc grid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en-US" altLang="ja-JP" sz="1800" b="0" i="0" dirty="0" smtClean="0">
                          <a:latin typeface="Yu Gothic" charset="-128"/>
                          <a:ea typeface="Yu Gothic" charset="-128"/>
                          <a:cs typeface="Yu Gothic" charset="-128"/>
                        </a:rPr>
                        <a:t>4-fold</a:t>
                      </a:r>
                      <a:r>
                        <a:rPr kumimoji="1" lang="ja-JP" altLang="en-US" sz="1800" b="0" i="0" dirty="0" smtClean="0">
                          <a:latin typeface="Yu Gothic" charset="-128"/>
                          <a:ea typeface="Yu Gothic" charset="-128"/>
                          <a:cs typeface="Yu Gothic" charset="-128"/>
                        </a:rPr>
                        <a:t> </a:t>
                      </a:r>
                      <a:r>
                        <a:rPr kumimoji="1" lang="en-US" altLang="ja-JP" sz="1800" b="0" i="0" dirty="0" smtClean="0">
                          <a:latin typeface="Yu Gothic" charset="-128"/>
                          <a:ea typeface="Yu Gothic" charset="-128"/>
                          <a:cs typeface="Yu Gothic" charset="-128"/>
                        </a:rPr>
                        <a:t>cross-validation </a:t>
                      </a:r>
                    </a:p>
                  </a:txBody>
                  <a:tcPr/>
                </a:tc>
                <a:tc hMerge="1">
                  <a:txBody>
                    <a:bodyPr/>
                    <a:lstStyle/>
                    <a:p>
                      <a:endParaRPr kumimoji="1" lang="ja-JP" altLang="en-US" sz="1800" b="0" i="0" dirty="0">
                        <a:latin typeface="Yu Gothic" charset="-128"/>
                        <a:ea typeface="Yu Gothic" charset="-128"/>
                        <a:cs typeface="Yu Gothic" charset="-128"/>
                      </a:endParaRPr>
                    </a:p>
                  </a:txBody>
                  <a:tcPr/>
                </a:tc>
              </a:tr>
            </a:tbl>
          </a:graphicData>
        </a:graphic>
      </p:graphicFrame>
    </p:spTree>
    <p:extLst>
      <p:ext uri="{BB962C8B-B14F-4D97-AF65-F5344CB8AC3E}">
        <p14:creationId xmlns:p14="http://schemas.microsoft.com/office/powerpoint/2010/main" val="1013129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コンテンツ プレースホルダー 3"/>
          <p:cNvSpPr txBox="1">
            <a:spLocks/>
          </p:cNvSpPr>
          <p:nvPr/>
        </p:nvSpPr>
        <p:spPr>
          <a:xfrm>
            <a:off x="-72322" y="1113771"/>
            <a:ext cx="3055149" cy="3658240"/>
          </a:xfrm>
          <a:prstGeom prst="rect">
            <a:avLst/>
          </a:prstGeom>
        </p:spPr>
        <p:txBody>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kumimoji="1" sz="2400" b="0" i="0" kern="1200">
                <a:solidFill>
                  <a:schemeClr val="tx1">
                    <a:lumMod val="75000"/>
                    <a:lumOff val="25000"/>
                  </a:schemeClr>
                </a:solidFill>
                <a:latin typeface="Yu Gothic" charset="-128"/>
                <a:ea typeface="Yu Gothic" charset="-128"/>
                <a:cs typeface="Yu Gothic" charset="-128"/>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800" b="0" i="0" kern="1200">
                <a:solidFill>
                  <a:schemeClr val="tx1">
                    <a:lumMod val="75000"/>
                    <a:lumOff val="25000"/>
                  </a:schemeClr>
                </a:solidFill>
                <a:latin typeface="Yu Gothic" charset="-128"/>
                <a:ea typeface="Yu Gothic" charset="-128"/>
                <a:cs typeface="Yu Gothic" charset="-128"/>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600" b="0" i="0" kern="1200">
                <a:solidFill>
                  <a:schemeClr val="tx1">
                    <a:lumMod val="75000"/>
                    <a:lumOff val="25000"/>
                  </a:schemeClr>
                </a:solidFill>
                <a:latin typeface="Yu Gothic" charset="-128"/>
                <a:ea typeface="Yu Gothic" charset="-128"/>
                <a:cs typeface="Yu Gothic" charset="-128"/>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400" b="0" i="0" kern="1200">
                <a:solidFill>
                  <a:schemeClr val="tx1">
                    <a:lumMod val="75000"/>
                    <a:lumOff val="25000"/>
                  </a:schemeClr>
                </a:solidFill>
                <a:latin typeface="Yu Gothic" charset="-128"/>
                <a:ea typeface="Yu Gothic" charset="-128"/>
                <a:cs typeface="Yu Gothic" charset="-128"/>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050" b="0" i="0" kern="1200">
                <a:solidFill>
                  <a:schemeClr val="tx1">
                    <a:lumMod val="75000"/>
                    <a:lumOff val="25000"/>
                  </a:schemeClr>
                </a:solidFill>
                <a:latin typeface="Yu Gothic" charset="-128"/>
                <a:ea typeface="Yu Gothic" charset="-128"/>
                <a:cs typeface="Yu Gothic" charset="-128"/>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9pPr>
          </a:lstStyle>
          <a:p>
            <a:pPr>
              <a:buFont typeface="Wingdings" charset="2"/>
              <a:buChar char="u"/>
            </a:pPr>
            <a:r>
              <a:rPr lang="ja-JP" altLang="en-US" sz="3200" dirty="0" smtClean="0"/>
              <a:t>音響イベント</a:t>
            </a:r>
            <a:endParaRPr lang="en-US" altLang="ja-JP" sz="3200" dirty="0"/>
          </a:p>
        </p:txBody>
      </p:sp>
      <p:sp>
        <p:nvSpPr>
          <p:cNvPr id="2" name="タイトル 1"/>
          <p:cNvSpPr>
            <a:spLocks noGrp="1"/>
          </p:cNvSpPr>
          <p:nvPr>
            <p:ph type="title"/>
          </p:nvPr>
        </p:nvSpPr>
        <p:spPr>
          <a:xfrm>
            <a:off x="822960" y="379371"/>
            <a:ext cx="8064608" cy="734400"/>
          </a:xfrm>
        </p:spPr>
        <p:txBody>
          <a:bodyPr>
            <a:noAutofit/>
          </a:bodyPr>
          <a:lstStyle/>
          <a:p>
            <a:r>
              <a:rPr lang="en-US" altLang="ja-JP" sz="3200" dirty="0" smtClean="0"/>
              <a:t>Sound </a:t>
            </a:r>
            <a:r>
              <a:rPr lang="en-US" altLang="ja-JP" sz="3200" dirty="0"/>
              <a:t>event detection in real life </a:t>
            </a:r>
            <a:r>
              <a:rPr lang="en-US" altLang="ja-JP" sz="3200" dirty="0" smtClean="0"/>
              <a:t>audio</a:t>
            </a:r>
            <a:endParaRPr kumimoji="1" lang="ja-JP" altLang="en-US" sz="3200" dirty="0"/>
          </a:p>
        </p:txBody>
      </p:sp>
      <p:sp>
        <p:nvSpPr>
          <p:cNvPr id="4" name="日付プレースホルダー 3"/>
          <p:cNvSpPr>
            <a:spLocks noGrp="1"/>
          </p:cNvSpPr>
          <p:nvPr>
            <p:ph type="dt" sz="half" idx="10"/>
          </p:nvPr>
        </p:nvSpPr>
        <p:spPr/>
        <p:txBody>
          <a:bodyPr/>
          <a:lstStyle/>
          <a:p>
            <a:fld id="{FDDB1383-1B4E-504F-9CDB-65D3A44ABD45}" type="datetime5">
              <a:rPr lang="ja-JP" altLang="en-US" smtClean="0"/>
              <a:t>2017/10/17</a:t>
            </a:fld>
            <a:endParaRPr lang="en-US"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5</a:t>
            </a:fld>
            <a:endParaRPr lang="en-US" dirty="0"/>
          </a:p>
        </p:txBody>
      </p:sp>
      <p:graphicFrame>
        <p:nvGraphicFramePr>
          <p:cNvPr id="7" name="表 6"/>
          <p:cNvGraphicFramePr>
            <a:graphicFrameLocks noGrp="1"/>
          </p:cNvGraphicFramePr>
          <p:nvPr>
            <p:extLst>
              <p:ext uri="{D42A27DB-BD31-4B8C-83A1-F6EECF244321}">
                <p14:modId xmlns:p14="http://schemas.microsoft.com/office/powerpoint/2010/main" val="1528974087"/>
              </p:ext>
            </p:extLst>
          </p:nvPr>
        </p:nvGraphicFramePr>
        <p:xfrm>
          <a:off x="232479" y="1602055"/>
          <a:ext cx="2750348" cy="3169956"/>
        </p:xfrm>
        <a:graphic>
          <a:graphicData uri="http://schemas.openxmlformats.org/drawingml/2006/table">
            <a:tbl>
              <a:tblPr firstRow="1" bandRow="1">
                <a:tableStyleId>{72833802-FEF1-4C79-8D5D-14CF1EAF98D9}</a:tableStyleId>
              </a:tblPr>
              <a:tblGrid>
                <a:gridCol w="1779897">
                  <a:extLst>
                    <a:ext uri="{9D8B030D-6E8A-4147-A177-3AD203B41FA5}">
                      <a16:colId xmlns:a16="http://schemas.microsoft.com/office/drawing/2014/main" xmlns="" val="20000"/>
                    </a:ext>
                  </a:extLst>
                </a:gridCol>
                <a:gridCol w="970451">
                  <a:extLst>
                    <a:ext uri="{9D8B030D-6E8A-4147-A177-3AD203B41FA5}">
                      <a16:colId xmlns:a16="http://schemas.microsoft.com/office/drawing/2014/main" xmlns="" val="20001"/>
                    </a:ext>
                  </a:extLst>
                </a:gridCol>
              </a:tblGrid>
              <a:tr h="426756">
                <a:tc>
                  <a:txBody>
                    <a:bodyPr/>
                    <a:lstStyle/>
                    <a:p>
                      <a:r>
                        <a:rPr kumimoji="1" lang="ja-JP" altLang="en-US" sz="1800" b="0" i="0" spc="-300" dirty="0" smtClean="0">
                          <a:solidFill>
                            <a:schemeClr val="tx1"/>
                          </a:solidFill>
                          <a:latin typeface="Yu Gothic" charset="-128"/>
                          <a:ea typeface="Yu Gothic" charset="-128"/>
                          <a:cs typeface="Yu Gothic" charset="-128"/>
                        </a:rPr>
                        <a:t>サウンドイベント</a:t>
                      </a:r>
                      <a:endParaRPr kumimoji="1" lang="ja-JP" altLang="en-US" sz="1800" b="0" i="0" spc="-300" dirty="0">
                        <a:solidFill>
                          <a:schemeClr val="tx1"/>
                        </a:solidFill>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dist"/>
                      <a:r>
                        <a:rPr kumimoji="1" lang="ja-JP" altLang="en-US" sz="1800" b="0" i="0" spc="-300" dirty="0" smtClean="0">
                          <a:solidFill>
                            <a:schemeClr val="tx1"/>
                          </a:solidFill>
                          <a:latin typeface="Yu Gothic" charset="-128"/>
                          <a:ea typeface="Yu Gothic" charset="-128"/>
                          <a:cs typeface="Yu Gothic" charset="-128"/>
                        </a:rPr>
                        <a:t>発生回数</a:t>
                      </a:r>
                      <a:endParaRPr kumimoji="1" lang="ja-JP" altLang="en-US" sz="1800" b="0" i="0" spc="-300" dirty="0">
                        <a:solidFill>
                          <a:schemeClr val="tx1"/>
                        </a:solidFill>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xmlns="" val="10000"/>
                  </a:ext>
                </a:extLst>
              </a:tr>
              <a:tr h="426756">
                <a:tc>
                  <a:txBody>
                    <a:bodyPr/>
                    <a:lstStyle/>
                    <a:p>
                      <a:r>
                        <a:rPr kumimoji="1" lang="ja-JP" altLang="en-US" sz="2400" b="0" i="0" dirty="0" smtClean="0">
                          <a:solidFill>
                            <a:schemeClr val="tx1"/>
                          </a:solidFill>
                          <a:latin typeface="Yu Gothic" charset="-128"/>
                          <a:ea typeface="Yu Gothic" charset="-128"/>
                          <a:cs typeface="Yu Gothic" charset="-128"/>
                        </a:rPr>
                        <a:t>ブレーキ音</a:t>
                      </a:r>
                      <a:endParaRPr kumimoji="1" lang="ja-JP" altLang="en-US" sz="2400" b="0" i="0" dirty="0">
                        <a:solidFill>
                          <a:schemeClr val="tx1"/>
                        </a:solidFill>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2400" b="0" i="0" dirty="0" smtClean="0">
                          <a:solidFill>
                            <a:schemeClr val="tx1"/>
                          </a:solidFill>
                          <a:latin typeface="Yu Gothic" charset="-128"/>
                          <a:ea typeface="Yu Gothic" charset="-128"/>
                          <a:cs typeface="Yu Gothic" charset="-128"/>
                        </a:rPr>
                        <a:t>59</a:t>
                      </a:r>
                      <a:endParaRPr kumimoji="1" lang="ja-JP" altLang="en-US" sz="2400" b="0" i="0" dirty="0">
                        <a:solidFill>
                          <a:schemeClr val="tx1"/>
                        </a:solidFill>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426756">
                <a:tc>
                  <a:txBody>
                    <a:bodyPr/>
                    <a:lstStyle/>
                    <a:p>
                      <a:r>
                        <a:rPr kumimoji="1" lang="ja-JP" altLang="en-US" sz="2400" b="0" i="0" dirty="0" smtClean="0">
                          <a:solidFill>
                            <a:schemeClr val="tx1"/>
                          </a:solidFill>
                          <a:latin typeface="Yu Gothic" charset="-128"/>
                          <a:ea typeface="Yu Gothic" charset="-128"/>
                          <a:cs typeface="Yu Gothic" charset="-128"/>
                        </a:rPr>
                        <a:t>車</a:t>
                      </a:r>
                      <a:endParaRPr kumimoji="1" lang="ja-JP" altLang="en-US" sz="2400" b="0" i="0" dirty="0">
                        <a:solidFill>
                          <a:schemeClr val="tx1"/>
                        </a:solidFill>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2400" b="0" i="0" dirty="0" smtClean="0">
                          <a:solidFill>
                            <a:schemeClr val="tx1"/>
                          </a:solidFill>
                          <a:latin typeface="Yu Gothic" charset="-128"/>
                          <a:ea typeface="Yu Gothic" charset="-128"/>
                          <a:cs typeface="Yu Gothic" charset="-128"/>
                        </a:rPr>
                        <a:t>304</a:t>
                      </a:r>
                      <a:endParaRPr kumimoji="1" lang="ja-JP" altLang="en-US" sz="2400" b="0" i="0" dirty="0">
                        <a:solidFill>
                          <a:schemeClr val="tx1"/>
                        </a:solidFill>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426756">
                <a:tc>
                  <a:txBody>
                    <a:bodyPr/>
                    <a:lstStyle/>
                    <a:p>
                      <a:r>
                        <a:rPr kumimoji="1" lang="ja-JP" altLang="en-US" sz="2400" b="0" i="0" dirty="0" smtClean="0">
                          <a:solidFill>
                            <a:schemeClr val="tx1"/>
                          </a:solidFill>
                          <a:latin typeface="Yu Gothic" charset="-128"/>
                          <a:ea typeface="Yu Gothic" charset="-128"/>
                          <a:cs typeface="Yu Gothic" charset="-128"/>
                        </a:rPr>
                        <a:t>子供</a:t>
                      </a:r>
                      <a:endParaRPr kumimoji="1" lang="ja-JP" altLang="en-US" sz="2400" b="0" i="0" dirty="0">
                        <a:solidFill>
                          <a:schemeClr val="tx1"/>
                        </a:solidFill>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2400" b="0" i="0" dirty="0" smtClean="0">
                          <a:solidFill>
                            <a:schemeClr val="tx1"/>
                          </a:solidFill>
                          <a:latin typeface="Yu Gothic" charset="-128"/>
                          <a:ea typeface="Yu Gothic" charset="-128"/>
                          <a:cs typeface="Yu Gothic" charset="-128"/>
                        </a:rPr>
                        <a:t>58</a:t>
                      </a:r>
                      <a:endParaRPr kumimoji="1" lang="ja-JP" altLang="en-US" sz="2400" b="0" i="0" dirty="0">
                        <a:solidFill>
                          <a:schemeClr val="tx1"/>
                        </a:solidFill>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426756">
                <a:tc>
                  <a:txBody>
                    <a:bodyPr/>
                    <a:lstStyle/>
                    <a:p>
                      <a:r>
                        <a:rPr kumimoji="1" lang="ja-JP" altLang="en-US" sz="2400" b="0" i="0" dirty="0" smtClean="0">
                          <a:solidFill>
                            <a:schemeClr val="tx1"/>
                          </a:solidFill>
                          <a:latin typeface="Yu Gothic" charset="-128"/>
                          <a:ea typeface="Yu Gothic" charset="-128"/>
                          <a:cs typeface="Yu Gothic" charset="-128"/>
                        </a:rPr>
                        <a:t>大型車両</a:t>
                      </a:r>
                      <a:endParaRPr kumimoji="1" lang="ja-JP" altLang="en-US" sz="2400" b="0" i="0" dirty="0">
                        <a:solidFill>
                          <a:schemeClr val="tx1"/>
                        </a:solidFill>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2400" b="0" i="0" dirty="0" smtClean="0">
                          <a:solidFill>
                            <a:schemeClr val="tx1"/>
                          </a:solidFill>
                          <a:latin typeface="Yu Gothic" charset="-128"/>
                          <a:ea typeface="Yu Gothic" charset="-128"/>
                          <a:cs typeface="Yu Gothic" charset="-128"/>
                        </a:rPr>
                        <a:t>61</a:t>
                      </a:r>
                      <a:endParaRPr kumimoji="1" lang="ja-JP" altLang="en-US" sz="2400" b="0" i="0" dirty="0">
                        <a:solidFill>
                          <a:schemeClr val="tx1"/>
                        </a:solidFill>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426756">
                <a:tc>
                  <a:txBody>
                    <a:bodyPr/>
                    <a:lstStyle/>
                    <a:p>
                      <a:r>
                        <a:rPr kumimoji="1" lang="ja-JP" altLang="en-US" sz="2400" b="0" i="0" dirty="0" smtClean="0">
                          <a:solidFill>
                            <a:schemeClr val="tx1"/>
                          </a:solidFill>
                          <a:latin typeface="Yu Gothic" charset="-128"/>
                          <a:ea typeface="Yu Gothic" charset="-128"/>
                          <a:cs typeface="Yu Gothic" charset="-128"/>
                        </a:rPr>
                        <a:t>会話音</a:t>
                      </a:r>
                      <a:endParaRPr kumimoji="1" lang="en-US" altLang="ja-JP" sz="2400" b="0" i="0" dirty="0" smtClean="0">
                        <a:solidFill>
                          <a:schemeClr val="tx1"/>
                        </a:solidFill>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2400" b="0" i="0" smtClean="0">
                          <a:solidFill>
                            <a:schemeClr val="tx1"/>
                          </a:solidFill>
                          <a:latin typeface="Yu Gothic" charset="-128"/>
                          <a:ea typeface="Yu Gothic" charset="-128"/>
                          <a:cs typeface="Yu Gothic" charset="-128"/>
                        </a:rPr>
                        <a:t>117</a:t>
                      </a:r>
                      <a:endParaRPr kumimoji="1" lang="ja-JP" altLang="en-US" sz="2400" b="0" i="0" dirty="0">
                        <a:solidFill>
                          <a:schemeClr val="tx1"/>
                        </a:solidFill>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426756">
                <a:tc>
                  <a:txBody>
                    <a:bodyPr/>
                    <a:lstStyle/>
                    <a:p>
                      <a:r>
                        <a:rPr kumimoji="1" lang="ja-JP" altLang="en-US" sz="2400" b="0" i="0" dirty="0" smtClean="0">
                          <a:solidFill>
                            <a:schemeClr val="tx1"/>
                          </a:solidFill>
                          <a:latin typeface="Yu Gothic" charset="-128"/>
                          <a:ea typeface="Yu Gothic" charset="-128"/>
                          <a:cs typeface="Yu Gothic" charset="-128"/>
                        </a:rPr>
                        <a:t>歩行音</a:t>
                      </a:r>
                      <a:endParaRPr kumimoji="1" lang="ja-JP" altLang="en-US" sz="2400" b="0" i="0" dirty="0">
                        <a:solidFill>
                          <a:schemeClr val="tx1"/>
                        </a:solidFill>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2400" b="0" i="0" dirty="0" smtClean="0">
                          <a:solidFill>
                            <a:schemeClr val="tx1"/>
                          </a:solidFill>
                          <a:latin typeface="Yu Gothic" charset="-128"/>
                          <a:ea typeface="Yu Gothic" charset="-128"/>
                          <a:cs typeface="Yu Gothic" charset="-128"/>
                        </a:rPr>
                        <a:t>130</a:t>
                      </a:r>
                      <a:endParaRPr kumimoji="1" lang="ja-JP" altLang="en-US" sz="2400" b="0" i="0" dirty="0">
                        <a:solidFill>
                          <a:schemeClr val="tx1"/>
                        </a:solidFill>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12" name="コンテンツ プレースホルダー 2"/>
          <p:cNvSpPr txBox="1">
            <a:spLocks/>
          </p:cNvSpPr>
          <p:nvPr/>
        </p:nvSpPr>
        <p:spPr>
          <a:xfrm>
            <a:off x="2984330" y="1113772"/>
            <a:ext cx="5903238" cy="5168495"/>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kumimoji="1" sz="2400" b="0" i="0" kern="1200">
                <a:solidFill>
                  <a:schemeClr val="tx1">
                    <a:lumMod val="75000"/>
                    <a:lumOff val="25000"/>
                  </a:schemeClr>
                </a:solidFill>
                <a:latin typeface="Yu Gothic" charset="-128"/>
                <a:ea typeface="Yu Gothic" charset="-128"/>
                <a:cs typeface="Yu Gothic" charset="-128"/>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800" b="0" i="0" kern="1200">
                <a:solidFill>
                  <a:schemeClr val="tx1">
                    <a:lumMod val="75000"/>
                    <a:lumOff val="25000"/>
                  </a:schemeClr>
                </a:solidFill>
                <a:latin typeface="Yu Gothic" charset="-128"/>
                <a:ea typeface="Yu Gothic" charset="-128"/>
                <a:cs typeface="Yu Gothic" charset="-128"/>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600" b="0" i="0" kern="1200">
                <a:solidFill>
                  <a:schemeClr val="tx1">
                    <a:lumMod val="75000"/>
                    <a:lumOff val="25000"/>
                  </a:schemeClr>
                </a:solidFill>
                <a:latin typeface="Yu Gothic" charset="-128"/>
                <a:ea typeface="Yu Gothic" charset="-128"/>
                <a:cs typeface="Yu Gothic" charset="-128"/>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400" b="0" i="0" kern="1200">
                <a:solidFill>
                  <a:schemeClr val="tx1">
                    <a:lumMod val="75000"/>
                    <a:lumOff val="25000"/>
                  </a:schemeClr>
                </a:solidFill>
                <a:latin typeface="Yu Gothic" charset="-128"/>
                <a:ea typeface="Yu Gothic" charset="-128"/>
                <a:cs typeface="Yu Gothic" charset="-128"/>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050" b="0" i="0" kern="1200">
                <a:solidFill>
                  <a:schemeClr val="tx1">
                    <a:lumMod val="75000"/>
                    <a:lumOff val="25000"/>
                  </a:schemeClr>
                </a:solidFill>
                <a:latin typeface="Yu Gothic" charset="-128"/>
                <a:ea typeface="Yu Gothic" charset="-128"/>
                <a:cs typeface="Yu Gothic" charset="-128"/>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9pPr>
          </a:lstStyle>
          <a:p>
            <a:pPr>
              <a:buFont typeface="Wingdings" charset="2"/>
              <a:buChar char="u"/>
            </a:pPr>
            <a:r>
              <a:rPr lang="ja-JP" altLang="en-US" sz="3200" dirty="0" smtClean="0"/>
              <a:t>教師データ</a:t>
            </a:r>
            <a:endParaRPr lang="en-US" altLang="ja-JP" sz="3200" dirty="0" smtClean="0"/>
          </a:p>
          <a:p>
            <a:pPr>
              <a:buFont typeface="Wingdings" charset="2"/>
              <a:buChar char="u"/>
            </a:pPr>
            <a:endParaRPr lang="en-US" altLang="ja-JP" sz="3200" dirty="0"/>
          </a:p>
          <a:p>
            <a:pPr>
              <a:buFont typeface="Wingdings" charset="2"/>
              <a:buChar char="u"/>
            </a:pPr>
            <a:endParaRPr lang="en-US" altLang="ja-JP" sz="3200" dirty="0" smtClean="0"/>
          </a:p>
          <a:p>
            <a:pPr>
              <a:buFont typeface="Wingdings" charset="2"/>
              <a:buChar char="u"/>
            </a:pPr>
            <a:endParaRPr lang="en-US" altLang="ja-JP" sz="3200" dirty="0"/>
          </a:p>
          <a:p>
            <a:pPr>
              <a:buFont typeface="Wingdings" charset="2"/>
              <a:buChar char="u"/>
            </a:pPr>
            <a:endParaRPr lang="en-US" altLang="ja-JP" sz="3200" dirty="0" smtClean="0"/>
          </a:p>
          <a:p>
            <a:pPr lvl="1">
              <a:buFont typeface="Wingdings" charset="2"/>
              <a:buChar char="l"/>
            </a:pPr>
            <a:endParaRPr lang="en-US" altLang="ja-JP" sz="4400" dirty="0"/>
          </a:p>
          <a:p>
            <a:pPr lvl="1">
              <a:buFont typeface="Arial" charset="0"/>
              <a:buChar char="•"/>
            </a:pPr>
            <a:r>
              <a:rPr lang="ja-JP" altLang="en-US" sz="2400" dirty="0" smtClean="0"/>
              <a:t>ラベルは１</a:t>
            </a:r>
            <a:r>
              <a:rPr lang="en-US" altLang="ja-JP" sz="2400" dirty="0" smtClean="0"/>
              <a:t>s〜60s</a:t>
            </a:r>
            <a:r>
              <a:rPr lang="ja-JP" altLang="en-US" sz="2400" dirty="0" smtClean="0"/>
              <a:t>超と様々</a:t>
            </a:r>
            <a:r>
              <a:rPr lang="en-US" altLang="ja-JP" sz="2400" dirty="0" smtClean="0"/>
              <a:t>(</a:t>
            </a:r>
            <a:r>
              <a:rPr lang="ja-JP" altLang="en-US" sz="2400" dirty="0" smtClean="0"/>
              <a:t>平均</a:t>
            </a:r>
            <a:r>
              <a:rPr lang="en-US" altLang="ja-JP" sz="2400" dirty="0" smtClean="0"/>
              <a:t>9s)</a:t>
            </a:r>
          </a:p>
          <a:p>
            <a:pPr lvl="1">
              <a:buFont typeface="Arial" charset="0"/>
              <a:buChar char="•"/>
            </a:pPr>
            <a:r>
              <a:rPr lang="en-US" altLang="ja-JP" sz="2400" dirty="0" smtClean="0"/>
              <a:t>1</a:t>
            </a:r>
            <a:r>
              <a:rPr lang="ja-JP" altLang="en-US" sz="2400" dirty="0" smtClean="0"/>
              <a:t>ファイル辺り平均</a:t>
            </a:r>
            <a:r>
              <a:rPr lang="en-US" altLang="ja-JP" sz="2400" dirty="0" smtClean="0"/>
              <a:t>27</a:t>
            </a:r>
            <a:r>
              <a:rPr lang="ja-JP" altLang="en-US" sz="2400" dirty="0" smtClean="0"/>
              <a:t>個のラベルがあり内半数がオーバーラップ</a:t>
            </a:r>
            <a:endParaRPr lang="en-US" altLang="ja-JP" sz="2400" dirty="0" smtClean="0"/>
          </a:p>
          <a:p>
            <a:pPr marL="150876" lvl="1" indent="0">
              <a:buNone/>
            </a:pPr>
            <a:endParaRPr lang="en-US" altLang="ja-JP" sz="2400" dirty="0"/>
          </a:p>
          <a:p>
            <a:pPr marL="150876" lvl="1" indent="0">
              <a:buNone/>
            </a:pPr>
            <a:endParaRPr lang="en-US" altLang="ja-JP" sz="2600" dirty="0" smtClean="0"/>
          </a:p>
          <a:p>
            <a:pPr marL="0" indent="0">
              <a:buNone/>
            </a:pPr>
            <a:endParaRPr lang="ja-JP" altLang="en-US" dirty="0"/>
          </a:p>
        </p:txBody>
      </p:sp>
      <p:graphicFrame>
        <p:nvGraphicFramePr>
          <p:cNvPr id="13" name="表 12"/>
          <p:cNvGraphicFramePr>
            <a:graphicFrameLocks noGrp="1"/>
          </p:cNvGraphicFramePr>
          <p:nvPr>
            <p:extLst>
              <p:ext uri="{D42A27DB-BD31-4B8C-83A1-F6EECF244321}">
                <p14:modId xmlns:p14="http://schemas.microsoft.com/office/powerpoint/2010/main" val="1216904784"/>
              </p:ext>
            </p:extLst>
          </p:nvPr>
        </p:nvGraphicFramePr>
        <p:xfrm>
          <a:off x="3177707" y="1602055"/>
          <a:ext cx="5851995" cy="2956387"/>
        </p:xfrm>
        <a:graphic>
          <a:graphicData uri="http://schemas.openxmlformats.org/drawingml/2006/table">
            <a:tbl>
              <a:tblPr firstRow="1" bandRow="1">
                <a:tableStyleId>{21E4AEA4-8DFA-4A89-87EB-49C32662AFE0}</a:tableStyleId>
              </a:tblPr>
              <a:tblGrid>
                <a:gridCol w="1222843">
                  <a:extLst>
                    <a:ext uri="{9D8B030D-6E8A-4147-A177-3AD203B41FA5}">
                      <a16:colId xmlns:a16="http://schemas.microsoft.com/office/drawing/2014/main" xmlns="" val="4249808677"/>
                    </a:ext>
                  </a:extLst>
                </a:gridCol>
                <a:gridCol w="1428750">
                  <a:extLst>
                    <a:ext uri="{9D8B030D-6E8A-4147-A177-3AD203B41FA5}">
                      <a16:colId xmlns:a16="http://schemas.microsoft.com/office/drawing/2014/main" xmlns="" val="3883029739"/>
                    </a:ext>
                  </a:extLst>
                </a:gridCol>
                <a:gridCol w="1557338">
                  <a:extLst>
                    <a:ext uri="{9D8B030D-6E8A-4147-A177-3AD203B41FA5}">
                      <a16:colId xmlns:a16="http://schemas.microsoft.com/office/drawing/2014/main" xmlns="" val="2912365884"/>
                    </a:ext>
                  </a:extLst>
                </a:gridCol>
                <a:gridCol w="1643064">
                  <a:extLst>
                    <a:ext uri="{9D8B030D-6E8A-4147-A177-3AD203B41FA5}">
                      <a16:colId xmlns:a16="http://schemas.microsoft.com/office/drawing/2014/main" xmlns="" val="1699755083"/>
                    </a:ext>
                  </a:extLst>
                </a:gridCol>
              </a:tblGrid>
              <a:tr h="779741">
                <a:tc>
                  <a:txBody>
                    <a:bodyPr/>
                    <a:lstStyle/>
                    <a:p>
                      <a:pPr algn="ctr"/>
                      <a:r>
                        <a:rPr kumimoji="1" lang="ja-JP" altLang="en-US" sz="1600" b="0" i="0" dirty="0" smtClean="0">
                          <a:solidFill>
                            <a:schemeClr val="tx1"/>
                          </a:solidFill>
                          <a:latin typeface="Yu Gothic" charset="-128"/>
                          <a:ea typeface="Yu Gothic" charset="-128"/>
                          <a:cs typeface="Yu Gothic" charset="-128"/>
                        </a:rPr>
                        <a:t>ファイル名</a:t>
                      </a:r>
                      <a:endParaRPr kumimoji="1" lang="ja-JP" altLang="en-US" sz="1600" b="0" i="0" dirty="0">
                        <a:solidFill>
                          <a:schemeClr val="tx1"/>
                        </a:solidFill>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600" b="0" i="0" dirty="0" smtClean="0">
                          <a:solidFill>
                            <a:schemeClr val="tx1"/>
                          </a:solidFill>
                          <a:latin typeface="Yu Gothic" charset="-128"/>
                          <a:ea typeface="Yu Gothic" charset="-128"/>
                          <a:cs typeface="Yu Gothic" charset="-128"/>
                        </a:rPr>
                        <a:t>イベント開始時刻</a:t>
                      </a:r>
                      <a:r>
                        <a:rPr kumimoji="1" lang="en-US" altLang="ja-JP" sz="1600" b="0" i="0" dirty="0" smtClean="0">
                          <a:solidFill>
                            <a:schemeClr val="tx1"/>
                          </a:solidFill>
                          <a:latin typeface="Yu Gothic" charset="-128"/>
                          <a:ea typeface="Yu Gothic" charset="-128"/>
                          <a:cs typeface="Yu Gothic" charset="-128"/>
                        </a:rPr>
                        <a:t>[s]</a:t>
                      </a:r>
                      <a:endParaRPr kumimoji="1" lang="ja-JP" altLang="en-US" sz="1600" b="0" i="0" dirty="0">
                        <a:solidFill>
                          <a:schemeClr val="tx1"/>
                        </a:solidFill>
                        <a:latin typeface="Yu Gothic" charset="-128"/>
                        <a:ea typeface="Yu Gothic" charset="-128"/>
                        <a:cs typeface="Yu Gothic"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600" b="0" i="0" dirty="0" smtClean="0">
                          <a:solidFill>
                            <a:schemeClr val="tx1"/>
                          </a:solidFill>
                          <a:latin typeface="Yu Gothic" charset="-128"/>
                          <a:ea typeface="Yu Gothic" charset="-128"/>
                          <a:cs typeface="Yu Gothic" charset="-128"/>
                        </a:rPr>
                        <a:t>イベント終了時刻</a:t>
                      </a:r>
                      <a:r>
                        <a:rPr kumimoji="1" lang="en-US" altLang="ja-JP" sz="1600" b="0" i="0" dirty="0" smtClean="0">
                          <a:solidFill>
                            <a:schemeClr val="tx1"/>
                          </a:solidFill>
                          <a:latin typeface="Yu Gothic" charset="-128"/>
                          <a:ea typeface="Yu Gothic" charset="-128"/>
                          <a:cs typeface="Yu Gothic" charset="-128"/>
                        </a:rPr>
                        <a:t>[s]</a:t>
                      </a:r>
                      <a:endParaRPr kumimoji="1" lang="ja-JP" altLang="en-US" sz="1600" b="0" i="0" dirty="0">
                        <a:solidFill>
                          <a:schemeClr val="tx1"/>
                        </a:solidFill>
                        <a:latin typeface="Yu Gothic" charset="-128"/>
                        <a:ea typeface="Yu Gothic" charset="-128"/>
                        <a:cs typeface="Yu Gothic"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600" b="0" i="0" dirty="0" smtClean="0">
                          <a:solidFill>
                            <a:schemeClr val="tx1"/>
                          </a:solidFill>
                          <a:latin typeface="Yu Gothic" charset="-128"/>
                          <a:ea typeface="Yu Gothic" charset="-128"/>
                          <a:cs typeface="Yu Gothic" charset="-128"/>
                        </a:rPr>
                        <a:t>イベントラベル</a:t>
                      </a:r>
                      <a:endParaRPr kumimoji="1" lang="ja-JP" altLang="en-US" sz="1600" b="0" i="0" dirty="0">
                        <a:solidFill>
                          <a:schemeClr val="tx1"/>
                        </a:solidFill>
                        <a:latin typeface="Yu Gothic" charset="-128"/>
                        <a:ea typeface="Yu Gothic" charset="-128"/>
                        <a:cs typeface="Yu Gothic" charset="-128"/>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xmlns="" val="3176557306"/>
                  </a:ext>
                </a:extLst>
              </a:tr>
              <a:tr h="35136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smtClean="0">
                          <a:ln>
                            <a:noFill/>
                          </a:ln>
                          <a:solidFill>
                            <a:prstClr val="black"/>
                          </a:solidFill>
                          <a:effectLst/>
                          <a:uLnTx/>
                          <a:uFillTx/>
                          <a:latin typeface="Yu Gothic" charset="-128"/>
                          <a:ea typeface="Yu Gothic" charset="-128"/>
                          <a:cs typeface="Yu Gothic" charset="-128"/>
                        </a:rPr>
                        <a:t>b099.wav</a:t>
                      </a:r>
                      <a:endParaRPr kumimoji="1" lang="ja-JP" altLang="en-US" sz="1600" b="0" i="0" u="none" strike="noStrike" kern="1200" cap="none" spc="0" normalizeH="0" baseline="0" noProof="0" dirty="0">
                        <a:ln>
                          <a:noFill/>
                        </a:ln>
                        <a:solidFill>
                          <a:prstClr val="black"/>
                        </a:solidFill>
                        <a:effectLst/>
                        <a:uLnTx/>
                        <a:uFillTx/>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600" b="0" i="0" dirty="0" smtClean="0">
                          <a:solidFill>
                            <a:schemeClr val="tx1"/>
                          </a:solidFill>
                          <a:latin typeface="Yu Gothic" charset="-128"/>
                          <a:ea typeface="Yu Gothic" charset="-128"/>
                          <a:cs typeface="Yu Gothic" charset="-128"/>
                        </a:rPr>
                        <a:t>0.186989</a:t>
                      </a:r>
                      <a:endParaRPr kumimoji="1" lang="ja-JP" altLang="en-US" sz="1600" b="0" i="0" dirty="0">
                        <a:solidFill>
                          <a:schemeClr val="tx1"/>
                        </a:solidFill>
                        <a:latin typeface="Yu Gothic" charset="-128"/>
                        <a:ea typeface="Yu Gothic" charset="-128"/>
                        <a:cs typeface="Yu Gothic"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600" b="0" i="0" dirty="0" smtClean="0">
                          <a:solidFill>
                            <a:schemeClr val="tx1"/>
                          </a:solidFill>
                          <a:latin typeface="Yu Gothic" charset="-128"/>
                          <a:ea typeface="Yu Gothic" charset="-128"/>
                          <a:cs typeface="Yu Gothic" charset="-128"/>
                        </a:rPr>
                        <a:t>2.558792</a:t>
                      </a:r>
                      <a:endParaRPr kumimoji="1" lang="ja-JP" altLang="en-US" sz="1600" b="0" i="0" dirty="0">
                        <a:solidFill>
                          <a:schemeClr val="tx1"/>
                        </a:solidFill>
                        <a:latin typeface="Yu Gothic" charset="-128"/>
                        <a:ea typeface="Yu Gothic" charset="-128"/>
                        <a:cs typeface="Yu Gothic"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600" b="0" i="0" dirty="0" smtClean="0">
                          <a:solidFill>
                            <a:schemeClr val="tx1"/>
                          </a:solidFill>
                          <a:latin typeface="Yu Gothic" charset="-128"/>
                          <a:ea typeface="Yu Gothic" charset="-128"/>
                          <a:cs typeface="Yu Gothic" charset="-128"/>
                        </a:rPr>
                        <a:t>car</a:t>
                      </a:r>
                      <a:endParaRPr kumimoji="1" lang="ja-JP" altLang="en-US" sz="1600" b="0" i="0" dirty="0">
                        <a:solidFill>
                          <a:schemeClr val="tx1"/>
                        </a:solidFill>
                        <a:latin typeface="Yu Gothic" charset="-128"/>
                        <a:ea typeface="Yu Gothic" charset="-128"/>
                        <a:cs typeface="Yu Gothic" charset="-128"/>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078503807"/>
                  </a:ext>
                </a:extLst>
              </a:tr>
              <a:tr h="35136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smtClean="0">
                          <a:ln>
                            <a:noFill/>
                          </a:ln>
                          <a:solidFill>
                            <a:prstClr val="black"/>
                          </a:solidFill>
                          <a:effectLst/>
                          <a:uLnTx/>
                          <a:uFillTx/>
                          <a:latin typeface="Yu Gothic" charset="-128"/>
                          <a:ea typeface="Yu Gothic" charset="-128"/>
                          <a:cs typeface="Yu Gothic" charset="-128"/>
                        </a:rPr>
                        <a:t>b099.wav</a:t>
                      </a:r>
                      <a:endParaRPr kumimoji="1" lang="ja-JP" altLang="en-US" sz="1600" b="0" i="0" u="none" strike="noStrike" kern="1200" cap="none" spc="0" normalizeH="0" baseline="0" noProof="0" dirty="0">
                        <a:ln>
                          <a:noFill/>
                        </a:ln>
                        <a:solidFill>
                          <a:prstClr val="black"/>
                        </a:solidFill>
                        <a:effectLst/>
                        <a:uLnTx/>
                        <a:uFillTx/>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600" b="0" i="0" dirty="0" smtClean="0">
                          <a:solidFill>
                            <a:schemeClr val="tx1"/>
                          </a:solidFill>
                          <a:latin typeface="Yu Gothic" charset="-128"/>
                          <a:ea typeface="Yu Gothic" charset="-128"/>
                          <a:cs typeface="Yu Gothic" charset="-128"/>
                        </a:rPr>
                        <a:t>2.421011</a:t>
                      </a:r>
                      <a:endParaRPr kumimoji="1" lang="ja-JP" altLang="en-US" sz="1600" b="0" i="0" dirty="0">
                        <a:solidFill>
                          <a:schemeClr val="tx1"/>
                        </a:solidFill>
                        <a:latin typeface="Yu Gothic" charset="-128"/>
                        <a:ea typeface="Yu Gothic" charset="-128"/>
                        <a:cs typeface="Yu Gothic"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600" b="0" i="0" dirty="0" smtClean="0">
                          <a:solidFill>
                            <a:schemeClr val="tx1"/>
                          </a:solidFill>
                          <a:latin typeface="Yu Gothic" charset="-128"/>
                          <a:ea typeface="Yu Gothic" charset="-128"/>
                          <a:cs typeface="Yu Gothic" charset="-128"/>
                        </a:rPr>
                        <a:t>4.536935</a:t>
                      </a:r>
                      <a:endParaRPr kumimoji="1" lang="ja-JP" altLang="en-US" sz="1600" b="0" i="0" dirty="0">
                        <a:solidFill>
                          <a:schemeClr val="tx1"/>
                        </a:solidFill>
                        <a:latin typeface="Yu Gothic" charset="-128"/>
                        <a:ea typeface="Yu Gothic" charset="-128"/>
                        <a:cs typeface="Yu Gothic"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600" b="0" i="0" dirty="0" smtClean="0">
                          <a:solidFill>
                            <a:schemeClr val="tx1"/>
                          </a:solidFill>
                          <a:latin typeface="Yu Gothic" charset="-128"/>
                          <a:ea typeface="Yu Gothic" charset="-128"/>
                          <a:cs typeface="Yu Gothic" charset="-128"/>
                        </a:rPr>
                        <a:t>car</a:t>
                      </a:r>
                      <a:endParaRPr kumimoji="1" lang="ja-JP" altLang="en-US" sz="1600" b="0" i="0" dirty="0">
                        <a:solidFill>
                          <a:schemeClr val="tx1"/>
                        </a:solidFill>
                        <a:latin typeface="Yu Gothic" charset="-128"/>
                        <a:ea typeface="Yu Gothic" charset="-128"/>
                        <a:cs typeface="Yu Gothic" charset="-128"/>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078701722"/>
                  </a:ext>
                </a:extLst>
              </a:tr>
              <a:tr h="35136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smtClean="0">
                          <a:ln>
                            <a:noFill/>
                          </a:ln>
                          <a:solidFill>
                            <a:prstClr val="black"/>
                          </a:solidFill>
                          <a:effectLst/>
                          <a:uLnTx/>
                          <a:uFillTx/>
                          <a:latin typeface="Yu Gothic" charset="-128"/>
                          <a:ea typeface="Yu Gothic" charset="-128"/>
                          <a:cs typeface="Yu Gothic" charset="-128"/>
                        </a:rPr>
                        <a:t>b099.wav</a:t>
                      </a:r>
                      <a:endParaRPr kumimoji="1" lang="ja-JP" altLang="en-US" sz="1600" b="0" i="0" u="none" strike="noStrike" kern="1200" cap="none" spc="0" normalizeH="0" baseline="0" noProof="0" dirty="0">
                        <a:ln>
                          <a:noFill/>
                        </a:ln>
                        <a:solidFill>
                          <a:prstClr val="black"/>
                        </a:solidFill>
                        <a:effectLst/>
                        <a:uLnTx/>
                        <a:uFillTx/>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600" b="0" i="0" dirty="0" smtClean="0">
                          <a:solidFill>
                            <a:schemeClr val="tx1"/>
                          </a:solidFill>
                          <a:latin typeface="Yu Gothic" charset="-128"/>
                          <a:ea typeface="Yu Gothic" charset="-128"/>
                          <a:cs typeface="Yu Gothic" charset="-128"/>
                        </a:rPr>
                        <a:t>4.271214</a:t>
                      </a:r>
                      <a:endParaRPr kumimoji="1" lang="ja-JP" altLang="en-US" sz="1600" b="0" i="0" dirty="0">
                        <a:solidFill>
                          <a:schemeClr val="tx1"/>
                        </a:solidFill>
                        <a:latin typeface="Yu Gothic" charset="-128"/>
                        <a:ea typeface="Yu Gothic" charset="-128"/>
                        <a:cs typeface="Yu Gothic"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600" b="0" i="0" dirty="0" smtClean="0">
                          <a:solidFill>
                            <a:schemeClr val="tx1"/>
                          </a:solidFill>
                          <a:latin typeface="Yu Gothic" charset="-128"/>
                          <a:ea typeface="Yu Gothic" charset="-128"/>
                          <a:cs typeface="Yu Gothic" charset="-128"/>
                        </a:rPr>
                        <a:t>10.530413</a:t>
                      </a:r>
                      <a:endParaRPr kumimoji="1" lang="ja-JP" altLang="en-US" sz="1600" b="0" i="0" dirty="0">
                        <a:solidFill>
                          <a:schemeClr val="tx1"/>
                        </a:solidFill>
                        <a:latin typeface="Yu Gothic" charset="-128"/>
                        <a:ea typeface="Yu Gothic" charset="-128"/>
                        <a:cs typeface="Yu Gothic"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600" b="0" i="0" dirty="0" smtClean="0">
                          <a:solidFill>
                            <a:schemeClr val="tx1"/>
                          </a:solidFill>
                          <a:latin typeface="Yu Gothic" charset="-128"/>
                          <a:ea typeface="Yu Gothic" charset="-128"/>
                          <a:cs typeface="Yu Gothic" charset="-128"/>
                        </a:rPr>
                        <a:t>car</a:t>
                      </a:r>
                      <a:endParaRPr kumimoji="1" lang="ja-JP" altLang="en-US" sz="1600" b="0" i="0" dirty="0">
                        <a:solidFill>
                          <a:schemeClr val="tx1"/>
                        </a:solidFill>
                        <a:latin typeface="Yu Gothic" charset="-128"/>
                        <a:ea typeface="Yu Gothic" charset="-128"/>
                        <a:cs typeface="Yu Gothic" charset="-128"/>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73182237"/>
                  </a:ext>
                </a:extLst>
              </a:tr>
              <a:tr h="3528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smtClean="0">
                          <a:ln>
                            <a:noFill/>
                          </a:ln>
                          <a:solidFill>
                            <a:prstClr val="black"/>
                          </a:solidFill>
                          <a:effectLst/>
                          <a:uLnTx/>
                          <a:uFillTx/>
                          <a:latin typeface="Yu Gothic" charset="-128"/>
                          <a:ea typeface="Yu Gothic" charset="-128"/>
                          <a:cs typeface="Yu Gothic" charset="-128"/>
                        </a:rPr>
                        <a:t>b099.wav</a:t>
                      </a:r>
                      <a:endParaRPr kumimoji="1" lang="ja-JP" altLang="en-US" sz="1600" b="0" i="0" u="none" strike="noStrike" kern="1200" cap="none" spc="0" normalizeH="0" baseline="0" noProof="0" dirty="0">
                        <a:ln>
                          <a:noFill/>
                        </a:ln>
                        <a:solidFill>
                          <a:prstClr val="black"/>
                        </a:solidFill>
                        <a:effectLst/>
                        <a:uLnTx/>
                        <a:uFillTx/>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600" b="0" i="0" dirty="0" smtClean="0">
                          <a:solidFill>
                            <a:schemeClr val="tx1"/>
                          </a:solidFill>
                          <a:latin typeface="Yu Gothic" charset="-128"/>
                          <a:ea typeface="Yu Gothic" charset="-128"/>
                          <a:cs typeface="Yu Gothic" charset="-128"/>
                        </a:rPr>
                        <a:t>11.475197</a:t>
                      </a:r>
                      <a:endParaRPr kumimoji="1" lang="ja-JP" altLang="en-US" sz="1600" b="0" i="0" dirty="0">
                        <a:solidFill>
                          <a:schemeClr val="tx1"/>
                        </a:solidFill>
                        <a:latin typeface="Yu Gothic" charset="-128"/>
                        <a:ea typeface="Yu Gothic" charset="-128"/>
                        <a:cs typeface="Yu Gothic"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600" b="0" i="0" dirty="0" smtClean="0">
                          <a:solidFill>
                            <a:schemeClr val="tx1"/>
                          </a:solidFill>
                          <a:latin typeface="Yu Gothic" charset="-128"/>
                          <a:ea typeface="Yu Gothic" charset="-128"/>
                          <a:cs typeface="Yu Gothic" charset="-128"/>
                        </a:rPr>
                        <a:t>13.51239</a:t>
                      </a:r>
                      <a:endParaRPr kumimoji="1" lang="ja-JP" altLang="en-US" sz="1600" b="0" i="0" dirty="0">
                        <a:solidFill>
                          <a:schemeClr val="tx1"/>
                        </a:solidFill>
                        <a:latin typeface="Yu Gothic" charset="-128"/>
                        <a:ea typeface="Yu Gothic" charset="-128"/>
                        <a:cs typeface="Yu Gothic"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600" b="0" i="0" dirty="0" smtClean="0">
                          <a:solidFill>
                            <a:schemeClr val="tx1"/>
                          </a:solidFill>
                          <a:latin typeface="Yu Gothic" charset="-128"/>
                          <a:ea typeface="Yu Gothic" charset="-128"/>
                          <a:cs typeface="Yu Gothic" charset="-128"/>
                        </a:rPr>
                        <a:t>car</a:t>
                      </a:r>
                      <a:endParaRPr kumimoji="1" lang="ja-JP" altLang="en-US" sz="1600" b="0" i="0" dirty="0">
                        <a:solidFill>
                          <a:schemeClr val="tx1"/>
                        </a:solidFill>
                        <a:latin typeface="Yu Gothic" charset="-128"/>
                        <a:ea typeface="Yu Gothic" charset="-128"/>
                        <a:cs typeface="Yu Gothic" charset="-128"/>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266494988"/>
                  </a:ext>
                </a:extLst>
              </a:tr>
              <a:tr h="3528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smtClean="0">
                          <a:ln>
                            <a:noFill/>
                          </a:ln>
                          <a:solidFill>
                            <a:prstClr val="black"/>
                          </a:solidFill>
                          <a:effectLst/>
                          <a:uLnTx/>
                          <a:uFillTx/>
                          <a:latin typeface="Yu Gothic" charset="-128"/>
                          <a:ea typeface="Yu Gothic" charset="-128"/>
                          <a:cs typeface="Yu Gothic" charset="-128"/>
                        </a:rPr>
                        <a:t>b099.wav</a:t>
                      </a:r>
                      <a:endParaRPr kumimoji="1" lang="ja-JP" altLang="en-US" sz="1600" b="0" i="0" u="none" strike="noStrike" kern="1200" cap="none" spc="0" normalizeH="0" baseline="0" noProof="0" dirty="0">
                        <a:ln>
                          <a:noFill/>
                        </a:ln>
                        <a:solidFill>
                          <a:prstClr val="black"/>
                        </a:solidFill>
                        <a:effectLst/>
                        <a:uLnTx/>
                        <a:uFillTx/>
                        <a:latin typeface="Yu Gothic" charset="-128"/>
                        <a:ea typeface="Yu Gothic" charset="-128"/>
                        <a:cs typeface="Yu Gothic" charset="-128"/>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600" b="0" i="0" dirty="0" smtClean="0">
                          <a:solidFill>
                            <a:schemeClr val="tx1"/>
                          </a:solidFill>
                          <a:latin typeface="Yu Gothic" charset="-128"/>
                          <a:ea typeface="Yu Gothic" charset="-128"/>
                          <a:cs typeface="Yu Gothic" charset="-128"/>
                        </a:rPr>
                        <a:t>13.837159</a:t>
                      </a:r>
                      <a:endParaRPr kumimoji="1" lang="ja-JP" altLang="en-US" sz="1600" b="0" i="0" dirty="0">
                        <a:solidFill>
                          <a:schemeClr val="tx1"/>
                        </a:solidFill>
                        <a:latin typeface="Yu Gothic" charset="-128"/>
                        <a:ea typeface="Yu Gothic" charset="-128"/>
                        <a:cs typeface="Yu Gothic"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600" b="0" i="0" dirty="0" smtClean="0">
                          <a:solidFill>
                            <a:schemeClr val="tx1"/>
                          </a:solidFill>
                          <a:latin typeface="Yu Gothic" charset="-128"/>
                          <a:ea typeface="Yu Gothic" charset="-128"/>
                          <a:cs typeface="Yu Gothic" charset="-128"/>
                        </a:rPr>
                        <a:t>22.064659</a:t>
                      </a:r>
                      <a:endParaRPr kumimoji="1" lang="ja-JP" altLang="en-US" sz="1600" b="0" i="0" dirty="0">
                        <a:solidFill>
                          <a:schemeClr val="tx1"/>
                        </a:solidFill>
                        <a:latin typeface="Yu Gothic" charset="-128"/>
                        <a:ea typeface="Yu Gothic" charset="-128"/>
                        <a:cs typeface="Yu Gothic"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600" b="0" i="0" dirty="0" smtClean="0">
                          <a:solidFill>
                            <a:schemeClr val="tx1"/>
                          </a:solidFill>
                          <a:latin typeface="Yu Gothic" charset="-128"/>
                          <a:ea typeface="Yu Gothic" charset="-128"/>
                          <a:cs typeface="Yu Gothic" charset="-128"/>
                        </a:rPr>
                        <a:t>car</a:t>
                      </a:r>
                      <a:endParaRPr kumimoji="1" lang="ja-JP" altLang="en-US" sz="1600" b="0" i="0" dirty="0">
                        <a:solidFill>
                          <a:schemeClr val="tx1"/>
                        </a:solidFill>
                        <a:latin typeface="Yu Gothic" charset="-128"/>
                        <a:ea typeface="Yu Gothic" charset="-128"/>
                        <a:cs typeface="Yu Gothic" charset="-128"/>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961467881"/>
                  </a:ext>
                </a:extLst>
              </a:tr>
              <a:tr h="41695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smtClean="0">
                          <a:ln>
                            <a:noFill/>
                          </a:ln>
                          <a:solidFill>
                            <a:prstClr val="black"/>
                          </a:solidFill>
                          <a:effectLst/>
                          <a:uLnTx/>
                          <a:uFillTx/>
                          <a:latin typeface="Yu Gothic" charset="-128"/>
                          <a:ea typeface="Yu Gothic" charset="-128"/>
                          <a:cs typeface="Yu Gothic" charset="-128"/>
                        </a:rPr>
                        <a:t>・・・</a:t>
                      </a:r>
                      <a:endParaRPr kumimoji="1" lang="ja-JP" altLang="en-US" sz="800" b="1" i="0" u="none" strike="noStrike" kern="1200" cap="none" spc="0" normalizeH="0" baseline="0" noProof="0" dirty="0">
                        <a:ln>
                          <a:noFill/>
                        </a:ln>
                        <a:solidFill>
                          <a:prstClr val="black"/>
                        </a:solidFill>
                        <a:effectLst/>
                        <a:uLnTx/>
                        <a:uFillTx/>
                        <a:latin typeface="Yu Gothic" charset="-128"/>
                        <a:ea typeface="Yu Gothic" charset="-128"/>
                        <a:cs typeface="Yu Gothic" charset="-128"/>
                      </a:endParaRPr>
                    </a:p>
                  </a:txBody>
                  <a:tcPr vert="eaVert"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smtClean="0">
                          <a:ln>
                            <a:noFill/>
                          </a:ln>
                          <a:solidFill>
                            <a:prstClr val="black"/>
                          </a:solidFill>
                          <a:effectLst/>
                          <a:uLnTx/>
                          <a:uFillTx/>
                          <a:latin typeface="Yu Gothic" charset="-128"/>
                          <a:ea typeface="Yu Gothic" charset="-128"/>
                          <a:cs typeface="Yu Gothic" charset="-128"/>
                        </a:rPr>
                        <a:t>・・・</a:t>
                      </a:r>
                      <a:endParaRPr kumimoji="1" lang="ja-JP" altLang="en-US" sz="800" b="1" i="0" u="none" strike="noStrike" kern="1200" cap="none" spc="0" normalizeH="0" baseline="0" noProof="0" dirty="0">
                        <a:ln>
                          <a:noFill/>
                        </a:ln>
                        <a:solidFill>
                          <a:prstClr val="black"/>
                        </a:solidFill>
                        <a:effectLst/>
                        <a:uLnTx/>
                        <a:uFillTx/>
                        <a:latin typeface="Yu Gothic" charset="-128"/>
                        <a:ea typeface="Yu Gothic" charset="-128"/>
                        <a:cs typeface="Yu Gothic" charset="-128"/>
                      </a:endParaRPr>
                    </a:p>
                  </a:txBody>
                  <a:tcPr vert="eaVert"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smtClean="0">
                          <a:ln>
                            <a:noFill/>
                          </a:ln>
                          <a:solidFill>
                            <a:prstClr val="black"/>
                          </a:solidFill>
                          <a:effectLst/>
                          <a:uLnTx/>
                          <a:uFillTx/>
                          <a:latin typeface="Yu Gothic" charset="-128"/>
                          <a:ea typeface="Yu Gothic" charset="-128"/>
                          <a:cs typeface="Yu Gothic" charset="-128"/>
                        </a:rPr>
                        <a:t>・・・</a:t>
                      </a:r>
                      <a:endParaRPr kumimoji="1" lang="ja-JP" altLang="en-US" sz="800" b="1" i="0" u="none" strike="noStrike" kern="1200" cap="none" spc="0" normalizeH="0" baseline="0" noProof="0" dirty="0">
                        <a:ln>
                          <a:noFill/>
                        </a:ln>
                        <a:solidFill>
                          <a:prstClr val="black"/>
                        </a:solidFill>
                        <a:effectLst/>
                        <a:uLnTx/>
                        <a:uFillTx/>
                        <a:latin typeface="Yu Gothic" charset="-128"/>
                        <a:ea typeface="Yu Gothic" charset="-128"/>
                        <a:cs typeface="Yu Gothic" charset="-128"/>
                      </a:endParaRPr>
                    </a:p>
                  </a:txBody>
                  <a:tcPr vert="eaVert"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smtClean="0">
                          <a:ln>
                            <a:noFill/>
                          </a:ln>
                          <a:solidFill>
                            <a:prstClr val="black"/>
                          </a:solidFill>
                          <a:effectLst/>
                          <a:uLnTx/>
                          <a:uFillTx/>
                          <a:latin typeface="Yu Gothic" charset="-128"/>
                          <a:ea typeface="Yu Gothic" charset="-128"/>
                          <a:cs typeface="Yu Gothic" charset="-128"/>
                        </a:rPr>
                        <a:t>・・・</a:t>
                      </a:r>
                      <a:endParaRPr kumimoji="1" lang="ja-JP" altLang="en-US" sz="800" b="1" i="0" u="none" strike="noStrike" kern="1200" cap="none" spc="0" normalizeH="0" baseline="0" noProof="0" dirty="0">
                        <a:ln>
                          <a:noFill/>
                        </a:ln>
                        <a:solidFill>
                          <a:prstClr val="black"/>
                        </a:solidFill>
                        <a:effectLst/>
                        <a:uLnTx/>
                        <a:uFillTx/>
                        <a:latin typeface="Yu Gothic" charset="-128"/>
                        <a:ea typeface="Yu Gothic" charset="-128"/>
                        <a:cs typeface="Yu Gothic" charset="-128"/>
                      </a:endParaRPr>
                    </a:p>
                  </a:txBody>
                  <a:tcPr vert="eaVert"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79418599"/>
                  </a:ext>
                </a:extLst>
              </a:tr>
            </a:tbl>
          </a:graphicData>
        </a:graphic>
      </p:graphicFrame>
    </p:spTree>
    <p:extLst>
      <p:ext uri="{BB962C8B-B14F-4D97-AF65-F5344CB8AC3E}">
        <p14:creationId xmlns:p14="http://schemas.microsoft.com/office/powerpoint/2010/main" val="191173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先行研究</a:t>
            </a:r>
            <a:endParaRPr kumimoji="1" lang="ja-JP" altLang="en-US" dirty="0"/>
          </a:p>
        </p:txBody>
      </p:sp>
      <p:sp>
        <p:nvSpPr>
          <p:cNvPr id="3" name="コンテンツ プレースホルダー 2"/>
          <p:cNvSpPr>
            <a:spLocks noGrp="1"/>
          </p:cNvSpPr>
          <p:nvPr>
            <p:ph idx="1"/>
          </p:nvPr>
        </p:nvSpPr>
        <p:spPr>
          <a:xfrm>
            <a:off x="822960" y="1037793"/>
            <a:ext cx="8168640" cy="5235078"/>
          </a:xfrm>
        </p:spPr>
        <p:txBody>
          <a:bodyPr>
            <a:noAutofit/>
          </a:bodyPr>
          <a:lstStyle/>
          <a:p>
            <a:pPr marL="0" indent="0">
              <a:buNone/>
            </a:pPr>
            <a:r>
              <a:rPr lang="en-US" altLang="ja-JP" sz="1800" dirty="0" smtClean="0"/>
              <a:t>DCASE</a:t>
            </a:r>
            <a:r>
              <a:rPr lang="ja-JP" altLang="en-US" sz="1800" dirty="0" smtClean="0"/>
              <a:t>では例年ベースラインシステムが公開されており、参加者はこのベースラインを改良するかオリジナルなシステムを組むことでスコアの向上を目指す</a:t>
            </a:r>
            <a:endParaRPr lang="en-US" altLang="ja-JP" sz="1800" dirty="0" smtClean="0"/>
          </a:p>
          <a:p>
            <a:pPr>
              <a:spcBef>
                <a:spcPts val="0"/>
              </a:spcBef>
              <a:spcAft>
                <a:spcPts val="0"/>
              </a:spcAft>
              <a:buFont typeface="Wingdings" charset="2"/>
              <a:buChar char="u"/>
            </a:pPr>
            <a:r>
              <a:rPr lang="en-US" altLang="ja-JP" dirty="0" smtClean="0"/>
              <a:t>mono </a:t>
            </a:r>
            <a:r>
              <a:rPr lang="en-US" altLang="ja-JP" dirty="0"/>
              <a:t>+</a:t>
            </a:r>
            <a:r>
              <a:rPr lang="ja-JP" altLang="en-US" dirty="0"/>
              <a:t> </a:t>
            </a:r>
            <a:r>
              <a:rPr lang="en-US" altLang="ja-JP" dirty="0" err="1"/>
              <a:t>mel</a:t>
            </a:r>
            <a:r>
              <a:rPr lang="ja-JP" altLang="en-US" dirty="0"/>
              <a:t> </a:t>
            </a:r>
            <a:r>
              <a:rPr lang="en-US" altLang="ja-JP" dirty="0" smtClean="0"/>
              <a:t>energy</a:t>
            </a:r>
            <a:r>
              <a:rPr lang="ja-JP" altLang="en-US" dirty="0" smtClean="0"/>
              <a:t> </a:t>
            </a:r>
            <a:endParaRPr lang="en-US" altLang="ja-JP" dirty="0" smtClean="0"/>
          </a:p>
          <a:p>
            <a:pPr marL="0" indent="0">
              <a:spcBef>
                <a:spcPts val="0"/>
              </a:spcBef>
              <a:spcAft>
                <a:spcPts val="0"/>
              </a:spcAft>
              <a:buNone/>
            </a:pPr>
            <a:r>
              <a:rPr lang="en-US" altLang="ja-JP" sz="2400" dirty="0"/>
              <a:t>	</a:t>
            </a:r>
            <a:r>
              <a:rPr lang="en-US" altLang="ja-JP" dirty="0" smtClean="0"/>
              <a:t>+ </a:t>
            </a:r>
            <a:r>
              <a:rPr lang="en-US" altLang="ja-JP" sz="2800" dirty="0" smtClean="0"/>
              <a:t>Multilayer perceptron architecture</a:t>
            </a:r>
            <a:r>
              <a:rPr lang="en-US" altLang="ja-JP" dirty="0" smtClean="0"/>
              <a:t>(MLP) </a:t>
            </a:r>
            <a:endParaRPr lang="en-US" altLang="ja-JP" dirty="0"/>
          </a:p>
          <a:p>
            <a:pPr marL="150876" lvl="1" indent="0">
              <a:buNone/>
            </a:pPr>
            <a:r>
              <a:rPr lang="en-US" altLang="ja-JP" dirty="0" smtClean="0"/>
              <a:t>[DCASE2017_baseline/DCASE2017]</a:t>
            </a:r>
            <a:endParaRPr lang="en-US" altLang="ja-JP" dirty="0"/>
          </a:p>
          <a:p>
            <a:pPr marL="150876" lvl="1" indent="0">
              <a:buNone/>
            </a:pPr>
            <a:r>
              <a:rPr lang="ja-JP" altLang="en-US" dirty="0"/>
              <a:t>今年のベースラインとして公開されている</a:t>
            </a:r>
            <a:r>
              <a:rPr lang="ja-JP" altLang="en-US" dirty="0" smtClean="0"/>
              <a:t>手法</a:t>
            </a:r>
            <a:endParaRPr lang="en-US" altLang="ja-JP" dirty="0" smtClean="0"/>
          </a:p>
          <a:p>
            <a:pPr>
              <a:buFont typeface="Wingdings" charset="2"/>
              <a:buChar char="u"/>
            </a:pPr>
            <a:r>
              <a:rPr lang="en-US" altLang="ja-JP" dirty="0" smtClean="0"/>
              <a:t>binaural </a:t>
            </a:r>
            <a:r>
              <a:rPr kumimoji="1" lang="en-US" altLang="ja-JP" sz="3200" dirty="0" smtClean="0"/>
              <a:t>+</a:t>
            </a:r>
            <a:r>
              <a:rPr kumimoji="1" lang="ja-JP" altLang="en-US" sz="3200" dirty="0" smtClean="0"/>
              <a:t> </a:t>
            </a:r>
            <a:r>
              <a:rPr kumimoji="1" lang="en-US" altLang="ja-JP" sz="3200" dirty="0" err="1" smtClean="0"/>
              <a:t>mel</a:t>
            </a:r>
            <a:r>
              <a:rPr kumimoji="1" lang="ja-JP" altLang="en-US" sz="3200" dirty="0" smtClean="0"/>
              <a:t> </a:t>
            </a:r>
            <a:r>
              <a:rPr kumimoji="1" lang="en-US" altLang="ja-JP" sz="3200" dirty="0" smtClean="0"/>
              <a:t>energy</a:t>
            </a:r>
            <a:r>
              <a:rPr kumimoji="1" lang="ja-JP" altLang="en-US" sz="3200" dirty="0" smtClean="0"/>
              <a:t> </a:t>
            </a:r>
            <a:r>
              <a:rPr kumimoji="1" lang="en-US" altLang="ja-JP" sz="3200" dirty="0" smtClean="0"/>
              <a:t>+</a:t>
            </a:r>
            <a:r>
              <a:rPr kumimoji="1" lang="ja-JP" altLang="en-US" sz="3200" dirty="0" smtClean="0"/>
              <a:t> </a:t>
            </a:r>
            <a:r>
              <a:rPr kumimoji="1" lang="en-US" altLang="ja-JP" sz="3200" dirty="0" smtClean="0"/>
              <a:t>RNN</a:t>
            </a:r>
          </a:p>
          <a:p>
            <a:pPr marL="219456" lvl="1" indent="0">
              <a:buNone/>
            </a:pPr>
            <a:r>
              <a:rPr lang="en-US" altLang="ja-JP" dirty="0"/>
              <a:t>[</a:t>
            </a:r>
            <a:r>
              <a:rPr lang="en-US" altLang="ja-JP" dirty="0" err="1"/>
              <a:t>Sharath</a:t>
            </a:r>
            <a:r>
              <a:rPr lang="en-US" altLang="ja-JP" dirty="0"/>
              <a:t> </a:t>
            </a:r>
            <a:r>
              <a:rPr lang="en-US" altLang="ja-JP" dirty="0" err="1"/>
              <a:t>Adavanne</a:t>
            </a:r>
            <a:r>
              <a:rPr lang="en-US" altLang="ja-JP" dirty="0"/>
              <a:t> </a:t>
            </a:r>
            <a:r>
              <a:rPr lang="ja-JP" altLang="en-US" dirty="0" smtClean="0"/>
              <a:t>他</a:t>
            </a:r>
            <a:r>
              <a:rPr lang="en-US" altLang="ja-JP" dirty="0" smtClean="0"/>
              <a:t>/DCASE2016]</a:t>
            </a:r>
          </a:p>
          <a:p>
            <a:pPr marL="219456" lvl="1" indent="0">
              <a:buNone/>
            </a:pPr>
            <a:r>
              <a:rPr lang="ja-JP" altLang="en-US" sz="2400" dirty="0" smtClean="0"/>
              <a:t>入力に左右の音のアクセントやピッチ情報を取り込む</a:t>
            </a:r>
            <a:endParaRPr lang="en-US" altLang="ja-JP" sz="2400" dirty="0" smtClean="0"/>
          </a:p>
          <a:p>
            <a:pPr marL="219456" lvl="1" indent="0">
              <a:buNone/>
            </a:pPr>
            <a:r>
              <a:rPr lang="ja-JP" altLang="en-US" sz="2400" dirty="0" smtClean="0"/>
              <a:t>左右の音の到着時間差を利用</a:t>
            </a:r>
            <a:endParaRPr lang="en-US" altLang="ja-JP" sz="2400" dirty="0" smtClean="0"/>
          </a:p>
          <a:p>
            <a:pPr>
              <a:buFont typeface="Wingdings" charset="2"/>
              <a:buChar char="u"/>
            </a:pPr>
            <a:r>
              <a:rPr lang="en-US" altLang="ja-JP" sz="3200" dirty="0" smtClean="0"/>
              <a:t>binaural + </a:t>
            </a:r>
            <a:r>
              <a:rPr lang="en-US" altLang="ja-JP" dirty="0" err="1" smtClean="0"/>
              <a:t>mel</a:t>
            </a:r>
            <a:r>
              <a:rPr lang="en-US" altLang="ja-JP" dirty="0" smtClean="0"/>
              <a:t> energy + CRNN</a:t>
            </a:r>
            <a:endParaRPr lang="en-US" altLang="ja-JP" sz="3200" dirty="0" smtClean="0"/>
          </a:p>
          <a:p>
            <a:pPr marL="150876" lvl="1" indent="0">
              <a:buNone/>
            </a:pPr>
            <a:r>
              <a:rPr lang="en-US" altLang="ja-JP" sz="2400" dirty="0" smtClean="0"/>
              <a:t>[</a:t>
            </a:r>
            <a:r>
              <a:rPr lang="en-US" altLang="ja-JP" dirty="0" err="1"/>
              <a:t>Sharath</a:t>
            </a:r>
            <a:r>
              <a:rPr lang="en-US" altLang="ja-JP" dirty="0"/>
              <a:t> </a:t>
            </a:r>
            <a:r>
              <a:rPr lang="en-US" altLang="ja-JP" dirty="0" err="1"/>
              <a:t>Adavanne</a:t>
            </a:r>
            <a:r>
              <a:rPr lang="en-US" altLang="ja-JP" dirty="0"/>
              <a:t> </a:t>
            </a:r>
            <a:r>
              <a:rPr lang="ja-JP" altLang="en-US" dirty="0" smtClean="0"/>
              <a:t>他</a:t>
            </a:r>
            <a:r>
              <a:rPr lang="en-US" altLang="ja-JP" dirty="0" smtClean="0"/>
              <a:t>/DCASE2017</a:t>
            </a:r>
            <a:r>
              <a:rPr lang="en-US" altLang="ja-JP" sz="2400" dirty="0" smtClean="0"/>
              <a:t>]</a:t>
            </a:r>
          </a:p>
          <a:p>
            <a:pPr marL="150876" lvl="1" indent="0">
              <a:buNone/>
            </a:pPr>
            <a:r>
              <a:rPr lang="ja-JP" altLang="en-US" dirty="0" smtClean="0"/>
              <a:t>抽出した左右の空間情報に短時間フーリエ変換をかける</a:t>
            </a:r>
            <a:endParaRPr lang="en-US" altLang="ja-JP" sz="2400" dirty="0" smtClean="0"/>
          </a:p>
          <a:p>
            <a:pPr marL="150876" lvl="1" indent="0">
              <a:buNone/>
            </a:pPr>
            <a:endParaRPr lang="en-US" altLang="ja-JP" sz="2400" dirty="0" smtClean="0"/>
          </a:p>
        </p:txBody>
      </p:sp>
      <p:sp>
        <p:nvSpPr>
          <p:cNvPr id="4" name="日付プレースホルダー 3"/>
          <p:cNvSpPr>
            <a:spLocks noGrp="1"/>
          </p:cNvSpPr>
          <p:nvPr>
            <p:ph type="dt" sz="half" idx="10"/>
          </p:nvPr>
        </p:nvSpPr>
        <p:spPr/>
        <p:txBody>
          <a:bodyPr/>
          <a:lstStyle/>
          <a:p>
            <a:fld id="{6B9EB969-1B9E-0549-B176-23982EAC1987}" type="datetime5">
              <a:rPr lang="ja-JP" altLang="en-US" smtClean="0"/>
              <a:t>2017/10/17</a:t>
            </a:fld>
            <a:endParaRPr lang="en-US"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6</a:t>
            </a:fld>
            <a:endParaRPr lang="en-US" dirty="0"/>
          </a:p>
        </p:txBody>
      </p:sp>
    </p:spTree>
    <p:extLst>
      <p:ext uri="{BB962C8B-B14F-4D97-AF65-F5344CB8AC3E}">
        <p14:creationId xmlns:p14="http://schemas.microsoft.com/office/powerpoint/2010/main" val="1439681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a:xfrm>
            <a:off x="822959" y="1079997"/>
            <a:ext cx="7999308" cy="4789097"/>
          </a:xfrm>
        </p:spPr>
        <p:txBody>
          <a:bodyPr>
            <a:normAutofit/>
          </a:bodyPr>
          <a:lstStyle/>
          <a:p>
            <a:pPr>
              <a:buFont typeface="Wingdings" charset="2"/>
              <a:buChar char="u"/>
            </a:pPr>
            <a:r>
              <a:rPr lang="ja-JP" altLang="en-US" dirty="0" smtClean="0"/>
              <a:t>本研究では空間情報を効果的に活用することにより、音響イベント検出の識別器の性能を改善することを目的とする</a:t>
            </a:r>
            <a:endParaRPr lang="en-US" altLang="ja-JP" dirty="0" smtClean="0"/>
          </a:p>
          <a:p>
            <a:pPr marL="562356" lvl="1" indent="-342900">
              <a:buFont typeface="Wingdings" charset="2"/>
              <a:buChar char="Ø"/>
            </a:pPr>
            <a:r>
              <a:rPr lang="ja-JP" altLang="en-US" dirty="0" smtClean="0"/>
              <a:t>昨年の</a:t>
            </a:r>
            <a:r>
              <a:rPr lang="en-US" altLang="ja-JP" dirty="0" smtClean="0"/>
              <a:t>DCASE2016</a:t>
            </a:r>
            <a:r>
              <a:rPr lang="ja-JP" altLang="en-US" dirty="0" smtClean="0"/>
              <a:t>において入力をステレオで取り扱ったものが</a:t>
            </a:r>
            <a:r>
              <a:rPr lang="en-US" altLang="ja-JP" dirty="0" smtClean="0"/>
              <a:t>baseline</a:t>
            </a:r>
            <a:r>
              <a:rPr lang="ja-JP" altLang="en-US" dirty="0" smtClean="0"/>
              <a:t>を上回るスコアを出している</a:t>
            </a:r>
            <a:endParaRPr lang="en-US" altLang="ja-JP" dirty="0" smtClean="0"/>
          </a:p>
          <a:p>
            <a:pPr marL="562356" lvl="1" indent="-342900">
              <a:buFont typeface="Wingdings" charset="2"/>
              <a:buChar char="Ø"/>
            </a:pPr>
            <a:r>
              <a:rPr lang="ja-JP" altLang="en-US" dirty="0" smtClean="0"/>
              <a:t>先行研究では空間情報を生かした前処理を活かしてスコアを上げることが出来なかった</a:t>
            </a:r>
            <a:endParaRPr lang="en-US" altLang="ja-JP" dirty="0" smtClean="0"/>
          </a:p>
          <a:p>
            <a:pPr marL="562356" lvl="1" indent="-342900">
              <a:buFont typeface="Wingdings" charset="2"/>
              <a:buChar char="Ø"/>
            </a:pPr>
            <a:r>
              <a:rPr lang="ja-JP" altLang="en-US" dirty="0" smtClean="0"/>
              <a:t>この点に着目することで性能の改善が見込める</a:t>
            </a:r>
            <a:endParaRPr lang="en-US" altLang="ja-JP" dirty="0" smtClean="0"/>
          </a:p>
          <a:p>
            <a:pPr marL="562356" lvl="1" indent="-342900">
              <a:buFont typeface="Wingdings" charset="2"/>
              <a:buChar char="Ø"/>
            </a:pPr>
            <a:endParaRPr lang="en-US" altLang="ja-JP" dirty="0" smtClean="0"/>
          </a:p>
        </p:txBody>
      </p:sp>
      <p:sp>
        <p:nvSpPr>
          <p:cNvPr id="4" name="日付プレースホルダー 3"/>
          <p:cNvSpPr>
            <a:spLocks noGrp="1"/>
          </p:cNvSpPr>
          <p:nvPr>
            <p:ph type="dt" sz="half" idx="10"/>
          </p:nvPr>
        </p:nvSpPr>
        <p:spPr/>
        <p:txBody>
          <a:bodyPr/>
          <a:lstStyle/>
          <a:p>
            <a:fld id="{F48C6274-7D18-3345-9175-C6E3545C50C1}" type="datetime5">
              <a:rPr lang="ja-JP" altLang="en-US" smtClean="0"/>
              <a:t>2017/10/17</a:t>
            </a:fld>
            <a:endParaRPr lang="en-US"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7</a:t>
            </a:fld>
            <a:endParaRPr lang="en-US" dirty="0"/>
          </a:p>
        </p:txBody>
      </p:sp>
    </p:spTree>
    <p:extLst>
      <p:ext uri="{BB962C8B-B14F-4D97-AF65-F5344CB8AC3E}">
        <p14:creationId xmlns:p14="http://schemas.microsoft.com/office/powerpoint/2010/main" val="2024706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286607"/>
            <a:ext cx="8321040" cy="734400"/>
          </a:xfrm>
        </p:spPr>
        <p:txBody>
          <a:bodyPr>
            <a:normAutofit/>
          </a:bodyPr>
          <a:lstStyle/>
          <a:p>
            <a:r>
              <a:rPr kumimoji="1" lang="en-US" altLang="ja-JP" smtClean="0"/>
              <a:t>DCASE2017</a:t>
            </a:r>
            <a:r>
              <a:rPr kumimoji="1" lang="ja-JP" altLang="en-US" smtClean="0"/>
              <a:t> </a:t>
            </a:r>
            <a:r>
              <a:rPr kumimoji="1" lang="en-US" altLang="ja-JP" dirty="0" smtClean="0"/>
              <a:t>baseline</a:t>
            </a:r>
            <a:r>
              <a:rPr lang="ja-JP" altLang="en-US" dirty="0" smtClean="0"/>
              <a:t>システム</a:t>
            </a:r>
            <a:endParaRPr kumimoji="1" lang="ja-JP" altLang="en-US" dirty="0"/>
          </a:p>
        </p:txBody>
      </p:sp>
      <p:sp>
        <p:nvSpPr>
          <p:cNvPr id="4" name="日付プレースホルダー 3"/>
          <p:cNvSpPr>
            <a:spLocks noGrp="1"/>
          </p:cNvSpPr>
          <p:nvPr>
            <p:ph type="dt" sz="half" idx="10"/>
          </p:nvPr>
        </p:nvSpPr>
        <p:spPr/>
        <p:txBody>
          <a:bodyPr/>
          <a:lstStyle/>
          <a:p>
            <a:fld id="{E607C2EB-1497-434A-A514-6E9E44660579}" type="datetime5">
              <a:rPr lang="ja-JP" altLang="en-US" smtClean="0"/>
              <a:t>2017/10/17</a:t>
            </a:fld>
            <a:endParaRPr lang="en-US"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8</a:t>
            </a:fld>
            <a:endParaRPr lang="en-US" dirty="0"/>
          </a:p>
        </p:txBody>
      </p:sp>
      <p:sp>
        <p:nvSpPr>
          <p:cNvPr id="8" name="テキスト ボックス 7"/>
          <p:cNvSpPr txBox="1"/>
          <p:nvPr/>
        </p:nvSpPr>
        <p:spPr>
          <a:xfrm>
            <a:off x="822960" y="4517145"/>
            <a:ext cx="3938899" cy="1569660"/>
          </a:xfrm>
          <a:prstGeom prst="rect">
            <a:avLst/>
          </a:prstGeom>
          <a:noFill/>
        </p:spPr>
        <p:txBody>
          <a:bodyPr wrap="none" rtlCol="0">
            <a:spAutoFit/>
          </a:bodyPr>
          <a:lstStyle/>
          <a:p>
            <a:r>
              <a:rPr lang="ja-JP" altLang="en-US" sz="2400" dirty="0" smtClean="0">
                <a:solidFill>
                  <a:schemeClr val="accent6"/>
                </a:solidFill>
                <a:latin typeface="Yu Gothic" charset="-128"/>
                <a:ea typeface="Yu Gothic" charset="-128"/>
                <a:cs typeface="Yu Gothic" charset="-128"/>
              </a:rPr>
              <a:t>入力</a:t>
            </a:r>
            <a:endParaRPr kumimoji="1" lang="en-US" altLang="ja-JP" sz="2400" dirty="0" smtClean="0">
              <a:solidFill>
                <a:schemeClr val="accent6"/>
              </a:solidFill>
              <a:latin typeface="Yu Gothic" charset="-128"/>
              <a:ea typeface="Yu Gothic" charset="-128"/>
              <a:cs typeface="Yu Gothic" charset="-128"/>
            </a:endParaRPr>
          </a:p>
          <a:p>
            <a:r>
              <a:rPr lang="ja-JP" altLang="en-US" dirty="0" smtClean="0">
                <a:latin typeface="Yu Gothic" charset="-128"/>
                <a:ea typeface="Yu Gothic" charset="-128"/>
                <a:cs typeface="Yu Gothic" charset="-128"/>
              </a:rPr>
              <a:t>・チャンネル：</a:t>
            </a:r>
            <a:r>
              <a:rPr lang="en-US" altLang="ja-JP" dirty="0" smtClean="0">
                <a:latin typeface="Yu Gothic" charset="-128"/>
                <a:ea typeface="Yu Gothic" charset="-128"/>
                <a:cs typeface="Yu Gothic" charset="-128"/>
              </a:rPr>
              <a:t>L</a:t>
            </a:r>
            <a:r>
              <a:rPr lang="ja-JP" altLang="en-US" dirty="0" smtClean="0">
                <a:latin typeface="Yu Gothic" charset="-128"/>
                <a:ea typeface="Yu Gothic" charset="-128"/>
                <a:cs typeface="Yu Gothic" charset="-128"/>
              </a:rPr>
              <a:t>と</a:t>
            </a:r>
            <a:r>
              <a:rPr lang="en-US" altLang="ja-JP" dirty="0" smtClean="0">
                <a:latin typeface="Yu Gothic" charset="-128"/>
                <a:ea typeface="Yu Gothic" charset="-128"/>
                <a:cs typeface="Yu Gothic" charset="-128"/>
              </a:rPr>
              <a:t>R</a:t>
            </a:r>
            <a:r>
              <a:rPr lang="ja-JP" altLang="en-US" dirty="0" smtClean="0">
                <a:latin typeface="Yu Gothic" charset="-128"/>
                <a:ea typeface="Yu Gothic" charset="-128"/>
                <a:cs typeface="Yu Gothic" charset="-128"/>
              </a:rPr>
              <a:t>の特徴量を連結</a:t>
            </a:r>
            <a:endParaRPr lang="en-US" altLang="ja-JP" dirty="0" smtClean="0">
              <a:latin typeface="Yu Gothic" charset="-128"/>
              <a:ea typeface="Yu Gothic" charset="-128"/>
              <a:cs typeface="Yu Gothic" charset="-128"/>
            </a:endParaRPr>
          </a:p>
          <a:p>
            <a:r>
              <a:rPr lang="ja-JP" altLang="en-US" dirty="0" smtClean="0">
                <a:latin typeface="Yu Gothic" charset="-128"/>
                <a:ea typeface="Yu Gothic" charset="-128"/>
                <a:cs typeface="Yu Gothic" charset="-128"/>
              </a:rPr>
              <a:t>・特徴量：メルバンドエネルギー</a:t>
            </a:r>
            <a:endParaRPr lang="en-US" altLang="ja-JP" dirty="0" smtClean="0">
              <a:latin typeface="Yu Gothic" charset="-128"/>
              <a:ea typeface="Yu Gothic" charset="-128"/>
              <a:cs typeface="Yu Gothic" charset="-128"/>
            </a:endParaRPr>
          </a:p>
          <a:p>
            <a:r>
              <a:rPr lang="ja-JP" altLang="en-US" dirty="0" smtClean="0">
                <a:latin typeface="Yu Gothic" charset="-128"/>
                <a:ea typeface="Yu Gothic" charset="-128"/>
                <a:cs typeface="Yu Gothic" charset="-128"/>
              </a:rPr>
              <a:t>・フレームサイズ：</a:t>
            </a:r>
            <a:r>
              <a:rPr lang="en-US" altLang="ja-JP" dirty="0" smtClean="0">
                <a:latin typeface="Yu Gothic" charset="-128"/>
                <a:ea typeface="Yu Gothic" charset="-128"/>
                <a:cs typeface="Yu Gothic" charset="-128"/>
              </a:rPr>
              <a:t>40ms</a:t>
            </a:r>
            <a:endParaRPr lang="en-US" altLang="ja-JP" dirty="0">
              <a:latin typeface="Yu Gothic" charset="-128"/>
              <a:ea typeface="Yu Gothic" charset="-128"/>
              <a:cs typeface="Yu Gothic" charset="-128"/>
            </a:endParaRPr>
          </a:p>
          <a:p>
            <a:endParaRPr lang="en-US" altLang="ja-JP" dirty="0" smtClean="0">
              <a:latin typeface="Yu Gothic" charset="-128"/>
              <a:ea typeface="Yu Gothic" charset="-128"/>
              <a:cs typeface="Yu Gothic" charset="-128"/>
            </a:endParaRPr>
          </a:p>
        </p:txBody>
      </p:sp>
      <p:sp>
        <p:nvSpPr>
          <p:cNvPr id="9" name="テキスト ボックス 8"/>
          <p:cNvSpPr txBox="1"/>
          <p:nvPr/>
        </p:nvSpPr>
        <p:spPr>
          <a:xfrm>
            <a:off x="4761859" y="4507609"/>
            <a:ext cx="3679796" cy="738664"/>
          </a:xfrm>
          <a:prstGeom prst="rect">
            <a:avLst/>
          </a:prstGeom>
          <a:noFill/>
        </p:spPr>
        <p:txBody>
          <a:bodyPr wrap="square" rtlCol="0">
            <a:spAutoFit/>
          </a:bodyPr>
          <a:lstStyle/>
          <a:p>
            <a:r>
              <a:rPr kumimoji="1" lang="ja-JP" altLang="en-US" sz="2400" dirty="0" smtClean="0">
                <a:solidFill>
                  <a:schemeClr val="accent2"/>
                </a:solidFill>
                <a:latin typeface="Yu Gothic" charset="-128"/>
                <a:ea typeface="Yu Gothic" charset="-128"/>
                <a:cs typeface="Yu Gothic" charset="-128"/>
              </a:rPr>
              <a:t>隠れ層</a:t>
            </a:r>
            <a:endParaRPr kumimoji="1" lang="en-US" altLang="ja-JP" sz="2400" dirty="0" smtClean="0">
              <a:solidFill>
                <a:schemeClr val="accent2"/>
              </a:solidFill>
              <a:latin typeface="Yu Gothic" charset="-128"/>
              <a:ea typeface="Yu Gothic" charset="-128"/>
              <a:cs typeface="Yu Gothic" charset="-128"/>
            </a:endParaRPr>
          </a:p>
          <a:p>
            <a:r>
              <a:rPr lang="ja-JP" altLang="en-US" dirty="0" smtClean="0">
                <a:latin typeface="Yu Gothic" charset="-128"/>
                <a:ea typeface="Yu Gothic" charset="-128"/>
                <a:cs typeface="Yu Gothic" charset="-128"/>
              </a:rPr>
              <a:t>・</a:t>
            </a:r>
            <a:r>
              <a:rPr lang="en-US" altLang="ja-JP" dirty="0" smtClean="0">
                <a:latin typeface="Yu Gothic" charset="-128"/>
                <a:ea typeface="Yu Gothic" charset="-128"/>
                <a:cs typeface="Yu Gothic" charset="-128"/>
              </a:rPr>
              <a:t>2</a:t>
            </a:r>
            <a:r>
              <a:rPr lang="ja-JP" altLang="en-US" dirty="0" smtClean="0">
                <a:latin typeface="Yu Gothic" charset="-128"/>
                <a:ea typeface="Yu Gothic" charset="-128"/>
                <a:cs typeface="Yu Gothic" charset="-128"/>
              </a:rPr>
              <a:t>層</a:t>
            </a:r>
            <a:r>
              <a:rPr lang="en-US" altLang="ja-JP" dirty="0" smtClean="0">
                <a:latin typeface="Yu Gothic" charset="-128"/>
                <a:ea typeface="Yu Gothic" charset="-128"/>
                <a:cs typeface="Yu Gothic" charset="-128"/>
              </a:rPr>
              <a:t>×50</a:t>
            </a:r>
            <a:r>
              <a:rPr lang="ja-JP" altLang="en-US" dirty="0" smtClean="0">
                <a:latin typeface="Yu Gothic" charset="-128"/>
                <a:ea typeface="Yu Gothic" charset="-128"/>
                <a:cs typeface="Yu Gothic" charset="-128"/>
              </a:rPr>
              <a:t>ユニット</a:t>
            </a:r>
            <a:endParaRPr lang="en-US" altLang="ja-JP" dirty="0" smtClean="0">
              <a:latin typeface="Yu Gothic" charset="-128"/>
              <a:ea typeface="Yu Gothic" charset="-128"/>
              <a:cs typeface="Yu Gothic" charset="-128"/>
            </a:endParaRPr>
          </a:p>
        </p:txBody>
      </p:sp>
      <p:grpSp>
        <p:nvGrpSpPr>
          <p:cNvPr id="289" name="図形グループ 288"/>
          <p:cNvGrpSpPr/>
          <p:nvPr/>
        </p:nvGrpSpPr>
        <p:grpSpPr>
          <a:xfrm>
            <a:off x="2018680" y="1098033"/>
            <a:ext cx="5406665" cy="3412823"/>
            <a:chOff x="64167" y="1081968"/>
            <a:chExt cx="5406665" cy="3412823"/>
          </a:xfrm>
        </p:grpSpPr>
        <p:sp>
          <p:nvSpPr>
            <p:cNvPr id="57" name="角丸四角形 56"/>
            <p:cNvSpPr/>
            <p:nvPr/>
          </p:nvSpPr>
          <p:spPr>
            <a:xfrm>
              <a:off x="197858" y="1081968"/>
              <a:ext cx="852062" cy="2953391"/>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8" name="直線矢印コネクタ 27"/>
            <p:cNvCxnSpPr>
              <a:stCxn id="11" idx="6"/>
              <a:endCxn id="90" idx="2"/>
            </p:cNvCxnSpPr>
            <p:nvPr/>
          </p:nvCxnSpPr>
          <p:spPr>
            <a:xfrm flipV="1">
              <a:off x="903587" y="2221826"/>
              <a:ext cx="702764" cy="311125"/>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9" name="直線矢印コネクタ 28"/>
            <p:cNvCxnSpPr>
              <a:stCxn id="11" idx="6"/>
              <a:endCxn id="92" idx="2"/>
            </p:cNvCxnSpPr>
            <p:nvPr/>
          </p:nvCxnSpPr>
          <p:spPr>
            <a:xfrm flipV="1">
              <a:off x="903587" y="1550380"/>
              <a:ext cx="702764" cy="98257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30" name="直線矢印コネクタ 29"/>
            <p:cNvCxnSpPr>
              <a:stCxn id="3" idx="6"/>
              <a:endCxn id="90" idx="1"/>
            </p:cNvCxnSpPr>
            <p:nvPr/>
          </p:nvCxnSpPr>
          <p:spPr>
            <a:xfrm>
              <a:off x="903587" y="1428105"/>
              <a:ext cx="756361" cy="664325"/>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31" name="直線矢印コネクタ 30"/>
            <p:cNvCxnSpPr>
              <a:stCxn id="3" idx="6"/>
              <a:endCxn id="92" idx="1"/>
            </p:cNvCxnSpPr>
            <p:nvPr/>
          </p:nvCxnSpPr>
          <p:spPr>
            <a:xfrm flipV="1">
              <a:off x="903587" y="1420984"/>
              <a:ext cx="756361" cy="712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32" name="直線矢印コネクタ 31"/>
            <p:cNvCxnSpPr>
              <a:stCxn id="12" idx="6"/>
              <a:endCxn id="92" idx="3"/>
            </p:cNvCxnSpPr>
            <p:nvPr/>
          </p:nvCxnSpPr>
          <p:spPr>
            <a:xfrm flipV="1">
              <a:off x="903587" y="1679775"/>
              <a:ext cx="756361" cy="1958022"/>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33" name="直線矢印コネクタ 32"/>
            <p:cNvCxnSpPr>
              <a:stCxn id="12" idx="6"/>
              <a:endCxn id="91" idx="3"/>
            </p:cNvCxnSpPr>
            <p:nvPr/>
          </p:nvCxnSpPr>
          <p:spPr>
            <a:xfrm flipV="1">
              <a:off x="903587" y="3022667"/>
              <a:ext cx="756361" cy="61513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34" name="直線矢印コネクタ 33"/>
            <p:cNvCxnSpPr>
              <a:stCxn id="12" idx="6"/>
              <a:endCxn id="93" idx="3"/>
            </p:cNvCxnSpPr>
            <p:nvPr/>
          </p:nvCxnSpPr>
          <p:spPr>
            <a:xfrm>
              <a:off x="903587" y="3637797"/>
              <a:ext cx="756361" cy="5631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35" name="直線矢印コネクタ 34"/>
            <p:cNvCxnSpPr>
              <a:stCxn id="11" idx="6"/>
              <a:endCxn id="93" idx="2"/>
            </p:cNvCxnSpPr>
            <p:nvPr/>
          </p:nvCxnSpPr>
          <p:spPr>
            <a:xfrm>
              <a:off x="903587" y="2532951"/>
              <a:ext cx="702764" cy="1031765"/>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36" name="直線矢印コネクタ 35"/>
            <p:cNvCxnSpPr>
              <a:stCxn id="3" idx="6"/>
              <a:endCxn id="91" idx="1"/>
            </p:cNvCxnSpPr>
            <p:nvPr/>
          </p:nvCxnSpPr>
          <p:spPr>
            <a:xfrm>
              <a:off x="903587" y="1428105"/>
              <a:ext cx="756361" cy="133577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grpSp>
          <p:nvGrpSpPr>
            <p:cNvPr id="123" name="図形グループ 122"/>
            <p:cNvGrpSpPr/>
            <p:nvPr/>
          </p:nvGrpSpPr>
          <p:grpSpPr>
            <a:xfrm>
              <a:off x="359085" y="1166120"/>
              <a:ext cx="544502" cy="2733661"/>
              <a:chOff x="359085" y="1166120"/>
              <a:chExt cx="544502" cy="2733661"/>
            </a:xfrm>
          </p:grpSpPr>
          <p:grpSp>
            <p:nvGrpSpPr>
              <p:cNvPr id="6" name="図形グループ 5"/>
              <p:cNvGrpSpPr/>
              <p:nvPr/>
            </p:nvGrpSpPr>
            <p:grpSpPr>
              <a:xfrm>
                <a:off x="379618" y="1166120"/>
                <a:ext cx="523969" cy="2733661"/>
                <a:chOff x="822960" y="2106729"/>
                <a:chExt cx="430107" cy="2243961"/>
              </a:xfrm>
            </p:grpSpPr>
            <p:sp>
              <p:nvSpPr>
                <p:cNvPr id="3" name="円/楕円 2"/>
                <p:cNvSpPr/>
                <p:nvPr/>
              </p:nvSpPr>
              <p:spPr>
                <a:xfrm>
                  <a:off x="822960" y="2106729"/>
                  <a:ext cx="430107" cy="430107"/>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11" name="円/楕円 10"/>
                <p:cNvSpPr/>
                <p:nvPr/>
              </p:nvSpPr>
              <p:spPr>
                <a:xfrm>
                  <a:off x="822960" y="3013656"/>
                  <a:ext cx="430107" cy="430107"/>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円/楕円 11"/>
                <p:cNvSpPr/>
                <p:nvPr/>
              </p:nvSpPr>
              <p:spPr>
                <a:xfrm>
                  <a:off x="822960" y="3920583"/>
                  <a:ext cx="430107" cy="430107"/>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pic>
            <p:nvPicPr>
              <p:cNvPr id="102" name="図 10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85" y="1697411"/>
                <a:ext cx="518160" cy="566232"/>
              </a:xfrm>
              <a:prstGeom prst="rect">
                <a:avLst/>
              </a:prstGeom>
            </p:spPr>
          </p:pic>
          <p:pic>
            <p:nvPicPr>
              <p:cNvPr id="103" name="図 10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85" y="2797854"/>
                <a:ext cx="518160" cy="566232"/>
              </a:xfrm>
              <a:prstGeom prst="rect">
                <a:avLst/>
              </a:prstGeom>
            </p:spPr>
          </p:pic>
        </p:grpSp>
        <p:sp>
          <p:nvSpPr>
            <p:cNvPr id="53" name="左大かっこ 52"/>
            <p:cNvSpPr/>
            <p:nvPr/>
          </p:nvSpPr>
          <p:spPr>
            <a:xfrm rot="16200000">
              <a:off x="2138566" y="3058866"/>
              <a:ext cx="255523" cy="1624310"/>
            </a:xfrm>
            <a:prstGeom prst="leftBracket">
              <a:avLst/>
            </a:prstGeom>
            <a:noFill/>
            <a:ln>
              <a:solidFill>
                <a:schemeClr val="accent2"/>
              </a:solidFill>
            </a:ln>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solidFill>
                  <a:schemeClr val="accent2"/>
                </a:solidFill>
              </a:endParaRPr>
            </a:p>
          </p:txBody>
        </p:sp>
        <p:sp>
          <p:nvSpPr>
            <p:cNvPr id="55" name="テキスト ボックス 54"/>
            <p:cNvSpPr txBox="1"/>
            <p:nvPr/>
          </p:nvSpPr>
          <p:spPr>
            <a:xfrm>
              <a:off x="1712329" y="4027974"/>
              <a:ext cx="1107996" cy="461665"/>
            </a:xfrm>
            <a:prstGeom prst="rect">
              <a:avLst/>
            </a:prstGeom>
            <a:noFill/>
          </p:spPr>
          <p:txBody>
            <a:bodyPr wrap="none" rtlCol="0">
              <a:spAutoFit/>
            </a:bodyPr>
            <a:lstStyle/>
            <a:p>
              <a:r>
                <a:rPr kumimoji="1" lang="ja-JP" altLang="en-US" sz="2400" dirty="0" smtClean="0">
                  <a:solidFill>
                    <a:schemeClr val="accent2"/>
                  </a:solidFill>
                </a:rPr>
                <a:t>隠れ層</a:t>
              </a:r>
              <a:endParaRPr kumimoji="1" lang="ja-JP" altLang="en-US" sz="2400" dirty="0">
                <a:solidFill>
                  <a:schemeClr val="accent2"/>
                </a:solidFill>
              </a:endParaRPr>
            </a:p>
          </p:txBody>
        </p:sp>
        <p:sp>
          <p:nvSpPr>
            <p:cNvPr id="74" name="テキスト ボックス 73"/>
            <p:cNvSpPr txBox="1"/>
            <p:nvPr/>
          </p:nvSpPr>
          <p:spPr>
            <a:xfrm>
              <a:off x="64167" y="4033126"/>
              <a:ext cx="1107996" cy="461665"/>
            </a:xfrm>
            <a:prstGeom prst="rect">
              <a:avLst/>
            </a:prstGeom>
            <a:noFill/>
          </p:spPr>
          <p:txBody>
            <a:bodyPr wrap="none" rtlCol="0">
              <a:spAutoFit/>
            </a:bodyPr>
            <a:lstStyle/>
            <a:p>
              <a:r>
                <a:rPr kumimoji="1" lang="ja-JP" altLang="en-US" sz="2400" dirty="0" smtClean="0">
                  <a:solidFill>
                    <a:schemeClr val="accent6"/>
                  </a:solidFill>
                </a:rPr>
                <a:t>入力層</a:t>
              </a:r>
              <a:endParaRPr kumimoji="1" lang="ja-JP" altLang="en-US" sz="2400" dirty="0">
                <a:solidFill>
                  <a:schemeClr val="accent6"/>
                </a:solidFill>
              </a:endParaRPr>
            </a:p>
          </p:txBody>
        </p:sp>
        <p:sp>
          <p:nvSpPr>
            <p:cNvPr id="75" name="角丸四角形 74"/>
            <p:cNvSpPr/>
            <p:nvPr/>
          </p:nvSpPr>
          <p:spPr>
            <a:xfrm>
              <a:off x="3536229" y="1081968"/>
              <a:ext cx="1934603" cy="2953391"/>
            </a:xfrm>
            <a:prstGeom prst="roundRect">
              <a:avLst/>
            </a:prstGeom>
            <a:noFill/>
            <a:ln w="38100">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tx2">
                    <a:lumMod val="75000"/>
                  </a:schemeClr>
                </a:solidFill>
              </a:endParaRPr>
            </a:p>
          </p:txBody>
        </p:sp>
        <p:sp>
          <p:nvSpPr>
            <p:cNvPr id="76" name="テキスト ボックス 75"/>
            <p:cNvSpPr txBox="1"/>
            <p:nvPr/>
          </p:nvSpPr>
          <p:spPr>
            <a:xfrm>
              <a:off x="3402538" y="4023006"/>
              <a:ext cx="1107996" cy="461665"/>
            </a:xfrm>
            <a:prstGeom prst="rect">
              <a:avLst/>
            </a:prstGeom>
            <a:noFill/>
            <a:ln>
              <a:noFill/>
            </a:ln>
          </p:spPr>
          <p:txBody>
            <a:bodyPr wrap="none" rtlCol="0">
              <a:spAutoFit/>
            </a:bodyPr>
            <a:lstStyle/>
            <a:p>
              <a:r>
                <a:rPr kumimoji="1" lang="ja-JP" altLang="en-US" sz="2400" dirty="0" smtClean="0">
                  <a:solidFill>
                    <a:schemeClr val="tx2">
                      <a:lumMod val="75000"/>
                    </a:schemeClr>
                  </a:solidFill>
                </a:rPr>
                <a:t>出力層</a:t>
              </a:r>
              <a:endParaRPr kumimoji="1" lang="ja-JP" altLang="en-US" sz="2400" dirty="0">
                <a:solidFill>
                  <a:schemeClr val="tx2">
                    <a:lumMod val="75000"/>
                  </a:schemeClr>
                </a:solidFill>
              </a:endParaRPr>
            </a:p>
          </p:txBody>
        </p:sp>
        <p:grpSp>
          <p:nvGrpSpPr>
            <p:cNvPr id="16" name="図形グループ 15"/>
            <p:cNvGrpSpPr/>
            <p:nvPr/>
          </p:nvGrpSpPr>
          <p:grpSpPr>
            <a:xfrm>
              <a:off x="2620408" y="1374181"/>
              <a:ext cx="374116" cy="2380321"/>
              <a:chOff x="3736229" y="1342049"/>
              <a:chExt cx="374116" cy="2380321"/>
            </a:xfrm>
          </p:grpSpPr>
          <p:sp>
            <p:nvSpPr>
              <p:cNvPr id="61" name="円/楕円 60"/>
              <p:cNvSpPr/>
              <p:nvPr/>
            </p:nvSpPr>
            <p:spPr>
              <a:xfrm>
                <a:off x="3744360" y="2013495"/>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2" name="円/楕円 61"/>
              <p:cNvSpPr/>
              <p:nvPr/>
            </p:nvSpPr>
            <p:spPr>
              <a:xfrm>
                <a:off x="3744360" y="2684941"/>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4" name="円/楕円 63"/>
              <p:cNvSpPr/>
              <p:nvPr/>
            </p:nvSpPr>
            <p:spPr>
              <a:xfrm>
                <a:off x="3744360" y="1342049"/>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7" name="円/楕円 66"/>
              <p:cNvSpPr/>
              <p:nvPr/>
            </p:nvSpPr>
            <p:spPr>
              <a:xfrm>
                <a:off x="3744360" y="3356385"/>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69" name="図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229" y="1663012"/>
                <a:ext cx="361927" cy="395505"/>
              </a:xfrm>
              <a:prstGeom prst="rect">
                <a:avLst/>
              </a:prstGeom>
              <a:ln w="19050">
                <a:noFill/>
              </a:ln>
            </p:spPr>
          </p:pic>
          <p:pic>
            <p:nvPicPr>
              <p:cNvPr id="70" name="図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229" y="2334458"/>
                <a:ext cx="361927" cy="395505"/>
              </a:xfrm>
              <a:prstGeom prst="rect">
                <a:avLst/>
              </a:prstGeom>
              <a:ln w="19050">
                <a:noFill/>
              </a:ln>
            </p:spPr>
          </p:pic>
          <p:pic>
            <p:nvPicPr>
              <p:cNvPr id="73" name="図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229" y="3005904"/>
                <a:ext cx="361927" cy="395505"/>
              </a:xfrm>
              <a:prstGeom prst="rect">
                <a:avLst/>
              </a:prstGeom>
              <a:ln w="19050">
                <a:noFill/>
              </a:ln>
            </p:spPr>
          </p:pic>
        </p:grpSp>
        <p:grpSp>
          <p:nvGrpSpPr>
            <p:cNvPr id="89" name="図形グループ 88"/>
            <p:cNvGrpSpPr/>
            <p:nvPr/>
          </p:nvGrpSpPr>
          <p:grpSpPr>
            <a:xfrm>
              <a:off x="1598220" y="1367387"/>
              <a:ext cx="374116" cy="2380321"/>
              <a:chOff x="3736229" y="1342049"/>
              <a:chExt cx="374116" cy="2380321"/>
            </a:xfrm>
          </p:grpSpPr>
          <p:sp>
            <p:nvSpPr>
              <p:cNvPr id="90" name="円/楕円 89"/>
              <p:cNvSpPr/>
              <p:nvPr/>
            </p:nvSpPr>
            <p:spPr>
              <a:xfrm>
                <a:off x="3744360" y="2013495"/>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1" name="円/楕円 90"/>
              <p:cNvSpPr/>
              <p:nvPr/>
            </p:nvSpPr>
            <p:spPr>
              <a:xfrm>
                <a:off x="3744360" y="2684941"/>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2" name="円/楕円 91"/>
              <p:cNvSpPr/>
              <p:nvPr/>
            </p:nvSpPr>
            <p:spPr>
              <a:xfrm>
                <a:off x="3744360" y="1342049"/>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3" name="円/楕円 92"/>
              <p:cNvSpPr/>
              <p:nvPr/>
            </p:nvSpPr>
            <p:spPr>
              <a:xfrm>
                <a:off x="3744360" y="3356385"/>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94" name="図 9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229" y="1663012"/>
                <a:ext cx="361927" cy="395505"/>
              </a:xfrm>
              <a:prstGeom prst="rect">
                <a:avLst/>
              </a:prstGeom>
              <a:ln w="19050">
                <a:noFill/>
              </a:ln>
            </p:spPr>
          </p:pic>
          <p:pic>
            <p:nvPicPr>
              <p:cNvPr id="96" name="図 9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229" y="2334458"/>
                <a:ext cx="361927" cy="395505"/>
              </a:xfrm>
              <a:prstGeom prst="rect">
                <a:avLst/>
              </a:prstGeom>
              <a:ln w="19050">
                <a:noFill/>
              </a:ln>
            </p:spPr>
          </p:pic>
          <p:pic>
            <p:nvPicPr>
              <p:cNvPr id="97" name="図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229" y="3005904"/>
                <a:ext cx="361927" cy="395505"/>
              </a:xfrm>
              <a:prstGeom prst="rect">
                <a:avLst/>
              </a:prstGeom>
              <a:ln w="19050">
                <a:noFill/>
              </a:ln>
            </p:spPr>
          </p:pic>
        </p:grpSp>
        <p:grpSp>
          <p:nvGrpSpPr>
            <p:cNvPr id="21" name="図形グループ 20"/>
            <p:cNvGrpSpPr/>
            <p:nvPr/>
          </p:nvGrpSpPr>
          <p:grpSpPr>
            <a:xfrm>
              <a:off x="3773544" y="1296472"/>
              <a:ext cx="365985" cy="2552403"/>
              <a:chOff x="5866176" y="1274405"/>
              <a:chExt cx="365985" cy="2552403"/>
            </a:xfrm>
          </p:grpSpPr>
          <p:sp>
            <p:nvSpPr>
              <p:cNvPr id="99" name="円/楕円 98"/>
              <p:cNvSpPr/>
              <p:nvPr/>
            </p:nvSpPr>
            <p:spPr>
              <a:xfrm>
                <a:off x="5866176" y="2130820"/>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0" name="円/楕円 99"/>
              <p:cNvSpPr/>
              <p:nvPr/>
            </p:nvSpPr>
            <p:spPr>
              <a:xfrm>
                <a:off x="5866176" y="3017488"/>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1" name="円/楕円 100"/>
              <p:cNvSpPr/>
              <p:nvPr/>
            </p:nvSpPr>
            <p:spPr>
              <a:xfrm>
                <a:off x="5866176" y="1274405"/>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6" name="円/楕円 105"/>
              <p:cNvSpPr/>
              <p:nvPr/>
            </p:nvSpPr>
            <p:spPr>
              <a:xfrm>
                <a:off x="5866176" y="3460823"/>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11" name="円/楕円 110"/>
              <p:cNvSpPr/>
              <p:nvPr/>
            </p:nvSpPr>
            <p:spPr>
              <a:xfrm>
                <a:off x="5866176" y="1687486"/>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12" name="円/楕円 111"/>
              <p:cNvSpPr/>
              <p:nvPr/>
            </p:nvSpPr>
            <p:spPr>
              <a:xfrm>
                <a:off x="5866176" y="2574154"/>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cxnSp>
          <p:nvCxnSpPr>
            <p:cNvPr id="113" name="直線矢印コネクタ 112"/>
            <p:cNvCxnSpPr>
              <a:stCxn id="3" idx="6"/>
              <a:endCxn id="93" idx="1"/>
            </p:cNvCxnSpPr>
            <p:nvPr/>
          </p:nvCxnSpPr>
          <p:spPr>
            <a:xfrm>
              <a:off x="903587" y="1428105"/>
              <a:ext cx="756361" cy="2007215"/>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17" name="直線矢印コネクタ 116"/>
            <p:cNvCxnSpPr>
              <a:stCxn id="11" idx="6"/>
              <a:endCxn id="91" idx="2"/>
            </p:cNvCxnSpPr>
            <p:nvPr/>
          </p:nvCxnSpPr>
          <p:spPr>
            <a:xfrm>
              <a:off x="903587" y="2532951"/>
              <a:ext cx="702764" cy="36032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20" name="直線矢印コネクタ 119"/>
            <p:cNvCxnSpPr>
              <a:stCxn id="12" idx="6"/>
              <a:endCxn id="90" idx="3"/>
            </p:cNvCxnSpPr>
            <p:nvPr/>
          </p:nvCxnSpPr>
          <p:spPr>
            <a:xfrm flipV="1">
              <a:off x="903587" y="2351221"/>
              <a:ext cx="756361" cy="1286576"/>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24" name="直線矢印コネクタ 123"/>
            <p:cNvCxnSpPr>
              <a:stCxn id="90" idx="6"/>
              <a:endCxn id="61" idx="2"/>
            </p:cNvCxnSpPr>
            <p:nvPr/>
          </p:nvCxnSpPr>
          <p:spPr>
            <a:xfrm>
              <a:off x="1972336" y="2221826"/>
              <a:ext cx="656203" cy="679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25" name="直線矢印コネクタ 124"/>
            <p:cNvCxnSpPr>
              <a:stCxn id="90" idx="6"/>
              <a:endCxn id="64" idx="2"/>
            </p:cNvCxnSpPr>
            <p:nvPr/>
          </p:nvCxnSpPr>
          <p:spPr>
            <a:xfrm flipV="1">
              <a:off x="1972336" y="1557174"/>
              <a:ext cx="656203" cy="664652"/>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26" name="直線矢印コネクタ 125"/>
            <p:cNvCxnSpPr>
              <a:stCxn id="92" idx="6"/>
              <a:endCxn id="61" idx="1"/>
            </p:cNvCxnSpPr>
            <p:nvPr/>
          </p:nvCxnSpPr>
          <p:spPr>
            <a:xfrm>
              <a:off x="1972336" y="1550380"/>
              <a:ext cx="709800" cy="54884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27" name="直線矢印コネクタ 126"/>
            <p:cNvCxnSpPr>
              <a:stCxn id="92" idx="6"/>
              <a:endCxn id="64" idx="1"/>
            </p:cNvCxnSpPr>
            <p:nvPr/>
          </p:nvCxnSpPr>
          <p:spPr>
            <a:xfrm flipV="1">
              <a:off x="1972336" y="1427778"/>
              <a:ext cx="709800" cy="122602"/>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28" name="直線矢印コネクタ 127"/>
            <p:cNvCxnSpPr>
              <a:stCxn id="91" idx="6"/>
              <a:endCxn id="64" idx="2"/>
            </p:cNvCxnSpPr>
            <p:nvPr/>
          </p:nvCxnSpPr>
          <p:spPr>
            <a:xfrm flipV="1">
              <a:off x="1972336" y="1557174"/>
              <a:ext cx="656203" cy="1336098"/>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29" name="直線矢印コネクタ 128"/>
            <p:cNvCxnSpPr>
              <a:stCxn id="91" idx="6"/>
              <a:endCxn id="62" idx="2"/>
            </p:cNvCxnSpPr>
            <p:nvPr/>
          </p:nvCxnSpPr>
          <p:spPr>
            <a:xfrm>
              <a:off x="1972336" y="2893272"/>
              <a:ext cx="656203" cy="679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30" name="直線矢印コネクタ 129"/>
            <p:cNvCxnSpPr>
              <a:stCxn id="91" idx="6"/>
              <a:endCxn id="67" idx="2"/>
            </p:cNvCxnSpPr>
            <p:nvPr/>
          </p:nvCxnSpPr>
          <p:spPr>
            <a:xfrm>
              <a:off x="1972336" y="2893272"/>
              <a:ext cx="656203" cy="678238"/>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31" name="直線矢印コネクタ 130"/>
            <p:cNvCxnSpPr>
              <a:stCxn id="90" idx="6"/>
              <a:endCxn id="67" idx="2"/>
            </p:cNvCxnSpPr>
            <p:nvPr/>
          </p:nvCxnSpPr>
          <p:spPr>
            <a:xfrm>
              <a:off x="1972336" y="2221826"/>
              <a:ext cx="656203" cy="134968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32" name="直線矢印コネクタ 131"/>
            <p:cNvCxnSpPr>
              <a:stCxn id="92" idx="6"/>
              <a:endCxn id="62" idx="1"/>
            </p:cNvCxnSpPr>
            <p:nvPr/>
          </p:nvCxnSpPr>
          <p:spPr>
            <a:xfrm>
              <a:off x="1972336" y="1550380"/>
              <a:ext cx="709800" cy="122029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33" name="直線矢印コネクタ 132"/>
            <p:cNvCxnSpPr>
              <a:stCxn id="92" idx="6"/>
              <a:endCxn id="67" idx="1"/>
            </p:cNvCxnSpPr>
            <p:nvPr/>
          </p:nvCxnSpPr>
          <p:spPr>
            <a:xfrm>
              <a:off x="1972336" y="1550380"/>
              <a:ext cx="709800" cy="189173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34" name="直線矢印コネクタ 133"/>
            <p:cNvCxnSpPr>
              <a:stCxn id="90" idx="6"/>
              <a:endCxn id="62" idx="2"/>
            </p:cNvCxnSpPr>
            <p:nvPr/>
          </p:nvCxnSpPr>
          <p:spPr>
            <a:xfrm>
              <a:off x="1972336" y="2221826"/>
              <a:ext cx="656203" cy="67824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35" name="直線矢印コネクタ 134"/>
            <p:cNvCxnSpPr>
              <a:stCxn id="91" idx="6"/>
              <a:endCxn id="61" idx="2"/>
            </p:cNvCxnSpPr>
            <p:nvPr/>
          </p:nvCxnSpPr>
          <p:spPr>
            <a:xfrm flipV="1">
              <a:off x="1972336" y="2228620"/>
              <a:ext cx="656203" cy="664652"/>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48" name="直線矢印コネクタ 147"/>
            <p:cNvCxnSpPr>
              <a:stCxn id="93" idx="6"/>
              <a:endCxn id="64" idx="3"/>
            </p:cNvCxnSpPr>
            <p:nvPr/>
          </p:nvCxnSpPr>
          <p:spPr>
            <a:xfrm flipV="1">
              <a:off x="1972336" y="1686569"/>
              <a:ext cx="709800" cy="1878147"/>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49" name="直線矢印コネクタ 148"/>
            <p:cNvCxnSpPr>
              <a:stCxn id="93" idx="6"/>
              <a:endCxn id="62" idx="3"/>
            </p:cNvCxnSpPr>
            <p:nvPr/>
          </p:nvCxnSpPr>
          <p:spPr>
            <a:xfrm flipV="1">
              <a:off x="1972336" y="3029461"/>
              <a:ext cx="709800" cy="535255"/>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50" name="直線矢印コネクタ 149"/>
            <p:cNvCxnSpPr>
              <a:stCxn id="93" idx="6"/>
              <a:endCxn id="67" idx="3"/>
            </p:cNvCxnSpPr>
            <p:nvPr/>
          </p:nvCxnSpPr>
          <p:spPr>
            <a:xfrm>
              <a:off x="1972336" y="3564716"/>
              <a:ext cx="709800" cy="136189"/>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51" name="直線矢印コネクタ 150"/>
            <p:cNvCxnSpPr>
              <a:stCxn id="93" idx="6"/>
              <a:endCxn id="61" idx="3"/>
            </p:cNvCxnSpPr>
            <p:nvPr/>
          </p:nvCxnSpPr>
          <p:spPr>
            <a:xfrm flipV="1">
              <a:off x="1972336" y="2358015"/>
              <a:ext cx="709800" cy="120670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73" name="直線矢印コネクタ 172"/>
            <p:cNvCxnSpPr>
              <a:stCxn id="61" idx="6"/>
              <a:endCxn id="111" idx="2"/>
            </p:cNvCxnSpPr>
            <p:nvPr/>
          </p:nvCxnSpPr>
          <p:spPr>
            <a:xfrm flipV="1">
              <a:off x="2994524" y="1892546"/>
              <a:ext cx="779020" cy="33607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74" name="直線矢印コネクタ 173"/>
            <p:cNvCxnSpPr>
              <a:stCxn id="61" idx="6"/>
              <a:endCxn id="101" idx="2"/>
            </p:cNvCxnSpPr>
            <p:nvPr/>
          </p:nvCxnSpPr>
          <p:spPr>
            <a:xfrm flipV="1">
              <a:off x="2994524" y="1479465"/>
              <a:ext cx="779020" cy="749155"/>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75" name="直線矢印コネクタ 174"/>
            <p:cNvCxnSpPr>
              <a:stCxn id="64" idx="6"/>
              <a:endCxn id="111" idx="2"/>
            </p:cNvCxnSpPr>
            <p:nvPr/>
          </p:nvCxnSpPr>
          <p:spPr>
            <a:xfrm>
              <a:off x="2994524" y="1557174"/>
              <a:ext cx="779020" cy="335372"/>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76" name="直線矢印コネクタ 175"/>
            <p:cNvCxnSpPr>
              <a:stCxn id="64" idx="6"/>
              <a:endCxn id="101" idx="2"/>
            </p:cNvCxnSpPr>
            <p:nvPr/>
          </p:nvCxnSpPr>
          <p:spPr>
            <a:xfrm flipV="1">
              <a:off x="2994524" y="1479465"/>
              <a:ext cx="779020" cy="77709"/>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77" name="直線矢印コネクタ 176"/>
            <p:cNvCxnSpPr>
              <a:endCxn id="101" idx="2"/>
            </p:cNvCxnSpPr>
            <p:nvPr/>
          </p:nvCxnSpPr>
          <p:spPr>
            <a:xfrm flipV="1">
              <a:off x="3008317" y="1479465"/>
              <a:ext cx="765227" cy="146864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78" name="直線矢印コネクタ 177"/>
            <p:cNvCxnSpPr>
              <a:endCxn id="99" idx="2"/>
            </p:cNvCxnSpPr>
            <p:nvPr/>
          </p:nvCxnSpPr>
          <p:spPr>
            <a:xfrm flipV="1">
              <a:off x="3008317" y="2335880"/>
              <a:ext cx="765227" cy="581976"/>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79" name="直線矢印コネクタ 178"/>
            <p:cNvCxnSpPr>
              <a:endCxn id="106" idx="2"/>
            </p:cNvCxnSpPr>
            <p:nvPr/>
          </p:nvCxnSpPr>
          <p:spPr>
            <a:xfrm>
              <a:off x="3008317" y="2917856"/>
              <a:ext cx="765227" cy="748027"/>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80" name="直線矢印コネクタ 179"/>
            <p:cNvCxnSpPr>
              <a:endCxn id="106" idx="2"/>
            </p:cNvCxnSpPr>
            <p:nvPr/>
          </p:nvCxnSpPr>
          <p:spPr>
            <a:xfrm>
              <a:off x="3008317" y="2246410"/>
              <a:ext cx="765227" cy="1419473"/>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81" name="直線矢印コネクタ 180"/>
            <p:cNvCxnSpPr>
              <a:stCxn id="64" idx="6"/>
              <a:endCxn id="99" idx="2"/>
            </p:cNvCxnSpPr>
            <p:nvPr/>
          </p:nvCxnSpPr>
          <p:spPr>
            <a:xfrm>
              <a:off x="2994524" y="1557174"/>
              <a:ext cx="779020" cy="778706"/>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82" name="直線矢印コネクタ 181"/>
            <p:cNvCxnSpPr>
              <a:stCxn id="64" idx="6"/>
              <a:endCxn id="106" idx="2"/>
            </p:cNvCxnSpPr>
            <p:nvPr/>
          </p:nvCxnSpPr>
          <p:spPr>
            <a:xfrm>
              <a:off x="2994524" y="1557174"/>
              <a:ext cx="779020" cy="2108709"/>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83" name="直線矢印コネクタ 182"/>
            <p:cNvCxnSpPr>
              <a:stCxn id="61" idx="6"/>
              <a:endCxn id="99" idx="2"/>
            </p:cNvCxnSpPr>
            <p:nvPr/>
          </p:nvCxnSpPr>
          <p:spPr>
            <a:xfrm>
              <a:off x="2994524" y="2228620"/>
              <a:ext cx="779020" cy="10726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84" name="直線矢印コネクタ 183"/>
            <p:cNvCxnSpPr>
              <a:endCxn id="111" idx="2"/>
            </p:cNvCxnSpPr>
            <p:nvPr/>
          </p:nvCxnSpPr>
          <p:spPr>
            <a:xfrm flipV="1">
              <a:off x="3008317" y="1892546"/>
              <a:ext cx="765227" cy="102531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85" name="直線矢印コネクタ 184"/>
            <p:cNvCxnSpPr>
              <a:stCxn id="67" idx="6"/>
              <a:endCxn id="101" idx="2"/>
            </p:cNvCxnSpPr>
            <p:nvPr/>
          </p:nvCxnSpPr>
          <p:spPr>
            <a:xfrm flipV="1">
              <a:off x="2994524" y="1479465"/>
              <a:ext cx="779020" cy="2092045"/>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86" name="直線矢印コネクタ 185"/>
            <p:cNvCxnSpPr>
              <a:stCxn id="67" idx="6"/>
              <a:endCxn id="99" idx="2"/>
            </p:cNvCxnSpPr>
            <p:nvPr/>
          </p:nvCxnSpPr>
          <p:spPr>
            <a:xfrm flipV="1">
              <a:off x="2994524" y="2335880"/>
              <a:ext cx="779020" cy="123563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87" name="直線矢印コネクタ 186"/>
            <p:cNvCxnSpPr>
              <a:stCxn id="67" idx="6"/>
              <a:endCxn id="106" idx="2"/>
            </p:cNvCxnSpPr>
            <p:nvPr/>
          </p:nvCxnSpPr>
          <p:spPr>
            <a:xfrm>
              <a:off x="2994524" y="3571510"/>
              <a:ext cx="779020" cy="94373"/>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88" name="直線矢印コネクタ 187"/>
            <p:cNvCxnSpPr>
              <a:stCxn id="67" idx="6"/>
              <a:endCxn id="111" idx="2"/>
            </p:cNvCxnSpPr>
            <p:nvPr/>
          </p:nvCxnSpPr>
          <p:spPr>
            <a:xfrm flipV="1">
              <a:off x="2994524" y="1892546"/>
              <a:ext cx="779020" cy="167896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52" name="直線矢印コネクタ 251"/>
            <p:cNvCxnSpPr>
              <a:stCxn id="62" idx="6"/>
            </p:cNvCxnSpPr>
            <p:nvPr/>
          </p:nvCxnSpPr>
          <p:spPr>
            <a:xfrm>
              <a:off x="2994524" y="2900066"/>
              <a:ext cx="773358" cy="32912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53" name="直線矢印コネクタ 252"/>
            <p:cNvCxnSpPr>
              <a:stCxn id="61" idx="6"/>
            </p:cNvCxnSpPr>
            <p:nvPr/>
          </p:nvCxnSpPr>
          <p:spPr>
            <a:xfrm>
              <a:off x="2994524" y="2228620"/>
              <a:ext cx="773358" cy="1000567"/>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54" name="直線矢印コネクタ 253"/>
            <p:cNvCxnSpPr>
              <a:stCxn id="64" idx="6"/>
            </p:cNvCxnSpPr>
            <p:nvPr/>
          </p:nvCxnSpPr>
          <p:spPr>
            <a:xfrm>
              <a:off x="2994524" y="1557174"/>
              <a:ext cx="773358" cy="1672013"/>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55" name="直線矢印コネクタ 254"/>
            <p:cNvCxnSpPr>
              <a:stCxn id="67" idx="6"/>
            </p:cNvCxnSpPr>
            <p:nvPr/>
          </p:nvCxnSpPr>
          <p:spPr>
            <a:xfrm flipV="1">
              <a:off x="2994524" y="3229187"/>
              <a:ext cx="773358" cy="342323"/>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66" name="直線矢印コネクタ 265"/>
            <p:cNvCxnSpPr>
              <a:stCxn id="62" idx="6"/>
            </p:cNvCxnSpPr>
            <p:nvPr/>
          </p:nvCxnSpPr>
          <p:spPr>
            <a:xfrm flipV="1">
              <a:off x="2994524" y="2770715"/>
              <a:ext cx="773358" cy="12935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67" name="直線矢印コネクタ 266"/>
            <p:cNvCxnSpPr>
              <a:stCxn id="61" idx="6"/>
            </p:cNvCxnSpPr>
            <p:nvPr/>
          </p:nvCxnSpPr>
          <p:spPr>
            <a:xfrm>
              <a:off x="2994524" y="2228620"/>
              <a:ext cx="773358" cy="542095"/>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68" name="直線矢印コネクタ 267"/>
            <p:cNvCxnSpPr>
              <a:stCxn id="64" idx="6"/>
            </p:cNvCxnSpPr>
            <p:nvPr/>
          </p:nvCxnSpPr>
          <p:spPr>
            <a:xfrm>
              <a:off x="2994524" y="1557174"/>
              <a:ext cx="773358" cy="121354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69" name="直線矢印コネクタ 268"/>
            <p:cNvCxnSpPr>
              <a:stCxn id="67" idx="6"/>
            </p:cNvCxnSpPr>
            <p:nvPr/>
          </p:nvCxnSpPr>
          <p:spPr>
            <a:xfrm flipV="1">
              <a:off x="2994524" y="2770715"/>
              <a:ext cx="773358" cy="800795"/>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grpSp>
      <p:grpSp>
        <p:nvGrpSpPr>
          <p:cNvPr id="292" name="図形グループ 291"/>
          <p:cNvGrpSpPr/>
          <p:nvPr/>
        </p:nvGrpSpPr>
        <p:grpSpPr>
          <a:xfrm rot="5400000">
            <a:off x="210346" y="1517554"/>
            <a:ext cx="322932" cy="737111"/>
            <a:chOff x="510988" y="1828800"/>
            <a:chExt cx="430306" cy="982199"/>
          </a:xfrm>
        </p:grpSpPr>
        <p:sp>
          <p:nvSpPr>
            <p:cNvPr id="290" name="円/楕円 289"/>
            <p:cNvSpPr/>
            <p:nvPr/>
          </p:nvSpPr>
          <p:spPr>
            <a:xfrm>
              <a:off x="510988" y="1828800"/>
              <a:ext cx="430306" cy="43030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1" name="台形 290"/>
            <p:cNvSpPr/>
            <p:nvPr/>
          </p:nvSpPr>
          <p:spPr>
            <a:xfrm rot="10800000">
              <a:off x="540473" y="2166838"/>
              <a:ext cx="371333" cy="644161"/>
            </a:xfrm>
            <a:prstGeom prst="trapezoid">
              <a:avLst>
                <a:gd name="adj" fmla="val 3586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293" name="図形グループ 292"/>
          <p:cNvGrpSpPr/>
          <p:nvPr/>
        </p:nvGrpSpPr>
        <p:grpSpPr>
          <a:xfrm rot="5400000">
            <a:off x="211024" y="2839334"/>
            <a:ext cx="322932" cy="737111"/>
            <a:chOff x="510988" y="1828800"/>
            <a:chExt cx="430306" cy="982199"/>
          </a:xfrm>
        </p:grpSpPr>
        <p:sp>
          <p:nvSpPr>
            <p:cNvPr id="294" name="円/楕円 293"/>
            <p:cNvSpPr/>
            <p:nvPr/>
          </p:nvSpPr>
          <p:spPr>
            <a:xfrm>
              <a:off x="510988" y="1828800"/>
              <a:ext cx="430306" cy="43030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5" name="台形 294"/>
            <p:cNvSpPr/>
            <p:nvPr/>
          </p:nvSpPr>
          <p:spPr>
            <a:xfrm rot="10800000">
              <a:off x="540473" y="2166838"/>
              <a:ext cx="371333" cy="644161"/>
            </a:xfrm>
            <a:prstGeom prst="trapezoid">
              <a:avLst>
                <a:gd name="adj" fmla="val 3586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296" name="テキスト ボックス 295"/>
          <p:cNvSpPr txBox="1"/>
          <p:nvPr/>
        </p:nvSpPr>
        <p:spPr>
          <a:xfrm>
            <a:off x="0" y="1991924"/>
            <a:ext cx="322524" cy="369332"/>
          </a:xfrm>
          <a:prstGeom prst="rect">
            <a:avLst/>
          </a:prstGeom>
          <a:noFill/>
        </p:spPr>
        <p:txBody>
          <a:bodyPr wrap="none" rtlCol="0">
            <a:spAutoFit/>
          </a:bodyPr>
          <a:lstStyle/>
          <a:p>
            <a:r>
              <a:rPr kumimoji="1" lang="en-US" altLang="ja-JP" smtClean="0">
                <a:latin typeface="Yu Gothic" charset="-128"/>
                <a:ea typeface="Yu Gothic" charset="-128"/>
                <a:cs typeface="Yu Gothic" charset="-128"/>
              </a:rPr>
              <a:t>L</a:t>
            </a:r>
            <a:endParaRPr kumimoji="1" lang="ja-JP" altLang="en-US" dirty="0">
              <a:latin typeface="Yu Gothic" charset="-128"/>
              <a:ea typeface="Yu Gothic" charset="-128"/>
              <a:cs typeface="Yu Gothic" charset="-128"/>
            </a:endParaRPr>
          </a:p>
        </p:txBody>
      </p:sp>
      <p:sp>
        <p:nvSpPr>
          <p:cNvPr id="297" name="テキスト ボックス 296"/>
          <p:cNvSpPr txBox="1"/>
          <p:nvPr/>
        </p:nvSpPr>
        <p:spPr>
          <a:xfrm>
            <a:off x="6403" y="3340541"/>
            <a:ext cx="338554" cy="369332"/>
          </a:xfrm>
          <a:prstGeom prst="rect">
            <a:avLst/>
          </a:prstGeom>
          <a:noFill/>
        </p:spPr>
        <p:txBody>
          <a:bodyPr wrap="none" rtlCol="0">
            <a:spAutoFit/>
          </a:bodyPr>
          <a:lstStyle/>
          <a:p>
            <a:r>
              <a:rPr kumimoji="1" lang="en-US" altLang="ja-JP" dirty="0" smtClean="0">
                <a:latin typeface="Yu Gothic" charset="-128"/>
                <a:ea typeface="Yu Gothic" charset="-128"/>
                <a:cs typeface="Yu Gothic" charset="-128"/>
              </a:rPr>
              <a:t>R</a:t>
            </a:r>
            <a:endParaRPr kumimoji="1" lang="ja-JP" altLang="en-US" dirty="0">
              <a:latin typeface="Yu Gothic" charset="-128"/>
              <a:ea typeface="Yu Gothic" charset="-128"/>
              <a:cs typeface="Yu Gothic" charset="-128"/>
            </a:endParaRPr>
          </a:p>
        </p:txBody>
      </p:sp>
      <p:sp>
        <p:nvSpPr>
          <p:cNvPr id="299" name="テキスト ボックス 298"/>
          <p:cNvSpPr txBox="1"/>
          <p:nvPr/>
        </p:nvSpPr>
        <p:spPr>
          <a:xfrm>
            <a:off x="1069995" y="2244685"/>
            <a:ext cx="877163" cy="646331"/>
          </a:xfrm>
          <a:prstGeom prst="rect">
            <a:avLst/>
          </a:prstGeom>
          <a:noFill/>
          <a:ln w="12700">
            <a:solidFill>
              <a:schemeClr val="tx1"/>
            </a:solidFill>
          </a:ln>
        </p:spPr>
        <p:txBody>
          <a:bodyPr wrap="none" rtlCol="0">
            <a:spAutoFit/>
          </a:bodyPr>
          <a:lstStyle/>
          <a:p>
            <a:r>
              <a:rPr kumimoji="1" lang="ja-JP" altLang="en-US" dirty="0" smtClean="0">
                <a:latin typeface="Yu Gothic" charset="-128"/>
                <a:ea typeface="Yu Gothic" charset="-128"/>
                <a:cs typeface="Yu Gothic" charset="-128"/>
              </a:rPr>
              <a:t>特徴量</a:t>
            </a:r>
            <a:endParaRPr kumimoji="1" lang="en-US" altLang="ja-JP" dirty="0" smtClean="0">
              <a:latin typeface="Yu Gothic" charset="-128"/>
              <a:ea typeface="Yu Gothic" charset="-128"/>
              <a:cs typeface="Yu Gothic" charset="-128"/>
            </a:endParaRPr>
          </a:p>
          <a:p>
            <a:r>
              <a:rPr kumimoji="1" lang="ja-JP" altLang="en-US" dirty="0" smtClean="0">
                <a:latin typeface="Yu Gothic" charset="-128"/>
                <a:ea typeface="Yu Gothic" charset="-128"/>
                <a:cs typeface="Yu Gothic" charset="-128"/>
              </a:rPr>
              <a:t>　抽出</a:t>
            </a:r>
            <a:endParaRPr kumimoji="1" lang="ja-JP" altLang="en-US" dirty="0">
              <a:latin typeface="Yu Gothic" charset="-128"/>
              <a:ea typeface="Yu Gothic" charset="-128"/>
              <a:cs typeface="Yu Gothic" charset="-128"/>
            </a:endParaRPr>
          </a:p>
        </p:txBody>
      </p:sp>
      <p:cxnSp>
        <p:nvCxnSpPr>
          <p:cNvPr id="303" name="直線コネクタ 302"/>
          <p:cNvCxnSpPr>
            <a:endCxn id="299" idx="1"/>
          </p:cNvCxnSpPr>
          <p:nvPr/>
        </p:nvCxnSpPr>
        <p:spPr>
          <a:xfrm>
            <a:off x="686142" y="2054898"/>
            <a:ext cx="383853" cy="512953"/>
          </a:xfrm>
          <a:prstGeom prst="line">
            <a:avLst/>
          </a:prstGeom>
          <a:ln/>
          <a:effectLst/>
        </p:spPr>
        <p:style>
          <a:lnRef idx="3">
            <a:schemeClr val="dk1"/>
          </a:lnRef>
          <a:fillRef idx="0">
            <a:schemeClr val="dk1"/>
          </a:fillRef>
          <a:effectRef idx="2">
            <a:schemeClr val="dk1"/>
          </a:effectRef>
          <a:fontRef idx="minor">
            <a:schemeClr val="tx1"/>
          </a:fontRef>
        </p:style>
      </p:cxnSp>
      <p:cxnSp>
        <p:nvCxnSpPr>
          <p:cNvPr id="305" name="直線コネクタ 304"/>
          <p:cNvCxnSpPr>
            <a:endCxn id="299" idx="1"/>
          </p:cNvCxnSpPr>
          <p:nvPr/>
        </p:nvCxnSpPr>
        <p:spPr>
          <a:xfrm flipV="1">
            <a:off x="646239" y="2567851"/>
            <a:ext cx="423756" cy="470881"/>
          </a:xfrm>
          <a:prstGeom prst="line">
            <a:avLst/>
          </a:prstGeom>
          <a:ln/>
          <a:effectLst/>
        </p:spPr>
        <p:style>
          <a:lnRef idx="3">
            <a:schemeClr val="dk1"/>
          </a:lnRef>
          <a:fillRef idx="0">
            <a:schemeClr val="dk1"/>
          </a:fillRef>
          <a:effectRef idx="2">
            <a:schemeClr val="dk1"/>
          </a:effectRef>
          <a:fontRef idx="minor">
            <a:schemeClr val="tx1"/>
          </a:fontRef>
        </p:style>
      </p:cxnSp>
      <p:sp>
        <p:nvSpPr>
          <p:cNvPr id="309" name="右矢印 308"/>
          <p:cNvSpPr/>
          <p:nvPr/>
        </p:nvSpPr>
        <p:spPr>
          <a:xfrm>
            <a:off x="1950284" y="2271558"/>
            <a:ext cx="282424" cy="554914"/>
          </a:xfrm>
          <a:prstGeom prst="rightArrow">
            <a:avLst>
              <a:gd name="adj1" fmla="val 50000"/>
              <a:gd name="adj2" fmla="val 7266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4" name="正方形/長方形 313"/>
          <p:cNvSpPr/>
          <p:nvPr/>
        </p:nvSpPr>
        <p:spPr>
          <a:xfrm>
            <a:off x="7435347" y="1282284"/>
            <a:ext cx="1635384" cy="369332"/>
          </a:xfrm>
          <a:prstGeom prst="rect">
            <a:avLst/>
          </a:prstGeom>
        </p:spPr>
        <p:txBody>
          <a:bodyPr wrap="none">
            <a:spAutoFit/>
          </a:bodyPr>
          <a:lstStyle/>
          <a:p>
            <a:r>
              <a:rPr lang="en-US" altLang="ja-JP" dirty="0" smtClean="0">
                <a:latin typeface="Yu Gothic" charset="-128"/>
                <a:ea typeface="Yu Gothic" charset="-128"/>
                <a:cs typeface="Yu Gothic" charset="-128"/>
              </a:rPr>
              <a:t>… </a:t>
            </a:r>
            <a:r>
              <a:rPr lang="ja-JP" altLang="en-US" dirty="0" smtClean="0">
                <a:latin typeface="Yu Gothic" charset="-128"/>
                <a:ea typeface="Yu Gothic" charset="-128"/>
                <a:cs typeface="Yu Gothic" charset="-128"/>
              </a:rPr>
              <a:t>ブレーキ音</a:t>
            </a:r>
            <a:endParaRPr lang="en-US" altLang="ja-JP" dirty="0">
              <a:latin typeface="Yu Gothic" charset="-128"/>
              <a:ea typeface="Yu Gothic" charset="-128"/>
              <a:cs typeface="Yu Gothic" charset="-128"/>
            </a:endParaRPr>
          </a:p>
        </p:txBody>
      </p:sp>
      <p:sp>
        <p:nvSpPr>
          <p:cNvPr id="315" name="正方形/長方形 314"/>
          <p:cNvSpPr/>
          <p:nvPr/>
        </p:nvSpPr>
        <p:spPr>
          <a:xfrm>
            <a:off x="7435347" y="1725015"/>
            <a:ext cx="712054" cy="369332"/>
          </a:xfrm>
          <a:prstGeom prst="rect">
            <a:avLst/>
          </a:prstGeom>
        </p:spPr>
        <p:txBody>
          <a:bodyPr wrap="none">
            <a:spAutoFit/>
          </a:bodyPr>
          <a:lstStyle/>
          <a:p>
            <a:r>
              <a:rPr lang="en-US" altLang="ja-JP" dirty="0" smtClean="0">
                <a:latin typeface="Yu Gothic" charset="-128"/>
                <a:ea typeface="Yu Gothic" charset="-128"/>
                <a:cs typeface="Yu Gothic" charset="-128"/>
              </a:rPr>
              <a:t>… </a:t>
            </a:r>
            <a:r>
              <a:rPr lang="ja-JP" altLang="en-US" dirty="0" smtClean="0">
                <a:latin typeface="Yu Gothic" charset="-128"/>
                <a:ea typeface="Yu Gothic" charset="-128"/>
                <a:cs typeface="Yu Gothic" charset="-128"/>
              </a:rPr>
              <a:t>車</a:t>
            </a:r>
            <a:endParaRPr lang="en-US" altLang="ja-JP" dirty="0">
              <a:latin typeface="Yu Gothic" charset="-128"/>
              <a:ea typeface="Yu Gothic" charset="-128"/>
              <a:cs typeface="Yu Gothic" charset="-128"/>
            </a:endParaRPr>
          </a:p>
        </p:txBody>
      </p:sp>
      <p:sp>
        <p:nvSpPr>
          <p:cNvPr id="316" name="正方形/長方形 315"/>
          <p:cNvSpPr/>
          <p:nvPr/>
        </p:nvSpPr>
        <p:spPr>
          <a:xfrm>
            <a:off x="7435347" y="2167746"/>
            <a:ext cx="942887" cy="369332"/>
          </a:xfrm>
          <a:prstGeom prst="rect">
            <a:avLst/>
          </a:prstGeom>
        </p:spPr>
        <p:txBody>
          <a:bodyPr wrap="none">
            <a:spAutoFit/>
          </a:bodyPr>
          <a:lstStyle/>
          <a:p>
            <a:r>
              <a:rPr lang="en-US" altLang="ja-JP" dirty="0" smtClean="0">
                <a:latin typeface="Yu Gothic" charset="-128"/>
                <a:ea typeface="Yu Gothic" charset="-128"/>
                <a:cs typeface="Yu Gothic" charset="-128"/>
              </a:rPr>
              <a:t>… </a:t>
            </a:r>
            <a:r>
              <a:rPr lang="ja-JP" altLang="en-US" dirty="0" smtClean="0">
                <a:latin typeface="Yu Gothic" charset="-128"/>
                <a:ea typeface="Yu Gothic" charset="-128"/>
                <a:cs typeface="Yu Gothic" charset="-128"/>
              </a:rPr>
              <a:t>子供</a:t>
            </a:r>
            <a:endParaRPr lang="en-US" altLang="ja-JP" dirty="0">
              <a:latin typeface="Yu Gothic" charset="-128"/>
              <a:ea typeface="Yu Gothic" charset="-128"/>
              <a:cs typeface="Yu Gothic" charset="-128"/>
            </a:endParaRPr>
          </a:p>
        </p:txBody>
      </p:sp>
      <p:sp>
        <p:nvSpPr>
          <p:cNvPr id="317" name="正方形/長方形 316"/>
          <p:cNvSpPr/>
          <p:nvPr/>
        </p:nvSpPr>
        <p:spPr>
          <a:xfrm>
            <a:off x="7435347" y="2610477"/>
            <a:ext cx="1404552" cy="369332"/>
          </a:xfrm>
          <a:prstGeom prst="rect">
            <a:avLst/>
          </a:prstGeom>
        </p:spPr>
        <p:txBody>
          <a:bodyPr wrap="none">
            <a:spAutoFit/>
          </a:bodyPr>
          <a:lstStyle/>
          <a:p>
            <a:r>
              <a:rPr lang="en-US" altLang="ja-JP" dirty="0" smtClean="0">
                <a:latin typeface="Yu Gothic" charset="-128"/>
                <a:ea typeface="Yu Gothic" charset="-128"/>
                <a:cs typeface="Yu Gothic" charset="-128"/>
              </a:rPr>
              <a:t>… </a:t>
            </a:r>
            <a:r>
              <a:rPr lang="ja-JP" altLang="en-US" dirty="0" smtClean="0">
                <a:latin typeface="Yu Gothic" charset="-128"/>
                <a:ea typeface="Yu Gothic" charset="-128"/>
                <a:cs typeface="Yu Gothic" charset="-128"/>
              </a:rPr>
              <a:t>大型車両</a:t>
            </a:r>
            <a:endParaRPr lang="en-US" altLang="ja-JP" dirty="0">
              <a:latin typeface="Yu Gothic" charset="-128"/>
              <a:ea typeface="Yu Gothic" charset="-128"/>
              <a:cs typeface="Yu Gothic" charset="-128"/>
            </a:endParaRPr>
          </a:p>
        </p:txBody>
      </p:sp>
      <p:sp>
        <p:nvSpPr>
          <p:cNvPr id="318" name="正方形/長方形 317"/>
          <p:cNvSpPr/>
          <p:nvPr/>
        </p:nvSpPr>
        <p:spPr>
          <a:xfrm>
            <a:off x="7435347" y="3053208"/>
            <a:ext cx="1173719" cy="369332"/>
          </a:xfrm>
          <a:prstGeom prst="rect">
            <a:avLst/>
          </a:prstGeom>
        </p:spPr>
        <p:txBody>
          <a:bodyPr wrap="none">
            <a:spAutoFit/>
          </a:bodyPr>
          <a:lstStyle/>
          <a:p>
            <a:r>
              <a:rPr lang="en-US" altLang="ja-JP" dirty="0" smtClean="0">
                <a:latin typeface="Yu Gothic" charset="-128"/>
                <a:ea typeface="Yu Gothic" charset="-128"/>
                <a:cs typeface="Yu Gothic" charset="-128"/>
              </a:rPr>
              <a:t>… </a:t>
            </a:r>
            <a:r>
              <a:rPr lang="ja-JP" altLang="en-US" dirty="0" smtClean="0">
                <a:latin typeface="Yu Gothic" charset="-128"/>
                <a:ea typeface="Yu Gothic" charset="-128"/>
                <a:cs typeface="Yu Gothic" charset="-128"/>
              </a:rPr>
              <a:t>会話音</a:t>
            </a:r>
            <a:endParaRPr lang="en-US" altLang="ja-JP" dirty="0">
              <a:latin typeface="Yu Gothic" charset="-128"/>
              <a:ea typeface="Yu Gothic" charset="-128"/>
              <a:cs typeface="Yu Gothic" charset="-128"/>
            </a:endParaRPr>
          </a:p>
        </p:txBody>
      </p:sp>
      <p:sp>
        <p:nvSpPr>
          <p:cNvPr id="319" name="正方形/長方形 318"/>
          <p:cNvSpPr/>
          <p:nvPr/>
        </p:nvSpPr>
        <p:spPr>
          <a:xfrm>
            <a:off x="7435347" y="3495939"/>
            <a:ext cx="1173719" cy="369332"/>
          </a:xfrm>
          <a:prstGeom prst="rect">
            <a:avLst/>
          </a:prstGeom>
        </p:spPr>
        <p:txBody>
          <a:bodyPr wrap="none">
            <a:spAutoFit/>
          </a:bodyPr>
          <a:lstStyle/>
          <a:p>
            <a:r>
              <a:rPr lang="en-US" altLang="ja-JP" dirty="0" smtClean="0">
                <a:latin typeface="Yu Gothic" charset="-128"/>
                <a:ea typeface="Yu Gothic" charset="-128"/>
                <a:cs typeface="Yu Gothic" charset="-128"/>
              </a:rPr>
              <a:t>… </a:t>
            </a:r>
            <a:r>
              <a:rPr lang="ja-JP" altLang="en-US" dirty="0" smtClean="0">
                <a:latin typeface="Yu Gothic" charset="-128"/>
                <a:ea typeface="Yu Gothic" charset="-128"/>
                <a:cs typeface="Yu Gothic" charset="-128"/>
              </a:rPr>
              <a:t>歩行音</a:t>
            </a:r>
            <a:endParaRPr lang="en-US" altLang="ja-JP" dirty="0">
              <a:latin typeface="Yu Gothic" charset="-128"/>
              <a:ea typeface="Yu Gothic" charset="-128"/>
              <a:cs typeface="Yu Gothic" charset="-128"/>
            </a:endParaRPr>
          </a:p>
        </p:txBody>
      </p:sp>
      <p:sp>
        <p:nvSpPr>
          <p:cNvPr id="320" name="テキスト ボックス 319"/>
          <p:cNvSpPr txBox="1"/>
          <p:nvPr/>
        </p:nvSpPr>
        <p:spPr>
          <a:xfrm>
            <a:off x="4761859" y="5244250"/>
            <a:ext cx="4203624" cy="1015663"/>
          </a:xfrm>
          <a:prstGeom prst="rect">
            <a:avLst/>
          </a:prstGeom>
          <a:noFill/>
        </p:spPr>
        <p:txBody>
          <a:bodyPr wrap="square" rtlCol="0">
            <a:spAutoFit/>
          </a:bodyPr>
          <a:lstStyle/>
          <a:p>
            <a:r>
              <a:rPr kumimoji="1" lang="ja-JP" altLang="en-US" sz="2400" dirty="0" smtClean="0">
                <a:solidFill>
                  <a:schemeClr val="tx2">
                    <a:lumMod val="75000"/>
                  </a:schemeClr>
                </a:solidFill>
                <a:latin typeface="Yu Gothic" charset="-128"/>
                <a:ea typeface="Yu Gothic" charset="-128"/>
                <a:cs typeface="Yu Gothic" charset="-128"/>
              </a:rPr>
              <a:t>出力</a:t>
            </a:r>
            <a:endParaRPr kumimoji="1" lang="en-US" altLang="ja-JP" sz="2400" dirty="0" smtClean="0">
              <a:solidFill>
                <a:schemeClr val="tx2">
                  <a:lumMod val="75000"/>
                </a:schemeClr>
              </a:solidFill>
              <a:latin typeface="Yu Gothic" charset="-128"/>
              <a:ea typeface="Yu Gothic" charset="-128"/>
              <a:cs typeface="Yu Gothic" charset="-128"/>
            </a:endParaRPr>
          </a:p>
          <a:p>
            <a:r>
              <a:rPr kumimoji="1" lang="ja-JP" altLang="en-US" dirty="0" smtClean="0">
                <a:latin typeface="Yu Gothic" charset="-128"/>
                <a:ea typeface="Yu Gothic" charset="-128"/>
                <a:cs typeface="Yu Gothic" charset="-128"/>
              </a:rPr>
              <a:t>・音響イベント毎に存在確率を出力</a:t>
            </a:r>
            <a:endParaRPr kumimoji="1" lang="en-US" altLang="ja-JP" dirty="0" smtClean="0">
              <a:latin typeface="Yu Gothic" charset="-128"/>
              <a:ea typeface="Yu Gothic" charset="-128"/>
              <a:cs typeface="Yu Gothic" charset="-128"/>
            </a:endParaRPr>
          </a:p>
          <a:p>
            <a:r>
              <a:rPr kumimoji="1" lang="ja-JP" altLang="en-US" dirty="0" smtClean="0">
                <a:latin typeface="Yu Gothic" charset="-128"/>
                <a:ea typeface="Yu Gothic" charset="-128"/>
                <a:cs typeface="Yu Gothic" charset="-128"/>
              </a:rPr>
              <a:t>・活性化関数：シグモイド</a:t>
            </a:r>
            <a:endParaRPr kumimoji="1" lang="en-US" altLang="ja-JP" dirty="0" smtClean="0">
              <a:latin typeface="Yu Gothic" charset="-128"/>
              <a:ea typeface="Yu Gothic" charset="-128"/>
              <a:cs typeface="Yu Gothic" charset="-128"/>
            </a:endParaRPr>
          </a:p>
        </p:txBody>
      </p:sp>
      <p:sp>
        <p:nvSpPr>
          <p:cNvPr id="118" name="円/楕円 117"/>
          <p:cNvSpPr/>
          <p:nvPr/>
        </p:nvSpPr>
        <p:spPr>
          <a:xfrm>
            <a:off x="6947118" y="2168952"/>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19" name="円/楕円 118"/>
          <p:cNvSpPr/>
          <p:nvPr/>
        </p:nvSpPr>
        <p:spPr>
          <a:xfrm>
            <a:off x="6947118" y="3055620"/>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1" name="円/楕円 120"/>
          <p:cNvSpPr/>
          <p:nvPr/>
        </p:nvSpPr>
        <p:spPr>
          <a:xfrm>
            <a:off x="6947118" y="1312537"/>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2" name="円/楕円 121"/>
          <p:cNvSpPr/>
          <p:nvPr/>
        </p:nvSpPr>
        <p:spPr>
          <a:xfrm>
            <a:off x="6947118" y="3498955"/>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6" name="円/楕円 135"/>
          <p:cNvSpPr/>
          <p:nvPr/>
        </p:nvSpPr>
        <p:spPr>
          <a:xfrm>
            <a:off x="6947118" y="1725618"/>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7" name="円/楕円 136"/>
          <p:cNvSpPr/>
          <p:nvPr/>
        </p:nvSpPr>
        <p:spPr>
          <a:xfrm>
            <a:off x="6947118" y="2612286"/>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138" name="直線矢印コネクタ 137"/>
          <p:cNvCxnSpPr>
            <a:stCxn id="101" idx="6"/>
            <a:endCxn id="121" idx="2"/>
          </p:cNvCxnSpPr>
          <p:nvPr/>
        </p:nvCxnSpPr>
        <p:spPr>
          <a:xfrm>
            <a:off x="6094042" y="1495530"/>
            <a:ext cx="853076" cy="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39" name="直線矢印コネクタ 138"/>
          <p:cNvCxnSpPr>
            <a:stCxn id="111" idx="6"/>
            <a:endCxn id="136" idx="2"/>
          </p:cNvCxnSpPr>
          <p:nvPr/>
        </p:nvCxnSpPr>
        <p:spPr>
          <a:xfrm>
            <a:off x="6094042" y="1908611"/>
            <a:ext cx="853076" cy="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40" name="直線矢印コネクタ 139"/>
          <p:cNvCxnSpPr>
            <a:stCxn id="99" idx="6"/>
            <a:endCxn id="118" idx="2"/>
          </p:cNvCxnSpPr>
          <p:nvPr/>
        </p:nvCxnSpPr>
        <p:spPr>
          <a:xfrm>
            <a:off x="6094042" y="2351945"/>
            <a:ext cx="853076" cy="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41" name="直線矢印コネクタ 140"/>
          <p:cNvCxnSpPr>
            <a:stCxn id="112" idx="6"/>
            <a:endCxn id="137" idx="2"/>
          </p:cNvCxnSpPr>
          <p:nvPr/>
        </p:nvCxnSpPr>
        <p:spPr>
          <a:xfrm>
            <a:off x="6094042" y="2795279"/>
            <a:ext cx="853076" cy="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42" name="直線矢印コネクタ 141"/>
          <p:cNvCxnSpPr>
            <a:stCxn id="100" idx="6"/>
            <a:endCxn id="119" idx="2"/>
          </p:cNvCxnSpPr>
          <p:nvPr/>
        </p:nvCxnSpPr>
        <p:spPr>
          <a:xfrm>
            <a:off x="6094042" y="3238613"/>
            <a:ext cx="853076" cy="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43" name="直線矢印コネクタ 142"/>
          <p:cNvCxnSpPr>
            <a:stCxn id="106" idx="6"/>
            <a:endCxn id="122" idx="2"/>
          </p:cNvCxnSpPr>
          <p:nvPr/>
        </p:nvCxnSpPr>
        <p:spPr>
          <a:xfrm>
            <a:off x="6094042" y="3681948"/>
            <a:ext cx="853076" cy="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sp>
        <p:nvSpPr>
          <p:cNvPr id="146" name="テキスト ボックス 145"/>
          <p:cNvSpPr txBox="1"/>
          <p:nvPr/>
        </p:nvSpPr>
        <p:spPr>
          <a:xfrm>
            <a:off x="6230656" y="1284778"/>
            <a:ext cx="461665" cy="2556000"/>
          </a:xfrm>
          <a:prstGeom prst="rect">
            <a:avLst/>
          </a:prstGeom>
          <a:solidFill>
            <a:schemeClr val="bg1"/>
          </a:solidFill>
          <a:ln w="12700">
            <a:solidFill>
              <a:schemeClr val="tx1"/>
            </a:solidFill>
          </a:ln>
        </p:spPr>
        <p:txBody>
          <a:bodyPr vert="eaVert" wrap="square" rtlCol="0" anchor="t">
            <a:spAutoFit/>
          </a:bodyPr>
          <a:lstStyle/>
          <a:p>
            <a:pPr algn="ctr"/>
            <a:r>
              <a:rPr kumimoji="1" lang="ja-JP" altLang="en-US" dirty="0" smtClean="0">
                <a:latin typeface="Yu Gothic" charset="-128"/>
                <a:ea typeface="Yu Gothic" charset="-128"/>
                <a:cs typeface="Yu Gothic" charset="-128"/>
              </a:rPr>
              <a:t>活性化関数</a:t>
            </a:r>
            <a:endParaRPr kumimoji="1" lang="en-US" altLang="ja-JP" dirty="0" smtClean="0">
              <a:latin typeface="Yu Gothic" charset="-128"/>
              <a:ea typeface="Yu Gothic" charset="-128"/>
              <a:cs typeface="Yu Gothic" charset="-128"/>
            </a:endParaRPr>
          </a:p>
        </p:txBody>
      </p:sp>
    </p:spTree>
    <p:extLst>
      <p:ext uri="{BB962C8B-B14F-4D97-AF65-F5344CB8AC3E}">
        <p14:creationId xmlns:p14="http://schemas.microsoft.com/office/powerpoint/2010/main" val="500575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0" name="表 169"/>
          <p:cNvGraphicFramePr>
            <a:graphicFrameLocks noGrp="1"/>
          </p:cNvGraphicFramePr>
          <p:nvPr>
            <p:extLst>
              <p:ext uri="{D42A27DB-BD31-4B8C-83A1-F6EECF244321}">
                <p14:modId xmlns:p14="http://schemas.microsoft.com/office/powerpoint/2010/main" val="1536291922"/>
              </p:ext>
            </p:extLst>
          </p:nvPr>
        </p:nvGraphicFramePr>
        <p:xfrm>
          <a:off x="4800833" y="1180206"/>
          <a:ext cx="446400" cy="2286000"/>
        </p:xfrm>
        <a:graphic>
          <a:graphicData uri="http://schemas.openxmlformats.org/drawingml/2006/table">
            <a:tbl>
              <a:tblPr firstRow="1" bandRow="1">
                <a:tableStyleId>{2D5ABB26-0587-4C30-8999-92F81FD0307C}</a:tableStyleId>
              </a:tblPr>
              <a:tblGrid>
                <a:gridCol w="446400"/>
              </a:tblGrid>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タイトル 1"/>
          <p:cNvSpPr>
            <a:spLocks noGrp="1"/>
          </p:cNvSpPr>
          <p:nvPr>
            <p:ph type="title"/>
          </p:nvPr>
        </p:nvSpPr>
        <p:spPr>
          <a:xfrm>
            <a:off x="822960" y="286607"/>
            <a:ext cx="8321040" cy="734400"/>
          </a:xfrm>
        </p:spPr>
        <p:txBody>
          <a:bodyPr>
            <a:normAutofit/>
          </a:bodyPr>
          <a:lstStyle/>
          <a:p>
            <a:r>
              <a:rPr kumimoji="1" lang="en-US" altLang="ja-JP" smtClean="0"/>
              <a:t>DCASE2017</a:t>
            </a:r>
            <a:r>
              <a:rPr kumimoji="1" lang="ja-JP" altLang="en-US" smtClean="0"/>
              <a:t> </a:t>
            </a:r>
            <a:r>
              <a:rPr kumimoji="1" lang="en-US" altLang="ja-JP" dirty="0" smtClean="0"/>
              <a:t>baseline</a:t>
            </a:r>
            <a:r>
              <a:rPr lang="ja-JP" altLang="en-US" dirty="0" smtClean="0"/>
              <a:t>システム</a:t>
            </a:r>
            <a:endParaRPr kumimoji="1" lang="ja-JP" altLang="en-US" dirty="0"/>
          </a:p>
        </p:txBody>
      </p:sp>
      <p:sp>
        <p:nvSpPr>
          <p:cNvPr id="4" name="日付プレースホルダー 3"/>
          <p:cNvSpPr>
            <a:spLocks noGrp="1"/>
          </p:cNvSpPr>
          <p:nvPr>
            <p:ph type="dt" sz="half" idx="10"/>
          </p:nvPr>
        </p:nvSpPr>
        <p:spPr/>
        <p:txBody>
          <a:bodyPr/>
          <a:lstStyle/>
          <a:p>
            <a:fld id="{E607C2EB-1497-434A-A514-6E9E44660579}" type="datetime5">
              <a:rPr lang="ja-JP" altLang="en-US" smtClean="0"/>
              <a:t>2017/10/17</a:t>
            </a:fld>
            <a:endParaRPr lang="en-US"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9</a:t>
            </a:fld>
            <a:endParaRPr lang="en-US" dirty="0"/>
          </a:p>
        </p:txBody>
      </p:sp>
      <p:sp>
        <p:nvSpPr>
          <p:cNvPr id="82" name="テキスト ボックス 81"/>
          <p:cNvSpPr txBox="1"/>
          <p:nvPr/>
        </p:nvSpPr>
        <p:spPr>
          <a:xfrm>
            <a:off x="1894" y="4143717"/>
            <a:ext cx="9142106" cy="1938992"/>
          </a:xfrm>
          <a:prstGeom prst="rect">
            <a:avLst/>
          </a:prstGeom>
          <a:noFill/>
        </p:spPr>
        <p:txBody>
          <a:bodyPr wrap="square" rtlCol="0">
            <a:spAutoFit/>
          </a:bodyPr>
          <a:lstStyle/>
          <a:p>
            <a:r>
              <a:rPr kumimoji="1" lang="ja-JP" altLang="en-US" sz="2400" dirty="0" smtClean="0">
                <a:solidFill>
                  <a:schemeClr val="tx2">
                    <a:lumMod val="75000"/>
                  </a:schemeClr>
                </a:solidFill>
                <a:latin typeface="Yu Gothic" charset="-128"/>
                <a:ea typeface="Yu Gothic" charset="-128"/>
                <a:cs typeface="Yu Gothic" charset="-128"/>
              </a:rPr>
              <a:t>出力</a:t>
            </a:r>
            <a:endParaRPr kumimoji="1" lang="en-US" altLang="ja-JP" sz="2400" dirty="0" smtClean="0">
              <a:solidFill>
                <a:schemeClr val="tx2">
                  <a:lumMod val="75000"/>
                </a:schemeClr>
              </a:solidFill>
              <a:latin typeface="Yu Gothic" charset="-128"/>
              <a:ea typeface="Yu Gothic" charset="-128"/>
              <a:cs typeface="Yu Gothic" charset="-128"/>
            </a:endParaRPr>
          </a:p>
          <a:p>
            <a:r>
              <a:rPr lang="ja-JP" altLang="en-US" sz="2400" dirty="0" smtClean="0">
                <a:latin typeface="Yu Gothic" charset="-128"/>
                <a:ea typeface="Yu Gothic" charset="-128"/>
                <a:cs typeface="Yu Gothic" charset="-128"/>
              </a:rPr>
              <a:t>・</a:t>
            </a:r>
            <a:r>
              <a:rPr lang="en-US" altLang="ja-JP" sz="2400" dirty="0" smtClean="0">
                <a:latin typeface="Yu Gothic" charset="-128"/>
                <a:ea typeface="Yu Gothic" charset="-128"/>
                <a:cs typeface="Yu Gothic" charset="-128"/>
              </a:rPr>
              <a:t>MLP</a:t>
            </a:r>
            <a:r>
              <a:rPr lang="ja-JP" altLang="en-US" sz="2400" dirty="0" smtClean="0">
                <a:latin typeface="Yu Gothic" charset="-128"/>
                <a:ea typeface="Yu Gothic" charset="-128"/>
                <a:cs typeface="Yu Gothic" charset="-128"/>
              </a:rPr>
              <a:t>からの出力された確率</a:t>
            </a:r>
            <a:r>
              <a:rPr lang="en-US" altLang="ja-JP" sz="2400" dirty="0" smtClean="0">
                <a:latin typeface="Yu Gothic" charset="-128"/>
                <a:ea typeface="Yu Gothic" charset="-128"/>
                <a:cs typeface="Yu Gothic" charset="-128"/>
              </a:rPr>
              <a:t>p</a:t>
            </a:r>
            <a:r>
              <a:rPr lang="ja-JP" altLang="en-US" sz="2400" dirty="0" smtClean="0">
                <a:latin typeface="Yu Gothic" charset="-128"/>
                <a:ea typeface="Yu Gothic" charset="-128"/>
                <a:cs typeface="Yu Gothic" charset="-128"/>
              </a:rPr>
              <a:t>を閾値処理</a:t>
            </a:r>
            <a:endParaRPr lang="en-US" altLang="ja-JP" sz="2400" dirty="0" smtClean="0">
              <a:latin typeface="Yu Gothic" charset="-128"/>
              <a:ea typeface="Yu Gothic" charset="-128"/>
              <a:cs typeface="Yu Gothic" charset="-128"/>
            </a:endParaRPr>
          </a:p>
          <a:p>
            <a:endParaRPr lang="en-US" altLang="ja-JP" sz="2400" dirty="0">
              <a:latin typeface="Yu Gothic" charset="-128"/>
              <a:ea typeface="Yu Gothic" charset="-128"/>
              <a:cs typeface="Yu Gothic" charset="-128"/>
            </a:endParaRPr>
          </a:p>
          <a:p>
            <a:endParaRPr lang="en-US" altLang="ja-JP" sz="2400" dirty="0" smtClean="0">
              <a:latin typeface="Yu Gothic" charset="-128"/>
              <a:ea typeface="Yu Gothic" charset="-128"/>
              <a:cs typeface="Yu Gothic" charset="-128"/>
            </a:endParaRPr>
          </a:p>
          <a:p>
            <a:r>
              <a:rPr lang="ja-JP" altLang="en-US" sz="2400" dirty="0">
                <a:latin typeface="Yu Gothic" charset="-128"/>
                <a:ea typeface="Yu Gothic" charset="-128"/>
                <a:cs typeface="Yu Gothic" charset="-128"/>
              </a:rPr>
              <a:t>・音響イベント数</a:t>
            </a:r>
            <a:r>
              <a:rPr lang="en-US" altLang="ja-JP" sz="2400" dirty="0">
                <a:latin typeface="Yu Gothic" charset="-128"/>
                <a:ea typeface="Yu Gothic" charset="-128"/>
                <a:cs typeface="Yu Gothic" charset="-128"/>
              </a:rPr>
              <a:t>×</a:t>
            </a:r>
            <a:r>
              <a:rPr lang="ja-JP" altLang="en-US" sz="2400" dirty="0">
                <a:latin typeface="Yu Gothic" charset="-128"/>
                <a:ea typeface="Yu Gothic" charset="-128"/>
                <a:cs typeface="Yu Gothic" charset="-128"/>
              </a:rPr>
              <a:t>セグメント</a:t>
            </a:r>
            <a:r>
              <a:rPr lang="en-US" altLang="ja-JP" sz="2400" dirty="0">
                <a:latin typeface="Yu Gothic" charset="-128"/>
                <a:ea typeface="Yu Gothic" charset="-128"/>
                <a:cs typeface="Yu Gothic" charset="-128"/>
              </a:rPr>
              <a:t>(</a:t>
            </a:r>
            <a:r>
              <a:rPr lang="ja-JP" altLang="en-US" sz="2400" dirty="0">
                <a:latin typeface="Yu Gothic" charset="-128"/>
                <a:ea typeface="Yu Gothic" charset="-128"/>
                <a:cs typeface="Yu Gothic" charset="-128"/>
              </a:rPr>
              <a:t>音響フレーム</a:t>
            </a:r>
            <a:r>
              <a:rPr lang="en-US" altLang="ja-JP" sz="2400" dirty="0">
                <a:latin typeface="Yu Gothic" charset="-128"/>
                <a:ea typeface="Yu Gothic" charset="-128"/>
                <a:cs typeface="Yu Gothic" charset="-128"/>
              </a:rPr>
              <a:t>)</a:t>
            </a:r>
            <a:r>
              <a:rPr lang="ja-JP" altLang="en-US" sz="2400" dirty="0">
                <a:latin typeface="Yu Gothic" charset="-128"/>
                <a:ea typeface="Yu Gothic" charset="-128"/>
                <a:cs typeface="Yu Gothic" charset="-128"/>
              </a:rPr>
              <a:t>の</a:t>
            </a:r>
            <a:r>
              <a:rPr lang="ja-JP" altLang="en-US" sz="2400" dirty="0" smtClean="0">
                <a:latin typeface="Yu Gothic" charset="-128"/>
                <a:ea typeface="Yu Gothic" charset="-128"/>
                <a:cs typeface="Yu Gothic" charset="-128"/>
              </a:rPr>
              <a:t>行列</a:t>
            </a:r>
            <a:endParaRPr lang="en-US" altLang="ja-JP" sz="2400" dirty="0">
              <a:latin typeface="Yu Gothic" charset="-128"/>
              <a:ea typeface="Yu Gothic" charset="-128"/>
              <a:cs typeface="Yu Gothic" charset="-128"/>
            </a:endParaRPr>
          </a:p>
        </p:txBody>
      </p:sp>
      <p:sp>
        <p:nvSpPr>
          <p:cNvPr id="66" name="右中かっこ 65"/>
          <p:cNvSpPr/>
          <p:nvPr/>
        </p:nvSpPr>
        <p:spPr>
          <a:xfrm>
            <a:off x="7980241" y="1175906"/>
            <a:ext cx="292372" cy="2272291"/>
          </a:xfrm>
          <a:prstGeom prst="rightBrace">
            <a:avLst>
              <a:gd name="adj1" fmla="val 138278"/>
              <a:gd name="adj2" fmla="val 50000"/>
            </a:avLst>
          </a:prstGeom>
          <a:effectLst/>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123" name="右中かっこ 122"/>
          <p:cNvSpPr/>
          <p:nvPr/>
        </p:nvSpPr>
        <p:spPr>
          <a:xfrm rot="5400000">
            <a:off x="6132126" y="2231626"/>
            <a:ext cx="197216" cy="2813389"/>
          </a:xfrm>
          <a:prstGeom prst="rightBrace">
            <a:avLst>
              <a:gd name="adj1" fmla="val 325598"/>
              <a:gd name="adj2" fmla="val 50000"/>
            </a:avLst>
          </a:prstGeom>
          <a:effectLst/>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126" name="テキスト ボックス 125"/>
          <p:cNvSpPr txBox="1"/>
          <p:nvPr/>
        </p:nvSpPr>
        <p:spPr>
          <a:xfrm flipH="1">
            <a:off x="8187498" y="1296388"/>
            <a:ext cx="543891" cy="2031325"/>
          </a:xfrm>
          <a:prstGeom prst="rect">
            <a:avLst/>
          </a:prstGeom>
          <a:noFill/>
        </p:spPr>
        <p:txBody>
          <a:bodyPr wrap="square" rtlCol="0">
            <a:spAutoFit/>
          </a:bodyPr>
          <a:lstStyle/>
          <a:p>
            <a:pPr algn="ctr"/>
            <a:r>
              <a:rPr kumimoji="1" lang="ja-JP" altLang="en-US" dirty="0" smtClean="0">
                <a:latin typeface="Yu Gothic" charset="-128"/>
                <a:ea typeface="Yu Gothic" charset="-128"/>
                <a:cs typeface="Yu Gothic" charset="-128"/>
              </a:rPr>
              <a:t>音響イベント</a:t>
            </a:r>
            <a:endParaRPr kumimoji="1" lang="en-US" altLang="ja-JP" dirty="0" smtClean="0">
              <a:latin typeface="Yu Gothic" charset="-128"/>
              <a:ea typeface="Yu Gothic" charset="-128"/>
              <a:cs typeface="Yu Gothic" charset="-128"/>
            </a:endParaRPr>
          </a:p>
          <a:p>
            <a:pPr algn="ctr"/>
            <a:endParaRPr kumimoji="1" lang="ja-JP" altLang="en-US" dirty="0">
              <a:latin typeface="Yu Gothic" charset="-128"/>
              <a:ea typeface="Yu Gothic" charset="-128"/>
              <a:cs typeface="Yu Gothic" charset="-128"/>
            </a:endParaRPr>
          </a:p>
        </p:txBody>
      </p:sp>
      <p:sp>
        <p:nvSpPr>
          <p:cNvPr id="127" name="テキスト ボックス 126"/>
          <p:cNvSpPr txBox="1"/>
          <p:nvPr/>
        </p:nvSpPr>
        <p:spPr>
          <a:xfrm>
            <a:off x="5202607" y="3757181"/>
            <a:ext cx="1883849" cy="369332"/>
          </a:xfrm>
          <a:prstGeom prst="rect">
            <a:avLst/>
          </a:prstGeom>
          <a:noFill/>
        </p:spPr>
        <p:txBody>
          <a:bodyPr wrap="none" rtlCol="0">
            <a:spAutoFit/>
          </a:bodyPr>
          <a:lstStyle/>
          <a:p>
            <a:r>
              <a:rPr kumimoji="1" lang="ja-JP" altLang="en-US" dirty="0" smtClean="0">
                <a:latin typeface="Yu Gothic" charset="-128"/>
                <a:ea typeface="Yu Gothic" charset="-128"/>
                <a:cs typeface="Yu Gothic" charset="-128"/>
              </a:rPr>
              <a:t>セグメント数</a:t>
            </a:r>
            <a:r>
              <a:rPr kumimoji="1" lang="en-US" altLang="ja-JP" dirty="0" smtClean="0">
                <a:latin typeface="Yu Gothic" charset="-128"/>
                <a:ea typeface="Yu Gothic" charset="-128"/>
                <a:cs typeface="Yu Gothic" charset="-128"/>
              </a:rPr>
              <a:t>(n)</a:t>
            </a:r>
            <a:endParaRPr kumimoji="1" lang="ja-JP" altLang="en-US" dirty="0">
              <a:latin typeface="Yu Gothic" charset="-128"/>
              <a:ea typeface="Yu Gothic" charset="-128"/>
              <a:cs typeface="Yu Gothic" charset="-128"/>
            </a:endParaRPr>
          </a:p>
        </p:txBody>
      </p:sp>
      <p:grpSp>
        <p:nvGrpSpPr>
          <p:cNvPr id="34" name="図形グループ 33"/>
          <p:cNvGrpSpPr/>
          <p:nvPr/>
        </p:nvGrpSpPr>
        <p:grpSpPr>
          <a:xfrm>
            <a:off x="37908" y="1262240"/>
            <a:ext cx="2704784" cy="2450672"/>
            <a:chOff x="197858" y="1081968"/>
            <a:chExt cx="4190434" cy="3424062"/>
          </a:xfrm>
        </p:grpSpPr>
        <p:sp>
          <p:nvSpPr>
            <p:cNvPr id="35" name="角丸四角形 34"/>
            <p:cNvSpPr/>
            <p:nvPr/>
          </p:nvSpPr>
          <p:spPr>
            <a:xfrm>
              <a:off x="197858" y="1081968"/>
              <a:ext cx="852062" cy="2953391"/>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6" name="直線矢印コネクタ 35"/>
            <p:cNvCxnSpPr>
              <a:stCxn id="45" idx="6"/>
              <a:endCxn id="146" idx="2"/>
            </p:cNvCxnSpPr>
            <p:nvPr/>
          </p:nvCxnSpPr>
          <p:spPr>
            <a:xfrm flipV="1">
              <a:off x="903587" y="2221826"/>
              <a:ext cx="702764" cy="311125"/>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37" name="直線矢印コネクタ 36"/>
            <p:cNvCxnSpPr>
              <a:stCxn id="45" idx="6"/>
            </p:cNvCxnSpPr>
            <p:nvPr/>
          </p:nvCxnSpPr>
          <p:spPr>
            <a:xfrm flipV="1">
              <a:off x="903587" y="1550380"/>
              <a:ext cx="702764" cy="98257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38" name="直線矢印コネクタ 37"/>
            <p:cNvCxnSpPr>
              <a:stCxn id="35" idx="6"/>
              <a:endCxn id="146" idx="1"/>
            </p:cNvCxnSpPr>
            <p:nvPr/>
          </p:nvCxnSpPr>
          <p:spPr>
            <a:xfrm>
              <a:off x="903587" y="1428105"/>
              <a:ext cx="756361" cy="664325"/>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39" name="直線矢印コネクタ 38"/>
            <p:cNvCxnSpPr>
              <a:stCxn id="35" idx="6"/>
            </p:cNvCxnSpPr>
            <p:nvPr/>
          </p:nvCxnSpPr>
          <p:spPr>
            <a:xfrm flipV="1">
              <a:off x="903587" y="1420984"/>
              <a:ext cx="756361" cy="712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0" name="直線矢印コネクタ 39"/>
            <p:cNvCxnSpPr>
              <a:stCxn id="46" idx="6"/>
            </p:cNvCxnSpPr>
            <p:nvPr/>
          </p:nvCxnSpPr>
          <p:spPr>
            <a:xfrm flipV="1">
              <a:off x="903587" y="1679775"/>
              <a:ext cx="756361" cy="1958022"/>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2" name="直線矢印コネクタ 41"/>
            <p:cNvCxnSpPr>
              <a:stCxn id="46" idx="6"/>
            </p:cNvCxnSpPr>
            <p:nvPr/>
          </p:nvCxnSpPr>
          <p:spPr>
            <a:xfrm flipV="1">
              <a:off x="903587" y="3022667"/>
              <a:ext cx="756361" cy="61513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4" name="直線矢印コネクタ 43"/>
            <p:cNvCxnSpPr>
              <a:stCxn id="46" idx="6"/>
            </p:cNvCxnSpPr>
            <p:nvPr/>
          </p:nvCxnSpPr>
          <p:spPr>
            <a:xfrm>
              <a:off x="903587" y="3637797"/>
              <a:ext cx="756361" cy="5631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5" name="直線矢印コネクタ 44"/>
            <p:cNvCxnSpPr>
              <a:stCxn id="45" idx="6"/>
            </p:cNvCxnSpPr>
            <p:nvPr/>
          </p:nvCxnSpPr>
          <p:spPr>
            <a:xfrm>
              <a:off x="903587" y="2532951"/>
              <a:ext cx="702764" cy="1031765"/>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46" name="直線矢印コネクタ 45"/>
            <p:cNvCxnSpPr>
              <a:stCxn id="35" idx="6"/>
            </p:cNvCxnSpPr>
            <p:nvPr/>
          </p:nvCxnSpPr>
          <p:spPr>
            <a:xfrm>
              <a:off x="903587" y="1428105"/>
              <a:ext cx="756361" cy="133577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grpSp>
          <p:nvGrpSpPr>
            <p:cNvPr id="47" name="図形グループ 46"/>
            <p:cNvGrpSpPr/>
            <p:nvPr/>
          </p:nvGrpSpPr>
          <p:grpSpPr>
            <a:xfrm>
              <a:off x="359085" y="1166120"/>
              <a:ext cx="544502" cy="2733661"/>
              <a:chOff x="359085" y="1166120"/>
              <a:chExt cx="544502" cy="2733661"/>
            </a:xfrm>
          </p:grpSpPr>
          <p:grpSp>
            <p:nvGrpSpPr>
              <p:cNvPr id="141" name="図形グループ 140"/>
              <p:cNvGrpSpPr/>
              <p:nvPr/>
            </p:nvGrpSpPr>
            <p:grpSpPr>
              <a:xfrm>
                <a:off x="379618" y="1166120"/>
                <a:ext cx="523969" cy="2733661"/>
                <a:chOff x="822960" y="2106729"/>
                <a:chExt cx="430107" cy="2243961"/>
              </a:xfrm>
            </p:grpSpPr>
            <p:sp>
              <p:nvSpPr>
                <p:cNvPr id="144" name="円/楕円 143"/>
                <p:cNvSpPr/>
                <p:nvPr/>
              </p:nvSpPr>
              <p:spPr>
                <a:xfrm>
                  <a:off x="822960" y="2106729"/>
                  <a:ext cx="430107" cy="430107"/>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145" name="円/楕円 144"/>
                <p:cNvSpPr/>
                <p:nvPr/>
              </p:nvSpPr>
              <p:spPr>
                <a:xfrm>
                  <a:off x="822960" y="3013656"/>
                  <a:ext cx="430107" cy="430107"/>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46" name="円/楕円 145"/>
                <p:cNvSpPr/>
                <p:nvPr/>
              </p:nvSpPr>
              <p:spPr>
                <a:xfrm>
                  <a:off x="822960" y="3920583"/>
                  <a:ext cx="430107" cy="430107"/>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pic>
            <p:nvPicPr>
              <p:cNvPr id="142" name="図 1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85" y="1697411"/>
                <a:ext cx="518160" cy="566232"/>
              </a:xfrm>
              <a:prstGeom prst="rect">
                <a:avLst/>
              </a:prstGeom>
            </p:spPr>
          </p:pic>
          <p:pic>
            <p:nvPicPr>
              <p:cNvPr id="143" name="図 1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85" y="2797854"/>
                <a:ext cx="518160" cy="566232"/>
              </a:xfrm>
              <a:prstGeom prst="rect">
                <a:avLst/>
              </a:prstGeom>
            </p:spPr>
          </p:pic>
        </p:grpSp>
        <p:sp>
          <p:nvSpPr>
            <p:cNvPr id="48" name="左大かっこ 47"/>
            <p:cNvSpPr/>
            <p:nvPr/>
          </p:nvSpPr>
          <p:spPr>
            <a:xfrm rot="16200000">
              <a:off x="2138566" y="3058866"/>
              <a:ext cx="255523" cy="1624310"/>
            </a:xfrm>
            <a:prstGeom prst="leftBracket">
              <a:avLst/>
            </a:prstGeom>
            <a:noFill/>
            <a:ln>
              <a:solidFill>
                <a:schemeClr val="accent2"/>
              </a:solidFill>
            </a:ln>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solidFill>
                  <a:schemeClr val="accent2"/>
                </a:solidFill>
              </a:endParaRPr>
            </a:p>
          </p:txBody>
        </p:sp>
        <p:sp>
          <p:nvSpPr>
            <p:cNvPr id="51" name="角丸四角形 50"/>
            <p:cNvSpPr/>
            <p:nvPr/>
          </p:nvSpPr>
          <p:spPr>
            <a:xfrm>
              <a:off x="3536230" y="1081968"/>
              <a:ext cx="852062" cy="2953391"/>
            </a:xfrm>
            <a:prstGeom prst="roundRect">
              <a:avLst/>
            </a:prstGeom>
            <a:noFill/>
            <a:ln w="38100">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tx2">
                    <a:lumMod val="75000"/>
                  </a:schemeClr>
                </a:solidFill>
              </a:endParaRPr>
            </a:p>
          </p:txBody>
        </p:sp>
        <p:sp>
          <p:nvSpPr>
            <p:cNvPr id="52" name="テキスト ボックス 51"/>
            <p:cNvSpPr txBox="1"/>
            <p:nvPr/>
          </p:nvSpPr>
          <p:spPr>
            <a:xfrm>
              <a:off x="3031533" y="4044365"/>
              <a:ext cx="1107996" cy="461665"/>
            </a:xfrm>
            <a:prstGeom prst="rect">
              <a:avLst/>
            </a:prstGeom>
            <a:noFill/>
            <a:ln>
              <a:noFill/>
            </a:ln>
          </p:spPr>
          <p:txBody>
            <a:bodyPr wrap="none" rtlCol="0">
              <a:spAutoFit/>
            </a:bodyPr>
            <a:lstStyle/>
            <a:p>
              <a:r>
                <a:rPr kumimoji="1" lang="ja-JP" altLang="en-US" sz="2400" dirty="0" smtClean="0">
                  <a:solidFill>
                    <a:schemeClr val="tx2">
                      <a:lumMod val="75000"/>
                    </a:schemeClr>
                  </a:solidFill>
                </a:rPr>
                <a:t>出力層</a:t>
              </a:r>
              <a:endParaRPr kumimoji="1" lang="ja-JP" altLang="en-US" sz="2400" dirty="0">
                <a:solidFill>
                  <a:schemeClr val="tx2">
                    <a:lumMod val="75000"/>
                  </a:schemeClr>
                </a:solidFill>
              </a:endParaRPr>
            </a:p>
          </p:txBody>
        </p:sp>
        <p:grpSp>
          <p:nvGrpSpPr>
            <p:cNvPr id="53" name="図形グループ 52"/>
            <p:cNvGrpSpPr/>
            <p:nvPr/>
          </p:nvGrpSpPr>
          <p:grpSpPr>
            <a:xfrm>
              <a:off x="2620408" y="1374181"/>
              <a:ext cx="374116" cy="2380321"/>
              <a:chOff x="3736229" y="1342049"/>
              <a:chExt cx="374116" cy="2380321"/>
            </a:xfrm>
          </p:grpSpPr>
          <p:sp>
            <p:nvSpPr>
              <p:cNvPr id="134" name="円/楕円 133"/>
              <p:cNvSpPr/>
              <p:nvPr/>
            </p:nvSpPr>
            <p:spPr>
              <a:xfrm>
                <a:off x="3744360" y="2013495"/>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5" name="円/楕円 134"/>
              <p:cNvSpPr/>
              <p:nvPr/>
            </p:nvSpPr>
            <p:spPr>
              <a:xfrm>
                <a:off x="3744360" y="2684941"/>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6" name="円/楕円 135"/>
              <p:cNvSpPr/>
              <p:nvPr/>
            </p:nvSpPr>
            <p:spPr>
              <a:xfrm>
                <a:off x="3744360" y="1342049"/>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7" name="円/楕円 136"/>
              <p:cNvSpPr/>
              <p:nvPr/>
            </p:nvSpPr>
            <p:spPr>
              <a:xfrm>
                <a:off x="3744360" y="3356385"/>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138" name="図 1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229" y="1663012"/>
                <a:ext cx="361927" cy="395505"/>
              </a:xfrm>
              <a:prstGeom prst="rect">
                <a:avLst/>
              </a:prstGeom>
              <a:ln w="19050">
                <a:noFill/>
              </a:ln>
            </p:spPr>
          </p:pic>
          <p:pic>
            <p:nvPicPr>
              <p:cNvPr id="139" name="図 1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229" y="2334458"/>
                <a:ext cx="361927" cy="395505"/>
              </a:xfrm>
              <a:prstGeom prst="rect">
                <a:avLst/>
              </a:prstGeom>
              <a:ln w="19050">
                <a:noFill/>
              </a:ln>
            </p:spPr>
          </p:pic>
          <p:pic>
            <p:nvPicPr>
              <p:cNvPr id="140" name="図 1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229" y="3005904"/>
                <a:ext cx="361927" cy="395505"/>
              </a:xfrm>
              <a:prstGeom prst="rect">
                <a:avLst/>
              </a:prstGeom>
              <a:ln w="19050">
                <a:noFill/>
              </a:ln>
            </p:spPr>
          </p:pic>
        </p:grpSp>
        <p:grpSp>
          <p:nvGrpSpPr>
            <p:cNvPr id="54" name="図形グループ 53"/>
            <p:cNvGrpSpPr/>
            <p:nvPr/>
          </p:nvGrpSpPr>
          <p:grpSpPr>
            <a:xfrm>
              <a:off x="1598220" y="1367387"/>
              <a:ext cx="374116" cy="2380321"/>
              <a:chOff x="3736229" y="1342049"/>
              <a:chExt cx="374116" cy="2380321"/>
            </a:xfrm>
          </p:grpSpPr>
          <p:sp>
            <p:nvSpPr>
              <p:cNvPr id="125" name="円/楕円 124"/>
              <p:cNvSpPr/>
              <p:nvPr/>
            </p:nvSpPr>
            <p:spPr>
              <a:xfrm>
                <a:off x="3744360" y="2013495"/>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8" name="円/楕円 127"/>
              <p:cNvSpPr/>
              <p:nvPr/>
            </p:nvSpPr>
            <p:spPr>
              <a:xfrm>
                <a:off x="3744360" y="2684941"/>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9" name="円/楕円 128"/>
              <p:cNvSpPr/>
              <p:nvPr/>
            </p:nvSpPr>
            <p:spPr>
              <a:xfrm>
                <a:off x="3744360" y="1342049"/>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0" name="円/楕円 129"/>
              <p:cNvSpPr/>
              <p:nvPr/>
            </p:nvSpPr>
            <p:spPr>
              <a:xfrm>
                <a:off x="3744360" y="3356385"/>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131" name="図 1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229" y="1663012"/>
                <a:ext cx="361927" cy="395505"/>
              </a:xfrm>
              <a:prstGeom prst="rect">
                <a:avLst/>
              </a:prstGeom>
              <a:ln w="19050">
                <a:noFill/>
              </a:ln>
            </p:spPr>
          </p:pic>
          <p:pic>
            <p:nvPicPr>
              <p:cNvPr id="132" name="図 1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229" y="2334458"/>
                <a:ext cx="361927" cy="395505"/>
              </a:xfrm>
              <a:prstGeom prst="rect">
                <a:avLst/>
              </a:prstGeom>
              <a:ln w="19050">
                <a:noFill/>
              </a:ln>
            </p:spPr>
          </p:pic>
          <p:pic>
            <p:nvPicPr>
              <p:cNvPr id="133" name="図 1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229" y="3005904"/>
                <a:ext cx="361927" cy="395505"/>
              </a:xfrm>
              <a:prstGeom prst="rect">
                <a:avLst/>
              </a:prstGeom>
              <a:ln w="19050">
                <a:noFill/>
              </a:ln>
            </p:spPr>
          </p:pic>
        </p:grpSp>
        <p:grpSp>
          <p:nvGrpSpPr>
            <p:cNvPr id="55" name="図形グループ 54"/>
            <p:cNvGrpSpPr/>
            <p:nvPr/>
          </p:nvGrpSpPr>
          <p:grpSpPr>
            <a:xfrm>
              <a:off x="3773544" y="1266219"/>
              <a:ext cx="365985" cy="2582656"/>
              <a:chOff x="5866176" y="1244152"/>
              <a:chExt cx="365985" cy="2582656"/>
            </a:xfrm>
          </p:grpSpPr>
          <p:sp>
            <p:nvSpPr>
              <p:cNvPr id="117" name="円/楕円 116"/>
              <p:cNvSpPr/>
              <p:nvPr/>
            </p:nvSpPr>
            <p:spPr>
              <a:xfrm>
                <a:off x="5866176" y="2130820"/>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18" name="円/楕円 117"/>
              <p:cNvSpPr/>
              <p:nvPr/>
            </p:nvSpPr>
            <p:spPr>
              <a:xfrm>
                <a:off x="5866176" y="3017488"/>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19" name="円/楕円 118"/>
              <p:cNvSpPr/>
              <p:nvPr/>
            </p:nvSpPr>
            <p:spPr>
              <a:xfrm>
                <a:off x="5866176" y="1244152"/>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1" name="円/楕円 120"/>
              <p:cNvSpPr/>
              <p:nvPr/>
            </p:nvSpPr>
            <p:spPr>
              <a:xfrm>
                <a:off x="5866176" y="3460823"/>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2" name="円/楕円 121"/>
              <p:cNvSpPr/>
              <p:nvPr/>
            </p:nvSpPr>
            <p:spPr>
              <a:xfrm>
                <a:off x="5866176" y="1687486"/>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4" name="円/楕円 123"/>
              <p:cNvSpPr/>
              <p:nvPr/>
            </p:nvSpPr>
            <p:spPr>
              <a:xfrm>
                <a:off x="5866176" y="2574154"/>
                <a:ext cx="365985" cy="36598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cxnSp>
          <p:nvCxnSpPr>
            <p:cNvPr id="56" name="直線矢印コネクタ 55"/>
            <p:cNvCxnSpPr>
              <a:stCxn id="35" idx="6"/>
            </p:cNvCxnSpPr>
            <p:nvPr/>
          </p:nvCxnSpPr>
          <p:spPr>
            <a:xfrm>
              <a:off x="903587" y="1428105"/>
              <a:ext cx="756361" cy="2007215"/>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57" name="直線矢印コネクタ 56"/>
            <p:cNvCxnSpPr>
              <a:stCxn id="45" idx="6"/>
            </p:cNvCxnSpPr>
            <p:nvPr/>
          </p:nvCxnSpPr>
          <p:spPr>
            <a:xfrm>
              <a:off x="903587" y="2532951"/>
              <a:ext cx="702764" cy="36032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58" name="直線矢印コネクタ 57"/>
            <p:cNvCxnSpPr>
              <a:stCxn id="46" idx="6"/>
              <a:endCxn id="146" idx="3"/>
            </p:cNvCxnSpPr>
            <p:nvPr/>
          </p:nvCxnSpPr>
          <p:spPr>
            <a:xfrm flipV="1">
              <a:off x="903587" y="2351221"/>
              <a:ext cx="756361" cy="1286576"/>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59" name="直線矢印コネクタ 58"/>
            <p:cNvCxnSpPr>
              <a:stCxn id="146" idx="6"/>
              <a:endCxn id="113" idx="2"/>
            </p:cNvCxnSpPr>
            <p:nvPr/>
          </p:nvCxnSpPr>
          <p:spPr>
            <a:xfrm>
              <a:off x="1972336" y="2221826"/>
              <a:ext cx="656203" cy="679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60" name="直線矢印コネクタ 59"/>
            <p:cNvCxnSpPr>
              <a:stCxn id="146" idx="6"/>
              <a:endCxn id="116" idx="2"/>
            </p:cNvCxnSpPr>
            <p:nvPr/>
          </p:nvCxnSpPr>
          <p:spPr>
            <a:xfrm flipV="1">
              <a:off x="1972336" y="1557174"/>
              <a:ext cx="656203" cy="664652"/>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61" name="直線矢印コネクタ 60"/>
            <p:cNvCxnSpPr>
              <a:endCxn id="113" idx="1"/>
            </p:cNvCxnSpPr>
            <p:nvPr/>
          </p:nvCxnSpPr>
          <p:spPr>
            <a:xfrm>
              <a:off x="1972336" y="1550380"/>
              <a:ext cx="709800" cy="54884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62" name="直線矢印コネクタ 61"/>
            <p:cNvCxnSpPr>
              <a:endCxn id="116" idx="1"/>
            </p:cNvCxnSpPr>
            <p:nvPr/>
          </p:nvCxnSpPr>
          <p:spPr>
            <a:xfrm flipV="1">
              <a:off x="1972336" y="1427778"/>
              <a:ext cx="709800" cy="122602"/>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63" name="直線矢印コネクタ 62"/>
            <p:cNvCxnSpPr>
              <a:endCxn id="116" idx="2"/>
            </p:cNvCxnSpPr>
            <p:nvPr/>
          </p:nvCxnSpPr>
          <p:spPr>
            <a:xfrm flipV="1">
              <a:off x="1972336" y="1557174"/>
              <a:ext cx="656203" cy="1336098"/>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64" name="直線矢印コネクタ 63"/>
            <p:cNvCxnSpPr>
              <a:endCxn id="114" idx="2"/>
            </p:cNvCxnSpPr>
            <p:nvPr/>
          </p:nvCxnSpPr>
          <p:spPr>
            <a:xfrm>
              <a:off x="1972336" y="2893272"/>
              <a:ext cx="656203" cy="679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71" name="直線矢印コネクタ 70"/>
            <p:cNvCxnSpPr>
              <a:endCxn id="119" idx="2"/>
            </p:cNvCxnSpPr>
            <p:nvPr/>
          </p:nvCxnSpPr>
          <p:spPr>
            <a:xfrm>
              <a:off x="1972336" y="2893272"/>
              <a:ext cx="656203" cy="678238"/>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72" name="直線矢印コネクタ 71"/>
            <p:cNvCxnSpPr>
              <a:stCxn id="146" idx="6"/>
              <a:endCxn id="119" idx="2"/>
            </p:cNvCxnSpPr>
            <p:nvPr/>
          </p:nvCxnSpPr>
          <p:spPr>
            <a:xfrm>
              <a:off x="1972336" y="2221826"/>
              <a:ext cx="656203" cy="134968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74" name="直線矢印コネクタ 73"/>
            <p:cNvCxnSpPr>
              <a:endCxn id="114" idx="1"/>
            </p:cNvCxnSpPr>
            <p:nvPr/>
          </p:nvCxnSpPr>
          <p:spPr>
            <a:xfrm>
              <a:off x="1972336" y="1550380"/>
              <a:ext cx="709800" cy="122029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75" name="直線矢印コネクタ 74"/>
            <p:cNvCxnSpPr>
              <a:endCxn id="119" idx="1"/>
            </p:cNvCxnSpPr>
            <p:nvPr/>
          </p:nvCxnSpPr>
          <p:spPr>
            <a:xfrm>
              <a:off x="1972336" y="1550380"/>
              <a:ext cx="709800" cy="189173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76" name="直線矢印コネクタ 75"/>
            <p:cNvCxnSpPr>
              <a:stCxn id="146" idx="6"/>
              <a:endCxn id="114" idx="2"/>
            </p:cNvCxnSpPr>
            <p:nvPr/>
          </p:nvCxnSpPr>
          <p:spPr>
            <a:xfrm>
              <a:off x="1972336" y="2221826"/>
              <a:ext cx="656203" cy="67824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78" name="直線矢印コネクタ 77"/>
            <p:cNvCxnSpPr>
              <a:endCxn id="113" idx="2"/>
            </p:cNvCxnSpPr>
            <p:nvPr/>
          </p:nvCxnSpPr>
          <p:spPr>
            <a:xfrm flipV="1">
              <a:off x="1972336" y="2228620"/>
              <a:ext cx="656203" cy="664652"/>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79" name="直線矢印コネクタ 78"/>
            <p:cNvCxnSpPr>
              <a:endCxn id="116" idx="3"/>
            </p:cNvCxnSpPr>
            <p:nvPr/>
          </p:nvCxnSpPr>
          <p:spPr>
            <a:xfrm flipV="1">
              <a:off x="1972336" y="1686569"/>
              <a:ext cx="709800" cy="1878147"/>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80" name="直線矢印コネクタ 79"/>
            <p:cNvCxnSpPr>
              <a:endCxn id="114" idx="3"/>
            </p:cNvCxnSpPr>
            <p:nvPr/>
          </p:nvCxnSpPr>
          <p:spPr>
            <a:xfrm flipV="1">
              <a:off x="1972336" y="3029461"/>
              <a:ext cx="709800" cy="535255"/>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81" name="直線矢印コネクタ 80"/>
            <p:cNvCxnSpPr>
              <a:endCxn id="119" idx="3"/>
            </p:cNvCxnSpPr>
            <p:nvPr/>
          </p:nvCxnSpPr>
          <p:spPr>
            <a:xfrm>
              <a:off x="1972336" y="3564716"/>
              <a:ext cx="709800" cy="136189"/>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83" name="直線矢印コネクタ 82"/>
            <p:cNvCxnSpPr>
              <a:endCxn id="113" idx="3"/>
            </p:cNvCxnSpPr>
            <p:nvPr/>
          </p:nvCxnSpPr>
          <p:spPr>
            <a:xfrm flipV="1">
              <a:off x="1972336" y="2358015"/>
              <a:ext cx="709800" cy="120670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84" name="直線矢印コネクタ 83"/>
            <p:cNvCxnSpPr>
              <a:stCxn id="113" idx="6"/>
            </p:cNvCxnSpPr>
            <p:nvPr/>
          </p:nvCxnSpPr>
          <p:spPr>
            <a:xfrm flipV="1">
              <a:off x="2994524" y="1892546"/>
              <a:ext cx="779020" cy="33607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85" name="直線矢印コネクタ 84"/>
            <p:cNvCxnSpPr>
              <a:stCxn id="113" idx="6"/>
            </p:cNvCxnSpPr>
            <p:nvPr/>
          </p:nvCxnSpPr>
          <p:spPr>
            <a:xfrm flipV="1">
              <a:off x="2994524" y="1449212"/>
              <a:ext cx="779020" cy="779408"/>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86" name="直線矢印コネクタ 85"/>
            <p:cNvCxnSpPr>
              <a:stCxn id="116" idx="6"/>
            </p:cNvCxnSpPr>
            <p:nvPr/>
          </p:nvCxnSpPr>
          <p:spPr>
            <a:xfrm>
              <a:off x="2994524" y="1557174"/>
              <a:ext cx="779020" cy="335372"/>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87" name="直線矢印コネクタ 86"/>
            <p:cNvCxnSpPr>
              <a:stCxn id="116" idx="6"/>
            </p:cNvCxnSpPr>
            <p:nvPr/>
          </p:nvCxnSpPr>
          <p:spPr>
            <a:xfrm flipV="1">
              <a:off x="2994524" y="1449212"/>
              <a:ext cx="779020" cy="107962"/>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88" name="直線矢印コネクタ 87"/>
            <p:cNvCxnSpPr/>
            <p:nvPr/>
          </p:nvCxnSpPr>
          <p:spPr>
            <a:xfrm flipV="1">
              <a:off x="3008317" y="1449212"/>
              <a:ext cx="765227" cy="146864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89" name="直線矢印コネクタ 88"/>
            <p:cNvCxnSpPr/>
            <p:nvPr/>
          </p:nvCxnSpPr>
          <p:spPr>
            <a:xfrm flipV="1">
              <a:off x="3008317" y="2335880"/>
              <a:ext cx="765227" cy="581976"/>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90" name="直線矢印コネクタ 89"/>
            <p:cNvCxnSpPr/>
            <p:nvPr/>
          </p:nvCxnSpPr>
          <p:spPr>
            <a:xfrm>
              <a:off x="3008317" y="2917856"/>
              <a:ext cx="765227" cy="748027"/>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91" name="直線矢印コネクタ 90"/>
            <p:cNvCxnSpPr/>
            <p:nvPr/>
          </p:nvCxnSpPr>
          <p:spPr>
            <a:xfrm>
              <a:off x="3008317" y="2246410"/>
              <a:ext cx="765227" cy="1419473"/>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92" name="直線矢印コネクタ 91"/>
            <p:cNvCxnSpPr>
              <a:stCxn id="116" idx="6"/>
            </p:cNvCxnSpPr>
            <p:nvPr/>
          </p:nvCxnSpPr>
          <p:spPr>
            <a:xfrm>
              <a:off x="2994524" y="1557174"/>
              <a:ext cx="779020" cy="778706"/>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93" name="直線矢印コネクタ 92"/>
            <p:cNvCxnSpPr>
              <a:stCxn id="116" idx="6"/>
            </p:cNvCxnSpPr>
            <p:nvPr/>
          </p:nvCxnSpPr>
          <p:spPr>
            <a:xfrm>
              <a:off x="2994524" y="1557174"/>
              <a:ext cx="779020" cy="2108709"/>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94" name="直線矢印コネクタ 93"/>
            <p:cNvCxnSpPr>
              <a:stCxn id="113" idx="6"/>
            </p:cNvCxnSpPr>
            <p:nvPr/>
          </p:nvCxnSpPr>
          <p:spPr>
            <a:xfrm>
              <a:off x="2994524" y="2228620"/>
              <a:ext cx="779020" cy="10726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95" name="直線矢印コネクタ 94"/>
            <p:cNvCxnSpPr/>
            <p:nvPr/>
          </p:nvCxnSpPr>
          <p:spPr>
            <a:xfrm flipV="1">
              <a:off x="3008317" y="1892546"/>
              <a:ext cx="765227" cy="102531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96" name="直線矢印コネクタ 95"/>
            <p:cNvCxnSpPr>
              <a:stCxn id="119" idx="6"/>
            </p:cNvCxnSpPr>
            <p:nvPr/>
          </p:nvCxnSpPr>
          <p:spPr>
            <a:xfrm flipV="1">
              <a:off x="2994524" y="1449212"/>
              <a:ext cx="779020" cy="2122298"/>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02" name="直線矢印コネクタ 101"/>
            <p:cNvCxnSpPr>
              <a:stCxn id="119" idx="6"/>
            </p:cNvCxnSpPr>
            <p:nvPr/>
          </p:nvCxnSpPr>
          <p:spPr>
            <a:xfrm flipV="1">
              <a:off x="2994524" y="2335880"/>
              <a:ext cx="779020" cy="123563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03" name="直線矢印コネクタ 102"/>
            <p:cNvCxnSpPr>
              <a:stCxn id="119" idx="6"/>
            </p:cNvCxnSpPr>
            <p:nvPr/>
          </p:nvCxnSpPr>
          <p:spPr>
            <a:xfrm>
              <a:off x="2994524" y="3571510"/>
              <a:ext cx="779020" cy="94373"/>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04" name="直線矢印コネクタ 103"/>
            <p:cNvCxnSpPr>
              <a:stCxn id="119" idx="6"/>
            </p:cNvCxnSpPr>
            <p:nvPr/>
          </p:nvCxnSpPr>
          <p:spPr>
            <a:xfrm flipV="1">
              <a:off x="2994524" y="1892546"/>
              <a:ext cx="779020" cy="167896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05" name="直線矢印コネクタ 104"/>
            <p:cNvCxnSpPr>
              <a:stCxn id="114" idx="6"/>
            </p:cNvCxnSpPr>
            <p:nvPr/>
          </p:nvCxnSpPr>
          <p:spPr>
            <a:xfrm>
              <a:off x="2994524" y="2900066"/>
              <a:ext cx="773358" cy="32912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10" name="直線矢印コネクタ 109"/>
            <p:cNvCxnSpPr>
              <a:stCxn id="113" idx="6"/>
            </p:cNvCxnSpPr>
            <p:nvPr/>
          </p:nvCxnSpPr>
          <p:spPr>
            <a:xfrm>
              <a:off x="2994524" y="2228620"/>
              <a:ext cx="773358" cy="1000567"/>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11" name="直線矢印コネクタ 110"/>
            <p:cNvCxnSpPr>
              <a:stCxn id="116" idx="6"/>
            </p:cNvCxnSpPr>
            <p:nvPr/>
          </p:nvCxnSpPr>
          <p:spPr>
            <a:xfrm>
              <a:off x="2994524" y="1557174"/>
              <a:ext cx="773358" cy="1672013"/>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12" name="直線矢印コネクタ 111"/>
            <p:cNvCxnSpPr>
              <a:stCxn id="119" idx="6"/>
            </p:cNvCxnSpPr>
            <p:nvPr/>
          </p:nvCxnSpPr>
          <p:spPr>
            <a:xfrm flipV="1">
              <a:off x="2994524" y="3229187"/>
              <a:ext cx="773358" cy="342323"/>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13" name="直線矢印コネクタ 112"/>
            <p:cNvCxnSpPr>
              <a:stCxn id="114" idx="6"/>
            </p:cNvCxnSpPr>
            <p:nvPr/>
          </p:nvCxnSpPr>
          <p:spPr>
            <a:xfrm flipV="1">
              <a:off x="2994524" y="2770715"/>
              <a:ext cx="773358" cy="12935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14" name="直線矢印コネクタ 113"/>
            <p:cNvCxnSpPr>
              <a:stCxn id="113" idx="6"/>
            </p:cNvCxnSpPr>
            <p:nvPr/>
          </p:nvCxnSpPr>
          <p:spPr>
            <a:xfrm>
              <a:off x="2994524" y="2228620"/>
              <a:ext cx="773358" cy="542095"/>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15" name="直線矢印コネクタ 114"/>
            <p:cNvCxnSpPr>
              <a:stCxn id="116" idx="6"/>
            </p:cNvCxnSpPr>
            <p:nvPr/>
          </p:nvCxnSpPr>
          <p:spPr>
            <a:xfrm>
              <a:off x="2994524" y="1557174"/>
              <a:ext cx="773358" cy="121354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16" name="直線矢印コネクタ 115"/>
            <p:cNvCxnSpPr>
              <a:stCxn id="119" idx="6"/>
            </p:cNvCxnSpPr>
            <p:nvPr/>
          </p:nvCxnSpPr>
          <p:spPr>
            <a:xfrm flipV="1">
              <a:off x="2994524" y="2770715"/>
              <a:ext cx="773358" cy="800795"/>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grpSp>
      <mc:AlternateContent xmlns:mc="http://schemas.openxmlformats.org/markup-compatibility/2006" xmlns:a14="http://schemas.microsoft.com/office/drawing/2010/main">
        <mc:Choice Requires="a14">
          <p:sp>
            <p:nvSpPr>
              <p:cNvPr id="147" name="テキスト ボックス 146"/>
              <p:cNvSpPr txBox="1"/>
              <p:nvPr/>
            </p:nvSpPr>
            <p:spPr>
              <a:xfrm>
                <a:off x="676422" y="4978912"/>
                <a:ext cx="4347610" cy="73866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kumimoji="1" lang="en-US" altLang="ja-JP" sz="2400" b="0" i="1" smtClean="0">
                          <a:latin typeface="Cambria Math" charset="0"/>
                        </a:rPr>
                        <m:t>𝑝</m:t>
                      </m:r>
                      <m:d>
                        <m:dPr>
                          <m:ctrlPr>
                            <a:rPr kumimoji="1" lang="en-US" altLang="ja-JP" sz="2400" b="0" i="1" smtClean="0">
                              <a:latin typeface="Cambria Math" charset="0"/>
                            </a:rPr>
                          </m:ctrlPr>
                        </m:dPr>
                        <m:e>
                          <m:sSub>
                            <m:sSubPr>
                              <m:ctrlPr>
                                <a:rPr kumimoji="1" lang="en-US" altLang="ja-JP" sz="2400" i="1" smtClean="0">
                                  <a:latin typeface="Cambria Math" charset="0"/>
                                </a:rPr>
                              </m:ctrlPr>
                            </m:sSubPr>
                            <m:e>
                              <m:r>
                                <a:rPr kumimoji="1" lang="en-US" altLang="ja-JP" sz="2400" b="0" i="1" smtClean="0">
                                  <a:latin typeface="Cambria Math" charset="0"/>
                                </a:rPr>
                                <m:t>𝑡</m:t>
                              </m:r>
                            </m:e>
                            <m:sub>
                              <m:r>
                                <a:rPr kumimoji="1" lang="en-US" altLang="ja-JP" sz="2400" b="0" i="1" smtClean="0">
                                  <a:latin typeface="Cambria Math" charset="0"/>
                                </a:rPr>
                                <m:t>𝑖</m:t>
                              </m:r>
                            </m:sub>
                          </m:sSub>
                        </m:e>
                      </m:d>
                      <m:r>
                        <a:rPr kumimoji="1" lang="en-US" altLang="ja-JP" sz="2400" b="0" i="1" smtClean="0">
                          <a:latin typeface="Cambria Math" charset="0"/>
                        </a:rPr>
                        <m:t>=1</m:t>
                      </m:r>
                      <m:d>
                        <m:dPr>
                          <m:ctrlPr>
                            <a:rPr kumimoji="1" lang="en-US" altLang="ja-JP" sz="2400" b="0" i="1" smtClean="0">
                              <a:latin typeface="Cambria Math" charset="0"/>
                            </a:rPr>
                          </m:ctrlPr>
                        </m:dPr>
                        <m:e>
                          <m:r>
                            <a:rPr kumimoji="1" lang="en-US" altLang="ja-JP" sz="2400" i="1" smtClean="0">
                              <a:latin typeface="Cambria Math" charset="0"/>
                            </a:rPr>
                            <m:t>0.5</m:t>
                          </m:r>
                          <m:r>
                            <a:rPr kumimoji="1" lang="ja-JP" altLang="en-US" sz="2400" i="1" smtClean="0">
                              <a:latin typeface="Cambria Math" charset="0"/>
                            </a:rPr>
                            <m:t>≦</m:t>
                          </m:r>
                          <m:r>
                            <a:rPr kumimoji="1" lang="en-US" altLang="ja-JP" sz="2400" b="0" i="1" smtClean="0">
                              <a:latin typeface="Cambria Math" charset="0"/>
                            </a:rPr>
                            <m:t>𝑝</m:t>
                          </m:r>
                          <m:r>
                            <a:rPr kumimoji="1" lang="ja-JP" altLang="en-US" sz="2400" b="0" i="1" smtClean="0">
                              <a:latin typeface="Cambria Math" charset="0"/>
                            </a:rPr>
                            <m:t>≦</m:t>
                          </m:r>
                          <m:r>
                            <a:rPr kumimoji="1" lang="en-US" altLang="ja-JP" sz="2400" b="0" i="1" smtClean="0">
                              <a:latin typeface="Cambria Math" charset="0"/>
                            </a:rPr>
                            <m:t>1</m:t>
                          </m:r>
                        </m:e>
                      </m:d>
                    </m:oMath>
                  </m:oMathPara>
                </a14:m>
                <a:endParaRPr kumimoji="1" lang="en-US" altLang="ja-JP" sz="2400" dirty="0" smtClean="0"/>
              </a:p>
              <a:p>
                <a:r>
                  <a:rPr kumimoji="1" lang="en-US" altLang="ja-JP" sz="2400" dirty="0"/>
                  <a:t>	</a:t>
                </a:r>
                <a:r>
                  <a:rPr kumimoji="1" lang="en-US" altLang="ja-JP" sz="2400" dirty="0" smtClean="0"/>
                  <a:t>	</a:t>
                </a:r>
                <a:r>
                  <a:rPr kumimoji="1" lang="en-US" altLang="ja-JP" sz="2400" dirty="0"/>
                  <a:t> </a:t>
                </a:r>
                <a14:m>
                  <m:oMath xmlns:m="http://schemas.openxmlformats.org/officeDocument/2006/math">
                    <m:r>
                      <a:rPr kumimoji="1" lang="ja-JP" altLang="en-US" sz="2400" b="0" i="0" smtClean="0">
                        <a:latin typeface="Cambria Math" charset="0"/>
                      </a:rPr>
                      <m:t> </m:t>
                    </m:r>
                    <m:r>
                      <a:rPr kumimoji="1" lang="en-US" altLang="ja-JP" sz="2400" b="0" i="1" smtClean="0">
                        <a:latin typeface="Cambria Math" charset="0"/>
                      </a:rPr>
                      <m:t>0</m:t>
                    </m:r>
                    <m:r>
                      <a:rPr kumimoji="1" lang="en-US" altLang="ja-JP" sz="2400" i="1" smtClean="0">
                        <a:latin typeface="Cambria Math" charset="0"/>
                      </a:rPr>
                      <m:t>(0≦</m:t>
                    </m:r>
                    <m:r>
                      <a:rPr kumimoji="1" lang="en-US" altLang="ja-JP" sz="2400" b="0" i="1" smtClean="0">
                        <a:latin typeface="Cambria Math" charset="0"/>
                      </a:rPr>
                      <m:t>𝑝</m:t>
                    </m:r>
                    <m:r>
                      <a:rPr kumimoji="1" lang="en-US" altLang="ja-JP" sz="2400" i="1" smtClean="0">
                        <a:latin typeface="Cambria Math" charset="0"/>
                      </a:rPr>
                      <m:t>&lt;0.5)</m:t>
                    </m:r>
                  </m:oMath>
                </a14:m>
                <a:endParaRPr kumimoji="1" lang="ja-JP" altLang="en-US" sz="2400" dirty="0"/>
              </a:p>
            </p:txBody>
          </p:sp>
        </mc:Choice>
        <mc:Fallback xmlns="">
          <p:sp>
            <p:nvSpPr>
              <p:cNvPr id="147" name="テキスト ボックス 146"/>
              <p:cNvSpPr txBox="1">
                <a:spLocks noRot="1" noChangeAspect="1" noMove="1" noResize="1" noEditPoints="1" noAdjustHandles="1" noChangeArrowheads="1" noChangeShapeType="1" noTextEdit="1"/>
              </p:cNvSpPr>
              <p:nvPr/>
            </p:nvSpPr>
            <p:spPr>
              <a:xfrm>
                <a:off x="676422" y="4978912"/>
                <a:ext cx="4347610" cy="738664"/>
              </a:xfrm>
              <a:prstGeom prst="rect">
                <a:avLst/>
              </a:prstGeom>
              <a:blipFill rotWithShape="0">
                <a:blip r:embed="rId4"/>
                <a:stretch>
                  <a:fillRect l="-2525" t="-21488" b="-87603"/>
                </a:stretch>
              </a:blipFill>
            </p:spPr>
            <p:txBody>
              <a:bodyPr/>
              <a:lstStyle/>
              <a:p>
                <a:r>
                  <a:rPr lang="ja-JP" altLang="en-US">
                    <a:noFill/>
                  </a:rPr>
                  <a:t> </a:t>
                </a:r>
              </a:p>
            </p:txBody>
          </p:sp>
        </mc:Fallback>
      </mc:AlternateContent>
      <p:sp>
        <p:nvSpPr>
          <p:cNvPr id="149" name="右矢印 148"/>
          <p:cNvSpPr/>
          <p:nvPr/>
        </p:nvSpPr>
        <p:spPr>
          <a:xfrm>
            <a:off x="2652624" y="1610740"/>
            <a:ext cx="531863" cy="1447289"/>
          </a:xfrm>
          <a:prstGeom prst="rightArrow">
            <a:avLst>
              <a:gd name="adj1" fmla="val 50000"/>
              <a:gd name="adj2" fmla="val 67607"/>
            </a:avLst>
          </a:prstGeom>
        </p:spPr>
        <p:style>
          <a:lnRef idx="2">
            <a:schemeClr val="dk1"/>
          </a:lnRef>
          <a:fillRef idx="1">
            <a:schemeClr val="lt1"/>
          </a:fillRef>
          <a:effectRef idx="0">
            <a:schemeClr val="dk1"/>
          </a:effectRef>
          <a:fontRef idx="minor">
            <a:schemeClr val="dk1"/>
          </a:fontRef>
        </p:style>
        <p:txBody>
          <a:bodyPr rtlCol="0" anchor="ctr"/>
          <a:lstStyle/>
          <a:p>
            <a:pPr algn="dist"/>
            <a:r>
              <a:rPr kumimoji="1" lang="ja-JP" altLang="en-US" smtClean="0"/>
              <a:t>出力</a:t>
            </a:r>
            <a:endParaRPr kumimoji="1" lang="ja-JP" altLang="en-US"/>
          </a:p>
        </p:txBody>
      </p:sp>
      <p:cxnSp>
        <p:nvCxnSpPr>
          <p:cNvPr id="159" name="直線矢印コネクタ 158"/>
          <p:cNvCxnSpPr/>
          <p:nvPr/>
        </p:nvCxnSpPr>
        <p:spPr>
          <a:xfrm>
            <a:off x="3713503" y="2324911"/>
            <a:ext cx="1046529" cy="0"/>
          </a:xfrm>
          <a:prstGeom prst="straightConnector1">
            <a:avLst/>
          </a:prstGeom>
          <a:ln w="38100">
            <a:tailEnd type="triangle"/>
          </a:ln>
          <a:effectLst/>
        </p:spPr>
        <p:style>
          <a:lnRef idx="3">
            <a:schemeClr val="dk1"/>
          </a:lnRef>
          <a:fillRef idx="0">
            <a:schemeClr val="dk1"/>
          </a:fillRef>
          <a:effectRef idx="2">
            <a:schemeClr val="dk1"/>
          </a:effectRef>
          <a:fontRef idx="minor">
            <a:schemeClr val="tx1"/>
          </a:fontRef>
        </p:style>
      </p:cxnSp>
      <p:sp>
        <p:nvSpPr>
          <p:cNvPr id="169" name="テキスト ボックス 168"/>
          <p:cNvSpPr txBox="1"/>
          <p:nvPr/>
        </p:nvSpPr>
        <p:spPr>
          <a:xfrm>
            <a:off x="4048815" y="1679139"/>
            <a:ext cx="375904" cy="1200329"/>
          </a:xfrm>
          <a:prstGeom prst="rect">
            <a:avLst/>
          </a:prstGeom>
          <a:solidFill>
            <a:schemeClr val="bg1"/>
          </a:solidFill>
          <a:ln w="12700">
            <a:solidFill>
              <a:schemeClr val="tx1"/>
            </a:solidFill>
          </a:ln>
        </p:spPr>
        <p:txBody>
          <a:bodyPr wrap="square" rtlCol="0">
            <a:spAutoFit/>
          </a:bodyPr>
          <a:lstStyle/>
          <a:p>
            <a:r>
              <a:rPr kumimoji="1" lang="ja-JP" altLang="en-US" dirty="0" smtClean="0">
                <a:latin typeface="Yu Gothic" charset="-128"/>
                <a:ea typeface="Yu Gothic" charset="-128"/>
                <a:cs typeface="Yu Gothic" charset="-128"/>
              </a:rPr>
              <a:t>閾値処理</a:t>
            </a:r>
            <a:endParaRPr kumimoji="1" lang="en-US" altLang="ja-JP" dirty="0" smtClean="0">
              <a:latin typeface="Yu Gothic" charset="-128"/>
              <a:ea typeface="Yu Gothic" charset="-128"/>
              <a:cs typeface="Yu Gothic" charset="-128"/>
            </a:endParaRPr>
          </a:p>
        </p:txBody>
      </p:sp>
      <p:graphicFrame>
        <p:nvGraphicFramePr>
          <p:cNvPr id="7" name="表 6"/>
          <p:cNvGraphicFramePr>
            <a:graphicFrameLocks noGrp="1"/>
          </p:cNvGraphicFramePr>
          <p:nvPr>
            <p:extLst>
              <p:ext uri="{D42A27DB-BD31-4B8C-83A1-F6EECF244321}">
                <p14:modId xmlns:p14="http://schemas.microsoft.com/office/powerpoint/2010/main" val="1868895664"/>
              </p:ext>
            </p:extLst>
          </p:nvPr>
        </p:nvGraphicFramePr>
        <p:xfrm>
          <a:off x="3228713" y="1191384"/>
          <a:ext cx="446400" cy="2286000"/>
        </p:xfrm>
        <a:graphic>
          <a:graphicData uri="http://schemas.openxmlformats.org/drawingml/2006/table">
            <a:tbl>
              <a:tblPr firstRow="1" bandRow="1">
                <a:tableStyleId>{2D5ABB26-0587-4C30-8999-92F81FD0307C}</a:tableStyleId>
              </a:tblPr>
              <a:tblGrid>
                <a:gridCol w="446400"/>
              </a:tblGrid>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テキスト ボックス 7"/>
          <p:cNvSpPr txBox="1"/>
          <p:nvPr/>
        </p:nvSpPr>
        <p:spPr>
          <a:xfrm>
            <a:off x="5564532" y="2033812"/>
            <a:ext cx="1569660" cy="646331"/>
          </a:xfrm>
          <a:prstGeom prst="rect">
            <a:avLst/>
          </a:prstGeom>
          <a:noFill/>
        </p:spPr>
        <p:txBody>
          <a:bodyPr wrap="none" rtlCol="0">
            <a:spAutoFit/>
          </a:bodyPr>
          <a:lstStyle/>
          <a:p>
            <a:r>
              <a:rPr kumimoji="1" lang="ja-JP" altLang="en-US" sz="3600" dirty="0" smtClean="0">
                <a:latin typeface="Chalkduster" charset="0"/>
                <a:ea typeface="Chalkduster" charset="0"/>
                <a:cs typeface="Chalkduster" charset="0"/>
              </a:rPr>
              <a:t>・・・</a:t>
            </a:r>
            <a:endParaRPr kumimoji="1" lang="ja-JP" altLang="en-US" sz="3600" dirty="0">
              <a:latin typeface="Chalkduster" charset="0"/>
              <a:ea typeface="Chalkduster" charset="0"/>
              <a:cs typeface="Chalkduster" charset="0"/>
            </a:endParaRPr>
          </a:p>
        </p:txBody>
      </p:sp>
      <p:graphicFrame>
        <p:nvGraphicFramePr>
          <p:cNvPr id="172" name="表 171"/>
          <p:cNvGraphicFramePr>
            <a:graphicFrameLocks noGrp="1"/>
          </p:cNvGraphicFramePr>
          <p:nvPr>
            <p:extLst>
              <p:ext uri="{D42A27DB-BD31-4B8C-83A1-F6EECF244321}">
                <p14:modId xmlns:p14="http://schemas.microsoft.com/office/powerpoint/2010/main" val="437094621"/>
              </p:ext>
            </p:extLst>
          </p:nvPr>
        </p:nvGraphicFramePr>
        <p:xfrm>
          <a:off x="7411402" y="1175158"/>
          <a:ext cx="446400" cy="2286000"/>
        </p:xfrm>
        <a:graphic>
          <a:graphicData uri="http://schemas.openxmlformats.org/drawingml/2006/table">
            <a:tbl>
              <a:tblPr firstRow="1" bandRow="1">
                <a:tableStyleId>{2D5ABB26-0587-4C30-8999-92F81FD0307C}</a:tableStyleId>
              </a:tblPr>
              <a:tblGrid>
                <a:gridCol w="446400"/>
              </a:tblGrid>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381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bl>
          </a:graphicData>
        </a:graphic>
      </p:graphicFrame>
    </p:spTree>
    <p:extLst>
      <p:ext uri="{BB962C8B-B14F-4D97-AF65-F5344CB8AC3E}">
        <p14:creationId xmlns:p14="http://schemas.microsoft.com/office/powerpoint/2010/main" val="2027139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txDef>
      <a:spPr>
        <a:noFill/>
      </a:spPr>
      <a:bodyPr wrap="none" rtlCol="0">
        <a:spAutoFit/>
      </a:bodyPr>
      <a:lstStyle>
        <a:defPPr>
          <a:defRPr kumimoji="1" sz="2400">
            <a:latin typeface="Yu Gothic" charset="-128"/>
            <a:ea typeface="Yu Gothic" charset="-128"/>
            <a:cs typeface="Yu Gothic" charset="-128"/>
          </a:defRPr>
        </a:defPPr>
      </a:lstStyle>
    </a:txDef>
  </a:objectDefaults>
  <a:extraClrSchemeLst/>
  <a:extLst>
    <a:ext uri="{05A4C25C-085E-4340-85A3-A5531E510DB2}">
      <thm15:themeFamily xmlns:thm15="http://schemas.microsoft.com/office/thememl/2012/main" name="yu_gothic" id="{D2522D4A-5040-3B40-A404-549A114B12C1}" vid="{54607F2F-B493-E14F-BBAE-C8412E36CB23}"/>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yu_gothic</Template>
  <TotalTime>22619</TotalTime>
  <Words>1825</Words>
  <Application>Microsoft Macintosh PowerPoint</Application>
  <PresentationFormat>画面に合わせる (4:3)</PresentationFormat>
  <Paragraphs>410</Paragraphs>
  <Slides>15</Slides>
  <Notes>14</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15</vt:i4>
      </vt:variant>
    </vt:vector>
  </HeadingPairs>
  <TitlesOfParts>
    <vt:vector size="27" baseType="lpstr">
      <vt:lpstr>Calibri</vt:lpstr>
      <vt:lpstr>Calibri Light</vt:lpstr>
      <vt:lpstr>Cambria Math</vt:lpstr>
      <vt:lpstr>Chalkduster</vt:lpstr>
      <vt:lpstr>ＭＳ Ｐゴシック</vt:lpstr>
      <vt:lpstr>Times New Roman</vt:lpstr>
      <vt:lpstr>Wingdings</vt:lpstr>
      <vt:lpstr>Yu Gothic</vt:lpstr>
      <vt:lpstr>Yu Gothic Light</vt:lpstr>
      <vt:lpstr>Yu Gothic Medium</vt:lpstr>
      <vt:lpstr>Arial</vt:lpstr>
      <vt:lpstr>レトロスペクト</vt:lpstr>
      <vt:lpstr>中間報告</vt:lpstr>
      <vt:lpstr>研究背景</vt:lpstr>
      <vt:lpstr>実生活を想定した音響イベント検出</vt:lpstr>
      <vt:lpstr>Sound event detection in real life audio</vt:lpstr>
      <vt:lpstr>Sound event detection in real life audio</vt:lpstr>
      <vt:lpstr>先行研究</vt:lpstr>
      <vt:lpstr>研究目的</vt:lpstr>
      <vt:lpstr>DCASE2017 baselineシステム</vt:lpstr>
      <vt:lpstr>DCASE2017 baselineシステム</vt:lpstr>
      <vt:lpstr>task3の評価法</vt:lpstr>
      <vt:lpstr>task3の評価法(F-スコア)</vt:lpstr>
      <vt:lpstr>task3の評価法(エラー率)</vt:lpstr>
      <vt:lpstr>提案手法</vt:lpstr>
      <vt:lpstr>今後の予定</vt:lpstr>
      <vt:lpstr>年間計画</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音響イベント検出に関する卒業研究計画</dc:title>
  <dc:creator>溝口和樹</dc:creator>
  <cp:lastModifiedBy>溝口和樹</cp:lastModifiedBy>
  <cp:revision>162</cp:revision>
  <cp:lastPrinted>2017-10-11T08:12:49Z</cp:lastPrinted>
  <dcterms:created xsi:type="dcterms:W3CDTF">2017-05-31T13:53:07Z</dcterms:created>
  <dcterms:modified xsi:type="dcterms:W3CDTF">2017-10-17T09:21:10Z</dcterms:modified>
</cp:coreProperties>
</file>