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16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32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FC53-AFA4-C84F-A7B8-CED6D3947A51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D1241-62C8-FC44-92E1-371AA6408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861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43026-4FDC-E448-8E65-F542ED5344C5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7B441-5CD5-6C42-8154-5D710D2954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B441-5CD5-6C42-8154-5D710D2954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86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長野西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432m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、長野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401.5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ｍ　距離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2km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B441-5CD5-6C42-8154-5D710D2954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5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アコースティックシーンの分類</a:t>
            </a:r>
            <a:endParaRPr kumimoji="1" lang="en-US" altLang="ja-JP" dirty="0" smtClean="0"/>
          </a:p>
          <a:p>
            <a:r>
              <a:rPr kumimoji="1" lang="ja-JP" altLang="en-US" dirty="0" smtClean="0"/>
              <a:t>希少なサウンドイベント検出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イベント検出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スマートカー用のイベント検出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B441-5CD5-6C42-8154-5D710D2954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52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B441-5CD5-6C42-8154-5D710D2954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67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B441-5CD5-6C42-8154-5D710D2954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83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車のエンジン音、通過音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車、</a:t>
            </a:r>
            <a:r>
              <a:rPr kumimoji="1" lang="en-US" altLang="ja-JP" dirty="0" smtClean="0"/>
              <a:t>sum729</a:t>
            </a:r>
          </a:p>
          <a:p>
            <a:r>
              <a:rPr kumimoji="1" lang="en-US" altLang="ja-JP" dirty="0" smtClean="0"/>
              <a:t>2016</a:t>
            </a:r>
            <a:r>
              <a:rPr kumimoji="1" lang="ja-JP" altLang="en-US" dirty="0" smtClean="0"/>
              <a:t>／ホーム</a:t>
            </a:r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種</a:t>
            </a:r>
            <a:r>
              <a:rPr kumimoji="1" lang="en-US" altLang="ja-JP" dirty="0" smtClean="0"/>
              <a:t>585</a:t>
            </a:r>
            <a:r>
              <a:rPr kumimoji="1" lang="ja-JP" altLang="en-US" dirty="0" smtClean="0"/>
              <a:t>個、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種</a:t>
            </a:r>
            <a:r>
              <a:rPr kumimoji="1" lang="en-US" altLang="ja-JP" dirty="0" smtClean="0"/>
              <a:t>369</a:t>
            </a:r>
            <a:r>
              <a:rPr kumimoji="1" lang="ja-JP" altLang="en-US" smtClean="0"/>
              <a:t>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B441-5CD5-6C42-8154-5D710D2954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97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バイノーラル音源からログメルバンドエネルギー、ピッチ周波数、その周期性を抽出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あと左右の到着時間差を活用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B441-5CD5-6C42-8154-5D710D2954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591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B441-5CD5-6C42-8154-5D710D2954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36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i="0" spc="-38" baseline="0">
                <a:solidFill>
                  <a:schemeClr val="accent2"/>
                </a:solidFill>
                <a:latin typeface="Yu Gothic Medium" charset="-128"/>
                <a:ea typeface="Yu Gothic Medium" charset="-128"/>
                <a:cs typeface="Yu Gothic Medium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1800" cap="all" spc="150" baseline="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A18A-A4D8-8D4D-A345-2DAAABBA3573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2030-2638-BD47-B355-5CE26C3A48BB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3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5D6A-3CA0-E845-AB76-FAA36158F5C5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6274-7D18-3345-9175-C6E3545C50C1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7EE2-034C-DB49-85AE-6566496EF9B1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72664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40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E06E-A2D8-5A4B-9D15-D7DA3250BD8B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ED3D-E1A4-BD4A-8F22-EF32DDF73FE3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B114-2558-7E41-87FD-025514AFF87D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CDBF-84F8-DC42-808A-72872C492944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9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90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D9B415B-6D1E-C44B-BE76-2A6F8176177D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0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AAF-3BE1-E34D-BAF4-30240A6F4FD5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5600" cy="73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079997"/>
            <a:ext cx="7543801" cy="47890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90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i="1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F854E2AD-FAA2-FD4E-9E34-0405348A10DA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90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1" cap="all" baseline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645979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1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021007"/>
            <a:ext cx="747522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2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kumimoji="1" sz="4000" b="0" i="0" kern="1200" spc="-38" baseline="0">
          <a:solidFill>
            <a:schemeClr val="accent2"/>
          </a:solidFill>
          <a:latin typeface="Yu Gothic Medium" charset="-128"/>
          <a:ea typeface="Yu Gothic Medium" charset="-128"/>
          <a:cs typeface="Yu Gothic Medium" charset="-128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Yu Gothic" charset="-128"/>
          <a:ea typeface="Yu Gothic" charset="-128"/>
          <a:cs typeface="Yu Gothic" charset="-128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Yu Gothic" charset="-128"/>
          <a:ea typeface="Yu Gothic" charset="-128"/>
          <a:cs typeface="Yu Gothic" charset="-128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Yu Gothic" charset="-128"/>
          <a:ea typeface="Yu Gothic" charset="-128"/>
          <a:cs typeface="Yu Gothic" charset="-128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Yu Gothic" charset="-128"/>
          <a:ea typeface="Yu Gothic" charset="-128"/>
          <a:cs typeface="Yu Gothic" charset="-128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b="0" i="0" kern="1200">
          <a:solidFill>
            <a:schemeClr val="tx1">
              <a:lumMod val="75000"/>
              <a:lumOff val="25000"/>
            </a:schemeClr>
          </a:solidFill>
          <a:latin typeface="Yu Gothic" charset="-128"/>
          <a:ea typeface="Yu Gothic" charset="-128"/>
          <a:cs typeface="Yu Gothic" charset="-128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kumimoji="1"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3.png"/><Relationship Id="rId1" Type="http://schemas.microsoft.com/office/2007/relationships/media" Target="file:////Users/raysummer/Google%20&#12488;&#12441;&#12521;&#12452;&#12501;&#12441;/mmlab/&#12473;&#12521;&#12452;&#12488;&#12441;&#29992;/b009.wav" TargetMode="External"/><Relationship Id="rId2" Type="http://schemas.openxmlformats.org/officeDocument/2006/relationships/audio" Target="file:////Users/raysummer/Google%20&#12488;&#12441;&#12521;&#12452;&#12501;&#12441;/mmlab/&#12473;&#12521;&#12452;&#12488;&#12441;&#29992;/b009.wav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2963" y="2319353"/>
            <a:ext cx="7543800" cy="8961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卒業研究計画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筑波大学 マルチメディア研究室音声</a:t>
            </a:r>
            <a:r>
              <a:rPr kumimoji="1" lang="ja-JP" altLang="en-US" dirty="0" smtClean="0"/>
              <a:t>班 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年</a:t>
            </a:r>
            <a:endParaRPr kumimoji="1" lang="en-US" altLang="ja-JP" dirty="0" smtClean="0"/>
          </a:p>
          <a:p>
            <a:r>
              <a:rPr lang="ja-JP" altLang="en-US" dirty="0"/>
              <a:t>溝口</a:t>
            </a:r>
            <a:r>
              <a:rPr lang="ja-JP" altLang="en-US" dirty="0" smtClean="0"/>
              <a:t>和輝</a:t>
            </a:r>
            <a:endParaRPr kumimoji="1" lang="en-US" altLang="ja-JP" dirty="0" smtClean="0"/>
          </a:p>
          <a:p>
            <a:r>
              <a:rPr lang="ja-JP" altLang="en-US" dirty="0" smtClean="0"/>
              <a:t>指導教員 山田武志准教授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39A4-BDB6-A84E-BE23-C6F1B64CA9F3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689653" y="3139421"/>
            <a:ext cx="5764695" cy="1109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6000" b="0" i="0" kern="1200" spc="-38" baseline="0">
                <a:solidFill>
                  <a:schemeClr val="accent2"/>
                </a:solidFill>
                <a:latin typeface="Yu Gothic Medium" charset="-128"/>
                <a:ea typeface="Yu Gothic Medium" charset="-128"/>
                <a:cs typeface="Yu Gothic Medium" charset="-128"/>
              </a:defRPr>
            </a:lvl1pPr>
          </a:lstStyle>
          <a:p>
            <a:r>
              <a:rPr lang="ja-JP" altLang="en-US" sz="4000" dirty="0" smtClean="0"/>
              <a:t>バイノーラルに着目した</a:t>
            </a:r>
            <a:endParaRPr lang="en-US" altLang="ja-JP" sz="4000" dirty="0" smtClean="0"/>
          </a:p>
          <a:p>
            <a:r>
              <a:rPr lang="ja-JP" altLang="en-US" sz="4000" dirty="0" smtClean="0"/>
              <a:t>音響イベント検出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769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年間計画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763521"/>
              </p:ext>
            </p:extLst>
          </p:nvPr>
        </p:nvGraphicFramePr>
        <p:xfrm>
          <a:off x="822323" y="1623114"/>
          <a:ext cx="7546236" cy="3760095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005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733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51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626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40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4</a:t>
                      </a:r>
                      <a:r>
                        <a:rPr kumimoji="1" lang="ja-JP" altLang="en-US" sz="2400" dirty="0" smtClean="0"/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10</a:t>
                      </a:r>
                      <a:r>
                        <a:rPr kumimoji="1" lang="ja-JP" altLang="en-US" sz="2400" dirty="0" smtClean="0"/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卒研中間報告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40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5</a:t>
                      </a:r>
                      <a:r>
                        <a:rPr kumimoji="1" lang="ja-JP" altLang="en-US" sz="2400" dirty="0" smtClean="0"/>
                        <a:t>月</a:t>
                      </a:r>
                      <a:endParaRPr kumimoji="1" lang="en-US" altLang="ja-JP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就職活動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11</a:t>
                      </a:r>
                      <a:r>
                        <a:rPr kumimoji="1" lang="ja-JP" altLang="en-US" sz="2400" dirty="0" smtClean="0"/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音響学会申込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40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6</a:t>
                      </a:r>
                      <a:r>
                        <a:rPr kumimoji="1" lang="ja-JP" altLang="en-US" sz="2400" dirty="0" smtClean="0"/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12</a:t>
                      </a:r>
                      <a:r>
                        <a:rPr kumimoji="1" lang="ja-JP" altLang="en-US" sz="2400" dirty="0" smtClean="0"/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40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7</a:t>
                      </a:r>
                      <a:r>
                        <a:rPr kumimoji="1" lang="ja-JP" altLang="en-US" sz="2400" dirty="0" smtClean="0"/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</a:t>
                      </a:r>
                      <a:r>
                        <a:rPr kumimoji="1" lang="ja-JP" altLang="en-US" sz="2400" dirty="0" smtClean="0"/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音響学会提出</a:t>
                      </a:r>
                      <a:endParaRPr kumimoji="1" lang="en-US" altLang="ja-JP" sz="1800" dirty="0" smtClean="0"/>
                    </a:p>
                    <a:p>
                      <a:pPr algn="l"/>
                      <a:r>
                        <a:rPr kumimoji="1" lang="ja-JP" altLang="en-US" sz="1800" dirty="0" smtClean="0"/>
                        <a:t>卒論完成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40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8</a:t>
                      </a:r>
                      <a:r>
                        <a:rPr kumimoji="1" lang="ja-JP" altLang="en-US" sz="2400" dirty="0" smtClean="0"/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2</a:t>
                      </a:r>
                      <a:r>
                        <a:rPr kumimoji="1" lang="ja-JP" altLang="en-US" sz="2400" dirty="0" smtClean="0"/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研究発表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40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9</a:t>
                      </a:r>
                      <a:r>
                        <a:rPr kumimoji="1" lang="ja-JP" altLang="en-US" sz="2400" dirty="0" smtClean="0"/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</a:t>
                      </a:r>
                      <a:r>
                        <a:rPr kumimoji="1" lang="ja-JP" altLang="en-US" sz="2400" dirty="0" smtClean="0"/>
                        <a:t>月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音響学会発表</a:t>
                      </a:r>
                      <a:endParaRPr kumimoji="1" lang="en-US" altLang="ja-JP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5" name="直線コネクタ 4"/>
          <p:cNvCxnSpPr/>
          <p:nvPr/>
        </p:nvCxnSpPr>
        <p:spPr>
          <a:xfrm>
            <a:off x="3896138" y="1948070"/>
            <a:ext cx="0" cy="1855304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EFA5-4749-1946-98D5-C893FD63416C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kumimoji="1" lang="ja-JP" altLang="en-US" dirty="0" smtClean="0"/>
              <a:t>出身</a:t>
            </a:r>
            <a:endParaRPr kumimoji="1" lang="en-US" altLang="ja-JP" dirty="0" smtClean="0"/>
          </a:p>
          <a:p>
            <a:pPr marL="150876" lvl="1" indent="0">
              <a:buNone/>
            </a:pPr>
            <a:r>
              <a:rPr lang="ja-JP" altLang="en-US" dirty="0" smtClean="0"/>
              <a:t>長野県長野市</a:t>
            </a:r>
            <a:endParaRPr lang="en-US" altLang="ja-JP" dirty="0" smtClean="0"/>
          </a:p>
          <a:p>
            <a:pPr marL="150876" lvl="1" indent="0">
              <a:buNone/>
            </a:pPr>
            <a:endParaRPr kumimoji="1" lang="en-US" altLang="ja-JP" dirty="0"/>
          </a:p>
          <a:p>
            <a:pPr marL="274320" indent="-342900">
              <a:buFont typeface="Wingdings" charset="2"/>
              <a:buChar char="u"/>
            </a:pPr>
            <a:r>
              <a:rPr lang="ja-JP" altLang="en-US" dirty="0" smtClean="0"/>
              <a:t>所属サークル</a:t>
            </a:r>
            <a:endParaRPr lang="en-US" altLang="ja-JP" dirty="0" smtClean="0"/>
          </a:p>
          <a:p>
            <a:pPr marL="150876" lvl="1" indent="0">
              <a:buNone/>
            </a:pPr>
            <a:r>
              <a:rPr kumimoji="1" lang="en-US" altLang="ja-JP" dirty="0" smtClean="0"/>
              <a:t>THK</a:t>
            </a:r>
            <a:r>
              <a:rPr lang="ja-JP" altLang="en-US" dirty="0" smtClean="0"/>
              <a:t>、学実委</a:t>
            </a:r>
            <a:endParaRPr lang="en-US" altLang="ja-JP" dirty="0" smtClean="0"/>
          </a:p>
          <a:p>
            <a:pPr marL="150876" lvl="1" indent="0">
              <a:buNone/>
            </a:pPr>
            <a:endParaRPr kumimoji="1" lang="en-US" altLang="ja-JP" dirty="0"/>
          </a:p>
          <a:p>
            <a:pPr marL="274320" indent="-342900">
              <a:buFont typeface="Wingdings" charset="2"/>
              <a:buChar char="u"/>
            </a:pPr>
            <a:r>
              <a:rPr lang="ja-JP" altLang="en-US" dirty="0" smtClean="0"/>
              <a:t>趣味</a:t>
            </a:r>
            <a:endParaRPr lang="en-US" altLang="ja-JP" dirty="0" smtClean="0"/>
          </a:p>
          <a:p>
            <a:pPr marL="150876" lvl="1" indent="0">
              <a:buNone/>
            </a:pPr>
            <a:r>
              <a:rPr kumimoji="1" lang="ja-JP" altLang="en-US" dirty="0" smtClean="0"/>
              <a:t>音楽鑑賞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ライブとかフェスとか</a:t>
            </a:r>
            <a:r>
              <a:rPr kumimoji="1" lang="en-US" altLang="ja-JP" dirty="0" smtClean="0"/>
              <a:t>)</a:t>
            </a:r>
          </a:p>
          <a:p>
            <a:pPr marL="150876" lvl="1" indent="0">
              <a:buNone/>
            </a:pPr>
            <a:endParaRPr lang="en-US" altLang="ja-JP" dirty="0"/>
          </a:p>
          <a:p>
            <a:pPr>
              <a:buFont typeface="Wingdings" charset="2"/>
              <a:buChar char="u"/>
            </a:pPr>
            <a:r>
              <a:rPr kumimoji="1" lang="ja-JP" altLang="en-US" dirty="0" smtClean="0"/>
              <a:t>就活</a:t>
            </a:r>
            <a:endParaRPr kumimoji="1" lang="en-US" altLang="ja-JP" dirty="0" smtClean="0"/>
          </a:p>
          <a:p>
            <a:pPr marL="150876" lvl="1" indent="0">
              <a:buNone/>
            </a:pPr>
            <a:r>
              <a:rPr lang="ja-JP" altLang="en-US" dirty="0" smtClean="0"/>
              <a:t>絶賛継続中</a:t>
            </a:r>
            <a:endParaRPr kumimoji="1" lang="en-US" altLang="ja-JP" dirty="0" smtClean="0"/>
          </a:p>
          <a:p>
            <a:pPr marL="150876" lvl="1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8240-A44D-3841-BB4D-CA3F0473E3DD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9" r="5300"/>
          <a:stretch/>
        </p:blipFill>
        <p:spPr>
          <a:xfrm>
            <a:off x="4404575" y="1079997"/>
            <a:ext cx="3962185" cy="51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kumimoji="1" lang="en-US" altLang="ja-JP" sz="2800" dirty="0" smtClean="0"/>
              <a:t>NMF(</a:t>
            </a:r>
            <a:r>
              <a:rPr lang="ja-JP" altLang="en-US" sz="2800" dirty="0"/>
              <a:t>非負値行列因子分解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ベース</a:t>
            </a:r>
            <a:endParaRPr lang="en-US" altLang="ja-JP" sz="2800" dirty="0" smtClean="0"/>
          </a:p>
          <a:p>
            <a:pPr marL="150876" lvl="1" indent="0">
              <a:buNone/>
            </a:pPr>
            <a:r>
              <a:rPr kumimoji="1" lang="ja-JP" altLang="en-US" sz="2800" dirty="0" smtClean="0"/>
              <a:t>音響イベント検出</a:t>
            </a:r>
            <a:endParaRPr kumimoji="1" lang="en-US" altLang="ja-JP" sz="2800" dirty="0" smtClean="0"/>
          </a:p>
          <a:p>
            <a:pPr>
              <a:buFont typeface="Wingdings" charset="2"/>
              <a:buChar char="u"/>
            </a:pPr>
            <a:endParaRPr lang="en-US" altLang="ja-JP" sz="2800" dirty="0"/>
          </a:p>
          <a:p>
            <a:pPr>
              <a:buFont typeface="Wingdings" charset="2"/>
              <a:buChar char="u"/>
            </a:pPr>
            <a:r>
              <a:rPr kumimoji="1" lang="en-US" altLang="ja-JP" sz="2800" dirty="0" smtClean="0"/>
              <a:t>DCASE2017</a:t>
            </a:r>
            <a:r>
              <a:rPr kumimoji="1" lang="ja-JP" altLang="en-US" sz="2800" dirty="0" smtClean="0"/>
              <a:t>を</a:t>
            </a:r>
            <a:r>
              <a:rPr lang="ja-JP" altLang="en-US" sz="2800" dirty="0"/>
              <a:t>活用</a:t>
            </a:r>
            <a:endParaRPr kumimoji="1" lang="en-US" altLang="ja-JP" sz="2800" dirty="0" smtClean="0"/>
          </a:p>
          <a:p>
            <a:pPr marL="150876" lvl="1" indent="0">
              <a:buNone/>
            </a:pPr>
            <a:r>
              <a:rPr lang="en-US" altLang="ja-JP" sz="2200" dirty="0" smtClean="0"/>
              <a:t>(</a:t>
            </a:r>
            <a:r>
              <a:rPr lang="ja-JP" altLang="en-US" sz="2200" dirty="0" smtClean="0"/>
              <a:t>次スライドで説明</a:t>
            </a:r>
            <a:r>
              <a:rPr lang="en-US" altLang="ja-JP" sz="2200" dirty="0" smtClean="0"/>
              <a:t>)</a:t>
            </a:r>
            <a:endParaRPr kumimoji="1" lang="en-US" altLang="ja-JP" sz="2200" dirty="0" smtClean="0"/>
          </a:p>
          <a:p>
            <a:pPr lvl="1">
              <a:buFont typeface="Wingdings" charset="2"/>
              <a:buChar char="u"/>
            </a:pPr>
            <a:endParaRPr kumimoji="1" lang="ja-JP" altLang="en-US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DF9C-26AB-0142-99AF-1DD757763416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DCASE2017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altLang="ja-JP" dirty="0"/>
              <a:t>Acoustic scene </a:t>
            </a:r>
            <a:r>
              <a:rPr lang="en-US" altLang="ja-JP" dirty="0" smtClean="0"/>
              <a:t>classification</a:t>
            </a:r>
          </a:p>
          <a:p>
            <a:pPr marL="288036" lvl="2" indent="0">
              <a:buNone/>
            </a:pPr>
            <a:endParaRPr kumimoji="1" lang="en-US" altLang="ja-JP" dirty="0" smtClean="0"/>
          </a:p>
          <a:p>
            <a:pPr>
              <a:buFont typeface="Wingdings" charset="2"/>
              <a:buChar char="u"/>
            </a:pPr>
            <a:r>
              <a:rPr lang="en-US" altLang="ja-JP" dirty="0"/>
              <a:t>Detection of rare sound events</a:t>
            </a:r>
          </a:p>
          <a:p>
            <a:pPr>
              <a:buFont typeface="Wingdings" charset="2"/>
              <a:buChar char="u"/>
            </a:pPr>
            <a:endParaRPr kumimoji="1" lang="en-US" altLang="ja-JP" dirty="0" smtClean="0"/>
          </a:p>
          <a:p>
            <a:pPr>
              <a:buFont typeface="Wingdings" charset="2"/>
              <a:buChar char="u"/>
            </a:pPr>
            <a:r>
              <a:rPr lang="en-US" altLang="ja-JP" dirty="0"/>
              <a:t>Sound event detection in real life audio</a:t>
            </a:r>
          </a:p>
          <a:p>
            <a:pPr>
              <a:buFont typeface="Wingdings" charset="2"/>
              <a:buChar char="u"/>
            </a:pPr>
            <a:endParaRPr lang="en-US" altLang="ja-JP" dirty="0" smtClean="0"/>
          </a:p>
          <a:p>
            <a:pPr>
              <a:buFont typeface="Wingdings" charset="2"/>
              <a:buChar char="u"/>
            </a:pPr>
            <a:r>
              <a:rPr lang="en-US" altLang="ja-JP" dirty="0"/>
              <a:t>Large-scale weakly supervised sound event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	detection </a:t>
            </a:r>
            <a:r>
              <a:rPr lang="en-US" altLang="ja-JP" dirty="0"/>
              <a:t>for smart cars</a:t>
            </a:r>
          </a:p>
          <a:p>
            <a:pPr>
              <a:buFont typeface="Wingdings" charset="2"/>
              <a:buChar char="u"/>
            </a:pP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14C-8217-5947-8DF2-AA0F9AE7C04A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379371"/>
            <a:ext cx="7545600" cy="734400"/>
          </a:xfrm>
        </p:spPr>
        <p:txBody>
          <a:bodyPr>
            <a:noAutofit/>
          </a:bodyPr>
          <a:lstStyle/>
          <a:p>
            <a:r>
              <a:rPr lang="ja-JP" altLang="en-US" sz="3100" dirty="0" smtClean="0"/>
              <a:t>◆</a:t>
            </a:r>
            <a:r>
              <a:rPr lang="en-US" altLang="ja-JP" sz="3100" dirty="0" smtClean="0"/>
              <a:t>Sound </a:t>
            </a:r>
            <a:r>
              <a:rPr lang="en-US" altLang="ja-JP" sz="3100" dirty="0"/>
              <a:t>event detection in real life </a:t>
            </a:r>
            <a:r>
              <a:rPr lang="en-US" altLang="ja-JP" sz="3100" dirty="0" smtClean="0"/>
              <a:t>audio</a:t>
            </a:r>
            <a:endParaRPr kumimoji="1" lang="ja-JP" altLang="en-US" sz="31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079998"/>
            <a:ext cx="7543801" cy="1044031"/>
          </a:xfrm>
        </p:spPr>
        <p:txBody>
          <a:bodyPr/>
          <a:lstStyle/>
          <a:p>
            <a:pPr>
              <a:buFont typeface="Wingdings" charset="2"/>
              <a:buChar char="u"/>
            </a:pPr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pPr marL="150876" lvl="1" indent="0">
              <a:buNone/>
            </a:pPr>
            <a:r>
              <a:rPr kumimoji="1" lang="ja-JP" altLang="en-US" dirty="0" smtClean="0"/>
              <a:t>日常生活と同様に音源が単独で鳴っているこ</a:t>
            </a:r>
            <a:r>
              <a:rPr lang="ja-JP" altLang="en-US" dirty="0" smtClean="0"/>
              <a:t>とが稀な</a:t>
            </a:r>
            <a:r>
              <a:rPr kumimoji="1" lang="ja-JP" altLang="en-US" dirty="0" smtClean="0"/>
              <a:t>状況下で、個々の音源とその鳴っている時間区間を検出する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100E-3472-5E4A-A9FE-BE39595F8B99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94" y="2124028"/>
            <a:ext cx="5821412" cy="41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379371"/>
            <a:ext cx="7545600" cy="734400"/>
          </a:xfrm>
        </p:spPr>
        <p:txBody>
          <a:bodyPr>
            <a:noAutofit/>
          </a:bodyPr>
          <a:lstStyle/>
          <a:p>
            <a:r>
              <a:rPr lang="ja-JP" altLang="en-US" sz="3100" dirty="0" smtClean="0"/>
              <a:t>◆</a:t>
            </a:r>
            <a:r>
              <a:rPr lang="en-US" altLang="ja-JP" sz="3100" dirty="0" smtClean="0"/>
              <a:t>Sound </a:t>
            </a:r>
            <a:r>
              <a:rPr lang="en-US" altLang="ja-JP" sz="3100" dirty="0"/>
              <a:t>event detection in real life </a:t>
            </a:r>
            <a:r>
              <a:rPr lang="en-US" altLang="ja-JP" sz="3100" dirty="0" smtClean="0"/>
              <a:t>audio</a:t>
            </a:r>
            <a:endParaRPr kumimoji="1" lang="ja-JP" altLang="en-US" sz="31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079998"/>
            <a:ext cx="7543801" cy="1044031"/>
          </a:xfrm>
        </p:spPr>
        <p:txBody>
          <a:bodyPr/>
          <a:lstStyle/>
          <a:p>
            <a:pPr>
              <a:buFont typeface="Wingdings" charset="2"/>
              <a:buChar char="u"/>
            </a:pPr>
            <a:r>
              <a:rPr kumimoji="1" lang="ja-JP" altLang="en-US" dirty="0" smtClean="0"/>
              <a:t>出力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100E-3472-5E4A-A9FE-BE39595F8B99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80341"/>
              </p:ext>
            </p:extLst>
          </p:nvPr>
        </p:nvGraphicFramePr>
        <p:xfrm>
          <a:off x="858485" y="1520190"/>
          <a:ext cx="7427033" cy="368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8367">
                  <a:extLst>
                    <a:ext uri="{9D8B030D-6E8A-4147-A177-3AD203B41FA5}">
                      <a16:colId xmlns:a16="http://schemas.microsoft.com/office/drawing/2014/main" xmlns="" val="4249808677"/>
                    </a:ext>
                  </a:extLst>
                </a:gridCol>
                <a:gridCol w="2151866">
                  <a:extLst>
                    <a:ext uri="{9D8B030D-6E8A-4147-A177-3AD203B41FA5}">
                      <a16:colId xmlns:a16="http://schemas.microsoft.com/office/drawing/2014/main" xmlns="" val="3883029739"/>
                    </a:ext>
                  </a:extLst>
                </a:gridCol>
                <a:gridCol w="2168343">
                  <a:extLst>
                    <a:ext uri="{9D8B030D-6E8A-4147-A177-3AD203B41FA5}">
                      <a16:colId xmlns:a16="http://schemas.microsoft.com/office/drawing/2014/main" xmlns="" val="2912365884"/>
                    </a:ext>
                  </a:extLst>
                </a:gridCol>
                <a:gridCol w="1818457">
                  <a:extLst>
                    <a:ext uri="{9D8B030D-6E8A-4147-A177-3AD203B41FA5}">
                      <a16:colId xmlns:a16="http://schemas.microsoft.com/office/drawing/2014/main" xmlns="" val="1699755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ファイル名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イベント開始時刻</a:t>
                      </a:r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[s]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イベント終了時刻</a:t>
                      </a:r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[s]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イベントラベル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655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  <a:cs typeface="+mn-cs"/>
                        </a:rPr>
                        <a:t>b099.wav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0.186989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2.558792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car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7850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  <a:cs typeface="+mn-cs"/>
                        </a:rPr>
                        <a:t>b099.wav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2.421011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4.536935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car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787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  <a:cs typeface="+mn-cs"/>
                        </a:rPr>
                        <a:t>b099.wav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4.271214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10.530413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car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7318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  <a:cs typeface="+mn-cs"/>
                        </a:rPr>
                        <a:t>b099.wav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11.475197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13.51239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car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26649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  <a:cs typeface="+mn-cs"/>
                        </a:rPr>
                        <a:t>b099.wav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13.837159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22.064659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car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6146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  <a:cs typeface="+mn-cs"/>
                        </a:rPr>
                        <a:t>b099.wav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15.500374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18.187105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brakes squeaking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549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  <a:cs typeface="+mn-cs"/>
                        </a:rPr>
                        <a:t>b099.wav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18.531558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22.00561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</a:rPr>
                        <a:t>car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29680553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  <a:cs typeface="+mn-cs"/>
                        </a:rPr>
                        <a:t>・・・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  <a:cs typeface="+mn-cs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  <a:cs typeface="+mn-cs"/>
                        </a:rPr>
                        <a:t>・・・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  <a:cs typeface="+mn-cs"/>
                      </a:endParaRPr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  <a:cs typeface="+mn-cs"/>
                        </a:rPr>
                        <a:t>・・・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  <a:cs typeface="+mn-cs"/>
                      </a:endParaRPr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Yu Gothic UI Semilight" panose="020B0400000000000000" pitchFamily="50" charset="-128"/>
                          <a:ea typeface="Yu Gothic UI Semilight" panose="020B0400000000000000" pitchFamily="50" charset="-128"/>
                          <a:cs typeface="+mn-cs"/>
                        </a:rPr>
                        <a:t>・・・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Yu Gothic UI Semilight" panose="020B0400000000000000" pitchFamily="50" charset="-128"/>
                        <a:ea typeface="Yu Gothic UI Semilight" panose="020B0400000000000000" pitchFamily="50" charset="-128"/>
                        <a:cs typeface="+mn-cs"/>
                      </a:endParaRPr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9418599"/>
                  </a:ext>
                </a:extLst>
              </a:tr>
            </a:tbl>
          </a:graphicData>
        </a:graphic>
      </p:graphicFrame>
      <p:pic>
        <p:nvPicPr>
          <p:cNvPr id="8" name="b009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>
                  <p14:bmkLst>
                    <p14:bmk name="ブックマーク 1" time="0"/>
                  </p14:bmkLst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2713" y="530197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7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10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822960" y="1062255"/>
            <a:ext cx="3703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u"/>
            </a:pPr>
            <a:r>
              <a:rPr lang="ja-JP" altLang="en-US" dirty="0" smtClean="0"/>
              <a:t>データセット</a:t>
            </a: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録音</a:t>
            </a:r>
            <a:r>
              <a:rPr lang="ja-JP" altLang="en-US" dirty="0" smtClean="0"/>
              <a:t>データが</a:t>
            </a:r>
            <a:r>
              <a:rPr lang="en-US" altLang="ja-JP" dirty="0" smtClean="0"/>
              <a:t>24</a:t>
            </a:r>
            <a:r>
              <a:rPr lang="ja-JP" altLang="en-US" dirty="0" smtClean="0"/>
              <a:t>個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 smtClean="0"/>
              <a:t>各</a:t>
            </a:r>
            <a:r>
              <a:rPr lang="en-US" altLang="ja-JP" dirty="0" smtClean="0"/>
              <a:t>3</a:t>
            </a:r>
            <a:r>
              <a:rPr lang="ja-JP" altLang="en-US" dirty="0" smtClean="0"/>
              <a:t>分～</a:t>
            </a:r>
            <a:r>
              <a:rPr lang="en-US" altLang="ja-JP" dirty="0" smtClean="0"/>
              <a:t>5</a:t>
            </a:r>
            <a:r>
              <a:rPr lang="ja-JP" altLang="en-US" dirty="0" smtClean="0"/>
              <a:t>分の長さ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 smtClean="0"/>
              <a:t>いずれも屋外</a:t>
            </a:r>
            <a:r>
              <a:rPr lang="en-US" altLang="ja-JP" dirty="0" smtClean="0"/>
              <a:t>(</a:t>
            </a:r>
            <a:r>
              <a:rPr lang="ja-JP" altLang="en-US" dirty="0" smtClean="0"/>
              <a:t>道路沿</a:t>
            </a:r>
            <a:r>
              <a:rPr lang="ja-JP" altLang="en-US" dirty="0"/>
              <a:t>い</a:t>
            </a:r>
            <a:r>
              <a:rPr lang="en-US" altLang="ja-JP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 smtClean="0"/>
              <a:t>44.1kHz</a:t>
            </a:r>
            <a:r>
              <a:rPr lang="ja-JP" altLang="en-US" dirty="0" smtClean="0"/>
              <a:t>サンプリングレート</a:t>
            </a:r>
            <a:endParaRPr lang="en-US" altLang="ja-JP" dirty="0" smtClean="0"/>
          </a:p>
          <a:p>
            <a:pPr marL="150876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24</a:t>
            </a:r>
            <a:r>
              <a:rPr lang="ja-JP" altLang="en-US" dirty="0" smtClean="0"/>
              <a:t>ビット</a:t>
            </a: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11" name="コンテンツ プレースホルダー 3"/>
          <p:cNvSpPr txBox="1">
            <a:spLocks/>
          </p:cNvSpPr>
          <p:nvPr/>
        </p:nvSpPr>
        <p:spPr>
          <a:xfrm>
            <a:off x="4526280" y="1062261"/>
            <a:ext cx="3703320" cy="4023359"/>
          </a:xfrm>
          <a:prstGeom prst="rect">
            <a:avLst/>
          </a:prstGeom>
        </p:spPr>
        <p:txBody>
          <a:bodyPr/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u"/>
            </a:pPr>
            <a:r>
              <a:rPr lang="ja-JP" altLang="en-US" dirty="0" smtClean="0"/>
              <a:t>音響イベントの数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379371"/>
            <a:ext cx="7545600" cy="734400"/>
          </a:xfrm>
        </p:spPr>
        <p:txBody>
          <a:bodyPr>
            <a:noAutofit/>
          </a:bodyPr>
          <a:lstStyle/>
          <a:p>
            <a:r>
              <a:rPr lang="ja-JP" altLang="en-US" sz="3100" dirty="0" smtClean="0"/>
              <a:t>◆</a:t>
            </a:r>
            <a:r>
              <a:rPr lang="en-US" altLang="ja-JP" sz="3100" dirty="0" smtClean="0"/>
              <a:t>Sound </a:t>
            </a:r>
            <a:r>
              <a:rPr lang="en-US" altLang="ja-JP" sz="3100" dirty="0"/>
              <a:t>event detection in real life </a:t>
            </a:r>
            <a:r>
              <a:rPr lang="en-US" altLang="ja-JP" sz="3100" dirty="0" smtClean="0"/>
              <a:t>audio</a:t>
            </a:r>
            <a:endParaRPr kumimoji="1" lang="ja-JP" altLang="en-US" sz="31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100E-3472-5E4A-A9FE-BE39595F8B99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23554"/>
              </p:ext>
            </p:extLst>
          </p:nvPr>
        </p:nvGraphicFramePr>
        <p:xfrm>
          <a:off x="4789002" y="1490345"/>
          <a:ext cx="4098567" cy="29872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89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9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6756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サウンドイベントラベル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イベントカウント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56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ブレーキ音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56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車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304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56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子供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6756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大型車両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6756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会話音</a:t>
                      </a:r>
                      <a:endParaRPr kumimoji="1" lang="en-US" altLang="ja-JP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117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6756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歩行音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4475440" y="2801555"/>
            <a:ext cx="589981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0876" lvl="1" indent="0">
              <a:buNone/>
            </a:pPr>
            <a:r>
              <a:rPr lang="en-US" altLang="ja-JP" dirty="0" smtClean="0"/>
              <a:t>	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150876" lvl="1" indent="0">
              <a:buNone/>
            </a:pPr>
            <a:r>
              <a:rPr lang="en-US" altLang="ja-JP" dirty="0"/>
              <a:t>	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379371"/>
            <a:ext cx="7545600" cy="734400"/>
          </a:xfrm>
        </p:spPr>
        <p:txBody>
          <a:bodyPr>
            <a:noAutofit/>
          </a:bodyPr>
          <a:lstStyle/>
          <a:p>
            <a:r>
              <a:rPr kumimoji="1" lang="en-US" altLang="ja-JP" sz="3100" dirty="0" smtClean="0"/>
              <a:t>DCASE2016</a:t>
            </a:r>
            <a:endParaRPr kumimoji="1" lang="ja-JP" altLang="en-US" sz="31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100E-3472-5E4A-A9FE-BE39595F8B99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268791" y="1113771"/>
            <a:ext cx="8606419" cy="5154507"/>
            <a:chOff x="3501449" y="2587504"/>
            <a:chExt cx="6465510" cy="3872286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8"/>
            <a:stretch/>
          </p:blipFill>
          <p:spPr>
            <a:xfrm>
              <a:off x="4028660" y="2587505"/>
              <a:ext cx="5938299" cy="3872285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334"/>
            <a:stretch/>
          </p:blipFill>
          <p:spPr>
            <a:xfrm>
              <a:off x="3501449" y="2587504"/>
              <a:ext cx="518070" cy="3872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86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822960" y="1165287"/>
            <a:ext cx="75456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kumimoji="1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u"/>
            </a:pPr>
            <a:r>
              <a:rPr lang="ja-JP" altLang="en-US" dirty="0" smtClean="0"/>
              <a:t>ステレオ</a:t>
            </a:r>
            <a:r>
              <a:rPr lang="ja-JP" altLang="en-US" dirty="0" smtClean="0"/>
              <a:t>音源であることに着目</a:t>
            </a:r>
            <a:endParaRPr lang="en-US" altLang="ja-JP" dirty="0" smtClean="0"/>
          </a:p>
          <a:p>
            <a:pPr marL="150876" lvl="1" indent="0">
              <a:buNone/>
            </a:pPr>
            <a:r>
              <a:rPr lang="ja-JP" altLang="en-US" dirty="0" smtClean="0"/>
              <a:t>　→</a:t>
            </a:r>
            <a:r>
              <a:rPr lang="en-US" altLang="ja-JP" dirty="0" smtClean="0"/>
              <a:t>DCASE2016</a:t>
            </a:r>
            <a:r>
              <a:rPr lang="ja-JP" altLang="en-US" dirty="0" smtClean="0"/>
              <a:t>の上位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</a:t>
            </a:r>
            <a:r>
              <a:rPr lang="ja-JP" altLang="en-US" dirty="0"/>
              <a:t>が</a:t>
            </a:r>
            <a:r>
              <a:rPr lang="ja-JP" altLang="en-US" dirty="0" smtClean="0"/>
              <a:t>ステレオでデータセットを扱って</a:t>
            </a:r>
            <a:r>
              <a:rPr lang="ja-JP" altLang="en-US" dirty="0" smtClean="0"/>
              <a:t>いる</a:t>
            </a:r>
            <a:endParaRPr lang="en-US" altLang="ja-JP" dirty="0" smtClean="0"/>
          </a:p>
          <a:p>
            <a:pPr marL="150876" lvl="1" indent="0">
              <a:buNone/>
            </a:pPr>
            <a:endParaRPr lang="en-US" altLang="ja-JP" dirty="0"/>
          </a:p>
          <a:p>
            <a:pPr marL="274320" indent="-342900">
              <a:buFont typeface="Wingdings" charset="2"/>
              <a:buChar char="u"/>
            </a:pPr>
            <a:r>
              <a:rPr lang="en-US" altLang="ja-JP" dirty="0" smtClean="0"/>
              <a:t>DNN</a:t>
            </a:r>
            <a:r>
              <a:rPr lang="ja-JP" altLang="en-US" dirty="0" smtClean="0"/>
              <a:t>の導入</a:t>
            </a:r>
            <a:endParaRPr lang="en-US" altLang="ja-JP" dirty="0" smtClean="0"/>
          </a:p>
          <a:p>
            <a:pPr marL="150876" lvl="1" indent="0">
              <a:buNone/>
            </a:pPr>
            <a:endParaRPr lang="en-US" altLang="ja-JP" dirty="0"/>
          </a:p>
          <a:p>
            <a:pPr marL="274320" indent="-342900">
              <a:buFont typeface="Wingdings" charset="2"/>
              <a:buChar char="u"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379371"/>
            <a:ext cx="7545600" cy="734400"/>
          </a:xfrm>
        </p:spPr>
        <p:txBody>
          <a:bodyPr>
            <a:noAutofit/>
          </a:bodyPr>
          <a:lstStyle/>
          <a:p>
            <a:r>
              <a:rPr lang="ja-JP" altLang="en-US" sz="3100" dirty="0" smtClean="0"/>
              <a:t>今後の方針</a:t>
            </a:r>
            <a:endParaRPr kumimoji="1" lang="ja-JP" altLang="en-US" sz="31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100E-3472-5E4A-A9FE-BE39595F8B99}" type="datetime5">
              <a:rPr lang="ja-JP" altLang="en-US" smtClean="0"/>
              <a:t>2017/06/13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u_gothic" id="{D2522D4A-5040-3B40-A404-549A114B12C1}" vid="{54607F2F-B493-E14F-BBAE-C8412E36CB23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yu_gothic</Template>
  <TotalTime>17257</TotalTime>
  <Words>390</Words>
  <Application>Microsoft Macintosh PowerPoint</Application>
  <PresentationFormat>画面に合わせる (4:3)</PresentationFormat>
  <Paragraphs>161</Paragraphs>
  <Slides>10</Slides>
  <Notes>8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0" baseType="lpstr">
      <vt:lpstr>Calibri</vt:lpstr>
      <vt:lpstr>Calibri Light</vt:lpstr>
      <vt:lpstr>ＭＳ Ｐゴシック</vt:lpstr>
      <vt:lpstr>Times New Roman</vt:lpstr>
      <vt:lpstr>Wingdings</vt:lpstr>
      <vt:lpstr>Yu Gothic</vt:lpstr>
      <vt:lpstr>Yu Gothic Medium</vt:lpstr>
      <vt:lpstr>Yu Gothic UI Semilight</vt:lpstr>
      <vt:lpstr>Arial</vt:lpstr>
      <vt:lpstr>レトロスペクト</vt:lpstr>
      <vt:lpstr>卒業研究計画</vt:lpstr>
      <vt:lpstr>自己紹介</vt:lpstr>
      <vt:lpstr>研究テーマ</vt:lpstr>
      <vt:lpstr>DCASE2017</vt:lpstr>
      <vt:lpstr>◆Sound event detection in real life audio</vt:lpstr>
      <vt:lpstr>◆Sound event detection in real life audio</vt:lpstr>
      <vt:lpstr>◆Sound event detection in real life audio</vt:lpstr>
      <vt:lpstr>DCASE2016</vt:lpstr>
      <vt:lpstr>今後の方針</vt:lpstr>
      <vt:lpstr>年間計画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音響イベント検出に関する卒業研究計画</dc:title>
  <dc:creator>溝口和樹</dc:creator>
  <cp:lastModifiedBy>溝口和樹</cp:lastModifiedBy>
  <cp:revision>60</cp:revision>
  <cp:lastPrinted>2017-06-13T04:52:19Z</cp:lastPrinted>
  <dcterms:created xsi:type="dcterms:W3CDTF">2017-05-31T13:53:07Z</dcterms:created>
  <dcterms:modified xsi:type="dcterms:W3CDTF">2017-06-13T06:31:24Z</dcterms:modified>
</cp:coreProperties>
</file>