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2"/>
  </p:notesMasterIdLst>
  <p:handoutMasterIdLst>
    <p:handoutMasterId r:id="rId23"/>
  </p:handoutMasterIdLst>
  <p:sldIdLst>
    <p:sldId id="256" r:id="rId2"/>
    <p:sldId id="260" r:id="rId3"/>
    <p:sldId id="261" r:id="rId4"/>
    <p:sldId id="277" r:id="rId5"/>
    <p:sldId id="276" r:id="rId6"/>
    <p:sldId id="266" r:id="rId7"/>
    <p:sldId id="262" r:id="rId8"/>
    <p:sldId id="263" r:id="rId9"/>
    <p:sldId id="267" r:id="rId10"/>
    <p:sldId id="273" r:id="rId11"/>
    <p:sldId id="274" r:id="rId12"/>
    <p:sldId id="269" r:id="rId13"/>
    <p:sldId id="268" r:id="rId14"/>
    <p:sldId id="271" r:id="rId15"/>
    <p:sldId id="275" r:id="rId16"/>
    <p:sldId id="270" r:id="rId17"/>
    <p:sldId id="272" r:id="rId18"/>
    <p:sldId id="278" r:id="rId19"/>
    <p:sldId id="265" r:id="rId20"/>
    <p:sldId id="25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4"/>
    <p:restoredTop sz="94631"/>
  </p:normalViewPr>
  <p:slideViewPr>
    <p:cSldViewPr snapToGrid="0" snapToObjects="1">
      <p:cViewPr>
        <p:scale>
          <a:sx n="110" d="100"/>
          <a:sy n="110" d="100"/>
        </p:scale>
        <p:origin x="1240" y="-32"/>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ACFC53-AFA4-C84F-A7B8-CED6D3947A51}" type="datetimeFigureOut">
              <a:rPr kumimoji="1" lang="ja-JP" altLang="en-US" smtClean="0"/>
              <a:t>2017/9/19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D1241-62C8-FC44-92E1-371AA6408916}" type="slidenum">
              <a:rPr kumimoji="1" lang="ja-JP" altLang="en-US" smtClean="0"/>
              <a:t>‹#›</a:t>
            </a:fld>
            <a:endParaRPr kumimoji="1" lang="ja-JP" altLang="en-US"/>
          </a:p>
        </p:txBody>
      </p:sp>
    </p:spTree>
    <p:extLst>
      <p:ext uri="{BB962C8B-B14F-4D97-AF65-F5344CB8AC3E}">
        <p14:creationId xmlns:p14="http://schemas.microsoft.com/office/powerpoint/2010/main" val="207386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43026-4FDC-E448-8E65-F542ED5344C5}" type="datetimeFigureOut">
              <a:rPr kumimoji="1" lang="ja-JP" altLang="en-US" smtClean="0"/>
              <a:t>2017/9/19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7B441-5CD5-6C42-8154-5D710D295429}" type="slidenum">
              <a:rPr kumimoji="1" lang="ja-JP" altLang="en-US" smtClean="0"/>
              <a:t>‹#›</a:t>
            </a:fld>
            <a:endParaRPr kumimoji="1" lang="ja-JP" altLang="en-US"/>
          </a:p>
        </p:txBody>
      </p:sp>
    </p:spTree>
    <p:extLst>
      <p:ext uri="{BB962C8B-B14F-4D97-AF65-F5344CB8AC3E}">
        <p14:creationId xmlns:p14="http://schemas.microsoft.com/office/powerpoint/2010/main" val="62713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a:t>
            </a:fld>
            <a:endParaRPr kumimoji="1" lang="ja-JP" altLang="en-US"/>
          </a:p>
        </p:txBody>
      </p:sp>
    </p:spTree>
    <p:extLst>
      <p:ext uri="{BB962C8B-B14F-4D97-AF65-F5344CB8AC3E}">
        <p14:creationId xmlns:p14="http://schemas.microsoft.com/office/powerpoint/2010/main" val="1636863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19</a:t>
            </a:fld>
            <a:endParaRPr kumimoji="1" lang="ja-JP" altLang="en-US"/>
          </a:p>
        </p:txBody>
      </p:sp>
    </p:spTree>
    <p:extLst>
      <p:ext uri="{BB962C8B-B14F-4D97-AF65-F5344CB8AC3E}">
        <p14:creationId xmlns:p14="http://schemas.microsoft.com/office/powerpoint/2010/main" val="80436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3</a:t>
            </a:fld>
            <a:endParaRPr kumimoji="1" lang="ja-JP" altLang="en-US"/>
          </a:p>
        </p:txBody>
      </p:sp>
    </p:spTree>
    <p:extLst>
      <p:ext uri="{BB962C8B-B14F-4D97-AF65-F5344CB8AC3E}">
        <p14:creationId xmlns:p14="http://schemas.microsoft.com/office/powerpoint/2010/main" val="785678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アコースティックシーンの分類</a:t>
            </a:r>
            <a:endParaRPr kumimoji="1" lang="en-US" altLang="ja-JP" dirty="0" smtClean="0"/>
          </a:p>
          <a:p>
            <a:r>
              <a:rPr kumimoji="1" lang="ja-JP" altLang="en-US" dirty="0" smtClean="0"/>
              <a:t>希少なサウンドイベント検出</a:t>
            </a:r>
            <a:endParaRPr kumimoji="1" lang="en-US" altLang="ja-JP" dirty="0" smtClean="0"/>
          </a:p>
          <a:p>
            <a:r>
              <a:rPr kumimoji="1" lang="ja-JP" altLang="en-US" dirty="0" smtClean="0"/>
              <a:t>音響イベント</a:t>
            </a:r>
            <a:r>
              <a:rPr kumimoji="1" lang="ja-JP" altLang="en-US" dirty="0" smtClean="0"/>
              <a:t>検出</a:t>
            </a:r>
            <a:endParaRPr kumimoji="1" lang="en-US" altLang="ja-JP" dirty="0" smtClean="0"/>
          </a:p>
          <a:p>
            <a:r>
              <a:rPr kumimoji="1" lang="ja-JP" altLang="en-US" dirty="0" smtClean="0"/>
              <a:t>スマートカー用のイベント検出</a:t>
            </a:r>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4</a:t>
            </a:fld>
            <a:endParaRPr kumimoji="1" lang="ja-JP" altLang="en-US"/>
          </a:p>
        </p:txBody>
      </p:sp>
    </p:spTree>
    <p:extLst>
      <p:ext uri="{BB962C8B-B14F-4D97-AF65-F5344CB8AC3E}">
        <p14:creationId xmlns:p14="http://schemas.microsoft.com/office/powerpoint/2010/main" val="129843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車のエンジン音、通過音</a:t>
            </a:r>
            <a:r>
              <a:rPr kumimoji="1" lang="en-US" altLang="ja-JP" dirty="0" smtClean="0"/>
              <a:t>…</a:t>
            </a:r>
            <a:r>
              <a:rPr kumimoji="1" lang="ja-JP" altLang="en-US" dirty="0" smtClean="0"/>
              <a:t>車、</a:t>
            </a:r>
            <a:r>
              <a:rPr kumimoji="1" lang="en-US" altLang="ja-JP" dirty="0" smtClean="0"/>
              <a:t>sum729</a:t>
            </a:r>
          </a:p>
          <a:p>
            <a:r>
              <a:rPr kumimoji="1" lang="en-US" altLang="ja-JP" dirty="0" smtClean="0"/>
              <a:t>2016</a:t>
            </a:r>
            <a:r>
              <a:rPr kumimoji="1" lang="ja-JP" altLang="en-US" dirty="0" smtClean="0"/>
              <a:t>／ホーム</a:t>
            </a:r>
            <a:r>
              <a:rPr kumimoji="1" lang="en-US" altLang="ja-JP" dirty="0" smtClean="0"/>
              <a:t>11</a:t>
            </a:r>
            <a:r>
              <a:rPr kumimoji="1" lang="ja-JP" altLang="en-US" dirty="0" smtClean="0"/>
              <a:t>種</a:t>
            </a:r>
            <a:r>
              <a:rPr kumimoji="1" lang="en-US" altLang="ja-JP" dirty="0" smtClean="0"/>
              <a:t>585</a:t>
            </a:r>
            <a:r>
              <a:rPr kumimoji="1" lang="ja-JP" altLang="en-US" dirty="0" smtClean="0"/>
              <a:t>個、</a:t>
            </a:r>
            <a:r>
              <a:rPr kumimoji="1" lang="en-US" altLang="ja-JP" dirty="0" smtClean="0"/>
              <a:t>6</a:t>
            </a:r>
            <a:r>
              <a:rPr kumimoji="1" lang="ja-JP" altLang="en-US" dirty="0" smtClean="0"/>
              <a:t>種</a:t>
            </a:r>
            <a:r>
              <a:rPr kumimoji="1" lang="en-US" altLang="ja-JP" dirty="0" smtClean="0"/>
              <a:t>369</a:t>
            </a:r>
            <a:r>
              <a:rPr kumimoji="1" lang="ja-JP" altLang="en-US" dirty="0" smtClean="0"/>
              <a:t>個</a:t>
            </a:r>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7</a:t>
            </a:fld>
            <a:endParaRPr kumimoji="1" lang="ja-JP" altLang="en-US"/>
          </a:p>
        </p:txBody>
      </p:sp>
    </p:spTree>
    <p:extLst>
      <p:ext uri="{BB962C8B-B14F-4D97-AF65-F5344CB8AC3E}">
        <p14:creationId xmlns:p14="http://schemas.microsoft.com/office/powerpoint/2010/main" val="2797972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8</a:t>
            </a:fld>
            <a:endParaRPr kumimoji="1" lang="ja-JP" altLang="en-US"/>
          </a:p>
        </p:txBody>
      </p:sp>
    </p:spTree>
    <p:extLst>
      <p:ext uri="{BB962C8B-B14F-4D97-AF65-F5344CB8AC3E}">
        <p14:creationId xmlns:p14="http://schemas.microsoft.com/office/powerpoint/2010/main" val="3078983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a:t>
            </a:r>
            <a:r>
              <a:rPr kumimoji="1" lang="ja-JP" altLang="en-US" dirty="0" smtClean="0"/>
              <a:t>：精度 正しく検出されたイベント／検出されたイベントの総数</a:t>
            </a:r>
            <a:endParaRPr kumimoji="1" lang="en-US" altLang="ja-JP" dirty="0" smtClean="0"/>
          </a:p>
          <a:p>
            <a:r>
              <a:rPr kumimoji="1" lang="en-US" altLang="ja-JP" dirty="0" smtClean="0"/>
              <a:t>R</a:t>
            </a:r>
            <a:r>
              <a:rPr kumimoji="1" lang="ja-JP" altLang="en-US" dirty="0" smtClean="0"/>
              <a:t>：</a:t>
            </a:r>
            <a:r>
              <a:rPr kumimoji="1" lang="en-US" altLang="ja-JP" dirty="0" smtClean="0"/>
              <a:t>Recall</a:t>
            </a:r>
            <a:r>
              <a:rPr kumimoji="1" lang="ja-JP" altLang="en-US" dirty="0" smtClean="0"/>
              <a:t> 正しく検出されたイベント／本来存在するイベントの総数</a:t>
            </a:r>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12</a:t>
            </a:fld>
            <a:endParaRPr kumimoji="1" lang="ja-JP" altLang="en-US"/>
          </a:p>
        </p:txBody>
      </p:sp>
    </p:spTree>
    <p:extLst>
      <p:ext uri="{BB962C8B-B14F-4D97-AF65-F5344CB8AC3E}">
        <p14:creationId xmlns:p14="http://schemas.microsoft.com/office/powerpoint/2010/main" val="3120188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a:t>
            </a:r>
            <a:r>
              <a:rPr kumimoji="1" lang="ja-JP" altLang="en-US" dirty="0" smtClean="0"/>
              <a:t>は</a:t>
            </a:r>
            <a:r>
              <a:rPr kumimoji="1" lang="en-US" altLang="ja-JP" dirty="0" smtClean="0"/>
              <a:t>FP</a:t>
            </a:r>
            <a:r>
              <a:rPr kumimoji="1" lang="ja-JP" altLang="en-US" dirty="0" smtClean="0"/>
              <a:t>と</a:t>
            </a:r>
            <a:r>
              <a:rPr kumimoji="1" lang="en-US" altLang="ja-JP" dirty="0" smtClean="0"/>
              <a:t>FN</a:t>
            </a:r>
            <a:r>
              <a:rPr kumimoji="1" lang="ja-JP" altLang="en-US" dirty="0" smtClean="0"/>
              <a:t>の組み合わせで検出される</a:t>
            </a:r>
            <a:endParaRPr kumimoji="1" lang="en-US" altLang="ja-JP" dirty="0" smtClean="0"/>
          </a:p>
          <a:p>
            <a:r>
              <a:rPr kumimoji="1" lang="en-US" altLang="ja-JP" dirty="0" smtClean="0"/>
              <a:t>D</a:t>
            </a:r>
            <a:r>
              <a:rPr kumimoji="1" lang="ja-JP" altLang="en-US" dirty="0" smtClean="0"/>
              <a:t>は正しく識別されなかったイベントの数</a:t>
            </a:r>
            <a:endParaRPr kumimoji="1" lang="ja-JP" altLang="en-US" dirty="0"/>
          </a:p>
        </p:txBody>
      </p:sp>
      <p:sp>
        <p:nvSpPr>
          <p:cNvPr id="4" name="スライド番号プレースホルダー 3"/>
          <p:cNvSpPr>
            <a:spLocks noGrp="1"/>
          </p:cNvSpPr>
          <p:nvPr>
            <p:ph type="sldNum" sz="quarter" idx="10"/>
          </p:nvPr>
        </p:nvSpPr>
        <p:spPr/>
        <p:txBody>
          <a:bodyPr/>
          <a:lstStyle/>
          <a:p>
            <a:fld id="{E8D38D4F-359B-DA44-BCB3-D85FFFC374A4}" type="slidenum">
              <a:rPr kumimoji="1" lang="ja-JP" altLang="en-US" smtClean="0"/>
              <a:t>13</a:t>
            </a:fld>
            <a:endParaRPr kumimoji="1" lang="ja-JP" altLang="en-US"/>
          </a:p>
        </p:txBody>
      </p:sp>
    </p:spTree>
    <p:extLst>
      <p:ext uri="{BB962C8B-B14F-4D97-AF65-F5344CB8AC3E}">
        <p14:creationId xmlns:p14="http://schemas.microsoft.com/office/powerpoint/2010/main" val="401378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誤差</a:t>
            </a:r>
            <a:r>
              <a:rPr kumimoji="1" lang="en-US" altLang="ja-JP" dirty="0" smtClean="0"/>
              <a:t>100ms</a:t>
            </a:r>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14</a:t>
            </a:fld>
            <a:endParaRPr kumimoji="1" lang="ja-JP" altLang="en-US"/>
          </a:p>
        </p:txBody>
      </p:sp>
    </p:spTree>
    <p:extLst>
      <p:ext uri="{BB962C8B-B14F-4D97-AF65-F5344CB8AC3E}">
        <p14:creationId xmlns:p14="http://schemas.microsoft.com/office/powerpoint/2010/main" val="1182372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15</a:t>
            </a:fld>
            <a:endParaRPr kumimoji="1" lang="ja-JP" altLang="en-US"/>
          </a:p>
        </p:txBody>
      </p:sp>
    </p:spTree>
    <p:extLst>
      <p:ext uri="{BB962C8B-B14F-4D97-AF65-F5344CB8AC3E}">
        <p14:creationId xmlns:p14="http://schemas.microsoft.com/office/powerpoint/2010/main" val="2349541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b="0" i="0" spc="-38" baseline="0">
                <a:solidFill>
                  <a:schemeClr val="accent2"/>
                </a:solidFill>
                <a:latin typeface="Yu Gothic Medium" charset="-128"/>
                <a:ea typeface="Yu Gothic Medium" charset="-128"/>
                <a:cs typeface="Yu Gothic Medium" charset="-128"/>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r">
              <a:buNone/>
              <a:defRPr sz="1800" cap="all" spc="150" baseline="0">
                <a:solidFill>
                  <a:schemeClr val="tx1"/>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A4BCC7-1390-D545-B4F7-940E72102326}" type="datetime5">
              <a:rPr lang="ja-JP" altLang="en-US" smtClean="0"/>
              <a:t>2017/09/19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5E5EBCF-FCD2-E64A-97A0-9D1D748A5BDA}" type="datetime5">
              <a:rPr lang="ja-JP" altLang="en-US" smtClean="0"/>
              <a:t>2017/09/19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3"/>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2"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B07918-9B23-0A47-B358-D66C8B2C062C}" type="datetime5">
              <a:rPr lang="ja-JP" altLang="en-US" smtClean="0"/>
              <a:t>2017/09/19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6B9EB969-1B9E-0549-B176-23982EAC1987}" type="datetime5">
              <a:rPr lang="ja-JP" altLang="en-US" smtClean="0"/>
              <a:t>2017/09/19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241701D-38F3-614B-9A20-BF97FE9FC258}" type="datetime5">
              <a:rPr lang="ja-JP" altLang="en-US" smtClean="0"/>
              <a:t>2017/09/19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7"/>
            <a:ext cx="7543800" cy="72664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40"/>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55D8D4A-E7DE-0E4A-9351-8E9B03BCC725}" type="datetime5">
              <a:rPr lang="ja-JP" altLang="en-US" smtClean="0"/>
              <a:t>2017/09/19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7"/>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9479D7D-AB67-F84E-95E9-5A44FA42AE25}" type="datetime5">
              <a:rPr lang="ja-JP" altLang="en-US" smtClean="0"/>
              <a:t>2017/09/19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78134DC-4B26-834A-8B4C-A164B9C85EF9}" type="datetime5">
              <a:rPr lang="ja-JP" altLang="en-US" smtClean="0"/>
              <a:t>2017/09/19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8AD71A-A249-384E-A952-3231A312F9B3}" type="datetime5">
              <a:rPr lang="ja-JP" altLang="en-US" smtClean="0"/>
              <a:t>2017/09/19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5"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9"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6" y="6459790"/>
            <a:ext cx="1963883" cy="365125"/>
          </a:xfrm>
        </p:spPr>
        <p:txBody>
          <a:bodyPr/>
          <a:lstStyle>
            <a:lvl1pPr algn="l">
              <a:defRPr/>
            </a:lvl1pPr>
          </a:lstStyle>
          <a:p>
            <a:fld id="{16E1C1F7-B5E9-CA4E-A053-2EEE1355E108}" type="datetime5">
              <a:rPr lang="ja-JP" altLang="en-US" smtClean="0"/>
              <a:t>2017/09/19</a:t>
            </a:fld>
            <a:endParaRPr lang="en-US" dirty="0"/>
          </a:p>
        </p:txBody>
      </p:sp>
      <p:sp>
        <p:nvSpPr>
          <p:cNvPr id="6" name="Footer Placeholder 5"/>
          <p:cNvSpPr>
            <a:spLocks noGrp="1"/>
          </p:cNvSpPr>
          <p:nvPr>
            <p:ph type="ftr" sz="quarter" idx="11"/>
          </p:nvPr>
        </p:nvSpPr>
        <p:spPr>
          <a:xfrm>
            <a:off x="3600450" y="6459790"/>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2"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27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4" y="0"/>
            <a:ext cx="9143989" cy="4915076"/>
          </a:xfrm>
          <a:solidFill>
            <a:schemeClr val="accent2"/>
          </a:solid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B9E4902-A633-E740-B426-DB7033F48B64}" type="datetime5">
              <a:rPr lang="ja-JP" altLang="en-US" smtClean="0"/>
              <a:t>2017/09/19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9"/>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7"/>
            <a:ext cx="7545600" cy="734400"/>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079997"/>
            <a:ext cx="7543801" cy="4789097"/>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3" y="6459790"/>
            <a:ext cx="1854203" cy="365125"/>
          </a:xfrm>
          <a:prstGeom prst="rect">
            <a:avLst/>
          </a:prstGeom>
        </p:spPr>
        <p:txBody>
          <a:bodyPr vert="horz" lIns="91440" tIns="45720" rIns="91440" bIns="45720" rtlCol="0" anchor="ctr"/>
          <a:lstStyle>
            <a:lvl1pPr algn="l">
              <a:defRPr sz="1800" b="0" i="1">
                <a:solidFill>
                  <a:srgbClr val="FFFFFF"/>
                </a:solidFill>
                <a:latin typeface="Times New Roman" charset="0"/>
                <a:ea typeface="Times New Roman" charset="0"/>
                <a:cs typeface="Times New Roman" charset="0"/>
              </a:defRPr>
            </a:lvl1pPr>
          </a:lstStyle>
          <a:p>
            <a:fld id="{87E55437-7E8D-9B44-BCA0-E59E13091C4E}" type="datetime5">
              <a:rPr lang="ja-JP" altLang="en-US" smtClean="0"/>
              <a:pPr/>
              <a:t>2017/09/19</a:t>
            </a:fld>
            <a:endParaRPr lang="en-US" dirty="0"/>
          </a:p>
        </p:txBody>
      </p:sp>
      <p:sp>
        <p:nvSpPr>
          <p:cNvPr id="5" name="Footer Placeholder 4"/>
          <p:cNvSpPr>
            <a:spLocks noGrp="1"/>
          </p:cNvSpPr>
          <p:nvPr>
            <p:ph type="ftr" sz="quarter" idx="3"/>
          </p:nvPr>
        </p:nvSpPr>
        <p:spPr>
          <a:xfrm>
            <a:off x="2764640" y="6459790"/>
            <a:ext cx="3617103" cy="365125"/>
          </a:xfrm>
          <a:prstGeom prst="rect">
            <a:avLst/>
          </a:prstGeom>
        </p:spPr>
        <p:txBody>
          <a:bodyPr vert="horz" lIns="91440" tIns="45720" rIns="91440" bIns="45720" rtlCol="0" anchor="ctr"/>
          <a:lstStyle>
            <a:lvl1pPr algn="ctr">
              <a:defRPr sz="1400" b="0" i="1" cap="all" baseline="0">
                <a:solidFill>
                  <a:srgbClr val="FFFFFF"/>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7425346" y="6459790"/>
            <a:ext cx="984019" cy="365125"/>
          </a:xfrm>
          <a:prstGeom prst="rect">
            <a:avLst/>
          </a:prstGeom>
        </p:spPr>
        <p:txBody>
          <a:bodyPr vert="horz" lIns="91440" tIns="45720" rIns="91440" bIns="45720" rtlCol="0" anchor="ctr"/>
          <a:lstStyle>
            <a:lvl1pPr algn="r">
              <a:defRPr sz="1800" b="0" i="1">
                <a:solidFill>
                  <a:srgbClr val="FFFFFF"/>
                </a:solidFill>
                <a:latin typeface="Times New Roman" charset="0"/>
                <a:ea typeface="Times New Roman" charset="0"/>
                <a:cs typeface="Times New Roman" charset="0"/>
              </a:defRPr>
            </a:lvl1pPr>
          </a:lstStyle>
          <a:p>
            <a:fld id="{4FAB73BC-B049-4115-A692-8D63A059BFB8}" type="slidenum">
              <a:rPr lang="en-US" smtClean="0"/>
              <a:pPr/>
              <a:t>‹#›</a:t>
            </a:fld>
            <a:endParaRPr lang="en-US" dirty="0"/>
          </a:p>
        </p:txBody>
      </p:sp>
      <p:cxnSp>
        <p:nvCxnSpPr>
          <p:cNvPr id="10" name="Straight Connector 9"/>
          <p:cNvCxnSpPr/>
          <p:nvPr/>
        </p:nvCxnSpPr>
        <p:spPr>
          <a:xfrm>
            <a:off x="822959" y="1021007"/>
            <a:ext cx="747522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7265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p:txStyles>
    <p:titleStyle>
      <a:lvl1pPr algn="l" defTabSz="685800" rtl="0" eaLnBrk="1" latinLnBrk="0" hangingPunct="1">
        <a:lnSpc>
          <a:spcPct val="85000"/>
        </a:lnSpc>
        <a:spcBef>
          <a:spcPct val="0"/>
        </a:spcBef>
        <a:buNone/>
        <a:defRPr kumimoji="1" sz="4000" b="0" i="0" kern="1200" spc="-38" baseline="0">
          <a:solidFill>
            <a:schemeClr val="accent2"/>
          </a:solidFill>
          <a:latin typeface="Yu Gothic Medium" charset="-128"/>
          <a:ea typeface="Yu Gothic Medium" charset="-128"/>
          <a:cs typeface="Yu Gothic Medium" charset="-128"/>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32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24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60.png"/><Relationship Id="rId5" Type="http://schemas.openxmlformats.org/officeDocument/2006/relationships/image" Target="../media/image7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png"/><Relationship Id="rId3" Type="http://schemas.openxmlformats.org/officeDocument/2006/relationships/image" Target="../media/image9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2963" y="2319353"/>
            <a:ext cx="7543800" cy="896112"/>
          </a:xfrm>
        </p:spPr>
        <p:txBody>
          <a:bodyPr>
            <a:normAutofit/>
          </a:bodyPr>
          <a:lstStyle/>
          <a:p>
            <a:r>
              <a:rPr kumimoji="1" lang="ja-JP" altLang="en-US" dirty="0" smtClean="0"/>
              <a:t>進捗報告</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筑波大学 マルチメディア研究室音声班 </a:t>
            </a:r>
            <a:r>
              <a:rPr kumimoji="1" lang="en-US" altLang="ja-JP" dirty="0" smtClean="0"/>
              <a:t>4</a:t>
            </a:r>
            <a:r>
              <a:rPr kumimoji="1" lang="ja-JP" altLang="en-US" dirty="0" smtClean="0"/>
              <a:t>年</a:t>
            </a:r>
            <a:endParaRPr kumimoji="1" lang="en-US" altLang="ja-JP" dirty="0" smtClean="0"/>
          </a:p>
          <a:p>
            <a:r>
              <a:rPr lang="ja-JP" altLang="en-US" dirty="0"/>
              <a:t>溝口</a:t>
            </a:r>
            <a:r>
              <a:rPr lang="ja-JP" altLang="en-US" dirty="0" smtClean="0"/>
              <a:t>和輝</a:t>
            </a:r>
            <a:endParaRPr kumimoji="1" lang="en-US" altLang="ja-JP" dirty="0" smtClean="0"/>
          </a:p>
          <a:p>
            <a:r>
              <a:rPr lang="ja-JP" altLang="en-US" dirty="0" smtClean="0"/>
              <a:t>指導教員 山田武志准教授</a:t>
            </a:r>
            <a:endParaRPr lang="en-US" altLang="ja-JP" dirty="0" smtClean="0"/>
          </a:p>
        </p:txBody>
      </p:sp>
      <p:sp>
        <p:nvSpPr>
          <p:cNvPr id="4" name="日付プレースホルダー 3"/>
          <p:cNvSpPr>
            <a:spLocks noGrp="1"/>
          </p:cNvSpPr>
          <p:nvPr>
            <p:ph type="dt" sz="half" idx="10"/>
          </p:nvPr>
        </p:nvSpPr>
        <p:spPr/>
        <p:txBody>
          <a:bodyPr/>
          <a:lstStyle/>
          <a:p>
            <a:fld id="{E2F5AC1F-67A1-9A4C-BB71-6CE640627C6A}"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pPr/>
              <a:t>1</a:t>
            </a:fld>
            <a:endParaRPr lang="en-US" dirty="0"/>
          </a:p>
        </p:txBody>
      </p:sp>
      <p:sp>
        <p:nvSpPr>
          <p:cNvPr id="7" name="タイトル 1"/>
          <p:cNvSpPr txBox="1">
            <a:spLocks/>
          </p:cNvSpPr>
          <p:nvPr/>
        </p:nvSpPr>
        <p:spPr>
          <a:xfrm>
            <a:off x="1689653" y="3139421"/>
            <a:ext cx="5764695" cy="1109647"/>
          </a:xfrm>
          <a:prstGeom prst="rect">
            <a:avLst/>
          </a:prstGeom>
        </p:spPr>
        <p:txBody>
          <a:bodyPr vert="horz" lIns="91440" tIns="45720" rIns="91440" bIns="45720" rtlCol="0" anchor="b">
            <a:normAutofit lnSpcReduction="10000"/>
          </a:bodyPr>
          <a:lstStyle>
            <a:lvl1pPr algn="l" defTabSz="685800" rtl="0" eaLnBrk="1" latinLnBrk="0" hangingPunct="1">
              <a:lnSpc>
                <a:spcPct val="85000"/>
              </a:lnSpc>
              <a:spcBef>
                <a:spcPct val="0"/>
              </a:spcBef>
              <a:buNone/>
              <a:defRPr kumimoji="1" sz="6000" b="0" i="0" kern="1200" spc="-38" baseline="0">
                <a:solidFill>
                  <a:schemeClr val="accent2"/>
                </a:solidFill>
                <a:latin typeface="Yu Gothic Medium" charset="-128"/>
                <a:ea typeface="Yu Gothic Medium" charset="-128"/>
                <a:cs typeface="Yu Gothic Medium" charset="-128"/>
              </a:defRPr>
            </a:lvl1pPr>
          </a:lstStyle>
          <a:p>
            <a:r>
              <a:rPr lang="ja-JP" altLang="en-US" sz="4000" dirty="0" smtClean="0"/>
              <a:t>空間情報に着目した</a:t>
            </a:r>
            <a:endParaRPr lang="en-US" altLang="ja-JP" sz="4000" dirty="0"/>
          </a:p>
          <a:p>
            <a:r>
              <a:rPr lang="ja-JP" altLang="en-US" sz="4000" dirty="0" smtClean="0"/>
              <a:t>音響イベント検出</a:t>
            </a:r>
            <a:endParaRPr lang="ja-JP" altLang="en-US" sz="4000" dirty="0"/>
          </a:p>
        </p:txBody>
      </p:sp>
    </p:spTree>
    <p:extLst>
      <p:ext uri="{BB962C8B-B14F-4D97-AF65-F5344CB8AC3E}">
        <p14:creationId xmlns:p14="http://schemas.microsoft.com/office/powerpoint/2010/main" val="476905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9277"/>
            <a:ext cx="7886700" cy="827570"/>
          </a:xfrm>
        </p:spPr>
        <p:txBody>
          <a:bodyPr>
            <a:normAutofit/>
          </a:bodyPr>
          <a:lstStyle/>
          <a:p>
            <a:r>
              <a:rPr kumimoji="1" lang="en-US" altLang="ja-JP" dirty="0" smtClean="0"/>
              <a:t>Segment-Base</a:t>
            </a:r>
            <a:r>
              <a:rPr lang="ja-JP" altLang="en-US" dirty="0"/>
              <a:t> </a:t>
            </a:r>
            <a:r>
              <a:rPr lang="ja-JP" altLang="en-US" dirty="0" smtClean="0"/>
              <a:t>の</a:t>
            </a:r>
            <a:r>
              <a:rPr lang="en-US" altLang="ja-JP" dirty="0" smtClean="0"/>
              <a:t>F-</a:t>
            </a:r>
            <a:r>
              <a:rPr lang="ja-JP" altLang="en-US" dirty="0" smtClean="0"/>
              <a:t>スコア</a:t>
            </a:r>
            <a:endParaRPr kumimoji="1" lang="ja-JP" altLang="en-US" dirty="0"/>
          </a:p>
        </p:txBody>
      </p:sp>
      <p:sp>
        <p:nvSpPr>
          <p:cNvPr id="5" name="日付プレースホルダー 4"/>
          <p:cNvSpPr>
            <a:spLocks noGrp="1"/>
          </p:cNvSpPr>
          <p:nvPr>
            <p:ph type="dt" sz="half" idx="10"/>
          </p:nvPr>
        </p:nvSpPr>
        <p:spPr/>
        <p:txBody>
          <a:bodyPr/>
          <a:lstStyle/>
          <a:p>
            <a:fld id="{AC33CD75-56BF-684A-95D0-221910DF87D8}" type="datetime5">
              <a:rPr lang="ja-JP" altLang="en-US" smtClean="0"/>
              <a:t>2017/09/19</a:t>
            </a:fld>
            <a:endParaRPr lang="en-US" dirty="0"/>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10</a:t>
            </a:fld>
            <a:endParaRPr lang="en-US" dirty="0"/>
          </a:p>
        </p:txBody>
      </p:sp>
      <p:grpSp>
        <p:nvGrpSpPr>
          <p:cNvPr id="9" name="グループ化 8"/>
          <p:cNvGrpSpPr/>
          <p:nvPr/>
        </p:nvGrpSpPr>
        <p:grpSpPr>
          <a:xfrm>
            <a:off x="1787749" y="1136847"/>
            <a:ext cx="2784251" cy="5059320"/>
            <a:chOff x="628650" y="1204912"/>
            <a:chExt cx="2784251" cy="505932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204912"/>
              <a:ext cx="2784251" cy="5059320"/>
            </a:xfrm>
            <a:prstGeom prst="rect">
              <a:avLst/>
            </a:prstGeom>
          </p:spPr>
        </p:pic>
        <p:sp>
          <p:nvSpPr>
            <p:cNvPr id="8" name="フローチャート: 処理 7"/>
            <p:cNvSpPr/>
            <p:nvPr/>
          </p:nvSpPr>
          <p:spPr>
            <a:xfrm>
              <a:off x="2266682" y="5087154"/>
              <a:ext cx="1146219" cy="1177077"/>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36847"/>
            <a:ext cx="2005013" cy="3315148"/>
          </a:xfrm>
          <a:prstGeom prst="rect">
            <a:avLst/>
          </a:prstGeom>
        </p:spPr>
      </p:pic>
      <p:grpSp>
        <p:nvGrpSpPr>
          <p:cNvPr id="21" name="グループ化 20"/>
          <p:cNvGrpSpPr/>
          <p:nvPr/>
        </p:nvGrpSpPr>
        <p:grpSpPr>
          <a:xfrm>
            <a:off x="4826000" y="4451995"/>
            <a:ext cx="1562100" cy="369332"/>
            <a:chOff x="4826000" y="4451995"/>
            <a:chExt cx="1562100" cy="369332"/>
          </a:xfrm>
        </p:grpSpPr>
        <p:cxnSp>
          <p:nvCxnSpPr>
            <p:cNvPr id="15" name="直線矢印コネクタ 14"/>
            <p:cNvCxnSpPr/>
            <p:nvPr/>
          </p:nvCxnSpPr>
          <p:spPr>
            <a:xfrm>
              <a:off x="4826000" y="4451995"/>
              <a:ext cx="1562100" cy="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テキスト ボックス 17"/>
            <p:cNvSpPr txBox="1"/>
            <p:nvPr/>
          </p:nvSpPr>
          <p:spPr>
            <a:xfrm>
              <a:off x="4826000" y="4451995"/>
              <a:ext cx="1505027" cy="369332"/>
            </a:xfrm>
            <a:prstGeom prst="rect">
              <a:avLst/>
            </a:prstGeom>
            <a:noFill/>
          </p:spPr>
          <p:txBody>
            <a:bodyPr wrap="none" rtlCol="0">
              <a:spAutoFit/>
            </a:bodyPr>
            <a:lstStyle/>
            <a:p>
              <a:r>
                <a:rPr kumimoji="1" lang="en-US" altLang="ja-JP" dirty="0" smtClean="0"/>
                <a:t>Segment-wise</a:t>
              </a:r>
              <a:endParaRPr kumimoji="1" lang="ja-JP" altLang="en-US" dirty="0"/>
            </a:p>
          </p:txBody>
        </p:sp>
      </p:grpSp>
      <p:grpSp>
        <p:nvGrpSpPr>
          <p:cNvPr id="20" name="グループ化 19"/>
          <p:cNvGrpSpPr/>
          <p:nvPr/>
        </p:nvGrpSpPr>
        <p:grpSpPr>
          <a:xfrm>
            <a:off x="6591300" y="1581795"/>
            <a:ext cx="475953" cy="2748905"/>
            <a:chOff x="6591300" y="1581795"/>
            <a:chExt cx="475953" cy="2748905"/>
          </a:xfrm>
        </p:grpSpPr>
        <p:cxnSp>
          <p:nvCxnSpPr>
            <p:cNvPr id="16" name="直線矢印コネクタ 15"/>
            <p:cNvCxnSpPr/>
            <p:nvPr/>
          </p:nvCxnSpPr>
          <p:spPr>
            <a:xfrm>
              <a:off x="6591300" y="1581795"/>
              <a:ext cx="0" cy="2748905"/>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9" name="テキスト ボックス 18"/>
            <p:cNvSpPr txBox="1"/>
            <p:nvPr/>
          </p:nvSpPr>
          <p:spPr>
            <a:xfrm>
              <a:off x="6605588" y="2429981"/>
              <a:ext cx="461665" cy="1052532"/>
            </a:xfrm>
            <a:prstGeom prst="rect">
              <a:avLst/>
            </a:prstGeom>
            <a:noFill/>
          </p:spPr>
          <p:txBody>
            <a:bodyPr vert="eaVert" wrap="none" rtlCol="0">
              <a:spAutoFit/>
            </a:bodyPr>
            <a:lstStyle/>
            <a:p>
              <a:r>
                <a:rPr kumimoji="1" lang="en-US" altLang="ja-JP" dirty="0" smtClean="0"/>
                <a:t>Class-wise</a:t>
              </a:r>
              <a:endParaRPr kumimoji="1" lang="ja-JP" altLang="en-US" dirty="0"/>
            </a:p>
          </p:txBody>
        </p:sp>
      </p:grpSp>
    </p:spTree>
    <p:extLst>
      <p:ext uri="{BB962C8B-B14F-4D97-AF65-F5344CB8AC3E}">
        <p14:creationId xmlns:p14="http://schemas.microsoft.com/office/powerpoint/2010/main" val="3402586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822962" y="1023990"/>
            <a:ext cx="6924037" cy="5261331"/>
            <a:chOff x="822962" y="1023990"/>
            <a:chExt cx="6924037" cy="5261331"/>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2" y="1023990"/>
              <a:ext cx="6924037" cy="5261331"/>
            </a:xfrm>
            <a:prstGeom prst="rect">
              <a:avLst/>
            </a:prstGeom>
          </p:spPr>
        </p:pic>
        <p:sp>
          <p:nvSpPr>
            <p:cNvPr id="17" name="フローチャート: 処理 16"/>
            <p:cNvSpPr/>
            <p:nvPr/>
          </p:nvSpPr>
          <p:spPr>
            <a:xfrm>
              <a:off x="822963" y="2032703"/>
              <a:ext cx="475953" cy="1177077"/>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628650" y="309277"/>
            <a:ext cx="7886700" cy="827570"/>
          </a:xfrm>
        </p:spPr>
        <p:txBody>
          <a:bodyPr>
            <a:normAutofit/>
          </a:bodyPr>
          <a:lstStyle/>
          <a:p>
            <a:r>
              <a:rPr kumimoji="1" lang="en-US" altLang="ja-JP" dirty="0" smtClean="0"/>
              <a:t>Segment-Base</a:t>
            </a:r>
            <a:r>
              <a:rPr lang="ja-JP" altLang="en-US" dirty="0"/>
              <a:t> </a:t>
            </a:r>
            <a:r>
              <a:rPr lang="ja-JP" altLang="en-US" dirty="0" smtClean="0"/>
              <a:t>の</a:t>
            </a:r>
            <a:r>
              <a:rPr lang="en-US" altLang="ja-JP" dirty="0" smtClean="0"/>
              <a:t>F-</a:t>
            </a:r>
            <a:r>
              <a:rPr lang="ja-JP" altLang="en-US" dirty="0" smtClean="0"/>
              <a:t>スコア</a:t>
            </a:r>
            <a:endParaRPr kumimoji="1" lang="ja-JP" altLang="en-US" dirty="0"/>
          </a:p>
        </p:txBody>
      </p:sp>
      <p:sp>
        <p:nvSpPr>
          <p:cNvPr id="5" name="日付プレースホルダー 4"/>
          <p:cNvSpPr>
            <a:spLocks noGrp="1"/>
          </p:cNvSpPr>
          <p:nvPr>
            <p:ph type="dt" sz="half" idx="10"/>
          </p:nvPr>
        </p:nvSpPr>
        <p:spPr/>
        <p:txBody>
          <a:bodyPr/>
          <a:lstStyle/>
          <a:p>
            <a:fld id="{AC33CD75-56BF-684A-95D0-221910DF87D8}" type="datetime5">
              <a:rPr lang="ja-JP" altLang="en-US" smtClean="0"/>
              <a:t>2017/09/19</a:t>
            </a:fld>
            <a:endParaRPr lang="en-US" dirty="0"/>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1760470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9277"/>
            <a:ext cx="7886700" cy="827570"/>
          </a:xfrm>
        </p:spPr>
        <p:txBody>
          <a:bodyPr>
            <a:normAutofit/>
          </a:bodyPr>
          <a:lstStyle/>
          <a:p>
            <a:r>
              <a:rPr kumimoji="1" lang="en-US" altLang="ja-JP" dirty="0" smtClean="0"/>
              <a:t>Segment-Base</a:t>
            </a:r>
            <a:r>
              <a:rPr lang="ja-JP" altLang="en-US" dirty="0"/>
              <a:t> </a:t>
            </a:r>
            <a:r>
              <a:rPr lang="ja-JP" altLang="en-US" dirty="0" smtClean="0"/>
              <a:t>の</a:t>
            </a:r>
            <a:r>
              <a:rPr lang="en-US" altLang="ja-JP" dirty="0" smtClean="0"/>
              <a:t>F-</a:t>
            </a:r>
            <a:r>
              <a:rPr lang="ja-JP" altLang="en-US" dirty="0" smtClean="0"/>
              <a:t>スコア</a:t>
            </a:r>
            <a:endParaRPr kumimoji="1"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1371600" y="1684376"/>
                <a:ext cx="2380075" cy="9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f>
                        <m:fPr>
                          <m:ctrlPr>
                            <a:rPr kumimoji="1" lang="en-US" altLang="ja-JP" sz="3200" b="0" i="1" smtClean="0">
                              <a:latin typeface="Cambria Math"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𝑅</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𝑅</m:t>
                          </m:r>
                        </m:den>
                      </m:f>
                    </m:oMath>
                  </m:oMathPara>
                </a14:m>
                <a:endParaRPr kumimoji="1" lang="ja-JP" altLang="en-US" sz="32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371600" y="1684376"/>
                <a:ext cx="2380075" cy="9462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4572000" y="1175483"/>
                <a:ext cx="3512949" cy="897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kumimoji="1" lang="en-US" altLang="ja-JP" sz="2800" b="0" i="1" smtClean="0">
                              <a:latin typeface="Cambria Math" charset="0"/>
                            </a:rPr>
                          </m:ctrlPr>
                        </m:fPr>
                        <m:num>
                          <m:r>
                            <m:rPr>
                              <m:sty m:val="p"/>
                            </m:rPr>
                            <a:rPr kumimoji="1" lang="en-US" altLang="ja-JP" sz="2800" i="1">
                              <a:latin typeface="Cambria Math" panose="02040503050406030204" pitchFamily="18" charset="0"/>
                            </a:rPr>
                            <m:t>Σ</m:t>
                          </m:r>
                          <m:r>
                            <a:rPr kumimoji="1" lang="en-US" altLang="ja-JP" sz="2800" b="0" i="1" smtClean="0">
                              <a:latin typeface="Cambria Math" panose="02040503050406030204" pitchFamily="18" charset="0"/>
                            </a:rPr>
                            <m:t>𝑇𝑃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m:t>
                          </m:r>
                        </m:num>
                        <m:den>
                          <m:r>
                            <m:rPr>
                              <m:sty m:val="p"/>
                            </m:rPr>
                            <a:rPr kumimoji="1" lang="en-US" altLang="ja-JP" sz="2800" i="1">
                              <a:latin typeface="Cambria Math" panose="02040503050406030204" pitchFamily="18" charset="0"/>
                            </a:rPr>
                            <m:t>Σ</m:t>
                          </m:r>
                          <m:r>
                            <a:rPr kumimoji="1" lang="en-US" altLang="ja-JP" sz="2800" b="0" i="1" smtClean="0">
                              <a:latin typeface="Cambria Math" panose="02040503050406030204" pitchFamily="18" charset="0"/>
                            </a:rPr>
                            <m:t>𝑇𝑃</m:t>
                          </m:r>
                          <m:d>
                            <m:dPr>
                              <m:ctrlPr>
                                <a:rPr kumimoji="1" lang="en-US" altLang="ja-JP" sz="2800" b="0" i="1" smtClean="0">
                                  <a:latin typeface="Cambria Math" charset="0"/>
                                </a:rPr>
                              </m:ctrlPr>
                            </m:dPr>
                            <m:e>
                              <m:r>
                                <a:rPr kumimoji="1" lang="en-US" altLang="ja-JP" sz="2800" b="0" i="1" smtClean="0">
                                  <a:latin typeface="Cambria Math" panose="02040503050406030204" pitchFamily="18" charset="0"/>
                                </a:rPr>
                                <m:t>𝑘</m:t>
                              </m:r>
                            </m:e>
                          </m:d>
                          <m:r>
                            <a:rPr kumimoji="1" lang="en-US" altLang="ja-JP" sz="2800" b="0" i="1" smtClean="0">
                              <a:latin typeface="Cambria Math" panose="02040503050406030204" pitchFamily="18" charset="0"/>
                            </a:rPr>
                            <m:t>+</m:t>
                          </m:r>
                          <m:r>
                            <m:rPr>
                              <m:sty m:val="p"/>
                            </m:rPr>
                            <a:rPr kumimoji="1" lang="en-US" altLang="ja-JP" sz="2800" i="1">
                              <a:latin typeface="Cambria Math" panose="02040503050406030204" pitchFamily="18" charset="0"/>
                            </a:rPr>
                            <m:t>Σ</m:t>
                          </m:r>
                          <m:r>
                            <a:rPr kumimoji="1" lang="en-US" altLang="ja-JP" sz="2800" b="0" i="1" smtClean="0">
                              <a:latin typeface="Cambria Math" panose="02040503050406030204" pitchFamily="18" charset="0"/>
                            </a:rPr>
                            <m:t>𝐹𝑃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m:t>
                          </m:r>
                        </m:den>
                      </m:f>
                    </m:oMath>
                  </m:oMathPara>
                </a14:m>
                <a:endParaRPr kumimoji="1" lang="ja-JP" altLang="en-US" sz="28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572000" y="1175483"/>
                <a:ext cx="3512949" cy="89710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4572000" y="2111941"/>
                <a:ext cx="3561168" cy="897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𝑅</m:t>
                      </m:r>
                      <m:r>
                        <a:rPr kumimoji="1" lang="en-US" altLang="ja-JP" sz="2800" b="0" i="1" smtClean="0">
                          <a:latin typeface="Cambria Math" panose="02040503050406030204" pitchFamily="18" charset="0"/>
                        </a:rPr>
                        <m:t>=</m:t>
                      </m:r>
                      <m:f>
                        <m:fPr>
                          <m:ctrlPr>
                            <a:rPr kumimoji="1" lang="en-US" altLang="ja-JP" sz="2800" b="0" i="1" smtClean="0">
                              <a:latin typeface="Cambria Math" charset="0"/>
                            </a:rPr>
                          </m:ctrlPr>
                        </m:fPr>
                        <m:num>
                          <m:r>
                            <m:rPr>
                              <m:sty m:val="p"/>
                            </m:rPr>
                            <a:rPr kumimoji="1" lang="en-US" altLang="ja-JP" sz="2800" i="1">
                              <a:latin typeface="Cambria Math" panose="02040503050406030204" pitchFamily="18" charset="0"/>
                            </a:rPr>
                            <m:t>Σ</m:t>
                          </m:r>
                          <m:r>
                            <a:rPr kumimoji="1" lang="en-US" altLang="ja-JP" sz="2800" b="0" i="1" smtClean="0">
                              <a:latin typeface="Cambria Math" panose="02040503050406030204" pitchFamily="18" charset="0"/>
                            </a:rPr>
                            <m:t>𝑇𝑃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m:t>
                          </m:r>
                        </m:num>
                        <m:den>
                          <m:r>
                            <m:rPr>
                              <m:sty m:val="p"/>
                            </m:rPr>
                            <a:rPr kumimoji="1" lang="en-US" altLang="ja-JP" sz="2800" i="1">
                              <a:latin typeface="Cambria Math" panose="02040503050406030204" pitchFamily="18" charset="0"/>
                            </a:rPr>
                            <m:t>Σ</m:t>
                          </m:r>
                          <m:r>
                            <a:rPr kumimoji="1" lang="en-US" altLang="ja-JP" sz="2800" b="0" i="1" smtClean="0">
                              <a:latin typeface="Cambria Math" panose="02040503050406030204" pitchFamily="18" charset="0"/>
                            </a:rPr>
                            <m:t>𝑇𝑃</m:t>
                          </m:r>
                          <m:d>
                            <m:dPr>
                              <m:ctrlPr>
                                <a:rPr kumimoji="1" lang="en-US" altLang="ja-JP" sz="2800" b="0" i="1" smtClean="0">
                                  <a:latin typeface="Cambria Math" charset="0"/>
                                </a:rPr>
                              </m:ctrlPr>
                            </m:dPr>
                            <m:e>
                              <m:r>
                                <a:rPr kumimoji="1" lang="en-US" altLang="ja-JP" sz="2800" b="0" i="1" smtClean="0">
                                  <a:latin typeface="Cambria Math" panose="02040503050406030204" pitchFamily="18" charset="0"/>
                                </a:rPr>
                                <m:t>𝑘</m:t>
                              </m:r>
                            </m:e>
                          </m:d>
                          <m:r>
                            <a:rPr kumimoji="1" lang="en-US" altLang="ja-JP" sz="2800" b="0" i="1" smtClean="0">
                              <a:latin typeface="Cambria Math" panose="02040503050406030204" pitchFamily="18" charset="0"/>
                            </a:rPr>
                            <m:t>+</m:t>
                          </m:r>
                          <m:r>
                            <m:rPr>
                              <m:sty m:val="p"/>
                            </m:rPr>
                            <a:rPr kumimoji="1" lang="en-US" altLang="ja-JP" sz="2800" i="1">
                              <a:latin typeface="Cambria Math" panose="02040503050406030204" pitchFamily="18" charset="0"/>
                            </a:rPr>
                            <m:t>Σ</m:t>
                          </m:r>
                          <m:r>
                            <a:rPr kumimoji="1" lang="en-US" altLang="ja-JP" sz="2800" b="0" i="1" smtClean="0">
                              <a:latin typeface="Cambria Math" panose="02040503050406030204" pitchFamily="18" charset="0"/>
                            </a:rPr>
                            <m:t>𝐹𝑁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m:t>
                          </m:r>
                        </m:den>
                      </m:f>
                    </m:oMath>
                  </m:oMathPara>
                </a14:m>
                <a:endParaRPr kumimoji="1" lang="ja-JP" altLang="en-US" sz="28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4572000" y="2111941"/>
                <a:ext cx="3561168" cy="897105"/>
              </a:xfrm>
              <a:prstGeom prst="rect">
                <a:avLst/>
              </a:prstGeom>
              <a:blipFill>
                <a:blip r:embed="rId5"/>
                <a:stretch>
                  <a:fillRect/>
                </a:stretch>
              </a:blipFill>
            </p:spPr>
            <p:txBody>
              <a:bodyPr/>
              <a:lstStyle/>
              <a:p>
                <a:r>
                  <a:rPr lang="ja-JP" altLang="en-US">
                    <a:noFill/>
                  </a:rPr>
                  <a:t> </a:t>
                </a:r>
              </a:p>
            </p:txBody>
          </p:sp>
        </mc:Fallback>
      </mc:AlternateContent>
      <p:sp>
        <p:nvSpPr>
          <p:cNvPr id="5" name="日付プレースホルダー 4"/>
          <p:cNvSpPr>
            <a:spLocks noGrp="1"/>
          </p:cNvSpPr>
          <p:nvPr>
            <p:ph type="dt" sz="half" idx="10"/>
          </p:nvPr>
        </p:nvSpPr>
        <p:spPr/>
        <p:txBody>
          <a:bodyPr/>
          <a:lstStyle/>
          <a:p>
            <a:fld id="{AC33CD75-56BF-684A-95D0-221910DF87D8}" type="datetime5">
              <a:rPr lang="ja-JP" altLang="en-US" smtClean="0"/>
              <a:t>2017/09/19</a:t>
            </a:fld>
            <a:endParaRPr lang="en-US" dirty="0"/>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12</a:t>
            </a:fld>
            <a:endParaRPr lang="en-US" dirty="0"/>
          </a:p>
        </p:txBody>
      </p:sp>
      <p:graphicFrame>
        <p:nvGraphicFramePr>
          <p:cNvPr id="9" name="表 8"/>
          <p:cNvGraphicFramePr>
            <a:graphicFrameLocks noGrp="1"/>
          </p:cNvGraphicFramePr>
          <p:nvPr>
            <p:extLst>
              <p:ext uri="{D42A27DB-BD31-4B8C-83A1-F6EECF244321}">
                <p14:modId xmlns:p14="http://schemas.microsoft.com/office/powerpoint/2010/main" val="2204023455"/>
              </p:ext>
            </p:extLst>
          </p:nvPr>
        </p:nvGraphicFramePr>
        <p:xfrm>
          <a:off x="822325" y="3465513"/>
          <a:ext cx="7886700" cy="1483360"/>
        </p:xfrm>
        <a:graphic>
          <a:graphicData uri="http://schemas.openxmlformats.org/drawingml/2006/table">
            <a:tbl>
              <a:tblPr firstRow="1" bandRow="1">
                <a:tableStyleId>{5C22544A-7EE6-4342-B048-85BDC9FD1C3A}</a:tableStyleId>
              </a:tblPr>
              <a:tblGrid>
                <a:gridCol w="1949450">
                  <a:extLst>
                    <a:ext uri="{9D8B030D-6E8A-4147-A177-3AD203B41FA5}">
                      <a16:colId xmlns:a16="http://schemas.microsoft.com/office/drawing/2014/main" xmlns="" val="2781670652"/>
                    </a:ext>
                  </a:extLst>
                </a:gridCol>
                <a:gridCol w="5937250">
                  <a:extLst>
                    <a:ext uri="{9D8B030D-6E8A-4147-A177-3AD203B41FA5}">
                      <a16:colId xmlns:a16="http://schemas.microsoft.com/office/drawing/2014/main" xmlns="" val="2656952795"/>
                    </a:ext>
                  </a:extLst>
                </a:gridCol>
              </a:tblGrid>
              <a:tr h="37084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extLst>
                  <a:ext uri="{0D108BD9-81ED-4DB2-BD59-A6C34878D82A}">
                    <a16:rowId xmlns:a16="http://schemas.microsoft.com/office/drawing/2014/main" xmlns="" val="3049327645"/>
                  </a:ext>
                </a:extLst>
              </a:tr>
              <a:tr h="370840">
                <a:tc>
                  <a:txBody>
                    <a:bodyPr/>
                    <a:lstStyle/>
                    <a:p>
                      <a:pPr algn="ctr">
                        <a:lnSpc>
                          <a:spcPct val="100000"/>
                        </a:lnSpc>
                      </a:pPr>
                      <a:r>
                        <a:rPr kumimoji="1" lang="en-US" altLang="ja-JP" sz="1600" dirty="0" smtClean="0"/>
                        <a:t>TP</a:t>
                      </a:r>
                      <a:endParaRPr kumimoji="1" lang="ja-JP" altLang="en-US" sz="1600" dirty="0"/>
                    </a:p>
                  </a:txBody>
                  <a:tcPr/>
                </a:tc>
                <a:tc>
                  <a:txBody>
                    <a:bodyPr/>
                    <a:lstStyle/>
                    <a:p>
                      <a:pPr algn="l"/>
                      <a:r>
                        <a:rPr kumimoji="1" lang="ja-JP" altLang="en-US" sz="1600" dirty="0" smtClean="0"/>
                        <a:t>正しく検出されたイベント</a:t>
                      </a:r>
                      <a:endParaRPr kumimoji="1" lang="ja-JP" altLang="en-US" sz="1600" dirty="0"/>
                    </a:p>
                  </a:txBody>
                  <a:tcPr/>
                </a:tc>
                <a:extLst>
                  <a:ext uri="{0D108BD9-81ED-4DB2-BD59-A6C34878D82A}">
                    <a16:rowId xmlns:a16="http://schemas.microsoft.com/office/drawing/2014/main" xmlns="" val="2205522014"/>
                  </a:ext>
                </a:extLst>
              </a:tr>
              <a:tr h="370840">
                <a:tc>
                  <a:txBody>
                    <a:bodyPr/>
                    <a:lstStyle/>
                    <a:p>
                      <a:pPr algn="ctr">
                        <a:lnSpc>
                          <a:spcPct val="100000"/>
                        </a:lnSpc>
                      </a:pPr>
                      <a:r>
                        <a:rPr kumimoji="1" lang="en-US" altLang="ja-JP" sz="1600" dirty="0" smtClean="0"/>
                        <a:t>FP</a:t>
                      </a:r>
                      <a:endParaRPr kumimoji="1" lang="ja-JP" altLang="en-US" sz="1600" dirty="0"/>
                    </a:p>
                  </a:txBody>
                  <a:tcPr/>
                </a:tc>
                <a:tc>
                  <a:txBody>
                    <a:bodyPr/>
                    <a:lstStyle/>
                    <a:p>
                      <a:pPr algn="l"/>
                      <a:r>
                        <a:rPr kumimoji="1" lang="ja-JP" altLang="en-US" sz="1600" dirty="0" smtClean="0"/>
                        <a:t>システムの出力はアクティブであるが本来はアクティブでないもの</a:t>
                      </a:r>
                      <a:endParaRPr kumimoji="1" lang="ja-JP" altLang="en-US" sz="1600" dirty="0"/>
                    </a:p>
                  </a:txBody>
                  <a:tcPr/>
                </a:tc>
                <a:extLst>
                  <a:ext uri="{0D108BD9-81ED-4DB2-BD59-A6C34878D82A}">
                    <a16:rowId xmlns:a16="http://schemas.microsoft.com/office/drawing/2014/main" xmlns="" val="2180233223"/>
                  </a:ext>
                </a:extLst>
              </a:tr>
              <a:tr h="370840">
                <a:tc>
                  <a:txBody>
                    <a:bodyPr/>
                    <a:lstStyle/>
                    <a:p>
                      <a:pPr algn="ctr">
                        <a:lnSpc>
                          <a:spcPct val="100000"/>
                        </a:lnSpc>
                      </a:pPr>
                      <a:r>
                        <a:rPr kumimoji="1" lang="en-US" altLang="ja-JP" sz="1600" dirty="0" smtClean="0"/>
                        <a:t>FN</a:t>
                      </a:r>
                      <a:endParaRPr kumimoji="1" lang="ja-JP" altLang="en-US" sz="1600" dirty="0"/>
                    </a:p>
                  </a:txBody>
                  <a:tcPr/>
                </a:tc>
                <a:tc>
                  <a:txBody>
                    <a:bodyPr/>
                    <a:lstStyle/>
                    <a:p>
                      <a:pPr algn="l"/>
                      <a:r>
                        <a:rPr kumimoji="1" lang="ja-JP" altLang="en-US" sz="1600" dirty="0" smtClean="0"/>
                        <a:t>システムの出力はアクティブではないが、本来はアクティブなもの</a:t>
                      </a:r>
                      <a:endParaRPr kumimoji="1" lang="ja-JP" altLang="en-US" sz="1600" dirty="0"/>
                    </a:p>
                  </a:txBody>
                  <a:tcPr/>
                </a:tc>
                <a:extLst>
                  <a:ext uri="{0D108BD9-81ED-4DB2-BD59-A6C34878D82A}">
                    <a16:rowId xmlns:a16="http://schemas.microsoft.com/office/drawing/2014/main" xmlns="" val="3085947485"/>
                  </a:ext>
                </a:extLst>
              </a:tr>
            </a:tbl>
          </a:graphicData>
        </a:graphic>
      </p:graphicFrame>
    </p:spTree>
    <p:extLst>
      <p:ext uri="{BB962C8B-B14F-4D97-AF65-F5344CB8AC3E}">
        <p14:creationId xmlns:p14="http://schemas.microsoft.com/office/powerpoint/2010/main" val="809677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9277"/>
            <a:ext cx="7886700" cy="827570"/>
          </a:xfrm>
        </p:spPr>
        <p:txBody>
          <a:bodyPr/>
          <a:lstStyle/>
          <a:p>
            <a:r>
              <a:rPr kumimoji="1" lang="en-US" altLang="ja-JP" dirty="0" smtClean="0"/>
              <a:t>Segment-Base</a:t>
            </a:r>
            <a:r>
              <a:rPr kumimoji="1" lang="ja-JP" altLang="en-US" dirty="0" smtClean="0"/>
              <a:t>のエラー率</a:t>
            </a:r>
            <a:endParaRPr kumimoji="1" lang="ja-JP" altLang="en-US" dirty="0"/>
          </a:p>
        </p:txBody>
      </p:sp>
      <p:graphicFrame>
        <p:nvGraphicFramePr>
          <p:cNvPr id="14" name="表 13"/>
          <p:cNvGraphicFramePr>
            <a:graphicFrameLocks noGrp="1"/>
          </p:cNvGraphicFramePr>
          <p:nvPr>
            <p:extLst>
              <p:ext uri="{D42A27DB-BD31-4B8C-83A1-F6EECF244321}">
                <p14:modId xmlns:p14="http://schemas.microsoft.com/office/powerpoint/2010/main" val="3131449339"/>
              </p:ext>
            </p:extLst>
          </p:nvPr>
        </p:nvGraphicFramePr>
        <p:xfrm>
          <a:off x="628650" y="2276800"/>
          <a:ext cx="7886700" cy="3931920"/>
        </p:xfrm>
        <a:graphic>
          <a:graphicData uri="http://schemas.openxmlformats.org/drawingml/2006/table">
            <a:tbl>
              <a:tblPr firstRow="1" bandRow="1">
                <a:tableStyleId>{5C22544A-7EE6-4342-B048-85BDC9FD1C3A}</a:tableStyleId>
              </a:tblPr>
              <a:tblGrid>
                <a:gridCol w="1949450">
                  <a:extLst>
                    <a:ext uri="{9D8B030D-6E8A-4147-A177-3AD203B41FA5}">
                      <a16:colId xmlns:a16="http://schemas.microsoft.com/office/drawing/2014/main" xmlns="" val="20000"/>
                    </a:ext>
                  </a:extLst>
                </a:gridCol>
                <a:gridCol w="5937250">
                  <a:extLst>
                    <a:ext uri="{9D8B030D-6E8A-4147-A177-3AD203B41FA5}">
                      <a16:colId xmlns:a16="http://schemas.microsoft.com/office/drawing/2014/main" xmlns="" val="20001"/>
                    </a:ext>
                  </a:extLst>
                </a:gridCol>
              </a:tblGrid>
              <a:tr h="37084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extLst>
                  <a:ext uri="{0D108BD9-81ED-4DB2-BD59-A6C34878D82A}">
                    <a16:rowId xmlns:a16="http://schemas.microsoft.com/office/drawing/2014/main" xmlns="" val="10000"/>
                  </a:ext>
                </a:extLst>
              </a:tr>
              <a:tr h="370840">
                <a:tc>
                  <a:txBody>
                    <a:bodyPr/>
                    <a:lstStyle/>
                    <a:p>
                      <a:pPr algn="ctr">
                        <a:lnSpc>
                          <a:spcPct val="100000"/>
                        </a:lnSpc>
                      </a:pPr>
                      <a:r>
                        <a:rPr kumimoji="1" lang="en-US" altLang="ja-JP" sz="1600" dirty="0" smtClean="0"/>
                        <a:t>TP</a:t>
                      </a:r>
                      <a:endParaRPr kumimoji="1" lang="ja-JP" altLang="en-US" sz="1600" dirty="0"/>
                    </a:p>
                  </a:txBody>
                  <a:tcPr/>
                </a:tc>
                <a:tc>
                  <a:txBody>
                    <a:bodyPr/>
                    <a:lstStyle/>
                    <a:p>
                      <a:pPr algn="l"/>
                      <a:r>
                        <a:rPr kumimoji="1" lang="ja-JP" altLang="en-US" sz="1600" dirty="0" smtClean="0"/>
                        <a:t>正しく検出されたイベント</a:t>
                      </a:r>
                      <a:endParaRPr kumimoji="1" lang="ja-JP" altLang="en-US" sz="1600" dirty="0"/>
                    </a:p>
                  </a:txBody>
                  <a:tcPr/>
                </a:tc>
                <a:extLst>
                  <a:ext uri="{0D108BD9-81ED-4DB2-BD59-A6C34878D82A}">
                    <a16:rowId xmlns:a16="http://schemas.microsoft.com/office/drawing/2014/main" xmlns="" val="10001"/>
                  </a:ext>
                </a:extLst>
              </a:tr>
              <a:tr h="370840">
                <a:tc>
                  <a:txBody>
                    <a:bodyPr/>
                    <a:lstStyle/>
                    <a:p>
                      <a:pPr algn="ctr">
                        <a:lnSpc>
                          <a:spcPct val="100000"/>
                        </a:lnSpc>
                      </a:pPr>
                      <a:r>
                        <a:rPr kumimoji="1" lang="en-US" altLang="ja-JP" sz="1600" dirty="0" smtClean="0"/>
                        <a:t>FP</a:t>
                      </a:r>
                      <a:endParaRPr kumimoji="1" lang="ja-JP" altLang="en-US" sz="1600" dirty="0"/>
                    </a:p>
                  </a:txBody>
                  <a:tcPr/>
                </a:tc>
                <a:tc>
                  <a:txBody>
                    <a:bodyPr/>
                    <a:lstStyle/>
                    <a:p>
                      <a:pPr algn="l"/>
                      <a:r>
                        <a:rPr kumimoji="1" lang="ja-JP" altLang="en-US" sz="1600" dirty="0" smtClean="0"/>
                        <a:t>システムの出力はアクティブであるが本来はアクティブでないもの</a:t>
                      </a:r>
                      <a:endParaRPr kumimoji="1" lang="ja-JP" altLang="en-US" sz="1600" dirty="0"/>
                    </a:p>
                  </a:txBody>
                  <a:tcPr/>
                </a:tc>
                <a:extLst>
                  <a:ext uri="{0D108BD9-81ED-4DB2-BD59-A6C34878D82A}">
                    <a16:rowId xmlns:a16="http://schemas.microsoft.com/office/drawing/2014/main" xmlns="" val="10002"/>
                  </a:ext>
                </a:extLst>
              </a:tr>
              <a:tr h="370840">
                <a:tc>
                  <a:txBody>
                    <a:bodyPr/>
                    <a:lstStyle/>
                    <a:p>
                      <a:pPr algn="ctr">
                        <a:lnSpc>
                          <a:spcPct val="100000"/>
                        </a:lnSpc>
                      </a:pPr>
                      <a:r>
                        <a:rPr kumimoji="1" lang="en-US" altLang="ja-JP" sz="1600" dirty="0" smtClean="0"/>
                        <a:t>FN</a:t>
                      </a:r>
                      <a:endParaRPr kumimoji="1" lang="ja-JP" altLang="en-US" sz="1600" dirty="0"/>
                    </a:p>
                  </a:txBody>
                  <a:tcPr/>
                </a:tc>
                <a:tc>
                  <a:txBody>
                    <a:bodyPr/>
                    <a:lstStyle/>
                    <a:p>
                      <a:pPr algn="l"/>
                      <a:r>
                        <a:rPr kumimoji="1" lang="ja-JP" altLang="en-US" sz="1600" dirty="0" smtClean="0"/>
                        <a:t>システムの出力はアクティブではないが、本来はアクティブなもの</a:t>
                      </a:r>
                      <a:endParaRPr kumimoji="1" lang="ja-JP" altLang="en-US" sz="1600" dirty="0"/>
                    </a:p>
                  </a:txBody>
                  <a:tcPr/>
                </a:tc>
                <a:extLst>
                  <a:ext uri="{0D108BD9-81ED-4DB2-BD59-A6C34878D82A}">
                    <a16:rowId xmlns:a16="http://schemas.microsoft.com/office/drawing/2014/main" xmlns="" val="10003"/>
                  </a:ext>
                </a:extLst>
              </a:tr>
              <a:tr h="370840">
                <a:tc>
                  <a:txBody>
                    <a:bodyPr/>
                    <a:lstStyle/>
                    <a:p>
                      <a:pPr algn="ctr">
                        <a:lnSpc>
                          <a:spcPct val="100000"/>
                        </a:lnSpc>
                      </a:pPr>
                      <a:r>
                        <a:rPr kumimoji="1" lang="en-US" altLang="ja-JP" sz="1600" dirty="0" smtClean="0"/>
                        <a:t>S(k)</a:t>
                      </a:r>
                      <a:endParaRPr kumimoji="1" lang="ja-JP" altLang="en-US" sz="1600" dirty="0"/>
                    </a:p>
                  </a:txBody>
                  <a:tcPr/>
                </a:tc>
                <a:tc>
                  <a:txBody>
                    <a:bodyPr/>
                    <a:lstStyle/>
                    <a:p>
                      <a:pPr algn="l"/>
                      <a:r>
                        <a:rPr kumimoji="1" lang="ja-JP" altLang="en-US" sz="1600" dirty="0" smtClean="0"/>
                        <a:t>正しいイベントが出力されなかった参照イベントの回数</a:t>
                      </a:r>
                      <a:endParaRPr kumimoji="1" lang="en-US" altLang="ja-JP" sz="1600" dirty="0" smtClean="0"/>
                    </a:p>
                    <a:p>
                      <a:pPr algn="l"/>
                      <a:r>
                        <a:rPr kumimoji="1" lang="en-US" altLang="ja-JP" sz="1600" dirty="0" smtClean="0"/>
                        <a:t>S(k)=min(FN(k),FP(k))</a:t>
                      </a:r>
                      <a:endParaRPr kumimoji="1" lang="ja-JP" altLang="en-US" sz="1600" dirty="0"/>
                    </a:p>
                  </a:txBody>
                  <a:tcPr/>
                </a:tc>
                <a:extLst>
                  <a:ext uri="{0D108BD9-81ED-4DB2-BD59-A6C34878D82A}">
                    <a16:rowId xmlns:a16="http://schemas.microsoft.com/office/drawing/2014/main" xmlns="" val="10004"/>
                  </a:ext>
                </a:extLst>
              </a:tr>
              <a:tr h="370840">
                <a:tc>
                  <a:txBody>
                    <a:bodyPr/>
                    <a:lstStyle/>
                    <a:p>
                      <a:pPr algn="ctr">
                        <a:lnSpc>
                          <a:spcPct val="100000"/>
                        </a:lnSpc>
                      </a:pPr>
                      <a:r>
                        <a:rPr kumimoji="1" lang="en-US" altLang="ja-JP" sz="1600" dirty="0" smtClean="0"/>
                        <a:t>I(k)</a:t>
                      </a:r>
                      <a:endParaRPr kumimoji="1" lang="ja-JP" altLang="en-US" sz="1600" dirty="0"/>
                    </a:p>
                  </a:txBody>
                  <a:tcPr/>
                </a:tc>
                <a:tc>
                  <a:txBody>
                    <a:bodyPr/>
                    <a:lstStyle/>
                    <a:p>
                      <a:pPr algn="dist"/>
                      <a:r>
                        <a:rPr kumimoji="1" lang="ja-JP" altLang="en-US" sz="1400" dirty="0" smtClean="0"/>
                        <a:t>本来は存在しないのに誤検出してしまったシステムのイベントの回数</a:t>
                      </a:r>
                      <a:endParaRPr kumimoji="1" lang="en-US" altLang="ja-JP" sz="1400" dirty="0" smtClean="0"/>
                    </a:p>
                    <a:p>
                      <a:pPr algn="l"/>
                      <a:r>
                        <a:rPr kumimoji="1" lang="en-US" altLang="ja-JP" sz="1600" dirty="0" smtClean="0"/>
                        <a:t>I(k)=max(0,FP(k)-FN(k))</a:t>
                      </a:r>
                      <a:endParaRPr kumimoji="1" lang="ja-JP" altLang="en-US" sz="1600" dirty="0"/>
                    </a:p>
                  </a:txBody>
                  <a:tcPr/>
                </a:tc>
                <a:extLst>
                  <a:ext uri="{0D108BD9-81ED-4DB2-BD59-A6C34878D82A}">
                    <a16:rowId xmlns:a16="http://schemas.microsoft.com/office/drawing/2014/main" xmlns="" val="10005"/>
                  </a:ext>
                </a:extLst>
              </a:tr>
              <a:tr h="370840">
                <a:tc>
                  <a:txBody>
                    <a:bodyPr/>
                    <a:lstStyle/>
                    <a:p>
                      <a:pPr algn="ctr">
                        <a:lnSpc>
                          <a:spcPct val="100000"/>
                        </a:lnSpc>
                      </a:pPr>
                      <a:r>
                        <a:rPr kumimoji="1" lang="en-US" altLang="ja-JP" sz="1600" dirty="0" smtClean="0"/>
                        <a:t>D(k)</a:t>
                      </a:r>
                      <a:endParaRPr kumimoji="1" lang="ja-JP" altLang="en-US" sz="1600" dirty="0"/>
                    </a:p>
                  </a:txBody>
                  <a:tcPr/>
                </a:tc>
                <a:tc>
                  <a:txBody>
                    <a:bodyPr/>
                    <a:lstStyle/>
                    <a:p>
                      <a:pPr algn="l"/>
                      <a:r>
                        <a:rPr kumimoji="1" lang="ja-JP" altLang="en-US" sz="1600" dirty="0" smtClean="0"/>
                        <a:t>本来は存在するが正しく識別されなかったイベントの回数</a:t>
                      </a:r>
                      <a:endParaRPr kumimoji="1" lang="en-US" altLang="ja-JP" sz="1600" dirty="0" smtClean="0"/>
                    </a:p>
                    <a:p>
                      <a:pPr algn="l"/>
                      <a:r>
                        <a:rPr kumimoji="1" lang="en-US" altLang="ja-JP" sz="1600" dirty="0" smtClean="0"/>
                        <a:t>D(k)=max(0,FN(k)-FP(k))</a:t>
                      </a:r>
                      <a:endParaRPr kumimoji="1" lang="ja-JP" altLang="en-US" sz="1600" dirty="0"/>
                    </a:p>
                  </a:txBody>
                  <a:tcPr/>
                </a:tc>
                <a:extLst>
                  <a:ext uri="{0D108BD9-81ED-4DB2-BD59-A6C34878D82A}">
                    <a16:rowId xmlns:a16="http://schemas.microsoft.com/office/drawing/2014/main" xmlns="" val="10006"/>
                  </a:ext>
                </a:extLst>
              </a:tr>
              <a:tr h="370840">
                <a:tc>
                  <a:txBody>
                    <a:bodyPr/>
                    <a:lstStyle/>
                    <a:p>
                      <a:pPr algn="ctr">
                        <a:lnSpc>
                          <a:spcPct val="100000"/>
                        </a:lnSpc>
                      </a:pPr>
                      <a:r>
                        <a:rPr kumimoji="1" lang="en-US" altLang="ja-JP" sz="1600" dirty="0" smtClean="0"/>
                        <a:t>N(k)</a:t>
                      </a:r>
                      <a:endParaRPr kumimoji="1" lang="ja-JP" altLang="en-US" sz="1600" dirty="0"/>
                    </a:p>
                  </a:txBody>
                  <a:tcPr/>
                </a:tc>
                <a:tc>
                  <a:txBody>
                    <a:bodyPr/>
                    <a:lstStyle/>
                    <a:p>
                      <a:pPr algn="l"/>
                      <a:r>
                        <a:rPr kumimoji="1" lang="ja-JP" altLang="en-US" sz="1600" dirty="0" smtClean="0"/>
                        <a:t>セグメント</a:t>
                      </a:r>
                      <a:r>
                        <a:rPr kumimoji="1" lang="en-US" altLang="ja-JP" sz="1600" dirty="0" smtClean="0"/>
                        <a:t>K</a:t>
                      </a:r>
                      <a:r>
                        <a:rPr kumimoji="1" lang="ja-JP" altLang="en-US" sz="1600" dirty="0" smtClean="0"/>
                        <a:t> においてアクティブだと判断された</a:t>
                      </a:r>
                      <a:r>
                        <a:rPr kumimoji="1" lang="en-US" altLang="ja-JP" sz="1600" dirty="0" smtClean="0"/>
                        <a:t>k</a:t>
                      </a:r>
                      <a:r>
                        <a:rPr kumimoji="1" lang="ja-JP" altLang="en-US" sz="1600" dirty="0" smtClean="0"/>
                        <a:t> の総数</a:t>
                      </a:r>
                      <a:endParaRPr kumimoji="1" lang="ja-JP" altLang="en-US" sz="1600" dirty="0"/>
                    </a:p>
                  </a:txBody>
                  <a:tcPr/>
                </a:tc>
                <a:extLst>
                  <a:ext uri="{0D108BD9-81ED-4DB2-BD59-A6C34878D82A}">
                    <a16:rowId xmlns:a16="http://schemas.microsoft.com/office/drawing/2014/main" xmlns="" val="10007"/>
                  </a:ext>
                </a:extLst>
              </a:tr>
              <a:tr h="370840">
                <a:tc>
                  <a:txBody>
                    <a:bodyPr/>
                    <a:lstStyle/>
                    <a:p>
                      <a:pPr algn="ctr">
                        <a:lnSpc>
                          <a:spcPct val="100000"/>
                        </a:lnSpc>
                      </a:pPr>
                      <a:r>
                        <a:rPr kumimoji="1" lang="en-US" altLang="ja-JP" sz="1600" dirty="0" smtClean="0"/>
                        <a:t>k</a:t>
                      </a:r>
                      <a:endParaRPr kumimoji="1" lang="ja-JP" altLang="en-US" sz="1600" dirty="0"/>
                    </a:p>
                  </a:txBody>
                  <a:tcPr/>
                </a:tc>
                <a:tc>
                  <a:txBody>
                    <a:bodyPr/>
                    <a:lstStyle/>
                    <a:p>
                      <a:pPr algn="l"/>
                      <a:r>
                        <a:rPr kumimoji="1" lang="ja-JP" altLang="en-US" sz="1600" dirty="0" smtClean="0"/>
                        <a:t>セグメント</a:t>
                      </a:r>
                      <a:endParaRPr kumimoji="1" lang="ja-JP" altLang="en-US" sz="1600" dirty="0"/>
                    </a:p>
                  </a:txBody>
                  <a:tcPr/>
                </a:tc>
                <a:extLst>
                  <a:ext uri="{0D108BD9-81ED-4DB2-BD59-A6C34878D82A}">
                    <a16:rowId xmlns:a16="http://schemas.microsoft.com/office/drawing/2014/main" xmlns="" val="2630953393"/>
                  </a:ext>
                </a:extLst>
              </a:tr>
            </a:tbl>
          </a:graphicData>
        </a:graphic>
      </p:graphicFrame>
      <mc:AlternateContent xmlns:mc="http://schemas.openxmlformats.org/markup-compatibility/2006" xmlns:a14="http://schemas.microsoft.com/office/drawing/2010/main">
        <mc:Choice Requires="a14">
          <p:sp>
            <p:nvSpPr>
              <p:cNvPr id="3" name="テキスト ボックス 2"/>
              <p:cNvSpPr txBox="1"/>
              <p:nvPr/>
            </p:nvSpPr>
            <p:spPr>
              <a:xfrm>
                <a:off x="2296537" y="1250512"/>
                <a:ext cx="4550926"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800" i="1" smtClean="0">
                          <a:latin typeface="Cambria Math" panose="02040503050406030204" pitchFamily="18" charset="0"/>
                        </a:rPr>
                        <m:t>ER</m:t>
                      </m:r>
                      <m:r>
                        <a:rPr kumimoji="1" lang="en-US" altLang="ja-JP" sz="2800" i="1" smtClean="0">
                          <a:latin typeface="Cambria Math" panose="02040503050406030204" pitchFamily="18" charset="0"/>
                        </a:rPr>
                        <m:t>=</m:t>
                      </m:r>
                      <m:f>
                        <m:fPr>
                          <m:ctrlPr>
                            <a:rPr kumimoji="1" lang="en-US" altLang="ja-JP" sz="2800" i="1" smtClean="0">
                              <a:latin typeface="Cambria Math" charset="0"/>
                            </a:rPr>
                          </m:ctrlPr>
                        </m:fPr>
                        <m:num>
                          <m:r>
                            <m:rPr>
                              <m:sty m:val="p"/>
                            </m:rPr>
                            <a:rPr kumimoji="1" lang="en-US" altLang="ja-JP" sz="2800" i="1">
                              <a:latin typeface="Cambria Math" panose="02040503050406030204" pitchFamily="18" charset="0"/>
                            </a:rPr>
                            <m:t>Σ</m:t>
                          </m:r>
                          <m:r>
                            <a:rPr kumimoji="1" lang="en-US" altLang="ja-JP" sz="2800" i="1">
                              <a:latin typeface="Cambria Math" panose="02040503050406030204" pitchFamily="18" charset="0"/>
                            </a:rPr>
                            <m:t>𝑆</m:t>
                          </m:r>
                          <m:d>
                            <m:dPr>
                              <m:ctrlPr>
                                <a:rPr kumimoji="1" lang="en-US" altLang="ja-JP" sz="2800" i="1">
                                  <a:latin typeface="Cambria Math" charset="0"/>
                                </a:rPr>
                              </m:ctrlPr>
                            </m:dPr>
                            <m:e>
                              <m:r>
                                <a:rPr kumimoji="1" lang="en-US" altLang="ja-JP" sz="2800" i="1">
                                  <a:latin typeface="Cambria Math" panose="02040503050406030204" pitchFamily="18" charset="0"/>
                                </a:rPr>
                                <m:t>𝑘</m:t>
                              </m:r>
                            </m:e>
                          </m:d>
                          <m:r>
                            <a:rPr kumimoji="1" lang="en-US" altLang="ja-JP" sz="2800" i="1">
                              <a:latin typeface="Cambria Math" panose="02040503050406030204" pitchFamily="18" charset="0"/>
                            </a:rPr>
                            <m:t>+</m:t>
                          </m:r>
                          <m:r>
                            <m:rPr>
                              <m:sty m:val="p"/>
                            </m:rPr>
                            <a:rPr kumimoji="1" lang="en-US" altLang="ja-JP" sz="2800" i="1">
                              <a:latin typeface="Cambria Math" panose="02040503050406030204" pitchFamily="18" charset="0"/>
                            </a:rPr>
                            <m:t>Σ</m:t>
                          </m:r>
                          <m:r>
                            <a:rPr kumimoji="1" lang="en-US" altLang="ja-JP" sz="2800" i="1">
                              <a:latin typeface="Cambria Math" panose="02040503050406030204" pitchFamily="18" charset="0"/>
                            </a:rPr>
                            <m:t>𝐷</m:t>
                          </m:r>
                          <m:d>
                            <m:dPr>
                              <m:ctrlPr>
                                <a:rPr kumimoji="1" lang="en-US" altLang="ja-JP" sz="2800" i="1">
                                  <a:latin typeface="Cambria Math" charset="0"/>
                                </a:rPr>
                              </m:ctrlPr>
                            </m:dPr>
                            <m:e>
                              <m:r>
                                <a:rPr kumimoji="1" lang="en-US" altLang="ja-JP" sz="2800" i="1">
                                  <a:latin typeface="Cambria Math" panose="02040503050406030204" pitchFamily="18" charset="0"/>
                                </a:rPr>
                                <m:t>𝑘</m:t>
                              </m:r>
                            </m:e>
                          </m:d>
                          <m:r>
                            <a:rPr kumimoji="1" lang="en-US" altLang="ja-JP" sz="2800" i="1">
                              <a:latin typeface="Cambria Math" panose="02040503050406030204" pitchFamily="18" charset="0"/>
                            </a:rPr>
                            <m:t>+</m:t>
                          </m:r>
                          <m:r>
                            <m:rPr>
                              <m:sty m:val="p"/>
                            </m:rPr>
                            <a:rPr kumimoji="1" lang="en-US" altLang="ja-JP" sz="2800" i="1">
                              <a:latin typeface="Cambria Math" panose="02040503050406030204" pitchFamily="18" charset="0"/>
                            </a:rPr>
                            <m:t>Σ</m:t>
                          </m:r>
                          <m:r>
                            <a:rPr kumimoji="1" lang="en-US" altLang="ja-JP" sz="2800" i="1">
                              <a:latin typeface="Cambria Math" panose="02040503050406030204" pitchFamily="18" charset="0"/>
                            </a:rPr>
                            <m:t>𝐼</m:t>
                          </m:r>
                          <m:d>
                            <m:dPr>
                              <m:ctrlPr>
                                <a:rPr kumimoji="1" lang="en-US" altLang="ja-JP" sz="2800" i="1">
                                  <a:latin typeface="Cambria Math" charset="0"/>
                                </a:rPr>
                              </m:ctrlPr>
                            </m:dPr>
                            <m:e>
                              <m:r>
                                <a:rPr kumimoji="1" lang="en-US" altLang="ja-JP" sz="2800" i="1">
                                  <a:latin typeface="Cambria Math" panose="02040503050406030204" pitchFamily="18" charset="0"/>
                                </a:rPr>
                                <m:t>𝑘</m:t>
                              </m:r>
                            </m:e>
                          </m:d>
                        </m:num>
                        <m:den>
                          <m:r>
                            <m:rPr>
                              <m:sty m:val="p"/>
                            </m:rPr>
                            <a:rPr kumimoji="1" lang="en-US" altLang="ja-JP" sz="2800" i="1">
                              <a:latin typeface="Cambria Math" panose="02040503050406030204" pitchFamily="18" charset="0"/>
                            </a:rPr>
                            <m:t>Σ</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m:t>
                          </m:r>
                        </m:den>
                      </m:f>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296537" y="1250512"/>
                <a:ext cx="4550926" cy="912622"/>
              </a:xfrm>
              <a:prstGeom prst="rect">
                <a:avLst/>
              </a:prstGeom>
              <a:blipFill>
                <a:blip r:embed="rId3"/>
                <a:stretch>
                  <a:fillRect/>
                </a:stretch>
              </a:blipFill>
            </p:spPr>
            <p:txBody>
              <a:bodyPr/>
              <a:lstStyle/>
              <a:p>
                <a:r>
                  <a:rPr lang="ja-JP" altLang="en-US">
                    <a:noFill/>
                  </a:rPr>
                  <a:t> </a:t>
                </a:r>
              </a:p>
            </p:txBody>
          </p:sp>
        </mc:Fallback>
      </mc:AlternateContent>
      <p:sp>
        <p:nvSpPr>
          <p:cNvPr id="5" name="日付プレースホルダー 4"/>
          <p:cNvSpPr>
            <a:spLocks noGrp="1"/>
          </p:cNvSpPr>
          <p:nvPr>
            <p:ph type="dt" sz="half" idx="10"/>
          </p:nvPr>
        </p:nvSpPr>
        <p:spPr/>
        <p:txBody>
          <a:bodyPr/>
          <a:lstStyle/>
          <a:p>
            <a:fld id="{37670CA5-5C88-D049-8F6A-FAFC9F8A5C2B}" type="datetime5">
              <a:rPr lang="ja-JP" altLang="en-US" smtClean="0"/>
              <a:t>2017/09/19</a:t>
            </a:fld>
            <a:endParaRPr lang="en-US" dirty="0"/>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4156024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28650" y="365126"/>
            <a:ext cx="8223802" cy="652305"/>
          </a:xfrm>
        </p:spPr>
        <p:txBody>
          <a:bodyPr>
            <a:normAutofit/>
          </a:bodyPr>
          <a:lstStyle/>
          <a:p>
            <a:r>
              <a:rPr lang="en-US" altLang="ja-JP" dirty="0" smtClean="0"/>
              <a:t>Event</a:t>
            </a:r>
            <a:r>
              <a:rPr kumimoji="1" lang="en-US" altLang="ja-JP" dirty="0" smtClean="0"/>
              <a:t>-Base</a:t>
            </a:r>
            <a:r>
              <a:rPr kumimoji="1" lang="ja-JP" altLang="en-US" dirty="0" smtClean="0"/>
              <a:t>のエラー率と</a:t>
            </a:r>
            <a:r>
              <a:rPr kumimoji="1" lang="en-US" altLang="ja-JP" dirty="0" smtClean="0"/>
              <a:t>F-</a:t>
            </a:r>
            <a:r>
              <a:rPr kumimoji="1" lang="ja-JP" altLang="en-US" dirty="0" smtClean="0"/>
              <a:t>スコア</a:t>
            </a:r>
            <a:endParaRPr kumimoji="1" lang="ja-JP" altLang="en-US" dirty="0"/>
          </a:p>
        </p:txBody>
      </p:sp>
      <p:pic>
        <p:nvPicPr>
          <p:cNvPr id="8" name="コンテンツ プレースホルダー 7"/>
          <p:cNvPicPr>
            <a:picLocks noGrp="1" noChangeAspect="1"/>
          </p:cNvPicPr>
          <p:nvPr>
            <p:ph idx="1"/>
          </p:nvPr>
        </p:nvPicPr>
        <p:blipFill rotWithShape="1">
          <a:blip r:embed="rId3">
            <a:extLst>
              <a:ext uri="{28A0092B-C50C-407E-A947-70E740481C1C}">
                <a14:useLocalDpi xmlns:a14="http://schemas.microsoft.com/office/drawing/2010/main" val="0"/>
              </a:ext>
            </a:extLst>
          </a:blip>
          <a:srcRect b="12067"/>
          <a:stretch/>
        </p:blipFill>
        <p:spPr>
          <a:xfrm>
            <a:off x="4632973" y="1108723"/>
            <a:ext cx="3838821" cy="2193278"/>
          </a:xfrm>
        </p:spPr>
      </p:pic>
      <p:sp>
        <p:nvSpPr>
          <p:cNvPr id="2" name="日付プレースホルダー 1"/>
          <p:cNvSpPr>
            <a:spLocks noGrp="1"/>
          </p:cNvSpPr>
          <p:nvPr>
            <p:ph type="dt" sz="half" idx="10"/>
          </p:nvPr>
        </p:nvSpPr>
        <p:spPr/>
        <p:txBody>
          <a:bodyPr/>
          <a:lstStyle/>
          <a:p>
            <a:fld id="{A1D6D1A3-C68A-BD42-857C-0D425F8F1A07}" type="datetime5">
              <a:rPr lang="ja-JP" altLang="en-US" smtClean="0"/>
              <a:t>2017/09/19</a:t>
            </a:fld>
            <a:endParaRPr lang="en-US" dirty="0"/>
          </a:p>
        </p:txBody>
      </p:sp>
      <p:sp>
        <p:nvSpPr>
          <p:cNvPr id="3" name="スライド番号プレースホルダー 2"/>
          <p:cNvSpPr>
            <a:spLocks noGrp="1"/>
          </p:cNvSpPr>
          <p:nvPr>
            <p:ph type="sldNum" sz="quarter" idx="12"/>
          </p:nvPr>
        </p:nvSpPr>
        <p:spPr/>
        <p:txBody>
          <a:bodyPr/>
          <a:lstStyle/>
          <a:p>
            <a:fld id="{6113E31D-E2AB-40D1-8B51-AFA5AFEF393A}" type="slidenum">
              <a:rPr lang="en-US" smtClean="0"/>
              <a:t>14</a:t>
            </a:fld>
            <a:endParaRPr lang="en-US"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3" y="1329630"/>
            <a:ext cx="3810010" cy="3371556"/>
          </a:xfrm>
          <a:prstGeom prst="rect">
            <a:avLst/>
          </a:prstGeom>
        </p:spPr>
      </p:pic>
      <p:grpSp>
        <p:nvGrpSpPr>
          <p:cNvPr id="12" name="グループ化 11"/>
          <p:cNvGrpSpPr/>
          <p:nvPr/>
        </p:nvGrpSpPr>
        <p:grpSpPr>
          <a:xfrm>
            <a:off x="8563138" y="1488852"/>
            <a:ext cx="475953" cy="1642170"/>
            <a:chOff x="8813316" y="2149252"/>
            <a:chExt cx="475953" cy="1642170"/>
          </a:xfrm>
        </p:grpSpPr>
        <p:cxnSp>
          <p:nvCxnSpPr>
            <p:cNvPr id="10" name="直線矢印コネクタ 9"/>
            <p:cNvCxnSpPr/>
            <p:nvPr/>
          </p:nvCxnSpPr>
          <p:spPr>
            <a:xfrm>
              <a:off x="8813316" y="2149252"/>
              <a:ext cx="0" cy="164217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 name="テキスト ボックス 10"/>
            <p:cNvSpPr txBox="1"/>
            <p:nvPr/>
          </p:nvSpPr>
          <p:spPr>
            <a:xfrm>
              <a:off x="8827604" y="2444071"/>
              <a:ext cx="461665" cy="1052532"/>
            </a:xfrm>
            <a:prstGeom prst="rect">
              <a:avLst/>
            </a:prstGeom>
            <a:noFill/>
          </p:spPr>
          <p:txBody>
            <a:bodyPr vert="eaVert" wrap="square" rtlCol="0">
              <a:spAutoFit/>
            </a:bodyPr>
            <a:lstStyle/>
            <a:p>
              <a:r>
                <a:rPr kumimoji="1" lang="en-US" altLang="ja-JP" dirty="0" smtClean="0"/>
                <a:t>Class-wise</a:t>
              </a:r>
              <a:endParaRPr kumimoji="1" lang="ja-JP" altLang="en-US" dirty="0"/>
            </a:p>
          </p:txBody>
        </p:sp>
      </p:grpSp>
      <p:grpSp>
        <p:nvGrpSpPr>
          <p:cNvPr id="17" name="グループ化 16"/>
          <p:cNvGrpSpPr/>
          <p:nvPr/>
        </p:nvGrpSpPr>
        <p:grpSpPr>
          <a:xfrm>
            <a:off x="4876799" y="3447595"/>
            <a:ext cx="3532565" cy="369332"/>
            <a:chOff x="4876799" y="3447595"/>
            <a:chExt cx="3532565" cy="369332"/>
          </a:xfrm>
        </p:grpSpPr>
        <p:cxnSp>
          <p:nvCxnSpPr>
            <p:cNvPr id="14" name="直線矢印コネクタ 13"/>
            <p:cNvCxnSpPr/>
            <p:nvPr/>
          </p:nvCxnSpPr>
          <p:spPr>
            <a:xfrm>
              <a:off x="4876799" y="3477744"/>
              <a:ext cx="3532565" cy="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5" name="テキスト ボックス 14"/>
            <p:cNvSpPr txBox="1"/>
            <p:nvPr/>
          </p:nvSpPr>
          <p:spPr>
            <a:xfrm>
              <a:off x="6030797" y="3447595"/>
              <a:ext cx="1224569" cy="369332"/>
            </a:xfrm>
            <a:prstGeom prst="rect">
              <a:avLst/>
            </a:prstGeom>
            <a:noFill/>
          </p:spPr>
          <p:txBody>
            <a:bodyPr wrap="square" rtlCol="0">
              <a:spAutoFit/>
            </a:bodyPr>
            <a:lstStyle/>
            <a:p>
              <a:r>
                <a:rPr kumimoji="1" lang="en-US" altLang="ja-JP" dirty="0" smtClean="0"/>
                <a:t>event-wise</a:t>
              </a:r>
              <a:endParaRPr kumimoji="1" lang="ja-JP" altLang="en-US" dirty="0"/>
            </a:p>
          </p:txBody>
        </p:sp>
      </p:grpSp>
    </p:spTree>
    <p:extLst>
      <p:ext uri="{BB962C8B-B14F-4D97-AF65-F5344CB8AC3E}">
        <p14:creationId xmlns:p14="http://schemas.microsoft.com/office/powerpoint/2010/main" val="2612232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28650" y="365126"/>
            <a:ext cx="8223802" cy="652305"/>
          </a:xfrm>
        </p:spPr>
        <p:txBody>
          <a:bodyPr>
            <a:normAutofit/>
          </a:bodyPr>
          <a:lstStyle/>
          <a:p>
            <a:r>
              <a:rPr lang="en-US" altLang="ja-JP" dirty="0" smtClean="0"/>
              <a:t>Event</a:t>
            </a:r>
            <a:r>
              <a:rPr kumimoji="1" lang="en-US" altLang="ja-JP" dirty="0" smtClean="0"/>
              <a:t>-Base</a:t>
            </a:r>
            <a:r>
              <a:rPr kumimoji="1" lang="ja-JP" altLang="en-US" dirty="0" smtClean="0"/>
              <a:t>のエラー率と</a:t>
            </a:r>
            <a:r>
              <a:rPr kumimoji="1" lang="en-US" altLang="ja-JP" dirty="0" smtClean="0"/>
              <a:t>F-</a:t>
            </a:r>
            <a:r>
              <a:rPr kumimoji="1" lang="ja-JP" altLang="en-US" dirty="0" smtClean="0"/>
              <a:t>スコア</a:t>
            </a:r>
            <a:endParaRPr kumimoji="1" lang="ja-JP" altLang="en-US" dirty="0"/>
          </a:p>
        </p:txBody>
      </p:sp>
      <p:sp>
        <p:nvSpPr>
          <p:cNvPr id="2" name="日付プレースホルダー 1"/>
          <p:cNvSpPr>
            <a:spLocks noGrp="1"/>
          </p:cNvSpPr>
          <p:nvPr>
            <p:ph type="dt" sz="half" idx="10"/>
          </p:nvPr>
        </p:nvSpPr>
        <p:spPr/>
        <p:txBody>
          <a:bodyPr/>
          <a:lstStyle/>
          <a:p>
            <a:fld id="{A1D6D1A3-C68A-BD42-857C-0D425F8F1A07}" type="datetime5">
              <a:rPr lang="ja-JP" altLang="en-US" smtClean="0"/>
              <a:t>2017/09/19</a:t>
            </a:fld>
            <a:endParaRPr lang="en-US" dirty="0"/>
          </a:p>
        </p:txBody>
      </p:sp>
      <p:sp>
        <p:nvSpPr>
          <p:cNvPr id="3" name="スライド番号プレースホルダー 2"/>
          <p:cNvSpPr>
            <a:spLocks noGrp="1"/>
          </p:cNvSpPr>
          <p:nvPr>
            <p:ph type="sldNum" sz="quarter" idx="12"/>
          </p:nvPr>
        </p:nvSpPr>
        <p:spPr/>
        <p:txBody>
          <a:bodyPr/>
          <a:lstStyle/>
          <a:p>
            <a:fld id="{6113E31D-E2AB-40D1-8B51-AFA5AFEF393A}" type="slidenum">
              <a:rPr lang="en-US" smtClean="0"/>
              <a:t>15</a:t>
            </a:fld>
            <a:endParaRPr lang="en-US" dirty="0"/>
          </a:p>
        </p:txBody>
      </p:sp>
      <p:pic>
        <p:nvPicPr>
          <p:cNvPr id="13" name="コンテンツ プレースホルダー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8033" y="1135736"/>
            <a:ext cx="8307934" cy="5150764"/>
          </a:xfrm>
        </p:spPr>
      </p:pic>
    </p:spTree>
    <p:extLst>
      <p:ext uri="{BB962C8B-B14F-4D97-AF65-F5344CB8AC3E}">
        <p14:creationId xmlns:p14="http://schemas.microsoft.com/office/powerpoint/2010/main" val="249327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 13"/>
          <p:cNvGraphicFramePr>
            <a:graphicFrameLocks noGrp="1"/>
          </p:cNvGraphicFramePr>
          <p:nvPr>
            <p:extLst>
              <p:ext uri="{D42A27DB-BD31-4B8C-83A1-F6EECF244321}">
                <p14:modId xmlns:p14="http://schemas.microsoft.com/office/powerpoint/2010/main" val="3681178353"/>
              </p:ext>
            </p:extLst>
          </p:nvPr>
        </p:nvGraphicFramePr>
        <p:xfrm>
          <a:off x="628650" y="2900680"/>
          <a:ext cx="7886700" cy="3418840"/>
        </p:xfrm>
        <a:graphic>
          <a:graphicData uri="http://schemas.openxmlformats.org/drawingml/2006/table">
            <a:tbl>
              <a:tblPr firstRow="1" bandRow="1">
                <a:tableStyleId>{5C22544A-7EE6-4342-B048-85BDC9FD1C3A}</a:tableStyleId>
              </a:tblPr>
              <a:tblGrid>
                <a:gridCol w="1926660">
                  <a:extLst>
                    <a:ext uri="{9D8B030D-6E8A-4147-A177-3AD203B41FA5}">
                      <a16:colId xmlns:a16="http://schemas.microsoft.com/office/drawing/2014/main" xmlns="" val="20000"/>
                    </a:ext>
                  </a:extLst>
                </a:gridCol>
                <a:gridCol w="5960040">
                  <a:extLst>
                    <a:ext uri="{9D8B030D-6E8A-4147-A177-3AD203B41FA5}">
                      <a16:colId xmlns:a16="http://schemas.microsoft.com/office/drawing/2014/main" xmlns="" val="20001"/>
                    </a:ext>
                  </a:extLst>
                </a:gridCol>
              </a:tblGrid>
              <a:tr h="37084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extLst>
                  <a:ext uri="{0D108BD9-81ED-4DB2-BD59-A6C34878D82A}">
                    <a16:rowId xmlns:a16="http://schemas.microsoft.com/office/drawing/2014/main" xmlns="" val="10000"/>
                  </a:ext>
                </a:extLst>
              </a:tr>
              <a:tr h="370840">
                <a:tc>
                  <a:txBody>
                    <a:bodyPr/>
                    <a:lstStyle/>
                    <a:p>
                      <a:pPr algn="ctr"/>
                      <a:r>
                        <a:rPr kumimoji="1" lang="en-US" altLang="ja-JP" dirty="0" smtClean="0"/>
                        <a:t>TP</a:t>
                      </a:r>
                      <a:endParaRPr kumimoji="1" lang="ja-JP" altLang="en-US" dirty="0"/>
                    </a:p>
                  </a:txBody>
                  <a:tcPr/>
                </a:tc>
                <a:tc>
                  <a:txBody>
                    <a:bodyPr/>
                    <a:lstStyle/>
                    <a:p>
                      <a:pPr algn="l"/>
                      <a:r>
                        <a:rPr kumimoji="1" lang="ja-JP" altLang="en-US" dirty="0" smtClean="0"/>
                        <a:t>正しく検出されたイベント</a:t>
                      </a:r>
                      <a:endParaRPr kumimoji="1" lang="ja-JP" altLang="en-US" dirty="0"/>
                    </a:p>
                  </a:txBody>
                  <a:tcPr/>
                </a:tc>
                <a:extLst>
                  <a:ext uri="{0D108BD9-81ED-4DB2-BD59-A6C34878D82A}">
                    <a16:rowId xmlns:a16="http://schemas.microsoft.com/office/drawing/2014/main" xmlns="" val="10001"/>
                  </a:ext>
                </a:extLst>
              </a:tr>
              <a:tr h="370840">
                <a:tc>
                  <a:txBody>
                    <a:bodyPr/>
                    <a:lstStyle/>
                    <a:p>
                      <a:pPr algn="ctr"/>
                      <a:r>
                        <a:rPr kumimoji="1" lang="en-US" altLang="ja-JP" dirty="0" smtClean="0"/>
                        <a:t>FP</a:t>
                      </a:r>
                      <a:endParaRPr kumimoji="1" lang="ja-JP" altLang="en-US" dirty="0"/>
                    </a:p>
                  </a:txBody>
                  <a:tcPr/>
                </a:tc>
                <a:tc>
                  <a:txBody>
                    <a:bodyPr/>
                    <a:lstStyle/>
                    <a:p>
                      <a:pPr algn="l"/>
                      <a:r>
                        <a:rPr kumimoji="1" lang="ja-JP" altLang="en-US" dirty="0" smtClean="0"/>
                        <a:t>システムでのみ間違って出力されているイベント</a:t>
                      </a:r>
                      <a:endParaRPr kumimoji="1" lang="ja-JP" altLang="en-US" dirty="0"/>
                    </a:p>
                  </a:txBody>
                  <a:tcPr/>
                </a:tc>
                <a:extLst>
                  <a:ext uri="{0D108BD9-81ED-4DB2-BD59-A6C34878D82A}">
                    <a16:rowId xmlns:a16="http://schemas.microsoft.com/office/drawing/2014/main" xmlns="" val="10002"/>
                  </a:ext>
                </a:extLst>
              </a:tr>
              <a:tr h="370840">
                <a:tc>
                  <a:txBody>
                    <a:bodyPr/>
                    <a:lstStyle/>
                    <a:p>
                      <a:pPr algn="ctr"/>
                      <a:r>
                        <a:rPr kumimoji="1" lang="en-US" altLang="ja-JP" dirty="0" smtClean="0"/>
                        <a:t>FN</a:t>
                      </a:r>
                      <a:endParaRPr kumimoji="1" lang="ja-JP" altLang="en-US" dirty="0"/>
                    </a:p>
                  </a:txBody>
                  <a:tcPr/>
                </a:tc>
                <a:tc>
                  <a:txBody>
                    <a:bodyPr/>
                    <a:lstStyle/>
                    <a:p>
                      <a:pPr algn="l"/>
                      <a:r>
                        <a:rPr kumimoji="1" lang="ja-JP" altLang="en-US" dirty="0" smtClean="0"/>
                        <a:t>システムからの出力に同じラベルのイベントが存在しないイベント</a:t>
                      </a:r>
                      <a:endParaRPr kumimoji="1" lang="ja-JP" altLang="en-US" dirty="0"/>
                    </a:p>
                  </a:txBody>
                  <a:tcPr/>
                </a:tc>
                <a:extLst>
                  <a:ext uri="{0D108BD9-81ED-4DB2-BD59-A6C34878D82A}">
                    <a16:rowId xmlns:a16="http://schemas.microsoft.com/office/drawing/2014/main" xmlns="" val="10003"/>
                  </a:ext>
                </a:extLst>
              </a:tr>
              <a:tr h="370840">
                <a:tc>
                  <a:txBody>
                    <a:bodyPr/>
                    <a:lstStyle/>
                    <a:p>
                      <a:pPr algn="ctr"/>
                      <a:r>
                        <a:rPr kumimoji="1" lang="en-US" altLang="ja-JP" dirty="0" smtClean="0"/>
                        <a:t>S</a:t>
                      </a:r>
                      <a:endParaRPr kumimoji="1" lang="ja-JP" altLang="en-US" dirty="0"/>
                    </a:p>
                  </a:txBody>
                  <a:tcPr/>
                </a:tc>
                <a:tc>
                  <a:txBody>
                    <a:bodyPr/>
                    <a:lstStyle/>
                    <a:p>
                      <a:pPr algn="l"/>
                      <a:r>
                        <a:rPr kumimoji="1" lang="ja-JP" altLang="en-US" sz="1600" dirty="0" smtClean="0"/>
                        <a:t>間違ったラベルをアクティブとして出力</a:t>
                      </a:r>
                      <a:endParaRPr kumimoji="1" lang="en-US" altLang="ja-JP" sz="1600" dirty="0" smtClean="0"/>
                    </a:p>
                    <a:p>
                      <a:pPr algn="l"/>
                      <a:r>
                        <a:rPr kumimoji="1" lang="en-US" altLang="ja-JP" sz="1600" dirty="0" smtClean="0"/>
                        <a:t>(</a:t>
                      </a:r>
                      <a:r>
                        <a:rPr kumimoji="1" lang="ja-JP" altLang="en-US" sz="1600" dirty="0" smtClean="0"/>
                        <a:t>正しいイベントを検出出来なかったが、何らかのイベントを検出した場合</a:t>
                      </a:r>
                      <a:r>
                        <a:rPr kumimoji="1" lang="en-US" altLang="ja-JP" sz="1600" dirty="0" smtClean="0"/>
                        <a:t>)</a:t>
                      </a:r>
                      <a:endParaRPr kumimoji="1" lang="ja-JP" altLang="en-US" sz="1600" dirty="0"/>
                    </a:p>
                  </a:txBody>
                  <a:tcPr/>
                </a:tc>
                <a:extLst>
                  <a:ext uri="{0D108BD9-81ED-4DB2-BD59-A6C34878D82A}">
                    <a16:rowId xmlns:a16="http://schemas.microsoft.com/office/drawing/2014/main" xmlns="" val="10004"/>
                  </a:ext>
                </a:extLst>
              </a:tr>
              <a:tr h="370840">
                <a:tc>
                  <a:txBody>
                    <a:bodyPr/>
                    <a:lstStyle/>
                    <a:p>
                      <a:pPr algn="ctr"/>
                      <a:r>
                        <a:rPr kumimoji="1" lang="en-US" altLang="ja-JP" dirty="0" smtClean="0"/>
                        <a:t>I</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FP(</a:t>
                      </a:r>
                      <a:r>
                        <a:rPr kumimoji="1" lang="ja-JP" altLang="en-US" dirty="0" smtClean="0"/>
                        <a:t>偽陽性</a:t>
                      </a:r>
                      <a:r>
                        <a:rPr kumimoji="1" lang="en-US" altLang="ja-JP" dirty="0" smtClean="0"/>
                        <a:t>)</a:t>
                      </a:r>
                      <a:endParaRPr kumimoji="1" lang="ja-JP" altLang="en-US" dirty="0"/>
                    </a:p>
                  </a:txBody>
                  <a:tcPr/>
                </a:tc>
                <a:extLst>
                  <a:ext uri="{0D108BD9-81ED-4DB2-BD59-A6C34878D82A}">
                    <a16:rowId xmlns:a16="http://schemas.microsoft.com/office/drawing/2014/main" xmlns="" val="10005"/>
                  </a:ext>
                </a:extLst>
              </a:tr>
              <a:tr h="370840">
                <a:tc>
                  <a:txBody>
                    <a:bodyPr/>
                    <a:lstStyle/>
                    <a:p>
                      <a:pPr algn="ctr"/>
                      <a:r>
                        <a:rPr kumimoji="1" lang="en-US" altLang="ja-JP" dirty="0" smtClean="0"/>
                        <a:t>D</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FN(</a:t>
                      </a:r>
                      <a:r>
                        <a:rPr kumimoji="1" lang="ja-JP" altLang="en-US" dirty="0" smtClean="0"/>
                        <a:t>偽陰性</a:t>
                      </a:r>
                      <a:r>
                        <a:rPr kumimoji="1" lang="en-US" altLang="ja-JP" dirty="0" smtClean="0"/>
                        <a:t>)</a:t>
                      </a:r>
                      <a:endParaRPr kumimoji="1" lang="ja-JP" altLang="en-US" dirty="0"/>
                    </a:p>
                  </a:txBody>
                  <a:tcPr/>
                </a:tc>
                <a:extLst>
                  <a:ext uri="{0D108BD9-81ED-4DB2-BD59-A6C34878D82A}">
                    <a16:rowId xmlns:a16="http://schemas.microsoft.com/office/drawing/2014/main" xmlns="" val="10006"/>
                  </a:ext>
                </a:extLst>
              </a:tr>
              <a:tr h="370840">
                <a:tc>
                  <a:txBody>
                    <a:bodyPr/>
                    <a:lstStyle/>
                    <a:p>
                      <a:pPr algn="ctr"/>
                      <a:r>
                        <a:rPr kumimoji="1" lang="en-US" altLang="ja-JP" dirty="0" smtClean="0"/>
                        <a:t>N</a:t>
                      </a:r>
                      <a:endParaRPr kumimoji="1" lang="ja-JP" altLang="en-US" dirty="0"/>
                    </a:p>
                  </a:txBody>
                  <a:tcPr/>
                </a:tc>
                <a:tc>
                  <a:txBody>
                    <a:bodyPr/>
                    <a:lstStyle/>
                    <a:p>
                      <a:pPr algn="l"/>
                      <a:r>
                        <a:rPr kumimoji="1" lang="ja-JP" altLang="en-US" dirty="0" smtClean="0"/>
                        <a:t>総数</a:t>
                      </a:r>
                      <a:endParaRPr kumimoji="1" lang="ja-JP" altLang="en-US" dirty="0"/>
                    </a:p>
                  </a:txBody>
                  <a:tcPr/>
                </a:tc>
                <a:extLst>
                  <a:ext uri="{0D108BD9-81ED-4DB2-BD59-A6C34878D82A}">
                    <a16:rowId xmlns:a16="http://schemas.microsoft.com/office/drawing/2014/main" xmlns="" val="10007"/>
                  </a:ext>
                </a:extLst>
              </a:tr>
            </a:tbl>
          </a:graphicData>
        </a:graphic>
      </p:graphicFrame>
      <mc:AlternateContent xmlns:mc="http://schemas.openxmlformats.org/markup-compatibility/2006" xmlns:a14="http://schemas.microsoft.com/office/drawing/2010/main">
        <mc:Choice Requires="a14">
          <p:sp>
            <p:nvSpPr>
              <p:cNvPr id="6" name="テキスト ボックス 5"/>
              <p:cNvSpPr txBox="1"/>
              <p:nvPr/>
            </p:nvSpPr>
            <p:spPr>
              <a:xfrm>
                <a:off x="5077249" y="1375282"/>
                <a:ext cx="2380075" cy="9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f>
                        <m:fPr>
                          <m:ctrlPr>
                            <a:rPr kumimoji="1" lang="en-US" altLang="ja-JP" sz="3200" b="0" i="1" smtClean="0">
                              <a:latin typeface="Cambria Math"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𝑅</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𝑅</m:t>
                          </m:r>
                        </m:den>
                      </m:f>
                    </m:oMath>
                  </m:oMathPara>
                </a14:m>
                <a:endParaRPr kumimoji="1" lang="ja-JP" altLang="en-US" sz="32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077249" y="1375282"/>
                <a:ext cx="2380075" cy="94622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1313187" y="1375282"/>
                <a:ext cx="2824363" cy="933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𝐸𝑅</m:t>
                      </m:r>
                      <m:r>
                        <a:rPr kumimoji="1" lang="en-US" altLang="ja-JP" sz="3200" b="0" i="1" smtClean="0">
                          <a:latin typeface="Cambria Math" panose="02040503050406030204" pitchFamily="18" charset="0"/>
                        </a:rPr>
                        <m:t>=</m:t>
                      </m:r>
                      <m:f>
                        <m:fPr>
                          <m:ctrlPr>
                            <a:rPr kumimoji="1" lang="en-US" altLang="ja-JP" sz="3200" b="0" i="1" smtClean="0">
                              <a:latin typeface="Cambria Math" charset="0"/>
                            </a:rPr>
                          </m:ctrlPr>
                        </m:fPr>
                        <m:num>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𝐷</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𝐼</m:t>
                          </m:r>
                        </m:num>
                        <m:den>
                          <m:r>
                            <a:rPr kumimoji="1" lang="en-US" altLang="ja-JP" sz="3200" b="0" i="1" smtClean="0">
                              <a:latin typeface="Cambria Math" panose="02040503050406030204" pitchFamily="18" charset="0"/>
                            </a:rPr>
                            <m:t>𝑁</m:t>
                          </m:r>
                        </m:den>
                      </m:f>
                    </m:oMath>
                  </m:oMathPara>
                </a14:m>
                <a:endParaRPr kumimoji="1" lang="ja-JP" altLang="en-US" sz="32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313187" y="1375282"/>
                <a:ext cx="2824363" cy="933397"/>
              </a:xfrm>
              <a:prstGeom prst="rect">
                <a:avLst/>
              </a:prstGeom>
              <a:blipFill>
                <a:blip r:embed="rId3"/>
                <a:stretch>
                  <a:fillRect/>
                </a:stretch>
              </a:blipFill>
            </p:spPr>
            <p:txBody>
              <a:bodyPr/>
              <a:lstStyle/>
              <a:p>
                <a:r>
                  <a:rPr lang="ja-JP" altLang="en-US">
                    <a:noFill/>
                  </a:rPr>
                  <a:t> </a:t>
                </a:r>
              </a:p>
            </p:txBody>
          </p:sp>
        </mc:Fallback>
      </mc:AlternateContent>
      <p:sp>
        <p:nvSpPr>
          <p:cNvPr id="3" name="日付プレースホルダー 2"/>
          <p:cNvSpPr>
            <a:spLocks noGrp="1"/>
          </p:cNvSpPr>
          <p:nvPr>
            <p:ph type="dt" sz="half" idx="10"/>
          </p:nvPr>
        </p:nvSpPr>
        <p:spPr/>
        <p:txBody>
          <a:bodyPr/>
          <a:lstStyle/>
          <a:p>
            <a:fld id="{D8E55236-5C18-2D42-9FF5-1C1D476C6C13}" type="datetime5">
              <a:rPr lang="ja-JP" altLang="en-US" smtClean="0"/>
              <a:t>2017/09/19</a:t>
            </a:fld>
            <a:endParaRPr 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16</a:t>
            </a:fld>
            <a:endParaRPr lang="en-US" dirty="0"/>
          </a:p>
        </p:txBody>
      </p:sp>
      <p:sp>
        <p:nvSpPr>
          <p:cNvPr id="10" name="タイトル 1"/>
          <p:cNvSpPr txBox="1">
            <a:spLocks/>
          </p:cNvSpPr>
          <p:nvPr/>
        </p:nvSpPr>
        <p:spPr>
          <a:xfrm>
            <a:off x="628650" y="365126"/>
            <a:ext cx="8223802" cy="652305"/>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kumimoji="1" sz="4000" b="0" i="0" kern="1200" spc="-38" baseline="0">
                <a:solidFill>
                  <a:schemeClr val="accent2"/>
                </a:solidFill>
                <a:latin typeface="Yu Gothic Medium" charset="-128"/>
                <a:ea typeface="Yu Gothic Medium" charset="-128"/>
                <a:cs typeface="Yu Gothic Medium" charset="-128"/>
              </a:defRPr>
            </a:lvl1pPr>
          </a:lstStyle>
          <a:p>
            <a:r>
              <a:rPr lang="en-US" altLang="ja-JP" dirty="0" smtClean="0"/>
              <a:t>Event-Base</a:t>
            </a:r>
            <a:r>
              <a:rPr lang="ja-JP" altLang="en-US" dirty="0" smtClean="0"/>
              <a:t>のエラー率と</a:t>
            </a:r>
            <a:r>
              <a:rPr lang="en-US" altLang="ja-JP" dirty="0" smtClean="0"/>
              <a:t>F-</a:t>
            </a:r>
            <a:r>
              <a:rPr lang="ja-JP" altLang="en-US" dirty="0" smtClean="0"/>
              <a:t>スコア</a:t>
            </a:r>
            <a:endParaRPr lang="ja-JP" altLang="en-US" dirty="0"/>
          </a:p>
        </p:txBody>
      </p:sp>
    </p:spTree>
    <p:extLst>
      <p:ext uri="{BB962C8B-B14F-4D97-AF65-F5344CB8AC3E}">
        <p14:creationId xmlns:p14="http://schemas.microsoft.com/office/powerpoint/2010/main" val="3280524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4" name="日付プレースホルダー 3"/>
          <p:cNvSpPr>
            <a:spLocks noGrp="1"/>
          </p:cNvSpPr>
          <p:nvPr>
            <p:ph type="dt" sz="half" idx="10"/>
          </p:nvPr>
        </p:nvSpPr>
        <p:spPr/>
        <p:txBody>
          <a:bodyPr/>
          <a:lstStyle/>
          <a:p>
            <a:fld id="{AB90988F-91F0-4348-931D-4AA72A2E040D}"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17</a:t>
            </a:fld>
            <a:endParaRPr lang="en-US" dirty="0"/>
          </a:p>
        </p:txBody>
      </p:sp>
      <p:graphicFrame>
        <p:nvGraphicFramePr>
          <p:cNvPr id="10" name="コンテンツ プレースホルダー 3"/>
          <p:cNvGraphicFramePr>
            <a:graphicFrameLocks noGrp="1"/>
          </p:cNvGraphicFramePr>
          <p:nvPr>
            <p:ph idx="1"/>
            <p:extLst>
              <p:ext uri="{D42A27DB-BD31-4B8C-83A1-F6EECF244321}">
                <p14:modId xmlns:p14="http://schemas.microsoft.com/office/powerpoint/2010/main" val="286171631"/>
              </p:ext>
            </p:extLst>
          </p:nvPr>
        </p:nvGraphicFramePr>
        <p:xfrm>
          <a:off x="822959" y="1679628"/>
          <a:ext cx="7886700" cy="1112520"/>
        </p:xfrm>
        <a:graphic>
          <a:graphicData uri="http://schemas.openxmlformats.org/drawingml/2006/table">
            <a:tbl>
              <a:tblPr firstRow="1" bandRow="1">
                <a:tableStyleId>{5C22544A-7EE6-4342-B048-85BDC9FD1C3A}</a:tableStyleId>
              </a:tblPr>
              <a:tblGrid>
                <a:gridCol w="1914134"/>
                <a:gridCol w="1240546"/>
                <a:gridCol w="1577340"/>
                <a:gridCol w="1577340"/>
                <a:gridCol w="1577340"/>
              </a:tblGrid>
              <a:tr h="370840">
                <a:tc>
                  <a:txBody>
                    <a:bodyPr/>
                    <a:lstStyle/>
                    <a:p>
                      <a:r>
                        <a:rPr kumimoji="1" lang="en-US" altLang="ja-JP" dirty="0" smtClean="0"/>
                        <a:t>Developments</a:t>
                      </a:r>
                      <a:r>
                        <a:rPr kumimoji="1" lang="ja-JP" altLang="en-US" baseline="0" dirty="0" smtClean="0"/>
                        <a:t> </a:t>
                      </a:r>
                      <a:r>
                        <a:rPr kumimoji="1" lang="en-US" altLang="ja-JP" baseline="0" dirty="0" smtClean="0"/>
                        <a:t>dataset</a:t>
                      </a:r>
                      <a:endParaRPr kumimoji="1" lang="ja-JP" altLang="en-US" dirty="0"/>
                    </a:p>
                  </a:txBody>
                  <a:tcPr/>
                </a:tc>
                <a:tc gridSpan="2">
                  <a:txBody>
                    <a:bodyPr/>
                    <a:lstStyle/>
                    <a:p>
                      <a:r>
                        <a:rPr kumimoji="1" lang="en-US" altLang="ja-JP" dirty="0" err="1" smtClean="0"/>
                        <a:t>SegmentBase</a:t>
                      </a:r>
                      <a:endParaRPr kumimoji="1" lang="ja-JP" alt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kumimoji="1" lang="en-US" altLang="ja-JP" dirty="0" err="1" smtClean="0"/>
                        <a:t>EventBase</a:t>
                      </a:r>
                      <a:endParaRPr kumimoji="1" lang="ja-JP" altLang="en-US" dirty="0"/>
                    </a:p>
                  </a:txBody>
                  <a:tcPr/>
                </a:tc>
                <a:tc>
                  <a:txBody>
                    <a:bodyPr/>
                    <a:lstStyle/>
                    <a:p>
                      <a:endParaRPr kumimoji="1" lang="ja-JP" altLang="en-US" dirty="0"/>
                    </a:p>
                  </a:txBody>
                  <a:tcPr/>
                </a:tc>
              </a:tr>
              <a:tr h="370840">
                <a:tc>
                  <a:txBody>
                    <a:bodyPr/>
                    <a:lstStyle/>
                    <a:p>
                      <a:endParaRPr kumimoji="1" lang="ja-JP" altLang="en-US" dirty="0"/>
                    </a:p>
                  </a:txBody>
                  <a:tcPr/>
                </a:tc>
                <a:tc>
                  <a:txBody>
                    <a:bodyPr/>
                    <a:lstStyle/>
                    <a:p>
                      <a:r>
                        <a:rPr kumimoji="1" lang="en-US" altLang="ja-JP" dirty="0" smtClean="0"/>
                        <a:t>F</a:t>
                      </a:r>
                      <a:r>
                        <a:rPr kumimoji="1" lang="ja-JP" altLang="en-US" dirty="0" smtClean="0"/>
                        <a:t>スコア</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Error</a:t>
                      </a:r>
                      <a:r>
                        <a:rPr kumimoji="1" lang="ja-JP" altLang="en-US" dirty="0" smtClean="0"/>
                        <a:t>率</a:t>
                      </a:r>
                    </a:p>
                  </a:txBody>
                  <a:tcPr/>
                </a:tc>
                <a:tc>
                  <a:txBody>
                    <a:bodyPr/>
                    <a:lstStyle/>
                    <a:p>
                      <a:r>
                        <a:rPr kumimoji="1" lang="en-US" altLang="ja-JP" dirty="0" smtClean="0"/>
                        <a:t>F</a:t>
                      </a:r>
                      <a:r>
                        <a:rPr kumimoji="1" lang="ja-JP" altLang="en-US" dirty="0" smtClean="0"/>
                        <a:t>スコア</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Error</a:t>
                      </a:r>
                      <a:r>
                        <a:rPr kumimoji="1" lang="ja-JP" altLang="en-US" dirty="0" smtClean="0"/>
                        <a:t>率</a:t>
                      </a:r>
                    </a:p>
                  </a:txBody>
                  <a:tcPr/>
                </a:tc>
              </a:tr>
              <a:tr h="370840">
                <a:tc>
                  <a:txBody>
                    <a:bodyPr/>
                    <a:lstStyle/>
                    <a:p>
                      <a:pPr algn="l"/>
                      <a:r>
                        <a:rPr kumimoji="1" lang="en-US" altLang="ja-JP" sz="1800" dirty="0" smtClean="0"/>
                        <a:t>Baseline</a:t>
                      </a:r>
                      <a:endParaRPr kumimoji="1" lang="ja-JP" altLang="en-US" sz="1800" dirty="0"/>
                    </a:p>
                  </a:txBody>
                  <a:tcPr/>
                </a:tc>
                <a:tc>
                  <a:txBody>
                    <a:bodyPr/>
                    <a:lstStyle/>
                    <a:p>
                      <a:pPr algn="r"/>
                      <a:r>
                        <a:rPr lang="en-US" altLang="ja-JP" sz="1800" dirty="0" smtClean="0"/>
                        <a:t>56.70</a:t>
                      </a:r>
                      <a:endParaRPr lang="ja-JP" altLang="en-US" sz="1800" dirty="0"/>
                    </a:p>
                  </a:txBody>
                  <a:tcPr/>
                </a:tc>
                <a:tc>
                  <a:txBody>
                    <a:bodyPr/>
                    <a:lstStyle/>
                    <a:p>
                      <a:pPr algn="r"/>
                      <a:r>
                        <a:rPr kumimoji="1" lang="en-US" altLang="ja-JP" sz="1800" dirty="0" smtClean="0"/>
                        <a:t>0.69</a:t>
                      </a:r>
                      <a:endParaRPr kumimoji="1" lang="ja-JP" altLang="en-US" sz="1800" dirty="0"/>
                    </a:p>
                  </a:txBody>
                  <a:tcPr/>
                </a:tc>
                <a:tc>
                  <a:txBody>
                    <a:bodyPr/>
                    <a:lstStyle/>
                    <a:p>
                      <a:pPr algn="r"/>
                      <a:r>
                        <a:rPr kumimoji="1" lang="en-US" altLang="ja-JP" sz="1800" dirty="0" smtClean="0"/>
                        <a:t>(6.61)</a:t>
                      </a:r>
                      <a:endParaRPr kumimoji="1" lang="ja-JP" altLang="en-US" sz="1800" dirty="0"/>
                    </a:p>
                  </a:txBody>
                  <a:tcPr/>
                </a:tc>
                <a:tc>
                  <a:txBody>
                    <a:bodyPr/>
                    <a:lstStyle/>
                    <a:p>
                      <a:pPr algn="r"/>
                      <a:r>
                        <a:rPr kumimoji="1" lang="en-US" altLang="ja-JP" sz="1800" dirty="0" smtClean="0"/>
                        <a:t>(3.75)</a:t>
                      </a:r>
                      <a:endParaRPr kumimoji="1" lang="ja-JP" altLang="en-US" sz="1800" dirty="0"/>
                    </a:p>
                  </a:txBody>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577510790"/>
              </p:ext>
            </p:extLst>
          </p:nvPr>
        </p:nvGraphicFramePr>
        <p:xfrm>
          <a:off x="822959" y="3895170"/>
          <a:ext cx="7886700" cy="2021840"/>
        </p:xfrm>
        <a:graphic>
          <a:graphicData uri="http://schemas.openxmlformats.org/drawingml/2006/table">
            <a:tbl>
              <a:tblPr firstRow="1" bandRow="1">
                <a:tableStyleId>{5C22544A-7EE6-4342-B048-85BDC9FD1C3A}</a:tableStyleId>
              </a:tblPr>
              <a:tblGrid>
                <a:gridCol w="1914134"/>
                <a:gridCol w="1240546"/>
                <a:gridCol w="1577340"/>
                <a:gridCol w="1577340"/>
                <a:gridCol w="1577340"/>
              </a:tblGrid>
              <a:tr h="370840">
                <a:tc>
                  <a:txBody>
                    <a:bodyPr/>
                    <a:lstStyle/>
                    <a:p>
                      <a:r>
                        <a:rPr kumimoji="1" lang="en-US" altLang="ja-JP" dirty="0" smtClean="0"/>
                        <a:t>Evaluation</a:t>
                      </a:r>
                      <a:r>
                        <a:rPr kumimoji="1" lang="ja-JP" altLang="en-US" dirty="0" smtClean="0"/>
                        <a:t> </a:t>
                      </a:r>
                      <a:r>
                        <a:rPr kumimoji="1" lang="en-US" altLang="ja-JP" dirty="0" smtClean="0"/>
                        <a:t>dataset</a:t>
                      </a:r>
                      <a:endParaRPr kumimoji="1" lang="ja-JP" altLang="en-US" dirty="0"/>
                    </a:p>
                  </a:txBody>
                  <a:tcPr/>
                </a:tc>
                <a:tc gridSpan="2">
                  <a:txBody>
                    <a:bodyPr/>
                    <a:lstStyle/>
                    <a:p>
                      <a:r>
                        <a:rPr kumimoji="1" lang="en-US" altLang="ja-JP" dirty="0" err="1" smtClean="0"/>
                        <a:t>SegmentBase</a:t>
                      </a:r>
                      <a:endParaRPr kumimoji="1" lang="ja-JP" alt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kumimoji="1" lang="en-US" altLang="ja-JP" dirty="0" err="1" smtClean="0"/>
                        <a:t>EventBase</a:t>
                      </a:r>
                      <a:endParaRPr kumimoji="1" lang="ja-JP" altLang="en-US" dirty="0"/>
                    </a:p>
                  </a:txBody>
                  <a:tcPr/>
                </a:tc>
                <a:tc>
                  <a:txBody>
                    <a:bodyPr/>
                    <a:lstStyle/>
                    <a:p>
                      <a:endParaRPr kumimoji="1" lang="ja-JP" altLang="en-US" dirty="0"/>
                    </a:p>
                  </a:txBody>
                  <a:tcPr/>
                </a:tc>
              </a:tr>
              <a:tr h="370840">
                <a:tc>
                  <a:txBody>
                    <a:bodyPr/>
                    <a:lstStyle/>
                    <a:p>
                      <a:endParaRPr kumimoji="1" lang="ja-JP" altLang="en-US" dirty="0"/>
                    </a:p>
                  </a:txBody>
                  <a:tcPr/>
                </a:tc>
                <a:tc>
                  <a:txBody>
                    <a:bodyPr/>
                    <a:lstStyle/>
                    <a:p>
                      <a:r>
                        <a:rPr kumimoji="1" lang="en-US" altLang="ja-JP" dirty="0" smtClean="0"/>
                        <a:t>F</a:t>
                      </a:r>
                      <a:r>
                        <a:rPr kumimoji="1" lang="ja-JP" altLang="en-US" dirty="0" smtClean="0"/>
                        <a:t>スコア</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Error</a:t>
                      </a:r>
                      <a:r>
                        <a:rPr kumimoji="1" lang="ja-JP" altLang="en-US" dirty="0" smtClean="0"/>
                        <a:t>率</a:t>
                      </a:r>
                    </a:p>
                  </a:txBody>
                  <a:tcPr/>
                </a:tc>
                <a:tc>
                  <a:txBody>
                    <a:bodyPr/>
                    <a:lstStyle/>
                    <a:p>
                      <a:r>
                        <a:rPr kumimoji="1" lang="en-US" altLang="ja-JP" dirty="0" smtClean="0"/>
                        <a:t>F</a:t>
                      </a:r>
                      <a:r>
                        <a:rPr kumimoji="1" lang="ja-JP" altLang="en-US" dirty="0" smtClean="0"/>
                        <a:t>スコア</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Error</a:t>
                      </a:r>
                      <a:r>
                        <a:rPr kumimoji="1" lang="ja-JP" altLang="en-US" dirty="0" smtClean="0"/>
                        <a:t>率</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smtClean="0"/>
                        <a:t>task3</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　</a:t>
                      </a:r>
                      <a:r>
                        <a:rPr kumimoji="1" lang="en-US" altLang="ja-JP" sz="1800" dirty="0" err="1" smtClean="0"/>
                        <a:t>advanne_IID</a:t>
                      </a:r>
                      <a:endParaRPr kumimoji="1" lang="ja-JP" altLang="en-US" sz="1800" dirty="0" smtClean="0"/>
                    </a:p>
                  </a:txBody>
                  <a:tcPr/>
                </a:tc>
                <a:tc>
                  <a:txBody>
                    <a:bodyPr/>
                    <a:lstStyle/>
                    <a:p>
                      <a:pPr algn="r"/>
                      <a:r>
                        <a:rPr kumimoji="1" lang="en-US" altLang="ja-JP" sz="1800" dirty="0" smtClean="0"/>
                        <a:t>47.8</a:t>
                      </a:r>
                      <a:endParaRPr kumimoji="1" lang="ja-JP" altLang="en-US" sz="1800" dirty="0"/>
                    </a:p>
                  </a:txBody>
                  <a:tcPr anchor="ctr"/>
                </a:tc>
                <a:tc>
                  <a:txBody>
                    <a:bodyPr/>
                    <a:lstStyle/>
                    <a:p>
                      <a:pPr algn="r"/>
                      <a:r>
                        <a:rPr kumimoji="1" lang="en-US" altLang="ja-JP" sz="1800" dirty="0" smtClean="0"/>
                        <a:t>0.8</a:t>
                      </a:r>
                      <a:endParaRPr kumimoji="1" lang="ja-JP" altLang="en-US" sz="1800" dirty="0"/>
                    </a:p>
                  </a:txBody>
                  <a:tcPr anchor="ctr"/>
                </a:tc>
                <a:tc>
                  <a:txBody>
                    <a:bodyPr/>
                    <a:lstStyle/>
                    <a:p>
                      <a:pPr algn="r"/>
                      <a:r>
                        <a:rPr kumimoji="1" lang="en-US" altLang="ja-JP" sz="1800" dirty="0" smtClean="0"/>
                        <a:t>4.8</a:t>
                      </a:r>
                      <a:endParaRPr kumimoji="1" lang="ja-JP" altLang="en-US" sz="1800" dirty="0"/>
                    </a:p>
                  </a:txBody>
                  <a:tcPr anchor="ctr"/>
                </a:tc>
                <a:tc>
                  <a:txBody>
                    <a:bodyPr/>
                    <a:lstStyle/>
                    <a:p>
                      <a:pPr algn="r"/>
                      <a:r>
                        <a:rPr kumimoji="1" lang="en-US" altLang="ja-JP" sz="1800" dirty="0" smtClean="0"/>
                        <a:t>5.1</a:t>
                      </a:r>
                      <a:endParaRPr kumimoji="1" lang="ja-JP" altLang="en-US" sz="1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smtClean="0"/>
                        <a:t>task2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　</a:t>
                      </a:r>
                      <a:r>
                        <a:rPr kumimoji="1" lang="en-US" altLang="ja-JP" sz="1800" dirty="0" err="1" smtClean="0"/>
                        <a:t>komatu</a:t>
                      </a:r>
                      <a:endParaRPr kumimoji="1" lang="ja-JP" altLang="en-US" sz="1800" dirty="0" smtClean="0"/>
                    </a:p>
                  </a:txBody>
                  <a:tcPr/>
                </a:tc>
                <a:tc>
                  <a:txBody>
                    <a:bodyPr/>
                    <a:lstStyle/>
                    <a:p>
                      <a:pPr algn="r"/>
                      <a:r>
                        <a:rPr kumimoji="1" lang="en-US" altLang="ja-JP" sz="1800" dirty="0" smtClean="0"/>
                        <a:t>80.2</a:t>
                      </a:r>
                      <a:endParaRPr kumimoji="1" lang="ja-JP" altLang="en-US" sz="1800" dirty="0"/>
                    </a:p>
                  </a:txBody>
                  <a:tcPr anchor="ctr"/>
                </a:tc>
                <a:tc>
                  <a:txBody>
                    <a:bodyPr/>
                    <a:lstStyle/>
                    <a:p>
                      <a:pPr algn="r"/>
                      <a:r>
                        <a:rPr kumimoji="1" lang="en-US" altLang="ja-JP" sz="1800" dirty="0" smtClean="0"/>
                        <a:t>0.3</a:t>
                      </a:r>
                      <a:endParaRPr kumimoji="1" lang="ja-JP" altLang="en-US" sz="1800" dirty="0"/>
                    </a:p>
                  </a:txBody>
                  <a:tcPr anchor="ctr"/>
                </a:tc>
                <a:tc>
                  <a:txBody>
                    <a:bodyPr/>
                    <a:lstStyle/>
                    <a:p>
                      <a:pPr algn="r"/>
                      <a:r>
                        <a:rPr kumimoji="1" lang="en-US" altLang="ja-JP" sz="1800" dirty="0" smtClean="0"/>
                        <a:t>73.8</a:t>
                      </a:r>
                      <a:endParaRPr kumimoji="1" lang="ja-JP" altLang="en-US" sz="1800" dirty="0"/>
                    </a:p>
                  </a:txBody>
                  <a:tcPr anchor="ctr"/>
                </a:tc>
                <a:tc>
                  <a:txBody>
                    <a:bodyPr/>
                    <a:lstStyle/>
                    <a:p>
                      <a:pPr algn="r"/>
                      <a:r>
                        <a:rPr kumimoji="1" lang="en-US" altLang="ja-JP" sz="1800" dirty="0" smtClean="0"/>
                        <a:t>0.5</a:t>
                      </a:r>
                      <a:endParaRPr kumimoji="1" lang="ja-JP" altLang="en-US" sz="1800" dirty="0"/>
                    </a:p>
                  </a:txBody>
                  <a:tcPr anchor="ctr"/>
                </a:tc>
              </a:tr>
            </a:tbl>
          </a:graphicData>
        </a:graphic>
      </p:graphicFrame>
      <p:sp>
        <p:nvSpPr>
          <p:cNvPr id="12" name="コンテンツ プレースホルダー 2"/>
          <p:cNvSpPr txBox="1">
            <a:spLocks/>
          </p:cNvSpPr>
          <p:nvPr/>
        </p:nvSpPr>
        <p:spPr>
          <a:xfrm>
            <a:off x="822959" y="1079998"/>
            <a:ext cx="7543801" cy="59963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32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24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pPr>
              <a:buFont typeface="Wingdings" charset="2"/>
              <a:buChar char="u"/>
            </a:pPr>
            <a:r>
              <a:rPr lang="en-US" altLang="ja-JP" dirty="0" smtClean="0"/>
              <a:t>DCASE2017</a:t>
            </a:r>
            <a:r>
              <a:rPr lang="ja-JP" altLang="en-US" dirty="0" smtClean="0"/>
              <a:t> </a:t>
            </a:r>
          </a:p>
        </p:txBody>
      </p:sp>
      <p:sp>
        <p:nvSpPr>
          <p:cNvPr id="13" name="コンテンツ プレースホルダー 2"/>
          <p:cNvSpPr txBox="1">
            <a:spLocks/>
          </p:cNvSpPr>
          <p:nvPr/>
        </p:nvSpPr>
        <p:spPr>
          <a:xfrm>
            <a:off x="822958" y="3295540"/>
            <a:ext cx="7543801" cy="59963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32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24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pPr>
              <a:buFont typeface="Wingdings" charset="2"/>
              <a:buChar char="u"/>
            </a:pPr>
            <a:r>
              <a:rPr lang="en-US" altLang="ja-JP" dirty="0" smtClean="0"/>
              <a:t>(</a:t>
            </a:r>
            <a:r>
              <a:rPr lang="ja-JP" altLang="en-US" dirty="0" smtClean="0"/>
              <a:t>参考</a:t>
            </a:r>
            <a:r>
              <a:rPr lang="en-US" altLang="ja-JP" dirty="0" smtClean="0"/>
              <a:t>)DCASE2016</a:t>
            </a:r>
            <a:endParaRPr lang="ja-JP" altLang="en-US" dirty="0" smtClean="0"/>
          </a:p>
        </p:txBody>
      </p:sp>
    </p:spTree>
    <p:extLst>
      <p:ext uri="{BB962C8B-B14F-4D97-AF65-F5344CB8AC3E}">
        <p14:creationId xmlns:p14="http://schemas.microsoft.com/office/powerpoint/2010/main" val="3806647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DCASE2017</a:t>
            </a:r>
            <a:r>
              <a:rPr lang="ja-JP" altLang="en-US" dirty="0" smtClean="0"/>
              <a:t>の結果</a:t>
            </a:r>
            <a:endParaRPr kumimoji="1" lang="ja-JP" altLang="en-US" dirty="0"/>
          </a:p>
        </p:txBody>
      </p:sp>
      <p:sp>
        <p:nvSpPr>
          <p:cNvPr id="4" name="日付プレースホルダー 3"/>
          <p:cNvSpPr>
            <a:spLocks noGrp="1"/>
          </p:cNvSpPr>
          <p:nvPr>
            <p:ph type="dt" sz="half" idx="10"/>
          </p:nvPr>
        </p:nvSpPr>
        <p:spPr/>
        <p:txBody>
          <a:bodyPr/>
          <a:lstStyle/>
          <a:p>
            <a:fld id="{AB90988F-91F0-4348-931D-4AA72A2E040D}"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18</a:t>
            </a:fld>
            <a:endParaRPr lang="en-US" dirty="0"/>
          </a:p>
        </p:txBody>
      </p:sp>
      <p:graphicFrame>
        <p:nvGraphicFramePr>
          <p:cNvPr id="10" name="コンテンツ プレースホルダー 3"/>
          <p:cNvGraphicFramePr>
            <a:graphicFrameLocks noGrp="1"/>
          </p:cNvGraphicFramePr>
          <p:nvPr>
            <p:ph idx="1"/>
            <p:extLst>
              <p:ext uri="{D42A27DB-BD31-4B8C-83A1-F6EECF244321}">
                <p14:modId xmlns:p14="http://schemas.microsoft.com/office/powerpoint/2010/main" val="559744722"/>
              </p:ext>
            </p:extLst>
          </p:nvPr>
        </p:nvGraphicFramePr>
        <p:xfrm>
          <a:off x="822960" y="1494252"/>
          <a:ext cx="7927501" cy="2656840"/>
        </p:xfrm>
        <a:graphic>
          <a:graphicData uri="http://schemas.openxmlformats.org/drawingml/2006/table">
            <a:tbl>
              <a:tblPr firstRow="1" bandRow="1">
                <a:tableStyleId>{5C22544A-7EE6-4342-B048-85BDC9FD1C3A}</a:tableStyleId>
              </a:tblPr>
              <a:tblGrid>
                <a:gridCol w="1572999"/>
                <a:gridCol w="2465408"/>
                <a:gridCol w="1863524"/>
                <a:gridCol w="1012785"/>
                <a:gridCol w="1012785"/>
              </a:tblGrid>
              <a:tr h="370840">
                <a:tc>
                  <a:txBody>
                    <a:bodyPr/>
                    <a:lstStyle/>
                    <a:p>
                      <a:r>
                        <a:rPr kumimoji="1" lang="ja-JP" altLang="en-US" dirty="0" smtClean="0"/>
                        <a:t>入力</a:t>
                      </a:r>
                      <a:endParaRPr kumimoji="1" lang="ja-JP" altLang="en-US" dirty="0"/>
                    </a:p>
                  </a:txBody>
                  <a:tcPr/>
                </a:tc>
                <a:tc>
                  <a:txBody>
                    <a:bodyPr/>
                    <a:lstStyle/>
                    <a:p>
                      <a:r>
                        <a:rPr kumimoji="1" lang="ja-JP" altLang="en-US" dirty="0" smtClean="0"/>
                        <a:t>音響特徴量</a:t>
                      </a:r>
                      <a:endParaRPr kumimoji="1" lang="ja-JP" altLang="en-US" dirty="0"/>
                    </a:p>
                  </a:txBody>
                  <a:tcPr/>
                </a:tc>
                <a:tc>
                  <a:txBody>
                    <a:bodyPr/>
                    <a:lstStyle/>
                    <a:p>
                      <a:r>
                        <a:rPr kumimoji="1" lang="ja-JP" altLang="en-US" dirty="0" smtClean="0"/>
                        <a:t>識別器</a:t>
                      </a:r>
                      <a:endParaRPr kumimoji="1" lang="ja-JP" altLang="en-US" dirty="0"/>
                    </a:p>
                  </a:txBody>
                  <a:tcPr/>
                </a:tc>
                <a:tc>
                  <a:txBody>
                    <a:bodyPr/>
                    <a:lstStyle/>
                    <a:p>
                      <a:r>
                        <a:rPr kumimoji="1" lang="en-US" altLang="ja-JP" dirty="0" smtClean="0"/>
                        <a:t>F</a:t>
                      </a:r>
                      <a:r>
                        <a:rPr kumimoji="1" lang="ja-JP" altLang="en-US" dirty="0" smtClean="0"/>
                        <a:t>スコア</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Error</a:t>
                      </a:r>
                      <a:r>
                        <a:rPr kumimoji="1" lang="ja-JP" altLang="en-US" dirty="0" smtClean="0"/>
                        <a:t>率</a:t>
                      </a:r>
                    </a:p>
                  </a:txBody>
                  <a:tcPr/>
                </a:tc>
              </a:tr>
              <a:tr h="370840">
                <a:tc>
                  <a:txBody>
                    <a:bodyPr/>
                    <a:lstStyle/>
                    <a:p>
                      <a:pPr algn="l"/>
                      <a:r>
                        <a:rPr kumimoji="1" lang="ja-JP" altLang="en-US" sz="2000" dirty="0" smtClean="0"/>
                        <a:t>モノ</a:t>
                      </a:r>
                      <a:endParaRPr kumimoji="1" lang="ja-JP" altLang="en-US" sz="2000" dirty="0"/>
                    </a:p>
                  </a:txBody>
                  <a:tcPr/>
                </a:tc>
                <a:tc>
                  <a:txBody>
                    <a:bodyPr/>
                    <a:lstStyle/>
                    <a:p>
                      <a:pPr algn="l"/>
                      <a:r>
                        <a:rPr kumimoji="1" lang="en-US" altLang="ja-JP" sz="2000" dirty="0" smtClean="0"/>
                        <a:t>scattering</a:t>
                      </a:r>
                      <a:r>
                        <a:rPr kumimoji="1" lang="en-US" altLang="ja-JP" sz="2000" baseline="0" dirty="0" smtClean="0"/>
                        <a:t> transform</a:t>
                      </a:r>
                    </a:p>
                    <a:p>
                      <a:pPr algn="l"/>
                      <a:r>
                        <a:rPr kumimoji="1" lang="en-US" altLang="ja-JP" sz="2000" baseline="0" dirty="0" smtClean="0"/>
                        <a:t>clustering</a:t>
                      </a:r>
                      <a:endParaRPr kumimoji="1" lang="ja-JP" altLang="en-US" sz="2000" dirty="0"/>
                    </a:p>
                  </a:txBody>
                  <a:tcPr/>
                </a:tc>
                <a:tc>
                  <a:txBody>
                    <a:bodyPr/>
                    <a:lstStyle/>
                    <a:p>
                      <a:pPr algn="l"/>
                      <a:r>
                        <a:rPr kumimoji="1" lang="en-US" altLang="ja-JP" sz="2000" dirty="0" err="1" smtClean="0"/>
                        <a:t>Neuroevolution</a:t>
                      </a:r>
                      <a:endParaRPr kumimoji="1" lang="ja-JP" altLang="en-US" sz="2000" dirty="0"/>
                    </a:p>
                  </a:txBody>
                  <a:tcPr/>
                </a:tc>
                <a:tc>
                  <a:txBody>
                    <a:bodyPr/>
                    <a:lstStyle/>
                    <a:p>
                      <a:pPr algn="r"/>
                      <a:r>
                        <a:rPr lang="en-US" altLang="ja-JP" sz="2000" dirty="0" smtClean="0"/>
                        <a:t>44.9</a:t>
                      </a:r>
                      <a:endParaRPr lang="ja-JP" altLang="en-US" sz="2000" dirty="0"/>
                    </a:p>
                  </a:txBody>
                  <a:tcPr/>
                </a:tc>
                <a:tc>
                  <a:txBody>
                    <a:bodyPr/>
                    <a:lstStyle/>
                    <a:p>
                      <a:pPr algn="r"/>
                      <a:r>
                        <a:rPr kumimoji="1" lang="en-US" altLang="ja-JP" sz="2000" dirty="0" smtClean="0"/>
                        <a:t>0.8979</a:t>
                      </a:r>
                      <a:endParaRPr kumimoji="1" lang="ja-JP" altLang="en-US" sz="2000" dirty="0"/>
                    </a:p>
                  </a:txBody>
                  <a:tcPr/>
                </a:tc>
              </a:tr>
              <a:tr h="370840">
                <a:tc>
                  <a:txBody>
                    <a:bodyPr/>
                    <a:lstStyle/>
                    <a:p>
                      <a:pPr algn="l"/>
                      <a:r>
                        <a:rPr kumimoji="1" lang="ja-JP" altLang="en-US" sz="2000" dirty="0" smtClean="0"/>
                        <a:t>モノ</a:t>
                      </a:r>
                      <a:endParaRPr kumimoji="1" lang="ja-JP" altLang="en-US" sz="2000" dirty="0"/>
                    </a:p>
                  </a:txBody>
                  <a:tcPr/>
                </a:tc>
                <a:tc>
                  <a:txBody>
                    <a:bodyPr/>
                    <a:lstStyle/>
                    <a:p>
                      <a:pPr algn="l"/>
                      <a:r>
                        <a:rPr kumimoji="1" lang="en-US" altLang="ja-JP" sz="2000" dirty="0" smtClean="0"/>
                        <a:t>log-</a:t>
                      </a:r>
                      <a:r>
                        <a:rPr kumimoji="1" lang="en-US" altLang="ja-JP" sz="2000" dirty="0" err="1" smtClean="0"/>
                        <a:t>mel</a:t>
                      </a:r>
                      <a:r>
                        <a:rPr kumimoji="1" lang="en-US" altLang="ja-JP" sz="2000" dirty="0" smtClean="0"/>
                        <a:t> energy</a:t>
                      </a:r>
                      <a:endParaRPr kumimoji="1" lang="ja-JP" altLang="en-US" sz="2000" dirty="0"/>
                    </a:p>
                  </a:txBody>
                  <a:tcPr/>
                </a:tc>
                <a:tc>
                  <a:txBody>
                    <a:bodyPr/>
                    <a:lstStyle/>
                    <a:p>
                      <a:pPr algn="l"/>
                      <a:r>
                        <a:rPr kumimoji="1" lang="en-US" altLang="ja-JP" sz="2000" dirty="0" smtClean="0"/>
                        <a:t>CRNN</a:t>
                      </a:r>
                      <a:endParaRPr kumimoji="1" lang="ja-JP" altLang="en-US" sz="2000" dirty="0"/>
                    </a:p>
                  </a:txBody>
                  <a:tcPr/>
                </a:tc>
                <a:tc>
                  <a:txBody>
                    <a:bodyPr/>
                    <a:lstStyle/>
                    <a:p>
                      <a:pPr algn="r"/>
                      <a:r>
                        <a:rPr lang="en-US" altLang="ja-JP" sz="2000" dirty="0" smtClean="0"/>
                        <a:t>44.2</a:t>
                      </a:r>
                      <a:endParaRPr lang="ja-JP" altLang="en-US" sz="2000" dirty="0"/>
                    </a:p>
                  </a:txBody>
                  <a:tcPr/>
                </a:tc>
                <a:tc>
                  <a:txBody>
                    <a:bodyPr/>
                    <a:lstStyle/>
                    <a:p>
                      <a:pPr algn="r"/>
                      <a:r>
                        <a:rPr kumimoji="1" lang="en-US" altLang="ja-JP" sz="2000" dirty="0" smtClean="0"/>
                        <a:t>1.0318</a:t>
                      </a:r>
                      <a:endParaRPr kumimoji="1" lang="ja-JP" altLang="en-US" sz="2000" dirty="0"/>
                    </a:p>
                  </a:txBody>
                  <a:tcPr/>
                </a:tc>
              </a:tr>
              <a:tr h="370840">
                <a:tc>
                  <a:txBody>
                    <a:bodyPr/>
                    <a:lstStyle/>
                    <a:p>
                      <a:pPr algn="l"/>
                      <a:r>
                        <a:rPr kumimoji="1" lang="ja-JP" altLang="en-US" sz="2000" dirty="0" smtClean="0"/>
                        <a:t>バイノーラル</a:t>
                      </a:r>
                      <a:endParaRPr kumimoji="1" lang="ja-JP" alt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en-US" altLang="ja-JP" sz="2000" dirty="0" smtClean="0"/>
                        <a:t>log-</a:t>
                      </a:r>
                      <a:r>
                        <a:rPr kumimoji="1" lang="en-US" altLang="ja-JP" sz="2000" dirty="0" err="1" smtClean="0"/>
                        <a:t>mel</a:t>
                      </a:r>
                      <a:r>
                        <a:rPr kumimoji="1" lang="en-US" altLang="ja-JP" sz="2000" dirty="0" smtClean="0"/>
                        <a:t> energy</a:t>
                      </a:r>
                      <a:endParaRPr kumimoji="1" lang="ja-JP" altLang="en-US" sz="2000" dirty="0" smtClean="0"/>
                    </a:p>
                  </a:txBody>
                  <a:tcPr/>
                </a:tc>
                <a:tc>
                  <a:txBody>
                    <a:bodyPr/>
                    <a:lstStyle/>
                    <a:p>
                      <a:pPr algn="l"/>
                      <a:r>
                        <a:rPr kumimoji="1" lang="en-US" altLang="ja-JP" sz="2000" dirty="0" smtClean="0"/>
                        <a:t>CNN</a:t>
                      </a:r>
                      <a:endParaRPr kumimoji="1" lang="ja-JP" altLang="en-US" sz="2000" dirty="0"/>
                    </a:p>
                  </a:txBody>
                  <a:tcPr/>
                </a:tc>
                <a:tc>
                  <a:txBody>
                    <a:bodyPr/>
                    <a:lstStyle/>
                    <a:p>
                      <a:pPr algn="r"/>
                      <a:r>
                        <a:rPr lang="en-US" altLang="ja-JP" sz="2000" dirty="0" smtClean="0"/>
                        <a:t>43.6</a:t>
                      </a:r>
                      <a:endParaRPr lang="ja-JP" altLang="en-US" sz="2000" dirty="0"/>
                    </a:p>
                  </a:txBody>
                  <a:tcPr/>
                </a:tc>
                <a:tc>
                  <a:txBody>
                    <a:bodyPr/>
                    <a:lstStyle/>
                    <a:p>
                      <a:pPr algn="r"/>
                      <a:r>
                        <a:rPr kumimoji="1" lang="en-US" altLang="ja-JP" sz="2000" dirty="0" smtClean="0"/>
                        <a:t>0.8985</a:t>
                      </a:r>
                      <a:endParaRPr kumimoji="1" lang="ja-JP" altLang="en-US" sz="2000" dirty="0"/>
                    </a:p>
                  </a:txBody>
                  <a:tcPr/>
                </a:tc>
              </a:tr>
              <a:tr h="370840">
                <a:tc>
                  <a:txBody>
                    <a:bodyPr/>
                    <a:lstStyle/>
                    <a:p>
                      <a:pPr algn="l"/>
                      <a:r>
                        <a:rPr kumimoji="1" lang="ja-JP" altLang="en-US" sz="2000" dirty="0" smtClean="0"/>
                        <a:t>バイノーラル</a:t>
                      </a:r>
                      <a:endParaRPr kumimoji="1" lang="ja-JP" alt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en-US" altLang="ja-JP" sz="2000" dirty="0" smtClean="0"/>
                        <a:t>log-</a:t>
                      </a:r>
                      <a:r>
                        <a:rPr kumimoji="1" lang="en-US" altLang="ja-JP" sz="2000" dirty="0" err="1" smtClean="0"/>
                        <a:t>mel</a:t>
                      </a:r>
                      <a:r>
                        <a:rPr kumimoji="1" lang="en-US" altLang="ja-JP" sz="2000" dirty="0" smtClean="0"/>
                        <a:t> energy</a:t>
                      </a:r>
                      <a:endParaRPr kumimoji="1" lang="ja-JP" altLang="en-US" sz="2000" dirty="0" smtClean="0"/>
                    </a:p>
                  </a:txBody>
                  <a:tcPr/>
                </a:tc>
                <a:tc>
                  <a:txBody>
                    <a:bodyPr/>
                    <a:lstStyle/>
                    <a:p>
                      <a:pPr algn="l"/>
                      <a:r>
                        <a:rPr kumimoji="1" lang="en-US" altLang="ja-JP" sz="2000" dirty="0" smtClean="0"/>
                        <a:t>CNN</a:t>
                      </a:r>
                      <a:endParaRPr kumimoji="1" lang="ja-JP" altLang="en-US" sz="2000" dirty="0"/>
                    </a:p>
                  </a:txBody>
                  <a:tcPr/>
                </a:tc>
                <a:tc>
                  <a:txBody>
                    <a:bodyPr/>
                    <a:lstStyle/>
                    <a:p>
                      <a:pPr algn="r"/>
                      <a:r>
                        <a:rPr lang="en-US" altLang="ja-JP" sz="2000" dirty="0" smtClean="0"/>
                        <a:t>42.9 </a:t>
                      </a:r>
                    </a:p>
                  </a:txBody>
                  <a:tcPr/>
                </a:tc>
                <a:tc>
                  <a:txBody>
                    <a:bodyPr/>
                    <a:lstStyle/>
                    <a:p>
                      <a:pPr algn="r"/>
                      <a:r>
                        <a:rPr kumimoji="1" lang="en-US" altLang="ja-JP" sz="2000" dirty="0" smtClean="0"/>
                        <a:t>0.8061</a:t>
                      </a:r>
                      <a:endParaRPr kumimoji="1" lang="ja-JP" altLang="en-US" sz="2000" dirty="0"/>
                    </a:p>
                  </a:txBody>
                  <a:tcPr/>
                </a:tc>
              </a:tr>
              <a:tr h="370840">
                <a:tc>
                  <a:txBody>
                    <a:bodyPr/>
                    <a:lstStyle/>
                    <a:p>
                      <a:pPr algn="l"/>
                      <a:r>
                        <a:rPr kumimoji="1" lang="ja-JP" altLang="en-US" sz="2000" dirty="0" smtClean="0"/>
                        <a:t>モノ</a:t>
                      </a:r>
                      <a:endParaRPr kumimoji="1" lang="ja-JP" alt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en-US" altLang="ja-JP" sz="2000" dirty="0" smtClean="0"/>
                        <a:t>log-</a:t>
                      </a:r>
                      <a:r>
                        <a:rPr kumimoji="1" lang="en-US" altLang="ja-JP" sz="2000" dirty="0" err="1" smtClean="0"/>
                        <a:t>mel</a:t>
                      </a:r>
                      <a:r>
                        <a:rPr kumimoji="1" lang="en-US" altLang="ja-JP" sz="2000" dirty="0" smtClean="0"/>
                        <a:t> energy</a:t>
                      </a:r>
                      <a:endParaRPr kumimoji="1" lang="ja-JP" altLang="en-US" sz="2000" dirty="0" smtClean="0"/>
                    </a:p>
                  </a:txBody>
                  <a:tcPr/>
                </a:tc>
                <a:tc>
                  <a:txBody>
                    <a:bodyPr/>
                    <a:lstStyle/>
                    <a:p>
                      <a:pPr algn="l"/>
                      <a:r>
                        <a:rPr kumimoji="1" lang="en-US" altLang="ja-JP" sz="2000" dirty="0" smtClean="0"/>
                        <a:t>MLP</a:t>
                      </a:r>
                      <a:endParaRPr kumimoji="1" lang="ja-JP" altLang="en-US" sz="2000" dirty="0"/>
                    </a:p>
                  </a:txBody>
                  <a:tcPr/>
                </a:tc>
                <a:tc>
                  <a:txBody>
                    <a:bodyPr/>
                    <a:lstStyle/>
                    <a:p>
                      <a:pPr algn="r"/>
                      <a:r>
                        <a:rPr lang="en-US" altLang="ja-JP" sz="2000" dirty="0" smtClean="0"/>
                        <a:t>42.8</a:t>
                      </a:r>
                    </a:p>
                  </a:txBody>
                  <a:tcPr/>
                </a:tc>
                <a:tc>
                  <a:txBody>
                    <a:bodyPr/>
                    <a:lstStyle/>
                    <a:p>
                      <a:pPr algn="r"/>
                      <a:r>
                        <a:rPr kumimoji="1" lang="en-US" altLang="ja-JP" sz="2000" dirty="0" smtClean="0"/>
                        <a:t>0.9358</a:t>
                      </a:r>
                      <a:endParaRPr kumimoji="1" lang="ja-JP" altLang="en-US" sz="2000" dirty="0"/>
                    </a:p>
                  </a:txBody>
                  <a:tcPr/>
                </a:tc>
              </a:tr>
            </a:tbl>
          </a:graphicData>
        </a:graphic>
      </p:graphicFrame>
      <p:sp>
        <p:nvSpPr>
          <p:cNvPr id="12" name="コンテンツ プレースホルダー 2"/>
          <p:cNvSpPr txBox="1">
            <a:spLocks/>
          </p:cNvSpPr>
          <p:nvPr/>
        </p:nvSpPr>
        <p:spPr>
          <a:xfrm>
            <a:off x="822960" y="1079998"/>
            <a:ext cx="6908930" cy="355263"/>
          </a:xfrm>
          <a:prstGeom prst="rect">
            <a:avLst/>
          </a:prstGeom>
        </p:spPr>
        <p:txBody>
          <a:bodyPr vert="horz" lIns="0" tIns="45720" rIns="0" bIns="45720" rtlCol="0">
            <a:normAutofit fontScale="85000" lnSpcReduction="2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32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24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r>
              <a:rPr lang="en-US" altLang="ja-JP" sz="2800" dirty="0" smtClean="0"/>
              <a:t>Segment</a:t>
            </a:r>
            <a:r>
              <a:rPr lang="ja-JP" altLang="en-US" sz="2800" dirty="0" smtClean="0"/>
              <a:t> </a:t>
            </a:r>
            <a:r>
              <a:rPr lang="en-US" altLang="ja-JP" sz="2800" dirty="0" smtClean="0"/>
              <a:t>base/Evaluation</a:t>
            </a:r>
            <a:r>
              <a:rPr lang="ja-JP" altLang="en-US" sz="2800" dirty="0" smtClean="0"/>
              <a:t> </a:t>
            </a:r>
            <a:r>
              <a:rPr lang="en-US" altLang="ja-JP" sz="2800" dirty="0"/>
              <a:t>dataset</a:t>
            </a:r>
            <a:endParaRPr lang="ja-JP" altLang="en-US" sz="2800" dirty="0"/>
          </a:p>
        </p:txBody>
      </p:sp>
    </p:spTree>
    <p:extLst>
      <p:ext uri="{BB962C8B-B14F-4D97-AF65-F5344CB8AC3E}">
        <p14:creationId xmlns:p14="http://schemas.microsoft.com/office/powerpoint/2010/main" val="431444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p:cNvSpPr txBox="1">
            <a:spLocks/>
          </p:cNvSpPr>
          <p:nvPr/>
        </p:nvSpPr>
        <p:spPr>
          <a:xfrm>
            <a:off x="822960" y="1165287"/>
            <a:ext cx="7545600" cy="402336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24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6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pPr>
              <a:buFont typeface="Wingdings" charset="2"/>
              <a:buChar char="u"/>
            </a:pPr>
            <a:r>
              <a:rPr lang="ja-JP" altLang="en-US" dirty="0" smtClean="0"/>
              <a:t>入力のステレオ化</a:t>
            </a:r>
            <a:endParaRPr lang="en-US" altLang="ja-JP" dirty="0" smtClean="0"/>
          </a:p>
          <a:p>
            <a:pPr>
              <a:buFont typeface="Wingdings" charset="2"/>
              <a:buChar char="u"/>
            </a:pPr>
            <a:endParaRPr lang="en-US" altLang="ja-JP" dirty="0" smtClean="0"/>
          </a:p>
        </p:txBody>
      </p:sp>
      <p:sp>
        <p:nvSpPr>
          <p:cNvPr id="2" name="タイトル 1"/>
          <p:cNvSpPr>
            <a:spLocks noGrp="1"/>
          </p:cNvSpPr>
          <p:nvPr>
            <p:ph type="title"/>
          </p:nvPr>
        </p:nvSpPr>
        <p:spPr>
          <a:xfrm>
            <a:off x="822960" y="379371"/>
            <a:ext cx="7545600" cy="734400"/>
          </a:xfrm>
        </p:spPr>
        <p:txBody>
          <a:bodyPr>
            <a:noAutofit/>
          </a:bodyPr>
          <a:lstStyle/>
          <a:p>
            <a:r>
              <a:rPr lang="ja-JP" altLang="en-US" sz="3100" dirty="0" smtClean="0"/>
              <a:t>今後の方針</a:t>
            </a:r>
            <a:endParaRPr kumimoji="1" lang="ja-JP" altLang="en-US" sz="3100" dirty="0"/>
          </a:p>
        </p:txBody>
      </p:sp>
      <p:sp>
        <p:nvSpPr>
          <p:cNvPr id="4" name="日付プレースホルダー 3"/>
          <p:cNvSpPr>
            <a:spLocks noGrp="1"/>
          </p:cNvSpPr>
          <p:nvPr>
            <p:ph type="dt" sz="half" idx="10"/>
          </p:nvPr>
        </p:nvSpPr>
        <p:spPr/>
        <p:txBody>
          <a:bodyPr/>
          <a:lstStyle/>
          <a:p>
            <a:fld id="{24E759D1-D780-194F-A956-3C2D9172B389}"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2103329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pPr lvl="1">
              <a:buFont typeface="Wingdings" charset="2"/>
              <a:buChar char="u"/>
            </a:pPr>
            <a:r>
              <a:rPr kumimoji="1" lang="ja-JP" altLang="en-US" sz="3200" dirty="0" smtClean="0"/>
              <a:t>環境音認識の研究の</a:t>
            </a:r>
            <a:r>
              <a:rPr kumimoji="1" lang="ja-JP" altLang="en-US" sz="3200" dirty="0" smtClean="0"/>
              <a:t>活発化</a:t>
            </a:r>
            <a:endParaRPr kumimoji="1" lang="en-US" altLang="ja-JP" sz="250" dirty="0" smtClean="0"/>
          </a:p>
          <a:p>
            <a:pPr lvl="2">
              <a:buFont typeface="Wingdings" charset="2"/>
              <a:buChar char="Ø"/>
            </a:pPr>
            <a:r>
              <a:rPr kumimoji="1" lang="ja-JP" altLang="en-US" sz="2600" dirty="0" smtClean="0"/>
              <a:t>高齢者</a:t>
            </a:r>
            <a:r>
              <a:rPr kumimoji="1" lang="ja-JP" altLang="en-US" sz="2600" dirty="0" smtClean="0"/>
              <a:t>見守り</a:t>
            </a:r>
            <a:r>
              <a:rPr kumimoji="1" lang="ja-JP" altLang="en-US" sz="2600" dirty="0" smtClean="0"/>
              <a:t>システム</a:t>
            </a:r>
            <a:endParaRPr lang="en-US" altLang="ja-JP" sz="2600" dirty="0"/>
          </a:p>
          <a:p>
            <a:pPr lvl="3">
              <a:buFont typeface="Wingdings" charset="2"/>
              <a:buChar char="Ø"/>
            </a:pPr>
            <a:endParaRPr kumimoji="1" lang="en-US" altLang="ja-JP" sz="2200" dirty="0" smtClean="0"/>
          </a:p>
          <a:p>
            <a:pPr lvl="2">
              <a:buFont typeface="Wingdings" charset="2"/>
              <a:buChar char="Ø"/>
            </a:pPr>
            <a:r>
              <a:rPr kumimoji="1" lang="ja-JP" altLang="en-US" sz="2600" dirty="0" smtClean="0"/>
              <a:t>特定の音響イベントの感知</a:t>
            </a:r>
            <a:endParaRPr kumimoji="1" lang="ja-JP" altLang="en-US" sz="2600" dirty="0"/>
          </a:p>
        </p:txBody>
      </p:sp>
      <p:sp>
        <p:nvSpPr>
          <p:cNvPr id="4" name="日付プレースホルダー 3"/>
          <p:cNvSpPr>
            <a:spLocks noGrp="1"/>
          </p:cNvSpPr>
          <p:nvPr>
            <p:ph type="dt" sz="half" idx="10"/>
          </p:nvPr>
        </p:nvSpPr>
        <p:spPr/>
        <p:txBody>
          <a:bodyPr/>
          <a:lstStyle/>
          <a:p>
            <a:fld id="{EA01B258-506C-CF40-BC5B-75012F7B7F25}"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559975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年間計画</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212763521"/>
              </p:ext>
            </p:extLst>
          </p:nvPr>
        </p:nvGraphicFramePr>
        <p:xfrm>
          <a:off x="822323" y="1623114"/>
          <a:ext cx="7546236" cy="3760095"/>
        </p:xfrm>
        <a:graphic>
          <a:graphicData uri="http://schemas.openxmlformats.org/drawingml/2006/table">
            <a:tbl>
              <a:tblPr bandRow="1">
                <a:tableStyleId>{68D230F3-CF80-4859-8CE7-A43EE81993B5}</a:tableStyleId>
              </a:tblPr>
              <a:tblGrid>
                <a:gridCol w="1005117">
                  <a:extLst>
                    <a:ext uri="{9D8B030D-6E8A-4147-A177-3AD203B41FA5}">
                      <a16:colId xmlns:a16="http://schemas.microsoft.com/office/drawing/2014/main" xmlns="" val="20000"/>
                    </a:ext>
                  </a:extLst>
                </a:gridCol>
                <a:gridCol w="2873348">
                  <a:extLst>
                    <a:ext uri="{9D8B030D-6E8A-4147-A177-3AD203B41FA5}">
                      <a16:colId xmlns:a16="http://schemas.microsoft.com/office/drawing/2014/main" xmlns="" val="20001"/>
                    </a:ext>
                  </a:extLst>
                </a:gridCol>
                <a:gridCol w="1005117">
                  <a:extLst>
                    <a:ext uri="{9D8B030D-6E8A-4147-A177-3AD203B41FA5}">
                      <a16:colId xmlns:a16="http://schemas.microsoft.com/office/drawing/2014/main" xmlns="" val="20002"/>
                    </a:ext>
                  </a:extLst>
                </a:gridCol>
                <a:gridCol w="2662654">
                  <a:extLst>
                    <a:ext uri="{9D8B030D-6E8A-4147-A177-3AD203B41FA5}">
                      <a16:colId xmlns:a16="http://schemas.microsoft.com/office/drawing/2014/main" xmlns="" val="20003"/>
                    </a:ext>
                  </a:extLst>
                </a:gridCol>
              </a:tblGrid>
              <a:tr h="624003">
                <a:tc>
                  <a:txBody>
                    <a:bodyPr/>
                    <a:lstStyle/>
                    <a:p>
                      <a:pPr algn="ctr"/>
                      <a:r>
                        <a:rPr kumimoji="1" lang="en-US" altLang="ja-JP" sz="2400" dirty="0" smtClean="0"/>
                        <a:t>4</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10</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dirty="0" smtClean="0"/>
                        <a:t>卒研中間報告</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624003">
                <a:tc>
                  <a:txBody>
                    <a:bodyPr/>
                    <a:lstStyle/>
                    <a:p>
                      <a:pPr algn="ctr"/>
                      <a:r>
                        <a:rPr kumimoji="1" lang="en-US" altLang="ja-JP" sz="2400" dirty="0" smtClean="0"/>
                        <a:t>5</a:t>
                      </a:r>
                      <a:r>
                        <a:rPr kumimoji="1" lang="ja-JP" altLang="en-US" sz="2400" dirty="0" smtClean="0"/>
                        <a:t>月</a:t>
                      </a:r>
                      <a:endParaRPr kumimoji="1" lang="en-US" altLang="ja-JP" sz="24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smtClean="0"/>
                        <a:t>就職活動</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11</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dirty="0" smtClean="0"/>
                        <a:t>音響学会申込</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24003">
                <a:tc>
                  <a:txBody>
                    <a:bodyPr/>
                    <a:lstStyle/>
                    <a:p>
                      <a:pPr algn="ctr"/>
                      <a:r>
                        <a:rPr kumimoji="1" lang="en-US" altLang="ja-JP" sz="2400" dirty="0" smtClean="0"/>
                        <a:t>6</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12</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24003">
                <a:tc>
                  <a:txBody>
                    <a:bodyPr/>
                    <a:lstStyle/>
                    <a:p>
                      <a:pPr algn="ctr"/>
                      <a:r>
                        <a:rPr kumimoji="1" lang="en-US" altLang="ja-JP" sz="2400" dirty="0" smtClean="0"/>
                        <a:t>7</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1</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dirty="0" smtClean="0"/>
                        <a:t>音響学会提出</a:t>
                      </a:r>
                      <a:endParaRPr kumimoji="1" lang="en-US" altLang="ja-JP" sz="1800" dirty="0" smtClean="0"/>
                    </a:p>
                    <a:p>
                      <a:pPr algn="l"/>
                      <a:r>
                        <a:rPr kumimoji="1" lang="ja-JP" altLang="en-US" sz="1800" dirty="0" smtClean="0"/>
                        <a:t>卒論完成</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624003">
                <a:tc>
                  <a:txBody>
                    <a:bodyPr/>
                    <a:lstStyle/>
                    <a:p>
                      <a:pPr algn="ctr"/>
                      <a:r>
                        <a:rPr kumimoji="1" lang="en-US" altLang="ja-JP" sz="2400" dirty="0" smtClean="0"/>
                        <a:t>8</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2</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dirty="0" smtClean="0"/>
                        <a:t>研究発表</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624003">
                <a:tc>
                  <a:txBody>
                    <a:bodyPr/>
                    <a:lstStyle/>
                    <a:p>
                      <a:pPr algn="ctr"/>
                      <a:r>
                        <a:rPr kumimoji="1" lang="en-US" altLang="ja-JP" sz="2400" dirty="0" smtClean="0"/>
                        <a:t>9</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3</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dirty="0" smtClean="0"/>
                        <a:t>音響学会発表</a:t>
                      </a:r>
                      <a:endParaRPr kumimoji="1" lang="en-US" altLang="ja-JP"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cxnSp>
        <p:nvCxnSpPr>
          <p:cNvPr id="5" name="直線コネクタ 4"/>
          <p:cNvCxnSpPr/>
          <p:nvPr/>
        </p:nvCxnSpPr>
        <p:spPr>
          <a:xfrm>
            <a:off x="3896138" y="1948070"/>
            <a:ext cx="0" cy="1855304"/>
          </a:xfrm>
          <a:prstGeom prst="line">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7" name="日付プレースホルダー 6"/>
          <p:cNvSpPr>
            <a:spLocks noGrp="1"/>
          </p:cNvSpPr>
          <p:nvPr>
            <p:ph type="dt" sz="half" idx="10"/>
          </p:nvPr>
        </p:nvSpPr>
        <p:spPr/>
        <p:txBody>
          <a:bodyPr/>
          <a:lstStyle/>
          <a:p>
            <a:fld id="{11D25FB5-CF54-7E43-B56A-E4450FF15618}" type="datetime5">
              <a:rPr lang="ja-JP" altLang="en-US" smtClean="0"/>
              <a:t>2017/09/19</a:t>
            </a:fld>
            <a:endParaRPr lang="en-US" dirty="0"/>
          </a:p>
        </p:txBody>
      </p:sp>
      <p:sp>
        <p:nvSpPr>
          <p:cNvPr id="8" name="スライド番号プレースホルダー 7"/>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131229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79371"/>
            <a:ext cx="7545600" cy="734400"/>
          </a:xfrm>
        </p:spPr>
        <p:txBody>
          <a:bodyPr>
            <a:noAutofit/>
          </a:bodyPr>
          <a:lstStyle/>
          <a:p>
            <a:r>
              <a:rPr kumimoji="1" lang="ja-JP" altLang="en-US" sz="3100" dirty="0" smtClean="0"/>
              <a:t>実生活を想定した音響イベント検出</a:t>
            </a:r>
            <a:endParaRPr kumimoji="1" lang="ja-JP" altLang="en-US" sz="3100" dirty="0"/>
          </a:p>
        </p:txBody>
      </p:sp>
      <p:sp>
        <p:nvSpPr>
          <p:cNvPr id="3" name="コンテンツ プレースホルダー 2"/>
          <p:cNvSpPr>
            <a:spLocks noGrp="1"/>
          </p:cNvSpPr>
          <p:nvPr>
            <p:ph idx="1"/>
          </p:nvPr>
        </p:nvSpPr>
        <p:spPr>
          <a:xfrm>
            <a:off x="822959" y="1079998"/>
            <a:ext cx="8321041" cy="1392269"/>
          </a:xfrm>
        </p:spPr>
        <p:txBody>
          <a:bodyPr>
            <a:noAutofit/>
          </a:bodyPr>
          <a:lstStyle/>
          <a:p>
            <a:pPr>
              <a:buFont typeface="Wingdings" charset="2"/>
              <a:buChar char="u"/>
            </a:pPr>
            <a:r>
              <a:rPr kumimoji="1" lang="ja-JP" altLang="en-US" dirty="0" smtClean="0"/>
              <a:t>概要</a:t>
            </a:r>
            <a:endParaRPr kumimoji="1" lang="en-US" altLang="ja-JP" dirty="0" smtClean="0"/>
          </a:p>
          <a:p>
            <a:pPr marL="150876" lvl="1" indent="0">
              <a:buNone/>
            </a:pPr>
            <a:r>
              <a:rPr kumimoji="1" lang="ja-JP" altLang="en-US" dirty="0" smtClean="0"/>
              <a:t>日常生活と同様の音源が重なり合って鳴っている状況下で、個々の音源と鳴っている時間区間を検出する</a:t>
            </a:r>
            <a:endParaRPr kumimoji="1" lang="en-US" altLang="ja-JP" dirty="0" smtClean="0"/>
          </a:p>
        </p:txBody>
      </p:sp>
      <p:sp>
        <p:nvSpPr>
          <p:cNvPr id="4" name="日付プレースホルダー 3"/>
          <p:cNvSpPr>
            <a:spLocks noGrp="1"/>
          </p:cNvSpPr>
          <p:nvPr>
            <p:ph type="dt" sz="half" idx="10"/>
          </p:nvPr>
        </p:nvSpPr>
        <p:spPr/>
        <p:txBody>
          <a:bodyPr/>
          <a:lstStyle/>
          <a:p>
            <a:fld id="{BB92C4F2-3445-3041-9B48-B856ADB8AB13}"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3</a:t>
            </a:fld>
            <a:endParaRPr 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349" y="2316973"/>
            <a:ext cx="4288093" cy="3074482"/>
          </a:xfrm>
          <a:prstGeom prst="rect">
            <a:avLst/>
          </a:prstGeom>
        </p:spPr>
      </p:pic>
      <p:sp>
        <p:nvSpPr>
          <p:cNvPr id="6" name="テキスト ボックス 5"/>
          <p:cNvSpPr txBox="1"/>
          <p:nvPr/>
        </p:nvSpPr>
        <p:spPr>
          <a:xfrm>
            <a:off x="2037144" y="5845215"/>
            <a:ext cx="184731" cy="369332"/>
          </a:xfrm>
          <a:prstGeom prst="rect">
            <a:avLst/>
          </a:prstGeom>
          <a:noFill/>
        </p:spPr>
        <p:txBody>
          <a:bodyPr wrap="none" rtlCol="0">
            <a:spAutoFit/>
          </a:bodyPr>
          <a:lstStyle/>
          <a:p>
            <a:endParaRPr kumimoji="1" lang="ja-JP" altLang="en-US" dirty="0"/>
          </a:p>
        </p:txBody>
      </p:sp>
      <p:sp>
        <p:nvSpPr>
          <p:cNvPr id="7" name="テキスト ボックス 6"/>
          <p:cNvSpPr txBox="1"/>
          <p:nvPr/>
        </p:nvSpPr>
        <p:spPr>
          <a:xfrm>
            <a:off x="822959" y="5595446"/>
            <a:ext cx="6154249" cy="838178"/>
          </a:xfrm>
          <a:prstGeom prst="rect">
            <a:avLst/>
          </a:prstGeom>
          <a:noFill/>
        </p:spPr>
        <p:txBody>
          <a:bodyPr wrap="none" rtlCol="0">
            <a:spAutoFit/>
          </a:bodyPr>
          <a:lstStyle/>
          <a:p>
            <a:pPr lvl="0" defTabSz="685800">
              <a:lnSpc>
                <a:spcPct val="90000"/>
              </a:lnSpc>
              <a:spcBef>
                <a:spcPts val="900"/>
              </a:spcBef>
              <a:spcAft>
                <a:spcPts val="150"/>
              </a:spcAft>
              <a:buClr>
                <a:srgbClr val="4F81BD"/>
              </a:buClr>
              <a:buSzPct val="100000"/>
            </a:pPr>
            <a:r>
              <a:rPr kumimoji="1" lang="ja-JP" altLang="en-US" sz="3200" dirty="0">
                <a:solidFill>
                  <a:prstClr val="black">
                    <a:lumMod val="75000"/>
                    <a:lumOff val="25000"/>
                  </a:prstClr>
                </a:solidFill>
                <a:latin typeface="Yu Gothic" charset="-128"/>
                <a:ea typeface="Yu Gothic" charset="-128"/>
                <a:cs typeface="Yu Gothic" charset="-128"/>
              </a:rPr>
              <a:t>→</a:t>
            </a:r>
            <a:r>
              <a:rPr kumimoji="1" lang="en-US" altLang="ja-JP" sz="3200" dirty="0">
                <a:solidFill>
                  <a:prstClr val="black">
                    <a:lumMod val="75000"/>
                    <a:lumOff val="25000"/>
                  </a:prstClr>
                </a:solidFill>
                <a:latin typeface="Yu Gothic" charset="-128"/>
                <a:ea typeface="Yu Gothic" charset="-128"/>
                <a:cs typeface="Yu Gothic" charset="-128"/>
              </a:rPr>
              <a:t>DCASE2017</a:t>
            </a:r>
            <a:r>
              <a:rPr kumimoji="1" lang="ja-JP" altLang="en-US" sz="3200" dirty="0">
                <a:solidFill>
                  <a:prstClr val="black">
                    <a:lumMod val="75000"/>
                    <a:lumOff val="25000"/>
                  </a:prstClr>
                </a:solidFill>
                <a:latin typeface="Yu Gothic" charset="-128"/>
                <a:ea typeface="Yu Gothic" charset="-128"/>
                <a:cs typeface="Yu Gothic" charset="-128"/>
              </a:rPr>
              <a:t>を用いた比較評価</a:t>
            </a:r>
            <a:endParaRPr kumimoji="1" lang="en-US" altLang="ja-JP" sz="3200" dirty="0">
              <a:solidFill>
                <a:prstClr val="black">
                  <a:lumMod val="75000"/>
                  <a:lumOff val="25000"/>
                </a:prstClr>
              </a:solidFill>
              <a:latin typeface="Yu Gothic" charset="-128"/>
              <a:ea typeface="Yu Gothic" charset="-128"/>
              <a:cs typeface="Yu Gothic" charset="-128"/>
            </a:endParaRPr>
          </a:p>
          <a:p>
            <a:endParaRPr kumimoji="1" lang="ja-JP" altLang="en-US" dirty="0"/>
          </a:p>
        </p:txBody>
      </p:sp>
    </p:spTree>
    <p:extLst>
      <p:ext uri="{BB962C8B-B14F-4D97-AF65-F5344CB8AC3E}">
        <p14:creationId xmlns:p14="http://schemas.microsoft.com/office/powerpoint/2010/main" val="1605567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DCASE2017</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en-US" altLang="ja-JP" dirty="0"/>
              <a:t>Acoustic scene </a:t>
            </a:r>
            <a:r>
              <a:rPr lang="en-US" altLang="ja-JP" dirty="0" smtClean="0"/>
              <a:t>classification</a:t>
            </a:r>
          </a:p>
          <a:p>
            <a:pPr marL="630936" lvl="2" indent="-342900">
              <a:buFont typeface="+mj-lt"/>
              <a:buAutoNum type="arabicPeriod"/>
            </a:pPr>
            <a:endParaRPr kumimoji="1" lang="en-US" altLang="ja-JP" dirty="0" smtClean="0"/>
          </a:p>
          <a:p>
            <a:pPr marL="514350" indent="-514350">
              <a:buFont typeface="+mj-lt"/>
              <a:buAutoNum type="arabicPeriod"/>
            </a:pPr>
            <a:r>
              <a:rPr lang="en-US" altLang="ja-JP" dirty="0"/>
              <a:t>Detection of rare sound </a:t>
            </a:r>
            <a:r>
              <a:rPr lang="en-US" altLang="ja-JP" dirty="0" smtClean="0"/>
              <a:t>events</a:t>
            </a:r>
          </a:p>
          <a:p>
            <a:pPr marL="608076" lvl="1" indent="-457200">
              <a:buFont typeface="+mj-lt"/>
              <a:buAutoNum type="arabicPeriod"/>
            </a:pPr>
            <a:endParaRPr lang="en-US" altLang="ja-JP" dirty="0"/>
          </a:p>
          <a:p>
            <a:pPr marL="514350" indent="-514350">
              <a:buFont typeface="+mj-lt"/>
              <a:buAutoNum type="arabicPeriod"/>
            </a:pPr>
            <a:r>
              <a:rPr lang="en-US" altLang="ja-JP" dirty="0" smtClean="0"/>
              <a:t>Sound </a:t>
            </a:r>
            <a:r>
              <a:rPr lang="en-US" altLang="ja-JP" dirty="0"/>
              <a:t>event detection in real life </a:t>
            </a:r>
            <a:r>
              <a:rPr lang="en-US" altLang="ja-JP" dirty="0" smtClean="0"/>
              <a:t>	audio</a:t>
            </a:r>
          </a:p>
          <a:p>
            <a:pPr marL="608076" lvl="1" indent="-457200">
              <a:buFont typeface="+mj-lt"/>
              <a:buAutoNum type="arabicPeriod"/>
            </a:pPr>
            <a:endParaRPr lang="en-US" altLang="ja-JP" dirty="0" smtClean="0"/>
          </a:p>
          <a:p>
            <a:pPr marL="514350" indent="-514350">
              <a:buFont typeface="+mj-lt"/>
              <a:buAutoNum type="arabicPeriod"/>
            </a:pPr>
            <a:r>
              <a:rPr lang="en-US" altLang="ja-JP" dirty="0"/>
              <a:t>Large-scale weakly supervised sound </a:t>
            </a:r>
            <a:r>
              <a:rPr lang="ja-JP" altLang="en-US" dirty="0" smtClean="0"/>
              <a:t>　</a:t>
            </a:r>
            <a:r>
              <a:rPr lang="en-US" altLang="ja-JP" dirty="0" smtClean="0"/>
              <a:t>	event</a:t>
            </a:r>
            <a:r>
              <a:rPr lang="ja-JP" altLang="en-US" dirty="0" smtClean="0"/>
              <a:t> </a:t>
            </a:r>
            <a:r>
              <a:rPr lang="en-US" altLang="ja-JP" dirty="0" smtClean="0"/>
              <a:t>detection </a:t>
            </a:r>
            <a:r>
              <a:rPr lang="en-US" altLang="ja-JP" dirty="0"/>
              <a:t>for smart cars</a:t>
            </a:r>
          </a:p>
          <a:p>
            <a:pPr>
              <a:buFont typeface="Wingdings" charset="2"/>
              <a:buChar char="u"/>
            </a:pPr>
            <a:endParaRPr lang="en-US" altLang="ja-JP" dirty="0"/>
          </a:p>
        </p:txBody>
      </p:sp>
      <p:sp>
        <p:nvSpPr>
          <p:cNvPr id="4" name="日付プレースホルダー 3"/>
          <p:cNvSpPr>
            <a:spLocks noGrp="1"/>
          </p:cNvSpPr>
          <p:nvPr>
            <p:ph type="dt" sz="half" idx="10"/>
          </p:nvPr>
        </p:nvSpPr>
        <p:spPr/>
        <p:txBody>
          <a:bodyPr/>
          <a:lstStyle/>
          <a:p>
            <a:fld id="{283FE14C-8217-5947-8DF2-AA0F9AE7C04A}"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451755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ea"/>
              <a:buAutoNum type="circleNumDbPlain"/>
            </a:pPr>
            <a:r>
              <a:rPr kumimoji="1" lang="en-US" altLang="ja-JP" dirty="0" err="1" smtClean="0"/>
              <a:t>mel</a:t>
            </a:r>
            <a:r>
              <a:rPr kumimoji="1" lang="ja-JP" altLang="en-US" dirty="0" smtClean="0"/>
              <a:t> </a:t>
            </a:r>
            <a:r>
              <a:rPr kumimoji="1" lang="en-US" altLang="ja-JP" dirty="0" err="1" smtClean="0"/>
              <a:t>energy+RNN</a:t>
            </a:r>
            <a:r>
              <a:rPr kumimoji="1" lang="en-US" altLang="ja-JP" dirty="0" smtClean="0"/>
              <a:t>(</a:t>
            </a:r>
            <a:r>
              <a:rPr kumimoji="1" lang="ja-JP" altLang="en-US" dirty="0" smtClean="0"/>
              <a:t>ステレオ入力</a:t>
            </a:r>
            <a:r>
              <a:rPr kumimoji="1" lang="en-US" altLang="ja-JP" dirty="0" smtClean="0"/>
              <a:t>)</a:t>
            </a:r>
          </a:p>
          <a:p>
            <a:pPr marL="219456" lvl="1" indent="0">
              <a:buNone/>
            </a:pPr>
            <a:r>
              <a:rPr lang="en-US" altLang="ja-JP" dirty="0"/>
              <a:t>	</a:t>
            </a:r>
            <a:r>
              <a:rPr lang="en-US" altLang="ja-JP" dirty="0" smtClean="0"/>
              <a:t>	</a:t>
            </a:r>
            <a:r>
              <a:rPr lang="en-US" altLang="ja-JP" dirty="0" err="1" smtClean="0"/>
              <a:t>advanne_IID</a:t>
            </a:r>
            <a:r>
              <a:rPr lang="en-US" altLang="ja-JP" dirty="0" smtClean="0"/>
              <a:t>/DCASE2016</a:t>
            </a:r>
          </a:p>
          <a:p>
            <a:pPr marL="219456" lvl="1" indent="0">
              <a:buNone/>
            </a:pPr>
            <a:endParaRPr lang="en-US" altLang="ja-JP" dirty="0"/>
          </a:p>
          <a:p>
            <a:pPr marL="514350" indent="-514350">
              <a:buFont typeface="+mj-ea"/>
              <a:buAutoNum type="circleNumDbPlain"/>
            </a:pPr>
            <a:r>
              <a:rPr kumimoji="1" lang="en-US" altLang="ja-JP" dirty="0" smtClean="0"/>
              <a:t>MFCC</a:t>
            </a:r>
            <a:r>
              <a:rPr kumimoji="1" lang="ja-JP" altLang="en-US" dirty="0" smtClean="0"/>
              <a:t> </a:t>
            </a:r>
            <a:r>
              <a:rPr kumimoji="1" lang="en-US" altLang="ja-JP" dirty="0" smtClean="0"/>
              <a:t>+</a:t>
            </a:r>
            <a:r>
              <a:rPr kumimoji="1" lang="ja-JP" altLang="en-US" dirty="0" smtClean="0"/>
              <a:t> </a:t>
            </a:r>
            <a:r>
              <a:rPr kumimoji="1" lang="en-US" altLang="ja-JP" dirty="0" smtClean="0"/>
              <a:t>GMM(</a:t>
            </a:r>
            <a:r>
              <a:rPr kumimoji="1" lang="ja-JP" altLang="en-US" dirty="0" smtClean="0"/>
              <a:t>モノラル入力</a:t>
            </a:r>
            <a:r>
              <a:rPr kumimoji="1" lang="en-US" altLang="ja-JP" dirty="0" smtClean="0"/>
              <a:t>)</a:t>
            </a:r>
          </a:p>
          <a:p>
            <a:pPr marL="219456" lvl="1" indent="0">
              <a:buNone/>
            </a:pPr>
            <a:r>
              <a:rPr lang="en-US" altLang="ja-JP" dirty="0"/>
              <a:t>	</a:t>
            </a:r>
            <a:r>
              <a:rPr lang="en-US" altLang="ja-JP" dirty="0" smtClean="0"/>
              <a:t>	DCASE2016_baseline/DCASE2016/</a:t>
            </a:r>
            <a:endParaRPr lang="en-US" altLang="ja-JP" dirty="0"/>
          </a:p>
          <a:p>
            <a:pPr marL="219456" lvl="1" indent="0">
              <a:buNone/>
            </a:pPr>
            <a:endParaRPr kumimoji="1" lang="ja-JP" altLang="en-US" dirty="0"/>
          </a:p>
        </p:txBody>
      </p:sp>
      <p:sp>
        <p:nvSpPr>
          <p:cNvPr id="4" name="日付プレースホルダー 3"/>
          <p:cNvSpPr>
            <a:spLocks noGrp="1"/>
          </p:cNvSpPr>
          <p:nvPr>
            <p:ph type="dt" sz="half" idx="10"/>
          </p:nvPr>
        </p:nvSpPr>
        <p:spPr/>
        <p:txBody>
          <a:bodyPr/>
          <a:lstStyle/>
          <a:p>
            <a:fld id="{6B9EB969-1B9E-0549-B176-23982EAC1987}"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83646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7"/>
            <a:ext cx="8321040" cy="734400"/>
          </a:xfrm>
        </p:spPr>
        <p:txBody>
          <a:bodyPr>
            <a:normAutofit fontScale="90000"/>
          </a:bodyPr>
          <a:lstStyle/>
          <a:p>
            <a:r>
              <a:rPr kumimoji="1" lang="en-US" altLang="ja-JP" dirty="0" smtClean="0"/>
              <a:t>DCASE2017</a:t>
            </a:r>
            <a:r>
              <a:rPr lang="ja-JP" altLang="en-US" dirty="0" smtClean="0"/>
              <a:t>のベースラインシステム</a:t>
            </a:r>
            <a:endParaRPr kumimoji="1" lang="ja-JP" altLang="en-US" dirty="0"/>
          </a:p>
        </p:txBody>
      </p:sp>
      <p:sp>
        <p:nvSpPr>
          <p:cNvPr id="4" name="日付プレースホルダー 3"/>
          <p:cNvSpPr>
            <a:spLocks noGrp="1"/>
          </p:cNvSpPr>
          <p:nvPr>
            <p:ph type="dt" sz="half" idx="10"/>
          </p:nvPr>
        </p:nvSpPr>
        <p:spPr/>
        <p:txBody>
          <a:bodyPr/>
          <a:lstStyle/>
          <a:p>
            <a:fld id="{E607C2EB-1497-434A-A514-6E9E44660579}"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6</a:t>
            </a:fld>
            <a:endParaRPr lang="en-US" dirty="0"/>
          </a:p>
        </p:txBody>
      </p:sp>
      <p:sp>
        <p:nvSpPr>
          <p:cNvPr id="8" name="テキスト ボックス 7"/>
          <p:cNvSpPr txBox="1"/>
          <p:nvPr/>
        </p:nvSpPr>
        <p:spPr>
          <a:xfrm>
            <a:off x="3257" y="4745014"/>
            <a:ext cx="4801314" cy="1569660"/>
          </a:xfrm>
          <a:prstGeom prst="rect">
            <a:avLst/>
          </a:prstGeom>
          <a:noFill/>
        </p:spPr>
        <p:txBody>
          <a:bodyPr wrap="none" rtlCol="0">
            <a:spAutoFit/>
          </a:bodyPr>
          <a:lstStyle/>
          <a:p>
            <a:r>
              <a:rPr lang="ja-JP" altLang="en-US" sz="2400" dirty="0" smtClean="0">
                <a:solidFill>
                  <a:schemeClr val="accent6"/>
                </a:solidFill>
                <a:latin typeface="Yu Gothic" charset="-128"/>
                <a:ea typeface="Yu Gothic" charset="-128"/>
                <a:cs typeface="Yu Gothic" charset="-128"/>
              </a:rPr>
              <a:t>入力</a:t>
            </a:r>
            <a:endParaRPr kumimoji="1" lang="en-US" altLang="ja-JP" sz="2400" dirty="0" smtClean="0">
              <a:solidFill>
                <a:schemeClr val="accent6"/>
              </a:solidFill>
              <a:latin typeface="Yu Gothic" charset="-128"/>
              <a:ea typeface="Yu Gothic" charset="-128"/>
              <a:cs typeface="Yu Gothic" charset="-128"/>
            </a:endParaRPr>
          </a:p>
          <a:p>
            <a:r>
              <a:rPr lang="ja-JP" altLang="en-US" sz="2400" dirty="0" smtClean="0">
                <a:latin typeface="Yu Gothic" charset="-128"/>
                <a:ea typeface="Yu Gothic" charset="-128"/>
                <a:cs typeface="Yu Gothic" charset="-128"/>
              </a:rPr>
              <a:t>・特徴量：メルバンドエネルギー</a:t>
            </a:r>
            <a:endParaRPr lang="en-US" altLang="ja-JP" sz="2400" dirty="0" smtClean="0">
              <a:latin typeface="Yu Gothic" charset="-128"/>
              <a:ea typeface="Yu Gothic" charset="-128"/>
              <a:cs typeface="Yu Gothic" charset="-128"/>
            </a:endParaRPr>
          </a:p>
          <a:p>
            <a:r>
              <a:rPr lang="ja-JP" altLang="en-US" sz="2400" dirty="0" smtClean="0">
                <a:latin typeface="Yu Gothic" charset="-128"/>
                <a:ea typeface="Yu Gothic" charset="-128"/>
                <a:cs typeface="Yu Gothic" charset="-128"/>
              </a:rPr>
              <a:t>・フレームサイズ </a:t>
            </a:r>
            <a:r>
              <a:rPr lang="en-US" altLang="ja-JP" sz="2400" dirty="0" smtClean="0">
                <a:latin typeface="Yu Gothic" charset="-128"/>
                <a:ea typeface="Yu Gothic" charset="-128"/>
                <a:cs typeface="Yu Gothic" charset="-128"/>
              </a:rPr>
              <a:t>40ms</a:t>
            </a:r>
          </a:p>
          <a:p>
            <a:r>
              <a:rPr lang="ja-JP" altLang="en-US" sz="2400" dirty="0">
                <a:latin typeface="Yu Gothic" charset="-128"/>
                <a:ea typeface="Yu Gothic" charset="-128"/>
                <a:cs typeface="Yu Gothic" charset="-128"/>
              </a:rPr>
              <a:t>　</a:t>
            </a:r>
            <a:r>
              <a:rPr lang="en-US" altLang="ja-JP" sz="2400" dirty="0" smtClean="0">
                <a:latin typeface="Yu Gothic" charset="-128"/>
                <a:ea typeface="Yu Gothic" charset="-128"/>
                <a:cs typeface="Yu Gothic" charset="-128"/>
              </a:rPr>
              <a:t>50%</a:t>
            </a:r>
            <a:r>
              <a:rPr lang="ja-JP" altLang="en-US" sz="2400" dirty="0" smtClean="0">
                <a:latin typeface="Yu Gothic" charset="-128"/>
                <a:ea typeface="Yu Gothic" charset="-128"/>
                <a:cs typeface="Yu Gothic" charset="-128"/>
              </a:rPr>
              <a:t>のオーバーラップ</a:t>
            </a:r>
            <a:endParaRPr lang="en-US" altLang="ja-JP" sz="2400" dirty="0" smtClean="0">
              <a:latin typeface="Yu Gothic" charset="-128"/>
              <a:ea typeface="Yu Gothic" charset="-128"/>
              <a:cs typeface="Yu Gothic" charset="-128"/>
            </a:endParaRPr>
          </a:p>
        </p:txBody>
      </p:sp>
      <p:sp>
        <p:nvSpPr>
          <p:cNvPr id="9" name="テキスト ボックス 8"/>
          <p:cNvSpPr txBox="1"/>
          <p:nvPr/>
        </p:nvSpPr>
        <p:spPr>
          <a:xfrm>
            <a:off x="4757672" y="4803715"/>
            <a:ext cx="3679796" cy="1569660"/>
          </a:xfrm>
          <a:prstGeom prst="rect">
            <a:avLst/>
          </a:prstGeom>
          <a:noFill/>
        </p:spPr>
        <p:txBody>
          <a:bodyPr wrap="square" rtlCol="0">
            <a:spAutoFit/>
          </a:bodyPr>
          <a:lstStyle/>
          <a:p>
            <a:r>
              <a:rPr kumimoji="1" lang="ja-JP" altLang="en-US" sz="2400" dirty="0" smtClean="0">
                <a:solidFill>
                  <a:schemeClr val="accent2"/>
                </a:solidFill>
                <a:latin typeface="Yu Gothic" charset="-128"/>
                <a:ea typeface="Yu Gothic" charset="-128"/>
                <a:cs typeface="Yu Gothic" charset="-128"/>
              </a:rPr>
              <a:t>隠れ層</a:t>
            </a:r>
            <a:endParaRPr kumimoji="1" lang="en-US" altLang="ja-JP" sz="2400" dirty="0" smtClean="0">
              <a:solidFill>
                <a:schemeClr val="accent2"/>
              </a:solidFill>
              <a:latin typeface="Yu Gothic" charset="-128"/>
              <a:ea typeface="Yu Gothic" charset="-128"/>
              <a:cs typeface="Yu Gothic" charset="-128"/>
            </a:endParaRPr>
          </a:p>
          <a:p>
            <a:r>
              <a:rPr lang="ja-JP" altLang="en-US" sz="2400" dirty="0" smtClean="0">
                <a:latin typeface="Yu Gothic" charset="-128"/>
                <a:ea typeface="Yu Gothic" charset="-128"/>
                <a:cs typeface="Yu Gothic" charset="-128"/>
              </a:rPr>
              <a:t>・</a:t>
            </a:r>
            <a:r>
              <a:rPr lang="en-US" altLang="ja-JP" sz="2400" dirty="0" smtClean="0">
                <a:latin typeface="Yu Gothic" charset="-128"/>
                <a:ea typeface="Yu Gothic" charset="-128"/>
                <a:cs typeface="Yu Gothic" charset="-128"/>
              </a:rPr>
              <a:t>2</a:t>
            </a:r>
            <a:r>
              <a:rPr lang="ja-JP" altLang="en-US" sz="2400" dirty="0" smtClean="0">
                <a:latin typeface="Yu Gothic" charset="-128"/>
                <a:ea typeface="Yu Gothic" charset="-128"/>
                <a:cs typeface="Yu Gothic" charset="-128"/>
              </a:rPr>
              <a:t>層</a:t>
            </a:r>
            <a:r>
              <a:rPr lang="en-US" altLang="ja-JP" sz="2400" dirty="0" smtClean="0">
                <a:latin typeface="Yu Gothic" charset="-128"/>
                <a:ea typeface="Yu Gothic" charset="-128"/>
                <a:cs typeface="Yu Gothic" charset="-128"/>
              </a:rPr>
              <a:t>×50</a:t>
            </a:r>
            <a:r>
              <a:rPr lang="ja-JP" altLang="en-US" sz="2400" dirty="0" smtClean="0">
                <a:latin typeface="Yu Gothic" charset="-128"/>
                <a:ea typeface="Yu Gothic" charset="-128"/>
                <a:cs typeface="Yu Gothic" charset="-128"/>
              </a:rPr>
              <a:t>ユニット</a:t>
            </a:r>
            <a:endParaRPr lang="en-US" altLang="ja-JP" sz="2400" dirty="0" smtClean="0">
              <a:latin typeface="Yu Gothic" charset="-128"/>
              <a:ea typeface="Yu Gothic" charset="-128"/>
              <a:cs typeface="Yu Gothic" charset="-128"/>
            </a:endParaRPr>
          </a:p>
          <a:p>
            <a:r>
              <a:rPr lang="ja-JP" altLang="en-US" sz="2400" dirty="0" smtClean="0">
                <a:latin typeface="Yu Gothic" charset="-128"/>
                <a:ea typeface="Yu Gothic" charset="-128"/>
                <a:cs typeface="Yu Gothic" charset="-128"/>
              </a:rPr>
              <a:t>・</a:t>
            </a:r>
            <a:r>
              <a:rPr lang="en-US" altLang="ja-JP" sz="2400" dirty="0" smtClean="0">
                <a:latin typeface="Yu Gothic" charset="-128"/>
                <a:ea typeface="Yu Gothic" charset="-128"/>
                <a:cs typeface="Yu Gothic" charset="-128"/>
              </a:rPr>
              <a:t>20%</a:t>
            </a:r>
            <a:r>
              <a:rPr lang="ja-JP" altLang="en-US" sz="2400" dirty="0" smtClean="0">
                <a:latin typeface="Yu Gothic" charset="-128"/>
                <a:ea typeface="Yu Gothic" charset="-128"/>
                <a:cs typeface="Yu Gothic" charset="-128"/>
              </a:rPr>
              <a:t>のドロップアウト</a:t>
            </a:r>
            <a:endParaRPr lang="en-US" altLang="ja-JP" sz="2400" dirty="0" smtClean="0">
              <a:latin typeface="Yu Gothic" charset="-128"/>
              <a:ea typeface="Yu Gothic" charset="-128"/>
              <a:cs typeface="Yu Gothic" charset="-128"/>
            </a:endParaRPr>
          </a:p>
          <a:p>
            <a:r>
              <a:rPr kumimoji="1" lang="ja-JP" altLang="en-US" sz="2400" dirty="0" smtClean="0">
                <a:latin typeface="Yu Gothic" charset="-128"/>
                <a:ea typeface="Yu Gothic" charset="-128"/>
                <a:cs typeface="Yu Gothic" charset="-128"/>
              </a:rPr>
              <a:t>・学習率 </a:t>
            </a:r>
            <a:r>
              <a:rPr kumimoji="1" lang="en-US" altLang="ja-JP" sz="2400" dirty="0" smtClean="0">
                <a:latin typeface="Yu Gothic" charset="-128"/>
                <a:ea typeface="Yu Gothic" charset="-128"/>
                <a:cs typeface="Yu Gothic" charset="-128"/>
              </a:rPr>
              <a:t>0.001</a:t>
            </a:r>
            <a:endParaRPr kumimoji="1" lang="ja-JP" altLang="en-US" sz="2400" dirty="0">
              <a:latin typeface="Yu Gothic" charset="-128"/>
              <a:ea typeface="Yu Gothic" charset="-128"/>
              <a:cs typeface="Yu Gothic" charset="-128"/>
            </a:endParaRPr>
          </a:p>
        </p:txBody>
      </p:sp>
      <p:grpSp>
        <p:nvGrpSpPr>
          <p:cNvPr id="52" name="図形グループ 51"/>
          <p:cNvGrpSpPr/>
          <p:nvPr/>
        </p:nvGrpSpPr>
        <p:grpSpPr>
          <a:xfrm>
            <a:off x="359085" y="1166120"/>
            <a:ext cx="5920280" cy="2733661"/>
            <a:chOff x="1517325" y="1166120"/>
            <a:chExt cx="5920280" cy="2733661"/>
          </a:xfrm>
        </p:grpSpPr>
        <p:grpSp>
          <p:nvGrpSpPr>
            <p:cNvPr id="48" name="図形グループ 47"/>
            <p:cNvGrpSpPr/>
            <p:nvPr/>
          </p:nvGrpSpPr>
          <p:grpSpPr>
            <a:xfrm>
              <a:off x="1517325" y="1166120"/>
              <a:ext cx="5920280" cy="2733661"/>
              <a:chOff x="1517325" y="1166120"/>
              <a:chExt cx="5920280" cy="2733661"/>
            </a:xfrm>
          </p:grpSpPr>
          <p:grpSp>
            <p:nvGrpSpPr>
              <p:cNvPr id="7" name="図形グループ 6"/>
              <p:cNvGrpSpPr/>
              <p:nvPr/>
            </p:nvGrpSpPr>
            <p:grpSpPr>
              <a:xfrm>
                <a:off x="1517325" y="1166120"/>
                <a:ext cx="5920280" cy="2733661"/>
                <a:chOff x="1517325" y="1352389"/>
                <a:chExt cx="5920280" cy="2733661"/>
              </a:xfrm>
            </p:grpSpPr>
            <p:grpSp>
              <p:nvGrpSpPr>
                <p:cNvPr id="95" name="図形グループ 94"/>
                <p:cNvGrpSpPr/>
                <p:nvPr/>
              </p:nvGrpSpPr>
              <p:grpSpPr>
                <a:xfrm>
                  <a:off x="1537858" y="1352389"/>
                  <a:ext cx="5899747" cy="2733661"/>
                  <a:chOff x="1687884" y="1493705"/>
                  <a:chExt cx="4842884" cy="2243961"/>
                </a:xfrm>
              </p:grpSpPr>
              <p:grpSp>
                <p:nvGrpSpPr>
                  <p:cNvPr id="6" name="図形グループ 5"/>
                  <p:cNvGrpSpPr/>
                  <p:nvPr/>
                </p:nvGrpSpPr>
                <p:grpSpPr>
                  <a:xfrm>
                    <a:off x="1687884" y="1493705"/>
                    <a:ext cx="430107" cy="2243961"/>
                    <a:chOff x="822960" y="2106729"/>
                    <a:chExt cx="430107" cy="2243961"/>
                  </a:xfrm>
                </p:grpSpPr>
                <p:sp>
                  <p:nvSpPr>
                    <p:cNvPr id="3" name="円/楕円 2"/>
                    <p:cNvSpPr/>
                    <p:nvPr/>
                  </p:nvSpPr>
                  <p:spPr>
                    <a:xfrm>
                      <a:off x="822960" y="2106729"/>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1" name="円/楕円 10"/>
                    <p:cNvSpPr/>
                    <p:nvPr/>
                  </p:nvSpPr>
                  <p:spPr>
                    <a:xfrm>
                      <a:off x="822960" y="3013656"/>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円/楕円 11"/>
                    <p:cNvSpPr/>
                    <p:nvPr/>
                  </p:nvSpPr>
                  <p:spPr>
                    <a:xfrm>
                      <a:off x="822960" y="3920583"/>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20" name="図形グループ 19"/>
                  <p:cNvGrpSpPr/>
                  <p:nvPr/>
                </p:nvGrpSpPr>
                <p:grpSpPr>
                  <a:xfrm>
                    <a:off x="3155455" y="1619564"/>
                    <a:ext cx="430107" cy="2004099"/>
                    <a:chOff x="3087070" y="1831449"/>
                    <a:chExt cx="430107" cy="2004099"/>
                  </a:xfrm>
                </p:grpSpPr>
                <p:sp>
                  <p:nvSpPr>
                    <p:cNvPr id="13" name="円/楕円 12"/>
                    <p:cNvSpPr/>
                    <p:nvPr/>
                  </p:nvSpPr>
                  <p:spPr>
                    <a:xfrm>
                      <a:off x="3087070" y="2618445"/>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円/楕円 13"/>
                    <p:cNvSpPr/>
                    <p:nvPr/>
                  </p:nvSpPr>
                  <p:spPr>
                    <a:xfrm>
                      <a:off x="3087070" y="3405441"/>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円/楕円 14"/>
                    <p:cNvSpPr/>
                    <p:nvPr/>
                  </p:nvSpPr>
                  <p:spPr>
                    <a:xfrm>
                      <a:off x="3087070" y="1831449"/>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24" name="図形グループ 23"/>
                  <p:cNvGrpSpPr/>
                  <p:nvPr/>
                </p:nvGrpSpPr>
                <p:grpSpPr>
                  <a:xfrm>
                    <a:off x="6100299" y="1493705"/>
                    <a:ext cx="430469" cy="2219066"/>
                    <a:chOff x="6100299" y="1670748"/>
                    <a:chExt cx="430469" cy="2219066"/>
                  </a:xfrm>
                </p:grpSpPr>
                <p:sp>
                  <p:nvSpPr>
                    <p:cNvPr id="18" name="円/楕円 17"/>
                    <p:cNvSpPr/>
                    <p:nvPr/>
                  </p:nvSpPr>
                  <p:spPr>
                    <a:xfrm>
                      <a:off x="6100299" y="3459707"/>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円/楕円 18"/>
                    <p:cNvSpPr/>
                    <p:nvPr/>
                  </p:nvSpPr>
                  <p:spPr>
                    <a:xfrm>
                      <a:off x="6100661" y="1670748"/>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23" name="図形グループ 22"/>
                  <p:cNvGrpSpPr/>
                  <p:nvPr/>
                </p:nvGrpSpPr>
                <p:grpSpPr>
                  <a:xfrm>
                    <a:off x="4623026" y="1934176"/>
                    <a:ext cx="430107" cy="1374875"/>
                    <a:chOff x="4773456" y="1643490"/>
                    <a:chExt cx="430107" cy="1374875"/>
                  </a:xfrm>
                </p:grpSpPr>
                <p:sp>
                  <p:nvSpPr>
                    <p:cNvPr id="17" name="円/楕円 16"/>
                    <p:cNvSpPr/>
                    <p:nvPr/>
                  </p:nvSpPr>
                  <p:spPr>
                    <a:xfrm>
                      <a:off x="4773456" y="1643490"/>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円/楕円 21"/>
                    <p:cNvSpPr/>
                    <p:nvPr/>
                  </p:nvSpPr>
                  <p:spPr>
                    <a:xfrm>
                      <a:off x="4773456" y="2588258"/>
                      <a:ext cx="430107" cy="430107"/>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cxnSp>
                <p:nvCxnSpPr>
                  <p:cNvPr id="28" name="直線矢印コネクタ 27"/>
                  <p:cNvCxnSpPr>
                    <a:stCxn id="11" idx="6"/>
                    <a:endCxn id="13" idx="2"/>
                  </p:cNvCxnSpPr>
                  <p:nvPr/>
                </p:nvCxnSpPr>
                <p:spPr>
                  <a:xfrm>
                    <a:off x="2117991" y="2615686"/>
                    <a:ext cx="1037464" cy="5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p:cNvCxnSpPr>
                    <a:stCxn id="11" idx="6"/>
                    <a:endCxn id="15" idx="2"/>
                  </p:cNvCxnSpPr>
                  <p:nvPr/>
                </p:nvCxnSpPr>
                <p:spPr>
                  <a:xfrm flipV="1">
                    <a:off x="2117991" y="1834618"/>
                    <a:ext cx="1037464" cy="7810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3" idx="6"/>
                    <a:endCxn id="13" idx="1"/>
                  </p:cNvCxnSpPr>
                  <p:nvPr/>
                </p:nvCxnSpPr>
                <p:spPr>
                  <a:xfrm>
                    <a:off x="2117991" y="1708759"/>
                    <a:ext cx="1100452" cy="7607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p:cNvCxnSpPr>
                    <a:stCxn id="3" idx="6"/>
                    <a:endCxn id="15" idx="2"/>
                  </p:cNvCxnSpPr>
                  <p:nvPr/>
                </p:nvCxnSpPr>
                <p:spPr>
                  <a:xfrm>
                    <a:off x="2117991" y="1708759"/>
                    <a:ext cx="1037464" cy="1258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p:cNvCxnSpPr>
                    <a:stCxn id="12" idx="6"/>
                    <a:endCxn id="15" idx="3"/>
                  </p:cNvCxnSpPr>
                  <p:nvPr/>
                </p:nvCxnSpPr>
                <p:spPr>
                  <a:xfrm flipV="1">
                    <a:off x="2117991" y="1986683"/>
                    <a:ext cx="1100452" cy="15359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p:cNvCxnSpPr>
                    <a:stCxn id="12" idx="6"/>
                    <a:endCxn id="13" idx="3"/>
                  </p:cNvCxnSpPr>
                  <p:nvPr/>
                </p:nvCxnSpPr>
                <p:spPr>
                  <a:xfrm flipV="1">
                    <a:off x="2117991" y="2773679"/>
                    <a:ext cx="1100452" cy="7489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p:cNvCxnSpPr>
                    <a:stCxn id="12" idx="6"/>
                    <a:endCxn id="14" idx="3"/>
                  </p:cNvCxnSpPr>
                  <p:nvPr/>
                </p:nvCxnSpPr>
                <p:spPr>
                  <a:xfrm>
                    <a:off x="2117991" y="3522613"/>
                    <a:ext cx="1100452" cy="38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p:cNvCxnSpPr>
                    <a:stCxn id="11" idx="6"/>
                    <a:endCxn id="14" idx="2"/>
                  </p:cNvCxnSpPr>
                  <p:nvPr/>
                </p:nvCxnSpPr>
                <p:spPr>
                  <a:xfrm>
                    <a:off x="2117991" y="2615686"/>
                    <a:ext cx="1037464" cy="7929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p:cNvCxnSpPr>
                    <a:stCxn id="3" idx="6"/>
                    <a:endCxn id="14" idx="1"/>
                  </p:cNvCxnSpPr>
                  <p:nvPr/>
                </p:nvCxnSpPr>
                <p:spPr>
                  <a:xfrm>
                    <a:off x="2117991" y="1708759"/>
                    <a:ext cx="1100452" cy="15477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p:cNvCxnSpPr>
                    <a:stCxn id="15" idx="6"/>
                    <a:endCxn id="17" idx="1"/>
                  </p:cNvCxnSpPr>
                  <p:nvPr/>
                </p:nvCxnSpPr>
                <p:spPr>
                  <a:xfrm>
                    <a:off x="3585562" y="1834618"/>
                    <a:ext cx="1100452" cy="1625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p:cNvCxnSpPr>
                    <a:stCxn id="14" idx="6"/>
                    <a:endCxn id="17" idx="3"/>
                  </p:cNvCxnSpPr>
                  <p:nvPr/>
                </p:nvCxnSpPr>
                <p:spPr>
                  <a:xfrm flipV="1">
                    <a:off x="3585562" y="2301295"/>
                    <a:ext cx="1100452" cy="1107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stCxn id="14" idx="6"/>
                    <a:endCxn id="22" idx="3"/>
                  </p:cNvCxnSpPr>
                  <p:nvPr/>
                </p:nvCxnSpPr>
                <p:spPr>
                  <a:xfrm flipV="1">
                    <a:off x="3585562" y="3246063"/>
                    <a:ext cx="1100452" cy="162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p:cNvCxnSpPr>
                    <a:stCxn id="13" idx="6"/>
                    <a:endCxn id="17" idx="2"/>
                  </p:cNvCxnSpPr>
                  <p:nvPr/>
                </p:nvCxnSpPr>
                <p:spPr>
                  <a:xfrm flipV="1">
                    <a:off x="3585562" y="2149230"/>
                    <a:ext cx="1037464" cy="472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直線矢印コネクタ 70"/>
                  <p:cNvCxnSpPr>
                    <a:stCxn id="15" idx="5"/>
                    <a:endCxn id="22" idx="1"/>
                  </p:cNvCxnSpPr>
                  <p:nvPr/>
                </p:nvCxnSpPr>
                <p:spPr>
                  <a:xfrm>
                    <a:off x="3522574" y="1986683"/>
                    <a:ext cx="1163440" cy="955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直線矢印コネクタ 71"/>
                  <p:cNvCxnSpPr>
                    <a:stCxn id="13" idx="6"/>
                    <a:endCxn id="22" idx="2"/>
                  </p:cNvCxnSpPr>
                  <p:nvPr/>
                </p:nvCxnSpPr>
                <p:spPr>
                  <a:xfrm>
                    <a:off x="3585562" y="2621614"/>
                    <a:ext cx="1037464" cy="472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直線矢印コネクタ 77"/>
                  <p:cNvCxnSpPr>
                    <a:stCxn id="17" idx="6"/>
                    <a:endCxn id="19" idx="2"/>
                  </p:cNvCxnSpPr>
                  <p:nvPr/>
                </p:nvCxnSpPr>
                <p:spPr>
                  <a:xfrm flipV="1">
                    <a:off x="5053133" y="1708759"/>
                    <a:ext cx="1047529" cy="4404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直線矢印コネクタ 78"/>
                  <p:cNvCxnSpPr>
                    <a:stCxn id="22" idx="6"/>
                    <a:endCxn id="19" idx="3"/>
                  </p:cNvCxnSpPr>
                  <p:nvPr/>
                </p:nvCxnSpPr>
                <p:spPr>
                  <a:xfrm flipV="1">
                    <a:off x="5053133" y="1860824"/>
                    <a:ext cx="1110516" cy="12331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線矢印コネクタ 79"/>
                  <p:cNvCxnSpPr>
                    <a:stCxn id="17" idx="6"/>
                    <a:endCxn id="18" idx="1"/>
                  </p:cNvCxnSpPr>
                  <p:nvPr/>
                </p:nvCxnSpPr>
                <p:spPr>
                  <a:xfrm>
                    <a:off x="5053133" y="2149230"/>
                    <a:ext cx="1110154" cy="1196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直線矢印コネクタ 80"/>
                  <p:cNvCxnSpPr>
                    <a:stCxn id="22" idx="6"/>
                    <a:endCxn id="18" idx="2"/>
                  </p:cNvCxnSpPr>
                  <p:nvPr/>
                </p:nvCxnSpPr>
                <p:spPr>
                  <a:xfrm>
                    <a:off x="5053133" y="3093998"/>
                    <a:ext cx="1047167" cy="4037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102" name="図 1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325" y="1883680"/>
                  <a:ext cx="518160" cy="566232"/>
                </a:xfrm>
                <a:prstGeom prst="rect">
                  <a:avLst/>
                </a:prstGeom>
              </p:spPr>
            </p:pic>
            <p:pic>
              <p:nvPicPr>
                <p:cNvPr id="103" name="図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325" y="2984123"/>
                  <a:ext cx="518160" cy="566232"/>
                </a:xfrm>
                <a:prstGeom prst="rect">
                  <a:avLst/>
                </a:prstGeom>
              </p:spPr>
            </p:pic>
            <p:pic>
              <p:nvPicPr>
                <p:cNvPr id="104" name="図 10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234" y="1985407"/>
                  <a:ext cx="518160" cy="566232"/>
                </a:xfrm>
                <a:prstGeom prst="rect">
                  <a:avLst/>
                </a:prstGeom>
              </p:spPr>
            </p:pic>
            <p:pic>
              <p:nvPicPr>
                <p:cNvPr id="105" name="図 10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234" y="2913632"/>
                  <a:ext cx="518160" cy="566232"/>
                </a:xfrm>
                <a:prstGeom prst="rect">
                  <a:avLst/>
                </a:prstGeom>
              </p:spPr>
            </p:pic>
            <p:pic>
              <p:nvPicPr>
                <p:cNvPr id="110" name="図 10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145" y="2430314"/>
                  <a:ext cx="518160" cy="566232"/>
                </a:xfrm>
                <a:prstGeom prst="rect">
                  <a:avLst/>
                </a:prstGeom>
              </p:spPr>
            </p:pic>
          </p:grpSp>
          <p:sp>
            <p:nvSpPr>
              <p:cNvPr id="49" name="円/楕円 48"/>
              <p:cNvSpPr/>
              <p:nvPr/>
            </p:nvSpPr>
            <p:spPr>
              <a:xfrm>
                <a:off x="6913195" y="2257460"/>
                <a:ext cx="523969" cy="523969"/>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50" name="図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662" y="1683905"/>
                <a:ext cx="518160" cy="566232"/>
              </a:xfrm>
              <a:prstGeom prst="rect">
                <a:avLst/>
              </a:prstGeom>
            </p:spPr>
          </p:pic>
          <p:pic>
            <p:nvPicPr>
              <p:cNvPr id="51" name="図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662" y="2784348"/>
                <a:ext cx="518160" cy="566232"/>
              </a:xfrm>
              <a:prstGeom prst="rect">
                <a:avLst/>
              </a:prstGeom>
            </p:spPr>
          </p:pic>
        </p:grpSp>
        <p:cxnSp>
          <p:nvCxnSpPr>
            <p:cNvPr id="58" name="直線矢印コネクタ 57"/>
            <p:cNvCxnSpPr>
              <a:stCxn id="17" idx="6"/>
              <a:endCxn id="49" idx="1"/>
            </p:cNvCxnSpPr>
            <p:nvPr/>
          </p:nvCxnSpPr>
          <p:spPr>
            <a:xfrm>
              <a:off x="5637505" y="1964700"/>
              <a:ext cx="1352423" cy="3694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線矢印コネクタ 62"/>
            <p:cNvCxnSpPr>
              <a:endCxn id="49" idx="3"/>
            </p:cNvCxnSpPr>
            <p:nvPr/>
          </p:nvCxnSpPr>
          <p:spPr>
            <a:xfrm flipV="1">
              <a:off x="5677821" y="2704696"/>
              <a:ext cx="1312107" cy="2729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53" name="左大かっこ 52"/>
          <p:cNvSpPr/>
          <p:nvPr/>
        </p:nvSpPr>
        <p:spPr>
          <a:xfrm rot="16200000">
            <a:off x="3200489" y="2621508"/>
            <a:ext cx="255523" cy="2499026"/>
          </a:xfrm>
          <a:prstGeom prst="leftBracket">
            <a:avLst/>
          </a:prstGeom>
          <a:noFill/>
          <a:ln>
            <a:solidFill>
              <a:schemeClr val="accent2"/>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solidFill>
                <a:schemeClr val="accent2"/>
              </a:solidFill>
            </a:endParaRPr>
          </a:p>
        </p:txBody>
      </p:sp>
      <p:sp>
        <p:nvSpPr>
          <p:cNvPr id="55" name="テキスト ボックス 54"/>
          <p:cNvSpPr txBox="1"/>
          <p:nvPr/>
        </p:nvSpPr>
        <p:spPr>
          <a:xfrm>
            <a:off x="2753820" y="4027974"/>
            <a:ext cx="1107996" cy="461665"/>
          </a:xfrm>
          <a:prstGeom prst="rect">
            <a:avLst/>
          </a:prstGeom>
          <a:noFill/>
        </p:spPr>
        <p:txBody>
          <a:bodyPr wrap="none" rtlCol="0">
            <a:spAutoFit/>
          </a:bodyPr>
          <a:lstStyle/>
          <a:p>
            <a:r>
              <a:rPr kumimoji="1" lang="ja-JP" altLang="en-US" sz="2400" dirty="0" smtClean="0">
                <a:solidFill>
                  <a:schemeClr val="accent2"/>
                </a:solidFill>
              </a:rPr>
              <a:t>隠れ層</a:t>
            </a:r>
            <a:endParaRPr kumimoji="1" lang="ja-JP" altLang="en-US" sz="2400" dirty="0">
              <a:solidFill>
                <a:schemeClr val="accent2"/>
              </a:solidFill>
            </a:endParaRPr>
          </a:p>
        </p:txBody>
      </p:sp>
      <p:sp>
        <p:nvSpPr>
          <p:cNvPr id="57" name="角丸四角形 56"/>
          <p:cNvSpPr/>
          <p:nvPr/>
        </p:nvSpPr>
        <p:spPr>
          <a:xfrm>
            <a:off x="197858" y="1081968"/>
            <a:ext cx="852062" cy="295339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4" name="テキスト ボックス 73"/>
          <p:cNvSpPr txBox="1"/>
          <p:nvPr/>
        </p:nvSpPr>
        <p:spPr>
          <a:xfrm>
            <a:off x="64167" y="4033126"/>
            <a:ext cx="1107996" cy="461665"/>
          </a:xfrm>
          <a:prstGeom prst="rect">
            <a:avLst/>
          </a:prstGeom>
          <a:noFill/>
        </p:spPr>
        <p:txBody>
          <a:bodyPr wrap="none" rtlCol="0">
            <a:spAutoFit/>
          </a:bodyPr>
          <a:lstStyle/>
          <a:p>
            <a:r>
              <a:rPr kumimoji="1" lang="ja-JP" altLang="en-US" sz="2400" dirty="0" smtClean="0">
                <a:solidFill>
                  <a:schemeClr val="accent6"/>
                </a:solidFill>
              </a:rPr>
              <a:t>入力層</a:t>
            </a:r>
            <a:endParaRPr kumimoji="1" lang="ja-JP" altLang="en-US" sz="2400" dirty="0">
              <a:solidFill>
                <a:schemeClr val="accent6"/>
              </a:solidFill>
            </a:endParaRPr>
          </a:p>
        </p:txBody>
      </p:sp>
      <p:sp>
        <p:nvSpPr>
          <p:cNvPr id="75" name="角丸四角形 74"/>
          <p:cNvSpPr/>
          <p:nvPr/>
        </p:nvSpPr>
        <p:spPr>
          <a:xfrm>
            <a:off x="5585182" y="1081968"/>
            <a:ext cx="852062" cy="2953391"/>
          </a:xfrm>
          <a:prstGeom prst="roundRect">
            <a:avLst/>
          </a:prstGeom>
          <a:noFill/>
          <a:ln w="38100">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2">
                  <a:lumMod val="75000"/>
                </a:schemeClr>
              </a:solidFill>
            </a:endParaRPr>
          </a:p>
        </p:txBody>
      </p:sp>
      <p:sp>
        <p:nvSpPr>
          <p:cNvPr id="76" name="テキスト ボックス 75"/>
          <p:cNvSpPr txBox="1"/>
          <p:nvPr/>
        </p:nvSpPr>
        <p:spPr>
          <a:xfrm>
            <a:off x="5451491" y="4033126"/>
            <a:ext cx="1107996" cy="461665"/>
          </a:xfrm>
          <a:prstGeom prst="rect">
            <a:avLst/>
          </a:prstGeom>
          <a:noFill/>
          <a:ln>
            <a:noFill/>
          </a:ln>
        </p:spPr>
        <p:txBody>
          <a:bodyPr wrap="none" rtlCol="0">
            <a:spAutoFit/>
          </a:bodyPr>
          <a:lstStyle/>
          <a:p>
            <a:r>
              <a:rPr kumimoji="1" lang="ja-JP" altLang="en-US" sz="2400" dirty="0" smtClean="0">
                <a:solidFill>
                  <a:schemeClr val="tx2">
                    <a:lumMod val="75000"/>
                  </a:schemeClr>
                </a:solidFill>
              </a:rPr>
              <a:t>出力層</a:t>
            </a:r>
            <a:endParaRPr kumimoji="1" lang="ja-JP" altLang="en-US" sz="2400" dirty="0">
              <a:solidFill>
                <a:schemeClr val="tx2">
                  <a:lumMod val="75000"/>
                </a:schemeClr>
              </a:solidFill>
            </a:endParaRPr>
          </a:p>
        </p:txBody>
      </p:sp>
      <p:sp>
        <p:nvSpPr>
          <p:cNvPr id="82" name="テキスト ボックス 81"/>
          <p:cNvSpPr txBox="1"/>
          <p:nvPr/>
        </p:nvSpPr>
        <p:spPr>
          <a:xfrm>
            <a:off x="6461163" y="1504767"/>
            <a:ext cx="3679796" cy="1569660"/>
          </a:xfrm>
          <a:prstGeom prst="rect">
            <a:avLst/>
          </a:prstGeom>
          <a:noFill/>
        </p:spPr>
        <p:txBody>
          <a:bodyPr wrap="square" rtlCol="0">
            <a:spAutoFit/>
          </a:bodyPr>
          <a:lstStyle/>
          <a:p>
            <a:r>
              <a:rPr kumimoji="1" lang="ja-JP" altLang="en-US" sz="2400" dirty="0" smtClean="0">
                <a:solidFill>
                  <a:schemeClr val="tx2">
                    <a:lumMod val="75000"/>
                  </a:schemeClr>
                </a:solidFill>
                <a:latin typeface="Yu Gothic" charset="-128"/>
                <a:ea typeface="Yu Gothic" charset="-128"/>
                <a:cs typeface="Yu Gothic" charset="-128"/>
              </a:rPr>
              <a:t>出力</a:t>
            </a:r>
            <a:endParaRPr kumimoji="1" lang="en-US" altLang="ja-JP" sz="2400" dirty="0" smtClean="0">
              <a:solidFill>
                <a:schemeClr val="tx2">
                  <a:lumMod val="75000"/>
                </a:schemeClr>
              </a:solidFill>
              <a:latin typeface="Yu Gothic" charset="-128"/>
              <a:ea typeface="Yu Gothic" charset="-128"/>
              <a:cs typeface="Yu Gothic" charset="-128"/>
            </a:endParaRPr>
          </a:p>
          <a:p>
            <a:r>
              <a:rPr lang="ja-JP" altLang="en-US" sz="2400" dirty="0" smtClean="0">
                <a:latin typeface="Yu Gothic" charset="-128"/>
                <a:ea typeface="Yu Gothic" charset="-128"/>
                <a:cs typeface="Yu Gothic" charset="-128"/>
              </a:rPr>
              <a:t>・イベント数に</a:t>
            </a:r>
            <a:endParaRPr lang="en-US" altLang="ja-JP" sz="2400" dirty="0" smtClean="0">
              <a:latin typeface="Yu Gothic" charset="-128"/>
              <a:ea typeface="Yu Gothic" charset="-128"/>
              <a:cs typeface="Yu Gothic" charset="-128"/>
            </a:endParaRPr>
          </a:p>
          <a:p>
            <a:r>
              <a:rPr kumimoji="1" lang="ja-JP" altLang="en-US" sz="2400" dirty="0" smtClean="0">
                <a:latin typeface="Yu Gothic" charset="-128"/>
                <a:ea typeface="Yu Gothic" charset="-128"/>
                <a:cs typeface="Yu Gothic" charset="-128"/>
              </a:rPr>
              <a:t>　対応した次元の</a:t>
            </a:r>
            <a:endParaRPr kumimoji="1" lang="en-US" altLang="ja-JP" sz="2400" dirty="0" smtClean="0">
              <a:latin typeface="Yu Gothic" charset="-128"/>
              <a:ea typeface="Yu Gothic" charset="-128"/>
              <a:cs typeface="Yu Gothic" charset="-128"/>
            </a:endParaRPr>
          </a:p>
          <a:p>
            <a:r>
              <a:rPr kumimoji="1" lang="ja-JP" altLang="en-US" sz="2400" dirty="0" smtClean="0">
                <a:latin typeface="Yu Gothic" charset="-128"/>
                <a:ea typeface="Yu Gothic" charset="-128"/>
                <a:cs typeface="Yu Gothic" charset="-128"/>
              </a:rPr>
              <a:t>　ベクトル</a:t>
            </a:r>
            <a:endParaRPr kumimoji="1" lang="ja-JP" altLang="en-US" sz="2400" dirty="0">
              <a:latin typeface="Yu Gothic" charset="-128"/>
              <a:ea typeface="Yu Gothic" charset="-128"/>
              <a:cs typeface="Yu Gothic" charset="-128"/>
            </a:endParaRPr>
          </a:p>
        </p:txBody>
      </p:sp>
    </p:spTree>
    <p:extLst>
      <p:ext uri="{BB962C8B-B14F-4D97-AF65-F5344CB8AC3E}">
        <p14:creationId xmlns:p14="http://schemas.microsoft.com/office/powerpoint/2010/main" val="483904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p:cNvSpPr txBox="1">
            <a:spLocks/>
          </p:cNvSpPr>
          <p:nvPr/>
        </p:nvSpPr>
        <p:spPr>
          <a:xfrm>
            <a:off x="822960" y="1062255"/>
            <a:ext cx="3703320" cy="402336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24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6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pPr>
              <a:buFont typeface="Wingdings" charset="2"/>
              <a:buChar char="u"/>
            </a:pPr>
            <a:r>
              <a:rPr lang="ja-JP" altLang="en-US" dirty="0" smtClean="0"/>
              <a:t>データセット</a:t>
            </a:r>
            <a:endParaRPr lang="en-US" altLang="ja-JP" dirty="0" smtClean="0"/>
          </a:p>
          <a:p>
            <a:pPr lvl="1">
              <a:buFont typeface="Arial" panose="020B0604020202020204" pitchFamily="34" charset="0"/>
              <a:buChar char="•"/>
            </a:pPr>
            <a:r>
              <a:rPr lang="ja-JP" altLang="en-US" dirty="0"/>
              <a:t>録音</a:t>
            </a:r>
            <a:r>
              <a:rPr lang="ja-JP" altLang="en-US" dirty="0" smtClean="0"/>
              <a:t>データが</a:t>
            </a:r>
            <a:r>
              <a:rPr lang="en-US" altLang="ja-JP" dirty="0" smtClean="0"/>
              <a:t>24</a:t>
            </a:r>
            <a:r>
              <a:rPr lang="ja-JP" altLang="en-US" dirty="0" smtClean="0"/>
              <a:t>個</a:t>
            </a:r>
            <a:endParaRPr lang="en-US" altLang="ja-JP" dirty="0"/>
          </a:p>
          <a:p>
            <a:pPr lvl="1">
              <a:buFont typeface="Arial" panose="020B0604020202020204" pitchFamily="34" charset="0"/>
              <a:buChar char="•"/>
            </a:pPr>
            <a:r>
              <a:rPr lang="ja-JP" altLang="en-US" dirty="0" smtClean="0"/>
              <a:t>各</a:t>
            </a:r>
            <a:r>
              <a:rPr lang="en-US" altLang="ja-JP" dirty="0" smtClean="0"/>
              <a:t>3</a:t>
            </a:r>
            <a:r>
              <a:rPr lang="ja-JP" altLang="en-US" dirty="0" smtClean="0"/>
              <a:t>分～</a:t>
            </a:r>
            <a:r>
              <a:rPr lang="en-US" altLang="ja-JP" dirty="0" smtClean="0"/>
              <a:t>5</a:t>
            </a:r>
            <a:r>
              <a:rPr lang="ja-JP" altLang="en-US" dirty="0" smtClean="0"/>
              <a:t>分の長さ</a:t>
            </a:r>
            <a:endParaRPr lang="en-US" altLang="ja-JP" dirty="0"/>
          </a:p>
          <a:p>
            <a:pPr lvl="1">
              <a:buFont typeface="Arial" panose="020B0604020202020204" pitchFamily="34" charset="0"/>
              <a:buChar char="•"/>
            </a:pPr>
            <a:r>
              <a:rPr lang="ja-JP" altLang="en-US" dirty="0" smtClean="0"/>
              <a:t>いずれも屋外</a:t>
            </a:r>
            <a:r>
              <a:rPr lang="en-US" altLang="ja-JP" dirty="0" smtClean="0"/>
              <a:t>(</a:t>
            </a:r>
            <a:r>
              <a:rPr lang="ja-JP" altLang="en-US" dirty="0" smtClean="0"/>
              <a:t>道路沿</a:t>
            </a:r>
            <a:r>
              <a:rPr lang="ja-JP" altLang="en-US" dirty="0"/>
              <a:t>い</a:t>
            </a:r>
            <a:r>
              <a:rPr lang="en-US" altLang="ja-JP" dirty="0" smtClean="0"/>
              <a:t>)</a:t>
            </a:r>
          </a:p>
          <a:p>
            <a:pPr lvl="1">
              <a:buFont typeface="Arial" panose="020B0604020202020204" pitchFamily="34" charset="0"/>
              <a:buChar char="•"/>
            </a:pPr>
            <a:r>
              <a:rPr lang="en-US" altLang="ja-JP" dirty="0" smtClean="0"/>
              <a:t>44.1kHz</a:t>
            </a:r>
            <a:r>
              <a:rPr lang="ja-JP" altLang="en-US" dirty="0" smtClean="0"/>
              <a:t>サンプリングレート</a:t>
            </a:r>
            <a:endParaRPr lang="en-US" altLang="ja-JP" dirty="0" smtClean="0"/>
          </a:p>
          <a:p>
            <a:pPr marL="150876" lvl="1" indent="0">
              <a:buNone/>
            </a:pPr>
            <a:r>
              <a:rPr lang="ja-JP" altLang="en-US" dirty="0"/>
              <a:t> </a:t>
            </a:r>
            <a:r>
              <a:rPr lang="ja-JP" altLang="en-US" dirty="0" smtClean="0"/>
              <a:t> </a:t>
            </a:r>
            <a:r>
              <a:rPr lang="en-US" altLang="ja-JP" dirty="0" smtClean="0"/>
              <a:t>24</a:t>
            </a:r>
            <a:r>
              <a:rPr lang="ja-JP" altLang="en-US" dirty="0" smtClean="0"/>
              <a:t>ビット</a:t>
            </a:r>
            <a:endParaRPr lang="en-US" altLang="ja-JP" dirty="0" smtClean="0"/>
          </a:p>
          <a:p>
            <a:pPr lvl="1">
              <a:buFont typeface="Arial" panose="020B0604020202020204" pitchFamily="34" charset="0"/>
              <a:buChar char="•"/>
            </a:pPr>
            <a:endParaRPr lang="en-US" altLang="ja-JP" dirty="0" smtClean="0"/>
          </a:p>
          <a:p>
            <a:endParaRPr lang="ja-JP" altLang="en-US" dirty="0"/>
          </a:p>
        </p:txBody>
      </p:sp>
      <p:sp>
        <p:nvSpPr>
          <p:cNvPr id="11" name="コンテンツ プレースホルダー 3"/>
          <p:cNvSpPr txBox="1">
            <a:spLocks/>
          </p:cNvSpPr>
          <p:nvPr/>
        </p:nvSpPr>
        <p:spPr>
          <a:xfrm>
            <a:off x="4526280" y="1062261"/>
            <a:ext cx="3703320" cy="4023359"/>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24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6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pPr>
              <a:buFont typeface="Wingdings" charset="2"/>
              <a:buChar char="u"/>
            </a:pPr>
            <a:r>
              <a:rPr lang="ja-JP" altLang="en-US" dirty="0" smtClean="0"/>
              <a:t>音響イベントの数</a:t>
            </a:r>
            <a:endParaRPr lang="en-US" altLang="ja-JP" dirty="0"/>
          </a:p>
        </p:txBody>
      </p:sp>
      <p:sp>
        <p:nvSpPr>
          <p:cNvPr id="2" name="タイトル 1"/>
          <p:cNvSpPr>
            <a:spLocks noGrp="1"/>
          </p:cNvSpPr>
          <p:nvPr>
            <p:ph type="title"/>
          </p:nvPr>
        </p:nvSpPr>
        <p:spPr>
          <a:xfrm>
            <a:off x="822960" y="379371"/>
            <a:ext cx="7545600" cy="734400"/>
          </a:xfrm>
        </p:spPr>
        <p:txBody>
          <a:bodyPr>
            <a:noAutofit/>
          </a:bodyPr>
          <a:lstStyle/>
          <a:p>
            <a:r>
              <a:rPr lang="ja-JP" altLang="en-US" sz="3100" dirty="0" smtClean="0"/>
              <a:t>◆</a:t>
            </a:r>
            <a:r>
              <a:rPr lang="en-US" altLang="ja-JP" sz="3100" dirty="0" smtClean="0"/>
              <a:t>Sound </a:t>
            </a:r>
            <a:r>
              <a:rPr lang="en-US" altLang="ja-JP" sz="3100" dirty="0"/>
              <a:t>event detection in real life </a:t>
            </a:r>
            <a:r>
              <a:rPr lang="en-US" altLang="ja-JP" sz="3100" dirty="0" smtClean="0"/>
              <a:t>audio</a:t>
            </a:r>
            <a:endParaRPr kumimoji="1" lang="ja-JP" altLang="en-US" sz="3100" dirty="0"/>
          </a:p>
        </p:txBody>
      </p:sp>
      <p:sp>
        <p:nvSpPr>
          <p:cNvPr id="4" name="日付プレースホルダー 3"/>
          <p:cNvSpPr>
            <a:spLocks noGrp="1"/>
          </p:cNvSpPr>
          <p:nvPr>
            <p:ph type="dt" sz="half" idx="10"/>
          </p:nvPr>
        </p:nvSpPr>
        <p:spPr/>
        <p:txBody>
          <a:bodyPr/>
          <a:lstStyle/>
          <a:p>
            <a:fld id="{FDDB1383-1B4E-504F-9CDB-65D3A44ABD45}"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7</a:t>
            </a:fld>
            <a:endParaRPr lang="en-US" dirty="0"/>
          </a:p>
        </p:txBody>
      </p:sp>
      <p:graphicFrame>
        <p:nvGraphicFramePr>
          <p:cNvPr id="7" name="表 6"/>
          <p:cNvGraphicFramePr>
            <a:graphicFrameLocks noGrp="1"/>
          </p:cNvGraphicFramePr>
          <p:nvPr>
            <p:extLst>
              <p:ext uri="{D42A27DB-BD31-4B8C-83A1-F6EECF244321}">
                <p14:modId xmlns:p14="http://schemas.microsoft.com/office/powerpoint/2010/main" val="2530123554"/>
              </p:ext>
            </p:extLst>
          </p:nvPr>
        </p:nvGraphicFramePr>
        <p:xfrm>
          <a:off x="4789002" y="1490345"/>
          <a:ext cx="4098567" cy="2987292"/>
        </p:xfrm>
        <a:graphic>
          <a:graphicData uri="http://schemas.openxmlformats.org/drawingml/2006/table">
            <a:tbl>
              <a:tblPr firstRow="1" bandRow="1">
                <a:tableStyleId>{72833802-FEF1-4C79-8D5D-14CF1EAF98D9}</a:tableStyleId>
              </a:tblPr>
              <a:tblGrid>
                <a:gridCol w="2389038">
                  <a:extLst>
                    <a:ext uri="{9D8B030D-6E8A-4147-A177-3AD203B41FA5}">
                      <a16:colId xmlns:a16="http://schemas.microsoft.com/office/drawing/2014/main" xmlns="" val="20000"/>
                    </a:ext>
                  </a:extLst>
                </a:gridCol>
                <a:gridCol w="1709529">
                  <a:extLst>
                    <a:ext uri="{9D8B030D-6E8A-4147-A177-3AD203B41FA5}">
                      <a16:colId xmlns:a16="http://schemas.microsoft.com/office/drawing/2014/main" xmlns="" val="20001"/>
                    </a:ext>
                  </a:extLst>
                </a:gridCol>
              </a:tblGrid>
              <a:tr h="426756">
                <a:tc>
                  <a:txBody>
                    <a:bodyPr/>
                    <a:lstStyle/>
                    <a:p>
                      <a:r>
                        <a:rPr kumimoji="1" lang="ja-JP" altLang="en-US" sz="1800" dirty="0" smtClean="0">
                          <a:solidFill>
                            <a:schemeClr val="tx1"/>
                          </a:solidFill>
                        </a:rPr>
                        <a:t>サウンドイベントラベル</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kumimoji="1" lang="ja-JP" altLang="en-US" sz="1800" dirty="0" smtClean="0">
                          <a:solidFill>
                            <a:schemeClr val="tx1"/>
                          </a:solidFill>
                        </a:rPr>
                        <a:t>イベントカウント</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10000"/>
                  </a:ext>
                </a:extLst>
              </a:tr>
              <a:tr h="426756">
                <a:tc>
                  <a:txBody>
                    <a:bodyPr/>
                    <a:lstStyle/>
                    <a:p>
                      <a:r>
                        <a:rPr kumimoji="1" lang="ja-JP" altLang="en-US" sz="1800" dirty="0" smtClean="0">
                          <a:solidFill>
                            <a:schemeClr val="tx1"/>
                          </a:solidFill>
                        </a:rPr>
                        <a:t>ブレーキ音</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solidFill>
                            <a:schemeClr val="tx1"/>
                          </a:solidFill>
                        </a:rPr>
                        <a:t>59</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26756">
                <a:tc>
                  <a:txBody>
                    <a:bodyPr/>
                    <a:lstStyle/>
                    <a:p>
                      <a:r>
                        <a:rPr kumimoji="1" lang="ja-JP" altLang="en-US" sz="1800" dirty="0" smtClean="0">
                          <a:solidFill>
                            <a:schemeClr val="tx1"/>
                          </a:solidFill>
                        </a:rPr>
                        <a:t>車</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solidFill>
                            <a:schemeClr val="tx1"/>
                          </a:solidFill>
                        </a:rPr>
                        <a:t>304</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26756">
                <a:tc>
                  <a:txBody>
                    <a:bodyPr/>
                    <a:lstStyle/>
                    <a:p>
                      <a:r>
                        <a:rPr kumimoji="1" lang="ja-JP" altLang="en-US" sz="1800" dirty="0" smtClean="0">
                          <a:solidFill>
                            <a:schemeClr val="tx1"/>
                          </a:solidFill>
                        </a:rPr>
                        <a:t>子供</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solidFill>
                            <a:schemeClr val="tx1"/>
                          </a:solidFill>
                        </a:rPr>
                        <a:t>58</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26756">
                <a:tc>
                  <a:txBody>
                    <a:bodyPr/>
                    <a:lstStyle/>
                    <a:p>
                      <a:r>
                        <a:rPr kumimoji="1" lang="ja-JP" altLang="en-US" sz="1800" dirty="0" smtClean="0">
                          <a:solidFill>
                            <a:schemeClr val="tx1"/>
                          </a:solidFill>
                        </a:rPr>
                        <a:t>大型車両</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solidFill>
                            <a:schemeClr val="tx1"/>
                          </a:solidFill>
                        </a:rPr>
                        <a:t>61</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26756">
                <a:tc>
                  <a:txBody>
                    <a:bodyPr/>
                    <a:lstStyle/>
                    <a:p>
                      <a:r>
                        <a:rPr kumimoji="1" lang="ja-JP" altLang="en-US" sz="1800" dirty="0" smtClean="0">
                          <a:solidFill>
                            <a:schemeClr val="tx1"/>
                          </a:solidFill>
                        </a:rPr>
                        <a:t>会話音</a:t>
                      </a:r>
                      <a:endParaRPr kumimoji="1" lang="en-US" altLang="ja-JP" sz="1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solidFill>
                            <a:schemeClr val="tx1"/>
                          </a:solidFill>
                        </a:rPr>
                        <a:t>117</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26756">
                <a:tc>
                  <a:txBody>
                    <a:bodyPr/>
                    <a:lstStyle/>
                    <a:p>
                      <a:r>
                        <a:rPr kumimoji="1" lang="ja-JP" altLang="en-US" sz="1800" dirty="0" smtClean="0">
                          <a:solidFill>
                            <a:schemeClr val="tx1"/>
                          </a:solidFill>
                        </a:rPr>
                        <a:t>歩行音</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solidFill>
                            <a:schemeClr val="tx1"/>
                          </a:solidFill>
                        </a:rPr>
                        <a:t>130</a:t>
                      </a:r>
                      <a:endParaRPr kumimoji="1" lang="ja-JP"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015597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79371"/>
            <a:ext cx="7545600" cy="734400"/>
          </a:xfrm>
        </p:spPr>
        <p:txBody>
          <a:bodyPr>
            <a:noAutofit/>
          </a:bodyPr>
          <a:lstStyle/>
          <a:p>
            <a:r>
              <a:rPr lang="ja-JP" altLang="en-US" sz="3100" dirty="0" smtClean="0"/>
              <a:t>◆</a:t>
            </a:r>
            <a:r>
              <a:rPr lang="en-US" altLang="ja-JP" sz="3100" dirty="0" smtClean="0"/>
              <a:t>Sound </a:t>
            </a:r>
            <a:r>
              <a:rPr lang="en-US" altLang="ja-JP" sz="3100" dirty="0"/>
              <a:t>event detection in real life </a:t>
            </a:r>
            <a:r>
              <a:rPr lang="en-US" altLang="ja-JP" sz="3100" dirty="0" smtClean="0"/>
              <a:t>audio</a:t>
            </a:r>
            <a:endParaRPr kumimoji="1" lang="ja-JP" altLang="en-US" sz="3100" dirty="0"/>
          </a:p>
        </p:txBody>
      </p:sp>
      <p:sp>
        <p:nvSpPr>
          <p:cNvPr id="3" name="コンテンツ プレースホルダー 2"/>
          <p:cNvSpPr>
            <a:spLocks noGrp="1"/>
          </p:cNvSpPr>
          <p:nvPr>
            <p:ph idx="1"/>
          </p:nvPr>
        </p:nvSpPr>
        <p:spPr>
          <a:xfrm>
            <a:off x="822959" y="1079998"/>
            <a:ext cx="7543801" cy="1044031"/>
          </a:xfrm>
        </p:spPr>
        <p:txBody>
          <a:bodyPr/>
          <a:lstStyle/>
          <a:p>
            <a:pPr>
              <a:buFont typeface="Wingdings" charset="2"/>
              <a:buChar char="u"/>
            </a:pPr>
            <a:r>
              <a:rPr kumimoji="1" lang="ja-JP" altLang="en-US" dirty="0" smtClean="0"/>
              <a:t>出力</a:t>
            </a:r>
          </a:p>
        </p:txBody>
      </p:sp>
      <p:sp>
        <p:nvSpPr>
          <p:cNvPr id="4" name="日付プレースホルダー 3"/>
          <p:cNvSpPr>
            <a:spLocks noGrp="1"/>
          </p:cNvSpPr>
          <p:nvPr>
            <p:ph type="dt" sz="half" idx="10"/>
          </p:nvPr>
        </p:nvSpPr>
        <p:spPr/>
        <p:txBody>
          <a:bodyPr/>
          <a:lstStyle/>
          <a:p>
            <a:fld id="{75A22079-C85A-614D-86E2-851BBBAE503C}"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8</a:t>
            </a:fld>
            <a:endParaRPr lang="en-US" dirty="0"/>
          </a:p>
        </p:txBody>
      </p:sp>
      <p:graphicFrame>
        <p:nvGraphicFramePr>
          <p:cNvPr id="7" name="表 6"/>
          <p:cNvGraphicFramePr>
            <a:graphicFrameLocks noGrp="1"/>
          </p:cNvGraphicFramePr>
          <p:nvPr>
            <p:extLst>
              <p:ext uri="{D42A27DB-BD31-4B8C-83A1-F6EECF244321}">
                <p14:modId xmlns:p14="http://schemas.microsoft.com/office/powerpoint/2010/main" val="445165870"/>
              </p:ext>
            </p:extLst>
          </p:nvPr>
        </p:nvGraphicFramePr>
        <p:xfrm>
          <a:off x="858485" y="1520190"/>
          <a:ext cx="6138666" cy="3687160"/>
        </p:xfrm>
        <a:graphic>
          <a:graphicData uri="http://schemas.openxmlformats.org/drawingml/2006/table">
            <a:tbl>
              <a:tblPr firstRow="1" bandRow="1">
                <a:tableStyleId>{21E4AEA4-8DFA-4A89-87EB-49C32662AFE0}</a:tableStyleId>
              </a:tblPr>
              <a:tblGrid>
                <a:gridCol w="2151866">
                  <a:extLst>
                    <a:ext uri="{9D8B030D-6E8A-4147-A177-3AD203B41FA5}">
                      <a16:colId xmlns:a16="http://schemas.microsoft.com/office/drawing/2014/main" xmlns="" val="3883029739"/>
                    </a:ext>
                  </a:extLst>
                </a:gridCol>
                <a:gridCol w="2168343">
                  <a:extLst>
                    <a:ext uri="{9D8B030D-6E8A-4147-A177-3AD203B41FA5}">
                      <a16:colId xmlns:a16="http://schemas.microsoft.com/office/drawing/2014/main" xmlns="" val="2912365884"/>
                    </a:ext>
                  </a:extLst>
                </a:gridCol>
                <a:gridCol w="1818457">
                  <a:extLst>
                    <a:ext uri="{9D8B030D-6E8A-4147-A177-3AD203B41FA5}">
                      <a16:colId xmlns:a16="http://schemas.microsoft.com/office/drawing/2014/main" xmlns="" val="1699755083"/>
                    </a:ext>
                  </a:extLst>
                </a:gridCol>
              </a:tblGrid>
              <a:tr h="0">
                <a:tc>
                  <a:txBody>
                    <a:bodyPr/>
                    <a:lstStyle/>
                    <a:p>
                      <a:pPr algn="ctr"/>
                      <a:r>
                        <a:rPr kumimoji="1" lang="ja-JP" altLang="en-US" sz="1600" b="0" dirty="0" smtClean="0">
                          <a:solidFill>
                            <a:schemeClr val="tx1"/>
                          </a:solidFill>
                          <a:latin typeface="Yu Gothic UI Semilight" panose="020B0400000000000000" pitchFamily="50" charset="-128"/>
                          <a:ea typeface="Yu Gothic UI Semilight" panose="020B0400000000000000" pitchFamily="50" charset="-128"/>
                        </a:rPr>
                        <a:t>イベント開始時刻</a:t>
                      </a: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[s]</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600" b="0" dirty="0" smtClean="0">
                          <a:solidFill>
                            <a:schemeClr val="tx1"/>
                          </a:solidFill>
                          <a:latin typeface="Yu Gothic UI Semilight" panose="020B0400000000000000" pitchFamily="50" charset="-128"/>
                          <a:ea typeface="Yu Gothic UI Semilight" panose="020B0400000000000000" pitchFamily="50" charset="-128"/>
                        </a:rPr>
                        <a:t>イベント終了時刻</a:t>
                      </a: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[s]</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600" b="0" dirty="0" smtClean="0">
                          <a:solidFill>
                            <a:schemeClr val="tx1"/>
                          </a:solidFill>
                          <a:latin typeface="Yu Gothic UI Semilight" panose="020B0400000000000000" pitchFamily="50" charset="-128"/>
                          <a:ea typeface="Yu Gothic UI Semilight" panose="020B0400000000000000" pitchFamily="50" charset="-128"/>
                        </a:rPr>
                        <a:t>イベントラベル</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xmlns="" val="3176557306"/>
                  </a:ext>
                </a:extLst>
              </a:tr>
              <a:tr h="370840">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0.186989</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2.558792</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car</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78503807"/>
                  </a:ext>
                </a:extLst>
              </a:tr>
              <a:tr h="370840">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2.421011</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4.536935</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car</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78701722"/>
                  </a:ext>
                </a:extLst>
              </a:tr>
              <a:tr h="370840">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4.271214</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10.530413</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car</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73182237"/>
                  </a:ext>
                </a:extLst>
              </a:tr>
              <a:tr h="370840">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11.475197</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13.51239</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car</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66494988"/>
                  </a:ext>
                </a:extLst>
              </a:tr>
              <a:tr h="370840">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13.837159</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22.064659</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car</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61467881"/>
                  </a:ext>
                </a:extLst>
              </a:tr>
              <a:tr h="370840">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15.500374</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18.187105</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brakes squeaking</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54964068"/>
                  </a:ext>
                </a:extLst>
              </a:tr>
              <a:tr h="370840">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18.531558</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22.00561</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b="0" dirty="0" smtClean="0">
                          <a:solidFill>
                            <a:schemeClr val="tx1"/>
                          </a:solidFill>
                          <a:latin typeface="Yu Gothic UI Semilight" panose="020B0400000000000000" pitchFamily="50" charset="-128"/>
                          <a:ea typeface="Yu Gothic UI Semilight" panose="020B0400000000000000" pitchFamily="50" charset="-128"/>
                        </a:rPr>
                        <a:t>car</a:t>
                      </a:r>
                      <a:endParaRPr kumimoji="1" lang="ja-JP" altLang="en-US" sz="1600" b="0" dirty="0">
                        <a:solidFill>
                          <a:schemeClr val="tx1"/>
                        </a:solidFill>
                        <a:latin typeface="Yu Gothic UI Semilight" panose="020B0400000000000000" pitchFamily="50" charset="-128"/>
                        <a:ea typeface="Yu Gothic UI Semilight" panose="020B0400000000000000" pitchFamily="50"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29680553"/>
                  </a:ext>
                </a:extLst>
              </a:tr>
              <a:tr h="756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smtClean="0">
                          <a:ln>
                            <a:noFill/>
                          </a:ln>
                          <a:solidFill>
                            <a:prstClr val="black"/>
                          </a:solidFill>
                          <a:effectLst/>
                          <a:uLnTx/>
                          <a:uFillTx/>
                          <a:latin typeface="Yu Gothic UI Semilight" panose="020B0400000000000000" pitchFamily="50" charset="-128"/>
                          <a:ea typeface="Yu Gothic UI Semilight" panose="020B0400000000000000" pitchFamily="50" charset="-128"/>
                          <a:cs typeface="+mn-cs"/>
                        </a:rPr>
                        <a:t>・・・</a:t>
                      </a:r>
                      <a:endParaRPr kumimoji="1" lang="ja-JP" altLang="en-US" sz="1600" b="0" i="0" u="none" strike="noStrike" kern="1200" cap="none" spc="0" normalizeH="0" baseline="0" noProof="0" dirty="0">
                        <a:ln>
                          <a:noFill/>
                        </a:ln>
                        <a:solidFill>
                          <a:prstClr val="black"/>
                        </a:solidFill>
                        <a:effectLst/>
                        <a:uLnTx/>
                        <a:uFillTx/>
                        <a:latin typeface="Yu Gothic UI Semilight" panose="020B0400000000000000" pitchFamily="50" charset="-128"/>
                        <a:ea typeface="Yu Gothic UI Semilight" panose="020B0400000000000000" pitchFamily="50" charset="-128"/>
                        <a:cs typeface="+mn-cs"/>
                      </a:endParaRPr>
                    </a:p>
                  </a:txBody>
                  <a:tcPr vert="eaVert"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Yu Gothic UI Semilight" panose="020B0400000000000000" pitchFamily="50" charset="-128"/>
                          <a:ea typeface="Yu Gothic UI Semilight" panose="020B0400000000000000" pitchFamily="50" charset="-128"/>
                          <a:cs typeface="+mn-cs"/>
                        </a:rPr>
                        <a:t>・・・</a:t>
                      </a:r>
                      <a:endParaRPr kumimoji="1" lang="ja-JP" altLang="en-US" sz="1600" b="0" i="0" u="none" strike="noStrike" kern="1200" cap="none" spc="0" normalizeH="0" baseline="0" noProof="0" dirty="0">
                        <a:ln>
                          <a:noFill/>
                        </a:ln>
                        <a:solidFill>
                          <a:prstClr val="black"/>
                        </a:solidFill>
                        <a:effectLst/>
                        <a:uLnTx/>
                        <a:uFillTx/>
                        <a:latin typeface="Yu Gothic UI Semilight" panose="020B0400000000000000" pitchFamily="50" charset="-128"/>
                        <a:ea typeface="Yu Gothic UI Semilight" panose="020B0400000000000000" pitchFamily="50" charset="-128"/>
                        <a:cs typeface="+mn-cs"/>
                      </a:endParaRPr>
                    </a:p>
                  </a:txBody>
                  <a:tcPr vert="eaVert"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Yu Gothic UI Semilight" panose="020B0400000000000000" pitchFamily="50" charset="-128"/>
                          <a:ea typeface="Yu Gothic UI Semilight" panose="020B0400000000000000" pitchFamily="50" charset="-128"/>
                          <a:cs typeface="+mn-cs"/>
                        </a:rPr>
                        <a:t>・・・</a:t>
                      </a:r>
                      <a:endParaRPr kumimoji="1" lang="ja-JP" altLang="en-US" sz="1600" b="0" i="0" u="none" strike="noStrike" kern="1200" cap="none" spc="0" normalizeH="0" baseline="0" noProof="0" dirty="0">
                        <a:ln>
                          <a:noFill/>
                        </a:ln>
                        <a:solidFill>
                          <a:prstClr val="black"/>
                        </a:solidFill>
                        <a:effectLst/>
                        <a:uLnTx/>
                        <a:uFillTx/>
                        <a:latin typeface="Yu Gothic UI Semilight" panose="020B0400000000000000" pitchFamily="50" charset="-128"/>
                        <a:ea typeface="Yu Gothic UI Semilight" panose="020B0400000000000000" pitchFamily="50" charset="-128"/>
                        <a:cs typeface="+mn-cs"/>
                      </a:endParaRPr>
                    </a:p>
                  </a:txBody>
                  <a:tcPr vert="eaVert"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9418599"/>
                  </a:ext>
                </a:extLst>
              </a:tr>
            </a:tbl>
          </a:graphicData>
        </a:graphic>
      </p:graphicFrame>
    </p:spTree>
    <p:extLst>
      <p:ext uri="{BB962C8B-B14F-4D97-AF65-F5344CB8AC3E}">
        <p14:creationId xmlns:p14="http://schemas.microsoft.com/office/powerpoint/2010/main" val="924973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DCASE2017</a:t>
            </a:r>
            <a:r>
              <a:rPr kumimoji="1" lang="ja-JP" altLang="en-US" dirty="0" smtClean="0"/>
              <a:t>の評価方法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DCASE2017</a:t>
            </a:r>
            <a:r>
              <a:rPr kumimoji="1" lang="ja-JP" altLang="en-US" dirty="0" smtClean="0"/>
              <a:t>では</a:t>
            </a:r>
            <a:r>
              <a:rPr kumimoji="1" lang="en-US" altLang="ja-JP" dirty="0" smtClean="0"/>
              <a:t>2</a:t>
            </a:r>
            <a:r>
              <a:rPr kumimoji="1" lang="ja-JP" altLang="en-US" dirty="0" smtClean="0"/>
              <a:t>種類の評価方法が存在</a:t>
            </a:r>
            <a:endParaRPr kumimoji="1" lang="en-US" altLang="ja-JP" dirty="0" smtClean="0"/>
          </a:p>
          <a:p>
            <a:endParaRPr lang="en-US" altLang="ja-JP" dirty="0" smtClean="0"/>
          </a:p>
          <a:p>
            <a:pPr marL="457200" indent="-457200">
              <a:buFont typeface="+mj-lt"/>
              <a:buAutoNum type="arabicPeriod"/>
            </a:pPr>
            <a:r>
              <a:rPr kumimoji="1" lang="en-US" altLang="ja-JP" dirty="0" smtClean="0"/>
              <a:t>Segment-Base</a:t>
            </a:r>
            <a:r>
              <a:rPr kumimoji="1" lang="ja-JP" altLang="en-US" dirty="0" smtClean="0"/>
              <a:t> による評価方法</a:t>
            </a:r>
            <a:endParaRPr kumimoji="1" lang="en-US" altLang="ja-JP" dirty="0" smtClean="0"/>
          </a:p>
          <a:p>
            <a:pPr marL="219456" lvl="1" indent="0">
              <a:buNone/>
            </a:pPr>
            <a:r>
              <a:rPr kumimoji="1" lang="en-US" altLang="ja-JP" dirty="0" smtClean="0"/>
              <a:t>	</a:t>
            </a:r>
            <a:r>
              <a:rPr kumimoji="1" lang="ja-JP" altLang="en-US" dirty="0" smtClean="0"/>
              <a:t>・</a:t>
            </a:r>
            <a:r>
              <a:rPr kumimoji="1" lang="en-US" altLang="ja-JP" dirty="0" smtClean="0"/>
              <a:t>task3&amp;task4</a:t>
            </a:r>
          </a:p>
          <a:p>
            <a:pPr marL="457200" indent="-457200">
              <a:buFont typeface="+mj-lt"/>
              <a:buAutoNum type="arabicPeriod"/>
            </a:pPr>
            <a:r>
              <a:rPr lang="en-US" altLang="ja-JP" dirty="0" smtClean="0"/>
              <a:t>Event-Base</a:t>
            </a:r>
            <a:r>
              <a:rPr lang="ja-JP" altLang="en-US" dirty="0" smtClean="0"/>
              <a:t>による評価方法</a:t>
            </a:r>
            <a:endParaRPr lang="en-US" altLang="ja-JP" dirty="0" smtClean="0"/>
          </a:p>
          <a:p>
            <a:pPr marL="219456" lvl="1" indent="0">
              <a:buNone/>
            </a:pPr>
            <a:r>
              <a:rPr lang="en-US" altLang="ja-JP" dirty="0"/>
              <a:t>	</a:t>
            </a:r>
            <a:r>
              <a:rPr lang="ja-JP" altLang="en-US" dirty="0" smtClean="0"/>
              <a:t>・</a:t>
            </a:r>
            <a:r>
              <a:rPr lang="en-US" altLang="ja-JP" dirty="0" smtClean="0"/>
              <a:t>task2</a:t>
            </a:r>
          </a:p>
          <a:p>
            <a:pPr marL="219456" lvl="1" indent="0">
              <a:buNone/>
            </a:pPr>
            <a:endParaRPr kumimoji="1" lang="ja-JP" altLang="en-US" dirty="0"/>
          </a:p>
        </p:txBody>
      </p:sp>
      <p:sp>
        <p:nvSpPr>
          <p:cNvPr id="4" name="日付プレースホルダー 3"/>
          <p:cNvSpPr>
            <a:spLocks noGrp="1"/>
          </p:cNvSpPr>
          <p:nvPr>
            <p:ph type="dt" sz="half" idx="10"/>
          </p:nvPr>
        </p:nvSpPr>
        <p:spPr/>
        <p:txBody>
          <a:bodyPr/>
          <a:lstStyle/>
          <a:p>
            <a:fld id="{73980C5D-4551-784D-80D7-44E87EDB4B50}" type="datetime5">
              <a:rPr lang="ja-JP" altLang="en-US" smtClean="0"/>
              <a:t>2017/09/19</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2892030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yu_gothic" id="{D2522D4A-5040-3B40-A404-549A114B12C1}" vid="{54607F2F-B493-E14F-BBAE-C8412E36CB23}"/>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yu_gothic</Template>
  <TotalTime>23156</TotalTime>
  <Words>887</Words>
  <Application>Microsoft Macintosh PowerPoint</Application>
  <PresentationFormat>画面に合わせる (4:3)</PresentationFormat>
  <Paragraphs>316</Paragraphs>
  <Slides>20</Slides>
  <Notes>10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20</vt:i4>
      </vt:variant>
    </vt:vector>
  </HeadingPairs>
  <TitlesOfParts>
    <vt:vector size="31" baseType="lpstr">
      <vt:lpstr>Calibri</vt:lpstr>
      <vt:lpstr>Calibri Light</vt:lpstr>
      <vt:lpstr>Cambria Math</vt:lpstr>
      <vt:lpstr>ＭＳ Ｐゴシック</vt:lpstr>
      <vt:lpstr>Times New Roman</vt:lpstr>
      <vt:lpstr>Wingdings</vt:lpstr>
      <vt:lpstr>Yu Gothic</vt:lpstr>
      <vt:lpstr>Yu Gothic Medium</vt:lpstr>
      <vt:lpstr>Yu Gothic UI Semilight</vt:lpstr>
      <vt:lpstr>Arial</vt:lpstr>
      <vt:lpstr>レトロスペクト</vt:lpstr>
      <vt:lpstr>進捗報告</vt:lpstr>
      <vt:lpstr>研究背景</vt:lpstr>
      <vt:lpstr>実生活を想定した音響イベント検出</vt:lpstr>
      <vt:lpstr>DCASE2017</vt:lpstr>
      <vt:lpstr>先行研究</vt:lpstr>
      <vt:lpstr>DCASE2017のベースラインシステム</vt:lpstr>
      <vt:lpstr>◆Sound event detection in real life audio</vt:lpstr>
      <vt:lpstr>◆Sound event detection in real life audio</vt:lpstr>
      <vt:lpstr>DCASE2017の評価方法</vt:lpstr>
      <vt:lpstr>Segment-Base のF-スコア</vt:lpstr>
      <vt:lpstr>Segment-Base のF-スコア</vt:lpstr>
      <vt:lpstr>Segment-Base のF-スコア</vt:lpstr>
      <vt:lpstr>Segment-Baseのエラー率</vt:lpstr>
      <vt:lpstr>Event-Baseのエラー率とF-スコア</vt:lpstr>
      <vt:lpstr>Event-Baseのエラー率とF-スコア</vt:lpstr>
      <vt:lpstr>PowerPoint プレゼンテーション</vt:lpstr>
      <vt:lpstr>実験結果</vt:lpstr>
      <vt:lpstr>DCASE2017の結果</vt:lpstr>
      <vt:lpstr>今後の方針</vt:lpstr>
      <vt:lpstr>年間計画</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音響イベント検出に関する卒業研究計画</dc:title>
  <dc:creator>溝口和樹</dc:creator>
  <cp:lastModifiedBy>溝口和樹</cp:lastModifiedBy>
  <cp:revision>102</cp:revision>
  <cp:lastPrinted>2017-06-13T04:52:19Z</cp:lastPrinted>
  <dcterms:created xsi:type="dcterms:W3CDTF">2017-05-31T13:53:07Z</dcterms:created>
  <dcterms:modified xsi:type="dcterms:W3CDTF">2017-09-19T05:39:33Z</dcterms:modified>
</cp:coreProperties>
</file>