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9" r:id="rId3"/>
    <p:sldId id="260" r:id="rId4"/>
    <p:sldId id="261"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4631"/>
  </p:normalViewPr>
  <p:slideViewPr>
    <p:cSldViewPr snapToGrid="0">
      <p:cViewPr varScale="1">
        <p:scale>
          <a:sx n="97" d="100"/>
          <a:sy n="97" d="100"/>
        </p:scale>
        <p:origin x="1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3C4F3-CD70-D946-BF6B-178C89177688}" type="datetimeFigureOut">
              <a:rPr kumimoji="1" lang="ja-JP" altLang="en-US" smtClean="0"/>
              <a:t>2017/6/15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38D4F-359B-DA44-BCB3-D85FFFC374A4}" type="slidenum">
              <a:rPr kumimoji="1" lang="ja-JP" altLang="en-US" smtClean="0"/>
              <a:t>‹#›</a:t>
            </a:fld>
            <a:endParaRPr kumimoji="1" lang="ja-JP" altLang="en-US"/>
          </a:p>
        </p:txBody>
      </p:sp>
    </p:spTree>
    <p:extLst>
      <p:ext uri="{BB962C8B-B14F-4D97-AF65-F5344CB8AC3E}">
        <p14:creationId xmlns:p14="http://schemas.microsoft.com/office/powerpoint/2010/main" val="5989335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セグメント・ベースの評価は、</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秒の長さのセグメントを使用して、地上の真理とシステム出力を比較する固定時間グリッドで行われます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イベントベース</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ベントベースの評価では、イベントインスタンスに関して真陽性、偽陽性および偽陰性が考慮されます。</a:t>
            </a:r>
          </a:p>
          <a:p>
            <a:r>
              <a:rPr kumimoji="1" lang="ja-JP" altLang="en-US" sz="1200" b="1" i="0" kern="1200" dirty="0" smtClean="0">
                <a:solidFill>
                  <a:schemeClr val="tx1"/>
                </a:solidFill>
                <a:effectLst/>
                <a:latin typeface="+mn-lt"/>
                <a:ea typeface="+mn-ea"/>
                <a:cs typeface="+mn-cs"/>
              </a:rPr>
              <a:t>定義</a:t>
            </a:r>
            <a:r>
              <a:rPr kumimoji="1" lang="ja-JP" altLang="en-US" sz="1200" b="0" i="0" kern="1200" dirty="0" smtClean="0">
                <a:solidFill>
                  <a:schemeClr val="tx1"/>
                </a:solidFill>
                <a:effectLst/>
                <a:latin typeface="+mn-lt"/>
                <a:ea typeface="+mn-ea"/>
                <a:cs typeface="+mn-cs"/>
              </a:rPr>
              <a:t>：システムの出力内のイベントは、その時間的位置が、地面の真実と同じラベルのイベントの時間的位置と重なっている場合、正しく検出されたとみなされます。オンセットとオフセットに許容差があります（オンセットで</a:t>
            </a:r>
            <a:r>
              <a:rPr kumimoji="1" lang="en-US" altLang="ja-JP" sz="1200" b="0" i="0" kern="1200" dirty="0" smtClean="0">
                <a:solidFill>
                  <a:schemeClr val="tx1"/>
                </a:solidFill>
                <a:effectLst/>
                <a:latin typeface="+mn-lt"/>
                <a:ea typeface="+mn-ea"/>
                <a:cs typeface="+mn-cs"/>
              </a:rPr>
              <a:t>200</a:t>
            </a:r>
            <a:r>
              <a:rPr kumimoji="1" lang="ja-JP" altLang="en-US" sz="1200" b="0" i="0" kern="1200" dirty="0" smtClean="0">
                <a:solidFill>
                  <a:schemeClr val="tx1"/>
                </a:solidFill>
                <a:effectLst/>
                <a:latin typeface="+mn-lt"/>
                <a:ea typeface="+mn-ea"/>
                <a:cs typeface="+mn-cs"/>
              </a:rPr>
              <a:t>ミリ秒、オフセットで</a:t>
            </a:r>
            <a:r>
              <a:rPr kumimoji="1" lang="en-US" altLang="ja-JP" sz="1200" b="0" i="0" kern="1200" dirty="0" smtClean="0">
                <a:solidFill>
                  <a:schemeClr val="tx1"/>
                </a:solidFill>
                <a:effectLst/>
                <a:latin typeface="+mn-lt"/>
                <a:ea typeface="+mn-ea"/>
                <a:cs typeface="+mn-cs"/>
              </a:rPr>
              <a:t>200</a:t>
            </a:r>
            <a:r>
              <a:rPr kumimoji="1" lang="ja-JP" altLang="en-US" sz="1200" b="0" i="0" kern="1200" dirty="0" smtClean="0">
                <a:solidFill>
                  <a:schemeClr val="tx1"/>
                </a:solidFill>
                <a:effectLst/>
                <a:latin typeface="+mn-lt"/>
                <a:ea typeface="+mn-ea"/>
                <a:cs typeface="+mn-cs"/>
              </a:rPr>
              <a:t>ミリ秒または半分の長さ）</a:t>
            </a:r>
          </a:p>
          <a:p>
            <a:endParaRPr kumimoji="1" lang="ja-JP" altLang="en-US" dirty="0"/>
          </a:p>
        </p:txBody>
      </p:sp>
      <p:sp>
        <p:nvSpPr>
          <p:cNvPr id="4" name="スライド番号プレースホルダー 3"/>
          <p:cNvSpPr>
            <a:spLocks noGrp="1"/>
          </p:cNvSpPr>
          <p:nvPr>
            <p:ph type="sldNum" sz="quarter" idx="10"/>
          </p:nvPr>
        </p:nvSpPr>
        <p:spPr/>
        <p:txBody>
          <a:bodyPr/>
          <a:lstStyle/>
          <a:p>
            <a:fld id="{E8D38D4F-359B-DA44-BCB3-D85FFFC374A4}" type="slidenum">
              <a:rPr kumimoji="1" lang="ja-JP" altLang="en-US" smtClean="0"/>
              <a:t>2</a:t>
            </a:fld>
            <a:endParaRPr kumimoji="1" lang="ja-JP" altLang="en-US"/>
          </a:p>
        </p:txBody>
      </p:sp>
    </p:spTree>
    <p:extLst>
      <p:ext uri="{BB962C8B-B14F-4D97-AF65-F5344CB8AC3E}">
        <p14:creationId xmlns:p14="http://schemas.microsoft.com/office/powerpoint/2010/main" val="102064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1FC5A4-F8EF-43E1-9578-78399BF4A1CC}" type="datetimeFigureOut">
              <a:rPr kumimoji="1" lang="ja-JP" altLang="en-US" smtClean="0"/>
              <a:t>2017/6/15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2210E9-F838-4322-9089-E5F29D71B768}"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C5A4-F8EF-43E1-9578-78399BF4A1CC}" type="datetimeFigureOut">
              <a:rPr kumimoji="1" lang="ja-JP" altLang="en-US" smtClean="0"/>
              <a:t>2017/6/15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210E9-F838-4322-9089-E5F29D71B768}" type="slidenum">
              <a:rPr kumimoji="1" lang="ja-JP" altLang="en-US" smtClean="0"/>
              <a:t>‹#›</a:t>
            </a:fld>
            <a:endParaRPr kumimoji="1" lang="ja-JP" altLang="en-US"/>
          </a:p>
        </p:txBody>
      </p:sp>
    </p:spTree>
    <p:extLst>
      <p:ext uri="{BB962C8B-B14F-4D97-AF65-F5344CB8AC3E}">
        <p14:creationId xmlns:p14="http://schemas.microsoft.com/office/powerpoint/2010/main" val="2031592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052" y="0"/>
            <a:ext cx="9144000" cy="1180122"/>
          </a:xfrm>
        </p:spPr>
        <p:txBody>
          <a:bodyPr/>
          <a:lstStyle/>
          <a:p>
            <a:r>
              <a:rPr kumimoji="1" lang="ja-JP" altLang="en-US" dirty="0" smtClean="0"/>
              <a:t>進捗報告</a:t>
            </a:r>
            <a:r>
              <a:rPr kumimoji="1" lang="en-US" altLang="ja-JP" dirty="0" smtClean="0"/>
              <a:t>(06/15)</a:t>
            </a:r>
            <a:endParaRPr kumimoji="1" lang="ja-JP" altLang="en-US" dirty="0"/>
          </a:p>
        </p:txBody>
      </p:sp>
      <p:sp>
        <p:nvSpPr>
          <p:cNvPr id="4" name="日付プレースホルダー 3"/>
          <p:cNvSpPr>
            <a:spLocks noGrp="1"/>
          </p:cNvSpPr>
          <p:nvPr>
            <p:ph type="dt" sz="half" idx="10"/>
          </p:nvPr>
        </p:nvSpPr>
        <p:spPr/>
        <p:txBody>
          <a:bodyPr/>
          <a:lstStyle/>
          <a:p>
            <a:fld id="{591CA18A-A4D8-8D4D-A345-2DAAABBA3573}" type="datetime5">
              <a:rPr lang="ja-JP" altLang="en-US" smtClean="0"/>
              <a:t>2017/06/15</a:t>
            </a:fld>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pPr/>
              <a:t>1</a:t>
            </a:fld>
            <a:endParaRPr lang="en-US" dirty="0"/>
          </a:p>
        </p:txBody>
      </p:sp>
      <p:grpSp>
        <p:nvGrpSpPr>
          <p:cNvPr id="6" name="図形グループ 5"/>
          <p:cNvGrpSpPr/>
          <p:nvPr/>
        </p:nvGrpSpPr>
        <p:grpSpPr>
          <a:xfrm>
            <a:off x="268792" y="1180123"/>
            <a:ext cx="8606419" cy="5154507"/>
            <a:chOff x="3501449" y="2587504"/>
            <a:chExt cx="6465510" cy="3872286"/>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5058"/>
            <a:stretch/>
          </p:blipFill>
          <p:spPr>
            <a:xfrm>
              <a:off x="4028660" y="2587505"/>
              <a:ext cx="5938299" cy="3872285"/>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r="94334"/>
            <a:stretch/>
          </p:blipFill>
          <p:spPr>
            <a:xfrm>
              <a:off x="3501449" y="2587504"/>
              <a:ext cx="518070" cy="3872285"/>
            </a:xfrm>
            <a:prstGeom prst="rect">
              <a:avLst/>
            </a:prstGeom>
          </p:spPr>
        </p:pic>
      </p:grpSp>
    </p:spTree>
    <p:extLst>
      <p:ext uri="{BB962C8B-B14F-4D97-AF65-F5344CB8AC3E}">
        <p14:creationId xmlns:p14="http://schemas.microsoft.com/office/powerpoint/2010/main" val="3854134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24430"/>
          </a:xfrm>
        </p:spPr>
        <p:txBody>
          <a:bodyPr>
            <a:normAutofit/>
          </a:bodyPr>
          <a:lstStyle/>
          <a:p>
            <a:r>
              <a:rPr kumimoji="1" lang="ja-JP" altLang="en-US" sz="3200" dirty="0" smtClean="0"/>
              <a:t>エラー率と</a:t>
            </a:r>
            <a:r>
              <a:rPr kumimoji="1" lang="en-US" altLang="ja-JP" sz="3200" dirty="0" smtClean="0"/>
              <a:t>F</a:t>
            </a:r>
            <a:r>
              <a:rPr kumimoji="1" lang="ja-JP" altLang="en-US" sz="3200" dirty="0" smtClean="0"/>
              <a:t>スコア</a:t>
            </a:r>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629318492"/>
              </p:ext>
            </p:extLst>
          </p:nvPr>
        </p:nvGraphicFramePr>
        <p:xfrm>
          <a:off x="628650" y="2810431"/>
          <a:ext cx="7886700" cy="3957320"/>
        </p:xfrm>
        <a:graphic>
          <a:graphicData uri="http://schemas.openxmlformats.org/drawingml/2006/table">
            <a:tbl>
              <a:tblPr firstRow="1" bandRow="1">
                <a:tableStyleId>{5C22544A-7EE6-4342-B048-85BDC9FD1C3A}</a:tableStyleId>
              </a:tblPr>
              <a:tblGrid>
                <a:gridCol w="1926660"/>
                <a:gridCol w="5960040"/>
              </a:tblGrid>
              <a:tr h="3708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tr>
              <a:tr h="370840">
                <a:tc>
                  <a:txBody>
                    <a:bodyPr/>
                    <a:lstStyle/>
                    <a:p>
                      <a:pPr algn="ctr"/>
                      <a:r>
                        <a:rPr kumimoji="1" lang="en-US" altLang="ja-JP" dirty="0" smtClean="0"/>
                        <a:t>TP(</a:t>
                      </a:r>
                      <a:r>
                        <a:rPr kumimoji="1" lang="ja-JP" altLang="en-US" dirty="0" smtClean="0"/>
                        <a:t>真陽性</a:t>
                      </a:r>
                      <a:r>
                        <a:rPr kumimoji="1" lang="en-US" altLang="ja-JP" dirty="0" smtClean="0"/>
                        <a:t>)</a:t>
                      </a:r>
                      <a:endParaRPr kumimoji="1" lang="ja-JP" altLang="en-US" dirty="0"/>
                    </a:p>
                  </a:txBody>
                  <a:tcPr/>
                </a:tc>
                <a:tc>
                  <a:txBody>
                    <a:bodyPr/>
                    <a:lstStyle/>
                    <a:p>
                      <a:pPr algn="l"/>
                      <a:r>
                        <a:rPr kumimoji="1" lang="ja-JP" altLang="en-US" dirty="0" smtClean="0"/>
                        <a:t>正しく検出されたイベント</a:t>
                      </a:r>
                      <a:endParaRPr kumimoji="1" lang="ja-JP" altLang="en-US" dirty="0"/>
                    </a:p>
                  </a:txBody>
                  <a:tcPr/>
                </a:tc>
              </a:tr>
              <a:tr h="370840">
                <a:tc>
                  <a:txBody>
                    <a:bodyPr/>
                    <a:lstStyle/>
                    <a:p>
                      <a:pPr algn="ctr"/>
                      <a:r>
                        <a:rPr kumimoji="1" lang="en-US" altLang="ja-JP" dirty="0" smtClean="0"/>
                        <a:t>FP(</a:t>
                      </a:r>
                      <a:r>
                        <a:rPr kumimoji="1" lang="ja-JP" altLang="en-US" dirty="0" smtClean="0"/>
                        <a:t>偽陽性</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システムの出力はアクティブであるが本来はアクティブでないもの</a:t>
                      </a:r>
                      <a:endParaRPr kumimoji="1" lang="ja-JP" altLang="en-US" dirty="0"/>
                    </a:p>
                  </a:txBody>
                  <a:tcPr/>
                </a:tc>
              </a:tr>
              <a:tr h="370840">
                <a:tc>
                  <a:txBody>
                    <a:bodyPr/>
                    <a:lstStyle/>
                    <a:p>
                      <a:pPr algn="ctr"/>
                      <a:r>
                        <a:rPr kumimoji="1" lang="en-US" altLang="ja-JP" dirty="0" smtClean="0"/>
                        <a:t>FN(</a:t>
                      </a:r>
                      <a:r>
                        <a:rPr kumimoji="1" lang="ja-JP" altLang="en-US" dirty="0" smtClean="0"/>
                        <a:t>偽陰製</a:t>
                      </a:r>
                      <a:r>
                        <a:rPr kumimoji="1" lang="en-US" altLang="ja-JP" dirty="0" smtClean="0"/>
                        <a:t>)</a:t>
                      </a:r>
                      <a:endParaRPr kumimoji="1" lang="ja-JP" altLang="en-US" dirty="0"/>
                    </a:p>
                  </a:txBody>
                  <a:tcPr/>
                </a:tc>
                <a:tc>
                  <a:txBody>
                    <a:bodyPr/>
                    <a:lstStyle/>
                    <a:p>
                      <a:pPr algn="l"/>
                      <a:r>
                        <a:rPr kumimoji="1" lang="ja-JP" altLang="en-US" dirty="0" smtClean="0"/>
                        <a:t>システムの出力はアクティブではないが、本来はアクティブなもの</a:t>
                      </a:r>
                      <a:endParaRPr kumimoji="1" lang="ja-JP" altLang="en-US" dirty="0"/>
                    </a:p>
                  </a:txBody>
                  <a:tcPr/>
                </a:tc>
              </a:tr>
              <a:tr h="370840">
                <a:tc>
                  <a:txBody>
                    <a:bodyPr/>
                    <a:lstStyle/>
                    <a:p>
                      <a:pPr algn="ctr"/>
                      <a:r>
                        <a:rPr kumimoji="1" lang="en-US" altLang="ja-JP" dirty="0" smtClean="0"/>
                        <a:t>S(</a:t>
                      </a:r>
                      <a:r>
                        <a:rPr kumimoji="1" lang="ja-JP" altLang="en-US" dirty="0" smtClean="0"/>
                        <a:t>代入</a:t>
                      </a:r>
                      <a:r>
                        <a:rPr kumimoji="1" lang="en-US" altLang="ja-JP" dirty="0" smtClean="0"/>
                        <a:t>)</a:t>
                      </a:r>
                      <a:endParaRPr kumimoji="1" lang="ja-JP" altLang="en-US" dirty="0"/>
                    </a:p>
                  </a:txBody>
                  <a:tcPr/>
                </a:tc>
                <a:tc>
                  <a:txBody>
                    <a:bodyPr/>
                    <a:lstStyle/>
                    <a:p>
                      <a:pPr algn="l"/>
                      <a:r>
                        <a:rPr kumimoji="1" lang="ja-JP" altLang="en-US" sz="1600" dirty="0" smtClean="0"/>
                        <a:t>間違ったラベルをアクティブとして出力</a:t>
                      </a:r>
                      <a:endParaRPr kumimoji="1" lang="en-US" altLang="ja-JP" sz="1600" dirty="0" smtClean="0"/>
                    </a:p>
                    <a:p>
                      <a:pPr algn="l"/>
                      <a:r>
                        <a:rPr kumimoji="1" lang="en-US" altLang="ja-JP" sz="1600" dirty="0" smtClean="0"/>
                        <a:t>(</a:t>
                      </a:r>
                      <a:r>
                        <a:rPr kumimoji="1" lang="ja-JP" altLang="en-US" sz="1600" dirty="0" smtClean="0"/>
                        <a:t>正しいイベントを検出出来なかったが、何らかのイベントを検出した場合</a:t>
                      </a:r>
                      <a:r>
                        <a:rPr kumimoji="1" lang="en-US" altLang="ja-JP" sz="1600" dirty="0" smtClean="0"/>
                        <a:t>)</a:t>
                      </a:r>
                      <a:endParaRPr kumimoji="1" lang="ja-JP" altLang="en-US" sz="1600" dirty="0"/>
                    </a:p>
                  </a:txBody>
                  <a:tcPr/>
                </a:tc>
              </a:tr>
              <a:tr h="370840">
                <a:tc>
                  <a:txBody>
                    <a:bodyPr/>
                    <a:lstStyle/>
                    <a:p>
                      <a:pPr algn="ctr"/>
                      <a:r>
                        <a:rPr kumimoji="1" lang="en-US" altLang="ja-JP" dirty="0" smtClean="0"/>
                        <a:t>I(</a:t>
                      </a:r>
                      <a:r>
                        <a:rPr kumimoji="1" lang="ja-JP" altLang="en-US" dirty="0" smtClean="0"/>
                        <a:t>挿入</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FP(</a:t>
                      </a:r>
                      <a:r>
                        <a:rPr kumimoji="1" lang="ja-JP" altLang="en-US" dirty="0" smtClean="0"/>
                        <a:t>偽陽性</a:t>
                      </a:r>
                      <a:r>
                        <a:rPr kumimoji="1" lang="en-US" altLang="ja-JP" dirty="0" smtClean="0"/>
                        <a:t>)</a:t>
                      </a:r>
                      <a:endParaRPr kumimoji="1" lang="ja-JP" altLang="en-US" dirty="0"/>
                    </a:p>
                  </a:txBody>
                  <a:tcPr/>
                </a:tc>
              </a:tr>
              <a:tr h="370840">
                <a:tc>
                  <a:txBody>
                    <a:bodyPr/>
                    <a:lstStyle/>
                    <a:p>
                      <a:pPr algn="ctr"/>
                      <a:r>
                        <a:rPr kumimoji="1" lang="en-US" altLang="ja-JP" dirty="0" smtClean="0"/>
                        <a:t>D(</a:t>
                      </a:r>
                      <a:r>
                        <a:rPr kumimoji="1" lang="ja-JP" altLang="en-US" dirty="0" smtClean="0"/>
                        <a:t>削除</a:t>
                      </a:r>
                      <a:r>
                        <a:rPr kumimoji="1" lang="en-US" altLang="ja-JP" dirty="0" smtClean="0"/>
                        <a:t>)</a:t>
                      </a:r>
                      <a:endParaRPr kumimoji="1" lang="ja-JP" altLang="en-US" dirty="0"/>
                    </a:p>
                  </a:txBody>
                  <a:tcPr/>
                </a:tc>
                <a:tc>
                  <a:txBody>
                    <a:bodyPr/>
                    <a:lstStyle/>
                    <a:p>
                      <a:pPr algn="l"/>
                      <a:r>
                        <a:rPr kumimoji="1" lang="en-US" altLang="ja-JP" dirty="0" smtClean="0"/>
                        <a:t>S</a:t>
                      </a:r>
                      <a:r>
                        <a:rPr kumimoji="1" lang="ja-JP" altLang="en-US" dirty="0" smtClean="0"/>
                        <a:t>を除いた</a:t>
                      </a:r>
                      <a:r>
                        <a:rPr kumimoji="1" lang="en-US" altLang="ja-JP" dirty="0" smtClean="0"/>
                        <a:t>FN(</a:t>
                      </a:r>
                      <a:r>
                        <a:rPr kumimoji="1" lang="ja-JP" altLang="en-US" dirty="0" smtClean="0"/>
                        <a:t>偽陰性</a:t>
                      </a:r>
                      <a:r>
                        <a:rPr kumimoji="1" lang="en-US" altLang="ja-JP" dirty="0" smtClean="0"/>
                        <a:t>)</a:t>
                      </a:r>
                      <a:endParaRPr kumimoji="1" lang="ja-JP" altLang="en-US" dirty="0"/>
                    </a:p>
                  </a:txBody>
                  <a:tcPr/>
                </a:tc>
              </a:tr>
              <a:tr h="370840">
                <a:tc>
                  <a:txBody>
                    <a:bodyPr/>
                    <a:lstStyle/>
                    <a:p>
                      <a:pPr algn="ctr"/>
                      <a:r>
                        <a:rPr kumimoji="1" lang="en-US" altLang="ja-JP" dirty="0" smtClean="0"/>
                        <a:t>N(</a:t>
                      </a:r>
                      <a:r>
                        <a:rPr kumimoji="1" lang="ja-JP" altLang="en-US" dirty="0" smtClean="0"/>
                        <a:t>総数</a:t>
                      </a:r>
                      <a:r>
                        <a:rPr kumimoji="1" lang="en-US" altLang="ja-JP" dirty="0" smtClean="0"/>
                        <a:t>)</a:t>
                      </a:r>
                      <a:endParaRPr kumimoji="1" lang="ja-JP" altLang="en-US" dirty="0"/>
                    </a:p>
                  </a:txBody>
                  <a:tcPr/>
                </a:tc>
                <a:tc>
                  <a:txBody>
                    <a:bodyPr/>
                    <a:lstStyle/>
                    <a:p>
                      <a:pPr algn="l"/>
                      <a:r>
                        <a:rPr kumimoji="1" lang="ja-JP" altLang="en-US" dirty="0" smtClean="0"/>
                        <a:t>セグメントの総数</a:t>
                      </a:r>
                      <a:endParaRPr kumimoji="1" lang="ja-JP" altLang="en-US" dirty="0"/>
                    </a:p>
                  </a:txBody>
                  <a:tcPr/>
                </a:tc>
              </a:tr>
            </a:tbl>
          </a:graphicData>
        </a:graphic>
      </p:graphicFrame>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r="81122"/>
          <a:stretch/>
        </p:blipFill>
        <p:spPr>
          <a:xfrm>
            <a:off x="628650" y="1833145"/>
            <a:ext cx="1726243" cy="977286"/>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989557"/>
            <a:ext cx="5133323" cy="843588"/>
          </a:xfrm>
          <a:prstGeom prst="rect">
            <a:avLst/>
          </a:prstGeom>
        </p:spPr>
      </p:pic>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30089"/>
          <a:stretch/>
        </p:blipFill>
        <p:spPr>
          <a:xfrm>
            <a:off x="2565618" y="1833145"/>
            <a:ext cx="6392710" cy="977286"/>
          </a:xfrm>
          <a:prstGeom prst="rect">
            <a:avLst/>
          </a:prstGeom>
        </p:spPr>
      </p:pic>
    </p:spTree>
    <p:extLst>
      <p:ext uri="{BB962C8B-B14F-4D97-AF65-F5344CB8AC3E}">
        <p14:creationId xmlns:p14="http://schemas.microsoft.com/office/powerpoint/2010/main" val="794753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989557"/>
            <a:ext cx="7886700" cy="5187406"/>
          </a:xfrm>
        </p:spPr>
        <p:txBody>
          <a:bodyPr/>
          <a:lstStyle/>
          <a:p>
            <a:r>
              <a:rPr kumimoji="1" lang="ja-JP" altLang="en-US" dirty="0" smtClean="0"/>
              <a:t>マルチチャンネルで着目するもの</a:t>
            </a:r>
            <a:endParaRPr kumimoji="1" lang="en-US" altLang="ja-JP" dirty="0" smtClean="0"/>
          </a:p>
          <a:p>
            <a:pPr marL="514350" indent="-514350">
              <a:buFont typeface="+mj-lt"/>
              <a:buAutoNum type="arabicPeriod"/>
            </a:pPr>
            <a:r>
              <a:rPr kumimoji="1" lang="en-US" altLang="ja-JP" dirty="0" err="1" smtClean="0"/>
              <a:t>Logmel-bandEnergy</a:t>
            </a:r>
            <a:endParaRPr kumimoji="1" lang="en-US" altLang="ja-JP" dirty="0" smtClean="0"/>
          </a:p>
          <a:p>
            <a:pPr marL="514350" indent="-514350">
              <a:buFont typeface="+mj-lt"/>
              <a:buAutoNum type="arabicPeriod"/>
            </a:pPr>
            <a:r>
              <a:rPr lang="ja-JP" altLang="en-US" dirty="0" smtClean="0"/>
              <a:t>周波数特性</a:t>
            </a:r>
            <a:endParaRPr lang="en-US" altLang="ja-JP" dirty="0" smtClean="0"/>
          </a:p>
          <a:p>
            <a:pPr marL="514350" indent="-514350">
              <a:buFont typeface="+mj-lt"/>
              <a:buAutoNum type="arabicPeriod"/>
            </a:pPr>
            <a:r>
              <a:rPr lang="ja-JP" altLang="en-US" dirty="0"/>
              <a:t>到着時の時間差（</a:t>
            </a:r>
            <a:r>
              <a:rPr lang="en-US" altLang="ja-JP" dirty="0"/>
              <a:t>TDOA</a:t>
            </a:r>
            <a:r>
              <a:rPr lang="ja-JP" altLang="en-US" dirty="0"/>
              <a:t>）</a:t>
            </a:r>
            <a:r>
              <a:rPr lang="ja-JP" altLang="en-US" dirty="0" smtClean="0"/>
              <a:t>機能</a:t>
            </a:r>
            <a:endParaRPr lang="en-US" altLang="ja-JP" dirty="0" smtClean="0"/>
          </a:p>
          <a:p>
            <a:pPr marL="0" indent="0">
              <a:buNone/>
            </a:pPr>
            <a:endParaRPr lang="en-US" altLang="ja-JP" dirty="0"/>
          </a:p>
          <a:p>
            <a:pPr marL="0" indent="0">
              <a:buNone/>
            </a:pPr>
            <a:endParaRPr lang="ja-JP" altLang="en-US" dirty="0"/>
          </a:p>
        </p:txBody>
      </p:sp>
      <p:sp>
        <p:nvSpPr>
          <p:cNvPr id="4" name="タイトル 1"/>
          <p:cNvSpPr>
            <a:spLocks noGrp="1"/>
          </p:cNvSpPr>
          <p:nvPr>
            <p:ph type="title"/>
          </p:nvPr>
        </p:nvSpPr>
        <p:spPr>
          <a:xfrm>
            <a:off x="628650" y="365127"/>
            <a:ext cx="7886700" cy="624430"/>
          </a:xfrm>
        </p:spPr>
        <p:txBody>
          <a:bodyPr>
            <a:normAutofit/>
          </a:bodyPr>
          <a:lstStyle/>
          <a:p>
            <a:r>
              <a:rPr kumimoji="1" lang="ja-JP" altLang="en-US" sz="3200" dirty="0" smtClean="0"/>
              <a:t>先行研究のまとめ</a:t>
            </a:r>
            <a:endParaRPr kumimoji="1" lang="ja-JP" altLang="en-US" sz="3200" dirty="0"/>
          </a:p>
        </p:txBody>
      </p:sp>
    </p:spTree>
    <p:extLst>
      <p:ext uri="{BB962C8B-B14F-4D97-AF65-F5344CB8AC3E}">
        <p14:creationId xmlns:p14="http://schemas.microsoft.com/office/powerpoint/2010/main" val="212582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DCASE2016</a:t>
            </a:r>
            <a:r>
              <a:rPr kumimoji="1" lang="ja-JP" altLang="en-US" dirty="0" smtClean="0"/>
              <a:t>の</a:t>
            </a:r>
            <a:r>
              <a:rPr kumimoji="1" lang="en-US" altLang="ja-JP" dirty="0" smtClean="0"/>
              <a:t>task2</a:t>
            </a:r>
            <a:r>
              <a:rPr kumimoji="1" lang="ja-JP" altLang="en-US" dirty="0" smtClean="0"/>
              <a:t>をベースに</a:t>
            </a:r>
            <a:r>
              <a:rPr lang="en-US" altLang="ja-JP" dirty="0" smtClean="0"/>
              <a:t>DCASE2017task3</a:t>
            </a:r>
            <a:r>
              <a:rPr lang="ja-JP" altLang="en-US" dirty="0" smtClean="0"/>
              <a:t>に応用</a:t>
            </a:r>
            <a:endParaRPr lang="en-US" altLang="ja-JP" dirty="0" smtClean="0"/>
          </a:p>
          <a:p>
            <a:pPr lvl="1"/>
            <a:r>
              <a:rPr kumimoji="1" lang="en-US" altLang="ja-JP" dirty="0" smtClean="0"/>
              <a:t>Task2</a:t>
            </a:r>
            <a:r>
              <a:rPr kumimoji="1" lang="ja-JP" altLang="en-US" dirty="0" smtClean="0"/>
              <a:t>がそのまま使えたら小松手法を導入</a:t>
            </a:r>
            <a:endParaRPr kumimoji="1" lang="en-US" altLang="ja-JP" dirty="0" smtClean="0"/>
          </a:p>
          <a:p>
            <a:r>
              <a:rPr lang="ja-JP" altLang="en-US" dirty="0" smtClean="0"/>
              <a:t>メトリックの論文を読んで評価の手法を確認</a:t>
            </a:r>
            <a:endParaRPr lang="en-US" altLang="ja-JP" dirty="0" smtClean="0"/>
          </a:p>
          <a:p>
            <a:r>
              <a:rPr kumimoji="1" lang="ja-JP" altLang="en-US" dirty="0" smtClean="0"/>
              <a:t>バイさんの論文を読んで</a:t>
            </a:r>
            <a:r>
              <a:rPr kumimoji="1" lang="en-US" altLang="ja-JP" dirty="0" smtClean="0"/>
              <a:t>TDOA</a:t>
            </a:r>
            <a:r>
              <a:rPr kumimoji="1" lang="ja-JP" altLang="en-US" dirty="0" smtClean="0"/>
              <a:t>が上手く行かなかった理由と提案手法</a:t>
            </a:r>
            <a:r>
              <a:rPr kumimoji="1" lang="en-US" altLang="ja-JP" dirty="0" smtClean="0"/>
              <a:t>.2</a:t>
            </a:r>
            <a:r>
              <a:rPr lang="ja-JP" altLang="en-US" dirty="0" smtClean="0"/>
              <a:t>と提案手法</a:t>
            </a:r>
            <a:r>
              <a:rPr lang="en-US" altLang="ja-JP" dirty="0" smtClean="0"/>
              <a:t>.3</a:t>
            </a:r>
            <a:r>
              <a:rPr lang="ja-JP" altLang="en-US" dirty="0" smtClean="0"/>
              <a:t>を考察</a:t>
            </a:r>
            <a:endParaRPr lang="en-US" altLang="ja-JP" dirty="0" smtClean="0"/>
          </a:p>
          <a:p>
            <a:endParaRPr kumimoji="1" lang="en-US" altLang="ja-JP" dirty="0"/>
          </a:p>
        </p:txBody>
      </p:sp>
    </p:spTree>
    <p:extLst>
      <p:ext uri="{BB962C8B-B14F-4D97-AF65-F5344CB8AC3E}">
        <p14:creationId xmlns:p14="http://schemas.microsoft.com/office/powerpoint/2010/main" val="937684800"/>
      </p:ext>
    </p:extLst>
  </p:cSld>
  <p:clrMapOvr>
    <a:masterClrMapping/>
  </p:clrMapOvr>
</p:sld>
</file>

<file path=ppt/theme/theme1.xml><?xml version="1.0" encoding="utf-8"?>
<a:theme xmlns:a="http://schemas.openxmlformats.org/drawingml/2006/main" name="Office テーマ">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5025</TotalTime>
  <Words>300</Words>
  <Application>Microsoft Macintosh PowerPoint</Application>
  <PresentationFormat>画面に合わせる (4:3)</PresentationFormat>
  <Paragraphs>36</Paragraphs>
  <Slides>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Calibri</vt:lpstr>
      <vt:lpstr>Calibri Light</vt:lpstr>
      <vt:lpstr>Yu Gothic</vt:lpstr>
      <vt:lpstr>游ゴシック</vt:lpstr>
      <vt:lpstr>游ゴシック Light</vt:lpstr>
      <vt:lpstr>Arial</vt:lpstr>
      <vt:lpstr>Office テーマ</vt:lpstr>
      <vt:lpstr>進捗報告(06/15)</vt:lpstr>
      <vt:lpstr>エラー率とFスコア</vt:lpstr>
      <vt:lpstr>先行研究のまとめ</vt:lpstr>
      <vt:lpstr>PowerPoint プレゼンテーション</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進捗報告(06/01)</dc:title>
  <dc:creator>owner</dc:creator>
  <cp:lastModifiedBy>溝口和樹</cp:lastModifiedBy>
  <cp:revision>8</cp:revision>
  <dcterms:created xsi:type="dcterms:W3CDTF">2017-06-01T06:56:55Z</dcterms:created>
  <dcterms:modified xsi:type="dcterms:W3CDTF">2017-06-18T16:18:22Z</dcterms:modified>
</cp:coreProperties>
</file>