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4" r:id="rId2"/>
    <p:sldId id="258" r:id="rId3"/>
    <p:sldId id="260"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4" autoAdjust="0"/>
    <p:restoredTop sz="94631"/>
  </p:normalViewPr>
  <p:slideViewPr>
    <p:cSldViewPr snapToGrid="0">
      <p:cViewPr varScale="1">
        <p:scale>
          <a:sx n="97" d="100"/>
          <a:sy n="97" d="100"/>
        </p:scale>
        <p:origin x="10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3C4F3-CD70-D946-BF6B-178C89177688}" type="datetimeFigureOut">
              <a:rPr kumimoji="1" lang="ja-JP" altLang="en-US" smtClean="0"/>
              <a:t>2017/7/28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38D4F-359B-DA44-BCB3-D85FFFC374A4}" type="slidenum">
              <a:rPr kumimoji="1" lang="ja-JP" altLang="en-US" smtClean="0"/>
              <a:t>‹#›</a:t>
            </a:fld>
            <a:endParaRPr kumimoji="1" lang="ja-JP" altLang="en-US"/>
          </a:p>
        </p:txBody>
      </p:sp>
    </p:spTree>
    <p:extLst>
      <p:ext uri="{BB962C8B-B14F-4D97-AF65-F5344CB8AC3E}">
        <p14:creationId xmlns:p14="http://schemas.microsoft.com/office/powerpoint/2010/main" val="598933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a:t>
            </a:r>
            <a:r>
              <a:rPr kumimoji="1" lang="ja-JP" altLang="en-US" dirty="0" smtClean="0"/>
              <a:t>は正しく識別されなかったイベントの数</a:t>
            </a:r>
            <a:endParaRPr kumimoji="1" lang="ja-JP" altLang="en-US" dirty="0"/>
          </a:p>
        </p:txBody>
      </p:sp>
      <p:sp>
        <p:nvSpPr>
          <p:cNvPr id="4" name="スライド番号プレースホルダー 3"/>
          <p:cNvSpPr>
            <a:spLocks noGrp="1"/>
          </p:cNvSpPr>
          <p:nvPr>
            <p:ph type="sldNum" sz="quarter" idx="10"/>
          </p:nvPr>
        </p:nvSpPr>
        <p:spPr/>
        <p:txBody>
          <a:bodyPr/>
          <a:lstStyle/>
          <a:p>
            <a:fld id="{E8D38D4F-359B-DA44-BCB3-D85FFFC374A4}" type="slidenum">
              <a:rPr kumimoji="1" lang="ja-JP" altLang="en-US" smtClean="0"/>
              <a:t>3</a:t>
            </a:fld>
            <a:endParaRPr kumimoji="1" lang="ja-JP" altLang="en-US"/>
          </a:p>
        </p:txBody>
      </p:sp>
    </p:spTree>
    <p:extLst>
      <p:ext uri="{BB962C8B-B14F-4D97-AF65-F5344CB8AC3E}">
        <p14:creationId xmlns:p14="http://schemas.microsoft.com/office/powerpoint/2010/main" val="7563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C5A4-F8EF-43E1-9578-78399BF4A1CC}" type="datetimeFigureOut">
              <a:rPr kumimoji="1" lang="ja-JP" altLang="en-US" smtClean="0"/>
              <a:t>2017/7/28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210E9-F838-4322-9089-E5F29D71B768}" type="slidenum">
              <a:rPr kumimoji="1" lang="ja-JP" altLang="en-US" smtClean="0"/>
              <a:t>‹#›</a:t>
            </a:fld>
            <a:endParaRPr kumimoji="1" lang="ja-JP" altLang="en-US"/>
          </a:p>
        </p:txBody>
      </p:sp>
    </p:spTree>
    <p:extLst>
      <p:ext uri="{BB962C8B-B14F-4D97-AF65-F5344CB8AC3E}">
        <p14:creationId xmlns:p14="http://schemas.microsoft.com/office/powerpoint/2010/main" val="2031592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052" y="0"/>
            <a:ext cx="9144000" cy="1180122"/>
          </a:xfrm>
        </p:spPr>
        <p:txBody>
          <a:bodyPr/>
          <a:lstStyle/>
          <a:p>
            <a:r>
              <a:rPr kumimoji="1" lang="ja-JP" altLang="en-US" dirty="0" smtClean="0"/>
              <a:t>進捗報告</a:t>
            </a:r>
            <a:r>
              <a:rPr kumimoji="1" lang="en-US" altLang="ja-JP" dirty="0" smtClean="0"/>
              <a:t>(07/21)</a:t>
            </a:r>
            <a:endParaRPr kumimoji="1" lang="ja-JP" altLang="en-US" dirty="0"/>
          </a:p>
        </p:txBody>
      </p:sp>
      <p:sp>
        <p:nvSpPr>
          <p:cNvPr id="4" name="日付プレースホルダー 3"/>
          <p:cNvSpPr>
            <a:spLocks noGrp="1"/>
          </p:cNvSpPr>
          <p:nvPr>
            <p:ph type="dt" sz="half" idx="10"/>
          </p:nvPr>
        </p:nvSpPr>
        <p:spPr/>
        <p:txBody>
          <a:bodyPr/>
          <a:lstStyle/>
          <a:p>
            <a:fld id="{591CA18A-A4D8-8D4D-A345-2DAAABBA3573}" type="datetime5">
              <a:rPr lang="ja-JP" altLang="en-US" smtClean="0"/>
              <a:t>2017/07/28</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3" name="テキスト ボックス 2"/>
          <p:cNvSpPr txBox="1"/>
          <p:nvPr/>
        </p:nvSpPr>
        <p:spPr>
          <a:xfrm>
            <a:off x="893009" y="1180801"/>
            <a:ext cx="7622341" cy="1384995"/>
          </a:xfrm>
          <a:prstGeom prst="rect">
            <a:avLst/>
          </a:prstGeom>
          <a:noFill/>
        </p:spPr>
        <p:txBody>
          <a:bodyPr wrap="square" rtlCol="0">
            <a:spAutoFit/>
          </a:bodyPr>
          <a:lstStyle/>
          <a:p>
            <a:r>
              <a:rPr kumimoji="1" lang="en-US" altLang="ja-JP" sz="2800" dirty="0" smtClean="0"/>
              <a:t>DCASE</a:t>
            </a:r>
            <a:r>
              <a:rPr kumimoji="1" lang="ja-JP" altLang="en-US" sz="2800" dirty="0" smtClean="0"/>
              <a:t>の論文を読んだ</a:t>
            </a:r>
            <a:endParaRPr kumimoji="1" lang="en-US" altLang="ja-JP" sz="2800" dirty="0" smtClean="0"/>
          </a:p>
          <a:p>
            <a:r>
              <a:rPr lang="en-US" altLang="ja-JP" sz="2800" dirty="0"/>
              <a:t>	</a:t>
            </a:r>
            <a:r>
              <a:rPr lang="ja-JP" altLang="en-US" sz="2800" dirty="0" smtClean="0"/>
              <a:t>・</a:t>
            </a:r>
            <a:r>
              <a:rPr lang="en-US" altLang="ja-JP" sz="2800" dirty="0"/>
              <a:t> dcase-2017-challenge-paper</a:t>
            </a:r>
            <a:endParaRPr lang="en-US" altLang="ja-JP" sz="2800" dirty="0" smtClean="0"/>
          </a:p>
          <a:p>
            <a:r>
              <a:rPr kumimoji="1" lang="en-US" altLang="ja-JP" sz="2800" dirty="0" smtClean="0"/>
              <a:t>	</a:t>
            </a:r>
            <a:r>
              <a:rPr kumimoji="1" lang="ja-JP" altLang="en-US" sz="2800" dirty="0" smtClean="0"/>
              <a:t>・</a:t>
            </a:r>
            <a:r>
              <a:rPr lang="it-IT" altLang="ja-JP" sz="2800" dirty="0"/>
              <a:t> applsci-06-00162</a:t>
            </a:r>
            <a:endParaRPr kumimoji="1" lang="en-US" altLang="ja-JP" sz="2800" dirty="0" smtClean="0"/>
          </a:p>
        </p:txBody>
      </p:sp>
    </p:spTree>
    <p:extLst>
      <p:ext uri="{BB962C8B-B14F-4D97-AF65-F5344CB8AC3E}">
        <p14:creationId xmlns:p14="http://schemas.microsoft.com/office/powerpoint/2010/main" val="576301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4317"/>
          </a:xfrm>
        </p:spPr>
        <p:txBody>
          <a:bodyPr/>
          <a:lstStyle/>
          <a:p>
            <a:r>
              <a:rPr kumimoji="1" lang="en-US" altLang="ja-JP" dirty="0" smtClean="0"/>
              <a:t>DCASE2017</a:t>
            </a:r>
            <a:r>
              <a:rPr kumimoji="1" lang="ja-JP" altLang="en-US" dirty="0" smtClean="0"/>
              <a:t>のベースライン</a:t>
            </a:r>
            <a:endParaRPr kumimoji="1" lang="ja-JP" altLang="en-US"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609" t="21087" r="28578" b="20134"/>
          <a:stretch/>
        </p:blipFill>
        <p:spPr>
          <a:xfrm>
            <a:off x="2129447" y="1179443"/>
            <a:ext cx="4885107" cy="3379305"/>
          </a:xfrm>
        </p:spPr>
      </p:pic>
      <p:sp>
        <p:nvSpPr>
          <p:cNvPr id="5" name="テキスト ボックス 4"/>
          <p:cNvSpPr txBox="1"/>
          <p:nvPr/>
        </p:nvSpPr>
        <p:spPr>
          <a:xfrm>
            <a:off x="3257" y="4558748"/>
            <a:ext cx="4493538" cy="1569660"/>
          </a:xfrm>
          <a:prstGeom prst="rect">
            <a:avLst/>
          </a:prstGeom>
          <a:noFill/>
        </p:spPr>
        <p:txBody>
          <a:bodyPr wrap="none" rtlCol="0">
            <a:spAutoFit/>
          </a:bodyPr>
          <a:lstStyle/>
          <a:p>
            <a:r>
              <a:rPr lang="ja-JP" altLang="en-US" sz="2400" dirty="0" smtClean="0"/>
              <a:t>入力</a:t>
            </a:r>
            <a:endParaRPr kumimoji="1" lang="en-US" altLang="ja-JP" sz="2400" dirty="0" smtClean="0"/>
          </a:p>
          <a:p>
            <a:r>
              <a:rPr lang="ja-JP" altLang="en-US" sz="2400" dirty="0" smtClean="0"/>
              <a:t>・特徴量：メルバドエネルギー</a:t>
            </a:r>
            <a:endParaRPr lang="en-US" altLang="ja-JP" sz="2400" dirty="0" smtClean="0"/>
          </a:p>
          <a:p>
            <a:r>
              <a:rPr lang="ja-JP" altLang="en-US" sz="2400" dirty="0" smtClean="0"/>
              <a:t>・フレームサイズ </a:t>
            </a:r>
            <a:r>
              <a:rPr lang="en-US" altLang="ja-JP" sz="2400" dirty="0" smtClean="0"/>
              <a:t>40ms</a:t>
            </a:r>
          </a:p>
          <a:p>
            <a:r>
              <a:rPr lang="ja-JP" altLang="en-US" sz="2400" dirty="0"/>
              <a:t>　</a:t>
            </a:r>
            <a:r>
              <a:rPr lang="en-US" altLang="ja-JP" sz="2400" dirty="0" smtClean="0"/>
              <a:t>50%</a:t>
            </a:r>
            <a:r>
              <a:rPr lang="ja-JP" altLang="en-US" sz="2400" dirty="0" smtClean="0"/>
              <a:t>のオーバーラップ</a:t>
            </a:r>
            <a:endParaRPr lang="en-US" altLang="ja-JP" sz="2400" dirty="0" smtClean="0"/>
          </a:p>
        </p:txBody>
      </p:sp>
      <p:sp>
        <p:nvSpPr>
          <p:cNvPr id="6" name="テキスト ボックス 5"/>
          <p:cNvSpPr txBox="1"/>
          <p:nvPr/>
        </p:nvSpPr>
        <p:spPr>
          <a:xfrm>
            <a:off x="4496795" y="4558748"/>
            <a:ext cx="3679796" cy="1569660"/>
          </a:xfrm>
          <a:prstGeom prst="rect">
            <a:avLst/>
          </a:prstGeom>
          <a:noFill/>
        </p:spPr>
        <p:txBody>
          <a:bodyPr wrap="square" rtlCol="0">
            <a:spAutoFit/>
          </a:bodyPr>
          <a:lstStyle/>
          <a:p>
            <a:r>
              <a:rPr kumimoji="1" lang="ja-JP" altLang="en-US" sz="2400" dirty="0" smtClean="0"/>
              <a:t>隠れ層</a:t>
            </a:r>
            <a:endParaRPr kumimoji="1" lang="en-US" altLang="ja-JP" sz="2400" dirty="0" smtClean="0"/>
          </a:p>
          <a:p>
            <a:r>
              <a:rPr lang="ja-JP" altLang="en-US" sz="2400" dirty="0" smtClean="0"/>
              <a:t>・</a:t>
            </a:r>
            <a:r>
              <a:rPr lang="en-US" altLang="ja-JP" sz="2400" dirty="0" smtClean="0"/>
              <a:t>2</a:t>
            </a:r>
            <a:r>
              <a:rPr lang="ja-JP" altLang="en-US" sz="2400" dirty="0" smtClean="0"/>
              <a:t>層</a:t>
            </a:r>
            <a:r>
              <a:rPr lang="en-US" altLang="ja-JP" sz="2400" dirty="0" smtClean="0"/>
              <a:t>×50</a:t>
            </a:r>
            <a:r>
              <a:rPr lang="ja-JP" altLang="en-US" sz="2400" dirty="0" smtClean="0"/>
              <a:t>ユニット</a:t>
            </a:r>
            <a:endParaRPr lang="en-US" altLang="ja-JP" sz="2400" dirty="0" smtClean="0"/>
          </a:p>
          <a:p>
            <a:r>
              <a:rPr lang="ja-JP" altLang="en-US" sz="2400" dirty="0" smtClean="0"/>
              <a:t>・</a:t>
            </a:r>
            <a:r>
              <a:rPr lang="en-US" altLang="ja-JP" sz="2400" dirty="0" smtClean="0"/>
              <a:t>20%</a:t>
            </a:r>
            <a:r>
              <a:rPr lang="ja-JP" altLang="en-US" sz="2400" dirty="0" smtClean="0"/>
              <a:t>のドロップアウト</a:t>
            </a:r>
            <a:endParaRPr lang="en-US" altLang="ja-JP" sz="2400" dirty="0" smtClean="0"/>
          </a:p>
          <a:p>
            <a:r>
              <a:rPr kumimoji="1" lang="ja-JP" altLang="en-US" sz="2400" dirty="0" smtClean="0"/>
              <a:t>・学習率 </a:t>
            </a:r>
            <a:r>
              <a:rPr kumimoji="1" lang="en-US" altLang="ja-JP" sz="2400" dirty="0" smtClean="0"/>
              <a:t>0.001</a:t>
            </a:r>
            <a:endParaRPr kumimoji="1" lang="ja-JP" altLang="en-US" sz="2400" dirty="0"/>
          </a:p>
        </p:txBody>
      </p:sp>
    </p:spTree>
    <p:extLst>
      <p:ext uri="{BB962C8B-B14F-4D97-AF65-F5344CB8AC3E}">
        <p14:creationId xmlns:p14="http://schemas.microsoft.com/office/powerpoint/2010/main" val="9262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lstStyle/>
          <a:p>
            <a:r>
              <a:rPr kumimoji="1" lang="en-US" altLang="ja-JP" dirty="0" smtClean="0"/>
              <a:t>Segment-Base</a:t>
            </a:r>
            <a:r>
              <a:rPr kumimoji="1" lang="ja-JP" altLang="en-US" dirty="0" smtClean="0"/>
              <a:t>のエラー率</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36847"/>
            <a:ext cx="6220202" cy="1022201"/>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1694941630"/>
              </p:ext>
            </p:extLst>
          </p:nvPr>
        </p:nvGraphicFramePr>
        <p:xfrm>
          <a:off x="628650" y="2276800"/>
          <a:ext cx="7886700" cy="4226560"/>
        </p:xfrm>
        <a:graphic>
          <a:graphicData uri="http://schemas.openxmlformats.org/drawingml/2006/table">
            <a:tbl>
              <a:tblPr firstRow="1" bandRow="1">
                <a:tableStyleId>{5C22544A-7EE6-4342-B048-85BDC9FD1C3A}</a:tableStyleId>
              </a:tblPr>
              <a:tblGrid>
                <a:gridCol w="1926660"/>
                <a:gridCol w="5960040"/>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システムの出力はアクティブであるが本来はアクティブでないもの</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システムの出力はアクティブではないが、本来はアクティブなもの</a:t>
                      </a:r>
                      <a:endParaRPr kumimoji="1" lang="ja-JP" altLang="en-US" dirty="0"/>
                    </a:p>
                  </a:txBody>
                  <a:tcPr/>
                </a:tc>
              </a:tr>
              <a:tr h="370840">
                <a:tc>
                  <a:txBody>
                    <a:bodyPr/>
                    <a:lstStyle/>
                    <a:p>
                      <a:pPr algn="ctr"/>
                      <a:r>
                        <a:rPr kumimoji="1" lang="en-US" altLang="ja-JP" dirty="0" smtClean="0"/>
                        <a:t>S(</a:t>
                      </a:r>
                      <a:r>
                        <a:rPr kumimoji="1" lang="ja-JP" altLang="en-US" dirty="0" smtClean="0"/>
                        <a:t>代入</a:t>
                      </a:r>
                      <a:r>
                        <a:rPr kumimoji="1" lang="en-US" altLang="ja-JP" dirty="0" smtClean="0"/>
                        <a:t>)</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tr>
              <a:tr h="370840">
                <a:tc>
                  <a:txBody>
                    <a:bodyPr/>
                    <a:lstStyle/>
                    <a:p>
                      <a:pPr algn="ctr"/>
                      <a:r>
                        <a:rPr kumimoji="1" lang="en-US" altLang="ja-JP" dirty="0" smtClean="0"/>
                        <a:t>I(</a:t>
                      </a:r>
                      <a:r>
                        <a:rPr kumimoji="1" lang="ja-JP" altLang="en-US" dirty="0" smtClean="0"/>
                        <a:t>挿入</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tr>
              <a:tr h="370840">
                <a:tc>
                  <a:txBody>
                    <a:bodyPr/>
                    <a:lstStyle/>
                    <a:p>
                      <a:pPr algn="ctr"/>
                      <a:r>
                        <a:rPr kumimoji="1" lang="en-US" altLang="ja-JP" dirty="0" smtClean="0"/>
                        <a:t>D(</a:t>
                      </a:r>
                      <a:r>
                        <a:rPr kumimoji="1" lang="ja-JP" altLang="en-US" dirty="0" smtClean="0"/>
                        <a:t>削除</a:t>
                      </a:r>
                      <a:r>
                        <a:rPr kumimoji="1" lang="en-US" altLang="ja-JP" dirty="0" smtClean="0"/>
                        <a:t>)</a:t>
                      </a:r>
                      <a:endParaRPr kumimoji="1" lang="ja-JP" altLang="en-US" dirty="0"/>
                    </a:p>
                  </a:txBody>
                  <a:tcPr/>
                </a:tc>
                <a:tc>
                  <a:txBody>
                    <a:bodyPr/>
                    <a:lstStyle/>
                    <a:p>
                      <a:pPr algn="l"/>
                      <a:r>
                        <a:rPr kumimoji="1" lang="en-US" altLang="ja-JP" dirty="0" smtClean="0"/>
                        <a:t>D</a:t>
                      </a:r>
                      <a:r>
                        <a:rPr kumimoji="1" lang="ja-JP" altLang="en-US" dirty="0" smtClean="0"/>
                        <a:t>は正しく識別されなかったイベントの数</a:t>
                      </a:r>
                      <a:endParaRPr kumimoji="1" lang="en-US" altLang="ja-JP" dirty="0" smtClean="0"/>
                    </a:p>
                    <a:p>
                      <a:pPr algn="l"/>
                      <a:r>
                        <a:rPr kumimoji="1" lang="en-US" altLang="ja-JP" dirty="0" smtClean="0"/>
                        <a:t>(S</a:t>
                      </a:r>
                      <a:r>
                        <a:rPr kumimoji="1" lang="ja-JP" altLang="en-US" dirty="0" smtClean="0"/>
                        <a:t>を除いた</a:t>
                      </a:r>
                      <a:r>
                        <a:rPr kumimoji="1" lang="en-US" altLang="ja-JP" dirty="0" smtClean="0"/>
                        <a:t>FN)</a:t>
                      </a:r>
                      <a:endParaRPr kumimoji="1" lang="ja-JP" altLang="en-US" dirty="0"/>
                    </a:p>
                  </a:txBody>
                  <a:tcPr/>
                </a:tc>
              </a:tr>
              <a:tr h="370840">
                <a:tc>
                  <a:txBody>
                    <a:bodyPr/>
                    <a:lstStyle/>
                    <a:p>
                      <a:pPr algn="ctr"/>
                      <a:r>
                        <a:rPr kumimoji="1" lang="en-US" altLang="ja-JP" dirty="0" smtClean="0"/>
                        <a:t>N(</a:t>
                      </a:r>
                      <a:r>
                        <a:rPr kumimoji="1" lang="ja-JP" altLang="en-US" dirty="0" smtClean="0"/>
                        <a:t>総数</a:t>
                      </a:r>
                      <a:r>
                        <a:rPr kumimoji="1" lang="en-US" altLang="ja-JP" dirty="0" smtClean="0"/>
                        <a:t>)</a:t>
                      </a:r>
                      <a:endParaRPr kumimoji="1" lang="ja-JP" altLang="en-US" dirty="0"/>
                    </a:p>
                  </a:txBody>
                  <a:tcPr/>
                </a:tc>
                <a:tc>
                  <a:txBody>
                    <a:bodyPr/>
                    <a:lstStyle/>
                    <a:p>
                      <a:pPr algn="l"/>
                      <a:r>
                        <a:rPr kumimoji="1" lang="ja-JP" altLang="en-US" dirty="0" smtClean="0"/>
                        <a:t>セグメントの総数</a:t>
                      </a:r>
                      <a:endParaRPr kumimoji="1" lang="ja-JP" altLang="en-US" dirty="0"/>
                    </a:p>
                  </a:txBody>
                  <a:tcPr/>
                </a:tc>
              </a:tr>
            </a:tbl>
          </a:graphicData>
        </a:graphic>
      </p:graphicFrame>
    </p:spTree>
    <p:extLst>
      <p:ext uri="{BB962C8B-B14F-4D97-AF65-F5344CB8AC3E}">
        <p14:creationId xmlns:p14="http://schemas.microsoft.com/office/powerpoint/2010/main" val="158422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a:bodyPr>
          <a:lstStyle/>
          <a:p>
            <a:r>
              <a:rPr kumimoji="1" lang="en-US" altLang="ja-JP" dirty="0" smtClean="0"/>
              <a:t>Segment-Base</a:t>
            </a:r>
            <a:r>
              <a:rPr lang="ja-JP" altLang="en-US" dirty="0"/>
              <a:t> </a:t>
            </a:r>
            <a:r>
              <a:rPr lang="ja-JP" altLang="en-US" dirty="0" smtClean="0"/>
              <a:t>の</a:t>
            </a:r>
            <a:r>
              <a:rPr lang="en-US" altLang="ja-JP" dirty="0" smtClean="0"/>
              <a:t>F-</a:t>
            </a:r>
            <a:r>
              <a:rPr lang="ja-JP" altLang="en-US" dirty="0" smtClean="0"/>
              <a:t>スコア</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81122"/>
          <a:stretch/>
        </p:blipFill>
        <p:spPr>
          <a:xfrm>
            <a:off x="737334" y="1136847"/>
            <a:ext cx="2520409" cy="1426891"/>
          </a:xfrm>
          <a:prstGeom prst="rect">
            <a:avLst/>
          </a:prstGeom>
        </p:spPr>
      </p:pic>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53240"/>
          <a:stretch/>
        </p:blipFill>
        <p:spPr>
          <a:xfrm>
            <a:off x="3347233" y="2325555"/>
            <a:ext cx="3114306" cy="992837"/>
          </a:xfrm>
          <a:prstGeom prst="rect">
            <a:avLst/>
          </a:prstGeom>
        </p:spPr>
      </p:pic>
      <p:pic>
        <p:nvPicPr>
          <p:cNvPr id="11" name="図 10"/>
          <p:cNvPicPr>
            <a:picLocks noChangeAspect="1"/>
          </p:cNvPicPr>
          <p:nvPr/>
        </p:nvPicPr>
        <p:blipFill rotWithShape="1">
          <a:blip r:embed="rId3">
            <a:extLst>
              <a:ext uri="{28A0092B-C50C-407E-A947-70E740481C1C}">
                <a14:useLocalDpi xmlns:a14="http://schemas.microsoft.com/office/drawing/2010/main" val="0"/>
              </a:ext>
            </a:extLst>
          </a:blip>
          <a:srcRect r="48947"/>
          <a:stretch/>
        </p:blipFill>
        <p:spPr>
          <a:xfrm>
            <a:off x="3257743" y="1332718"/>
            <a:ext cx="3400286" cy="992837"/>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74285264"/>
              </p:ext>
            </p:extLst>
          </p:nvPr>
        </p:nvGraphicFramePr>
        <p:xfrm>
          <a:off x="628650" y="3556575"/>
          <a:ext cx="7886700" cy="2016760"/>
        </p:xfrm>
        <a:graphic>
          <a:graphicData uri="http://schemas.openxmlformats.org/drawingml/2006/table">
            <a:tbl>
              <a:tblPr firstRow="1" bandRow="1">
                <a:tableStyleId>{5C22544A-7EE6-4342-B048-85BDC9FD1C3A}</a:tableStyleId>
              </a:tblPr>
              <a:tblGrid>
                <a:gridCol w="1926660"/>
                <a:gridCol w="5960040"/>
              </a:tblGrid>
              <a:tr h="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システムの出力はアクティブであるが本来はアクティブでないもの</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システムの出力はアクティブではないが、本来はアクティブなもの</a:t>
                      </a:r>
                      <a:endParaRPr kumimoji="1" lang="ja-JP" altLang="en-US" dirty="0"/>
                    </a:p>
                  </a:txBody>
                  <a:tcPr/>
                </a:tc>
              </a:tr>
            </a:tbl>
          </a:graphicData>
        </a:graphic>
      </p:graphicFrame>
    </p:spTree>
    <p:extLst>
      <p:ext uri="{BB962C8B-B14F-4D97-AF65-F5344CB8AC3E}">
        <p14:creationId xmlns:p14="http://schemas.microsoft.com/office/powerpoint/2010/main" val="115595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9277"/>
            <a:ext cx="7886700" cy="827570"/>
          </a:xfrm>
        </p:spPr>
        <p:txBody>
          <a:bodyPr>
            <a:normAutofit fontScale="90000"/>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1247459794"/>
              </p:ext>
            </p:extLst>
          </p:nvPr>
        </p:nvGraphicFramePr>
        <p:xfrm>
          <a:off x="628650" y="2900680"/>
          <a:ext cx="7886700" cy="3688080"/>
        </p:xfrm>
        <a:graphic>
          <a:graphicData uri="http://schemas.openxmlformats.org/drawingml/2006/table">
            <a:tbl>
              <a:tblPr firstRow="1" bandRow="1">
                <a:tableStyleId>{5C22544A-7EE6-4342-B048-85BDC9FD1C3A}</a:tableStyleId>
              </a:tblPr>
              <a:tblGrid>
                <a:gridCol w="1926660"/>
                <a:gridCol w="5960040"/>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システムでのみ間違って出力されているイベント</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システムからの出力に同じラベルのイベントが存在しないイベント</a:t>
                      </a:r>
                      <a:endParaRPr kumimoji="1" lang="ja-JP" altLang="en-US" dirty="0"/>
                    </a:p>
                  </a:txBody>
                  <a:tcPr/>
                </a:tc>
              </a:tr>
              <a:tr h="370840">
                <a:tc>
                  <a:txBody>
                    <a:bodyPr/>
                    <a:lstStyle/>
                    <a:p>
                      <a:pPr algn="ctr"/>
                      <a:r>
                        <a:rPr kumimoji="1" lang="en-US" altLang="ja-JP" dirty="0" smtClean="0"/>
                        <a:t>S(</a:t>
                      </a:r>
                      <a:r>
                        <a:rPr kumimoji="1" lang="ja-JP" altLang="en-US" dirty="0" smtClean="0"/>
                        <a:t>代入</a:t>
                      </a:r>
                      <a:r>
                        <a:rPr kumimoji="1" lang="en-US" altLang="ja-JP" dirty="0" smtClean="0"/>
                        <a:t>)</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tr>
              <a:tr h="370840">
                <a:tc>
                  <a:txBody>
                    <a:bodyPr/>
                    <a:lstStyle/>
                    <a:p>
                      <a:pPr algn="ctr"/>
                      <a:r>
                        <a:rPr kumimoji="1" lang="en-US" altLang="ja-JP" dirty="0" smtClean="0"/>
                        <a:t>I(</a:t>
                      </a:r>
                      <a:r>
                        <a:rPr kumimoji="1" lang="ja-JP" altLang="en-US" dirty="0" smtClean="0"/>
                        <a:t>挿入</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tr>
              <a:tr h="370840">
                <a:tc>
                  <a:txBody>
                    <a:bodyPr/>
                    <a:lstStyle/>
                    <a:p>
                      <a:pPr algn="ctr"/>
                      <a:r>
                        <a:rPr kumimoji="1" lang="en-US" altLang="ja-JP" dirty="0" smtClean="0"/>
                        <a:t>D(</a:t>
                      </a:r>
                      <a:r>
                        <a:rPr kumimoji="1" lang="ja-JP" altLang="en-US" dirty="0" smtClean="0"/>
                        <a:t>削除</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FN(</a:t>
                      </a:r>
                      <a:r>
                        <a:rPr kumimoji="1" lang="ja-JP" altLang="en-US" dirty="0" smtClean="0"/>
                        <a:t>偽陰性</a:t>
                      </a:r>
                      <a:r>
                        <a:rPr kumimoji="1" lang="en-US" altLang="ja-JP" dirty="0" smtClean="0"/>
                        <a:t>)</a:t>
                      </a:r>
                      <a:endParaRPr kumimoji="1" lang="ja-JP" altLang="en-US" dirty="0"/>
                    </a:p>
                  </a:txBody>
                  <a:tcPr/>
                </a:tc>
              </a:tr>
              <a:tr h="370840">
                <a:tc>
                  <a:txBody>
                    <a:bodyPr/>
                    <a:lstStyle/>
                    <a:p>
                      <a:pPr algn="ctr"/>
                      <a:r>
                        <a:rPr kumimoji="1" lang="en-US" altLang="ja-JP" dirty="0" smtClean="0"/>
                        <a:t>N(</a:t>
                      </a:r>
                      <a:r>
                        <a:rPr kumimoji="1" lang="ja-JP" altLang="en-US" dirty="0" smtClean="0"/>
                        <a:t>総数</a:t>
                      </a:r>
                      <a:r>
                        <a:rPr kumimoji="1" lang="en-US" altLang="ja-JP" dirty="0" smtClean="0"/>
                        <a:t>)</a:t>
                      </a:r>
                      <a:endParaRPr kumimoji="1" lang="ja-JP" altLang="en-US" dirty="0"/>
                    </a:p>
                  </a:txBody>
                  <a:tcPr/>
                </a:tc>
                <a:tc>
                  <a:txBody>
                    <a:bodyPr/>
                    <a:lstStyle/>
                    <a:p>
                      <a:pPr algn="l"/>
                      <a:r>
                        <a:rPr kumimoji="1" lang="ja-JP" altLang="en-US" dirty="0" smtClean="0"/>
                        <a:t>総数</a:t>
                      </a:r>
                      <a:endParaRPr kumimoji="1" lang="ja-JP" altLang="en-US" dirty="0"/>
                    </a:p>
                  </a:txBody>
                  <a:tcPr/>
                </a:tc>
              </a:tr>
            </a:tbl>
          </a:graphicData>
        </a:graphic>
      </p:graphicFrame>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81122" b="24306"/>
          <a:stretch/>
        </p:blipFill>
        <p:spPr>
          <a:xfrm>
            <a:off x="4010621" y="1305318"/>
            <a:ext cx="2922431" cy="1252352"/>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49" y="1305318"/>
            <a:ext cx="2950264" cy="1423474"/>
          </a:xfrm>
          <a:prstGeom prst="rect">
            <a:avLst/>
          </a:prstGeom>
        </p:spPr>
      </p:pic>
    </p:spTree>
    <p:extLst>
      <p:ext uri="{BB962C8B-B14F-4D97-AF65-F5344CB8AC3E}">
        <p14:creationId xmlns:p14="http://schemas.microsoft.com/office/powerpoint/2010/main" val="180187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365126"/>
            <a:ext cx="8223802" cy="1325563"/>
          </a:xfrm>
        </p:spPr>
        <p:txBody>
          <a:bodyPr>
            <a:normAutofit/>
          </a:bodyPr>
          <a:lstStyle/>
          <a:p>
            <a:r>
              <a:rPr lang="en-US" altLang="ja-JP" dirty="0" smtClean="0"/>
              <a:t>Event</a:t>
            </a:r>
            <a:r>
              <a:rPr kumimoji="1" lang="en-US" altLang="ja-JP" dirty="0" smtClean="0"/>
              <a:t>-Base</a:t>
            </a:r>
            <a:r>
              <a:rPr kumimoji="1" lang="ja-JP" altLang="en-US" dirty="0" smtClean="0"/>
              <a:t>のエラー率と</a:t>
            </a:r>
            <a:r>
              <a:rPr kumimoji="1" lang="en-US" altLang="ja-JP" dirty="0" smtClean="0"/>
              <a:t>F-</a:t>
            </a:r>
            <a:r>
              <a:rPr kumimoji="1" lang="ja-JP" altLang="en-US" dirty="0" smtClean="0"/>
              <a:t>スコア</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4254501" cy="4401772"/>
          </a:xfrm>
          <a:prstGeom prst="rect">
            <a:avLst/>
          </a:prstGeom>
        </p:spPr>
      </p:pic>
      <p:pic>
        <p:nvPicPr>
          <p:cNvPr id="8" name="コンテンツ プレースホルダー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3151" y="1769122"/>
            <a:ext cx="3838821" cy="2494259"/>
          </a:xfrm>
        </p:spPr>
      </p:pic>
    </p:spTree>
    <p:extLst>
      <p:ext uri="{BB962C8B-B14F-4D97-AF65-F5344CB8AC3E}">
        <p14:creationId xmlns:p14="http://schemas.microsoft.com/office/powerpoint/2010/main" val="26966483"/>
      </p:ext>
    </p:extLst>
  </p:cSld>
  <p:clrMapOvr>
    <a:masterClrMapping/>
  </p:clrMapOvr>
</p:sld>
</file>

<file path=ppt/theme/theme1.xml><?xml version="1.0" encoding="utf-8"?>
<a:theme xmlns:a="http://schemas.openxmlformats.org/drawingml/2006/main" name="Office テーマ">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9282</TotalTime>
  <Words>321</Words>
  <Application>Microsoft Macintosh PowerPoint</Application>
  <PresentationFormat>画面に合わせる (4:3)</PresentationFormat>
  <Paragraphs>64</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Calibri</vt:lpstr>
      <vt:lpstr>Calibri Light</vt:lpstr>
      <vt:lpstr>Yu Gothic</vt:lpstr>
      <vt:lpstr>游ゴシック</vt:lpstr>
      <vt:lpstr>游ゴシック Light</vt:lpstr>
      <vt:lpstr>Arial</vt:lpstr>
      <vt:lpstr>Office テーマ</vt:lpstr>
      <vt:lpstr>進捗報告(07/21)</vt:lpstr>
      <vt:lpstr>DCASE2017のベースライン</vt:lpstr>
      <vt:lpstr>Segment-Baseのエラー率</vt:lpstr>
      <vt:lpstr>Segment-Base のF-スコア</vt:lpstr>
      <vt:lpstr>Event-Baseのエラー率とF-スコア</vt:lpstr>
      <vt:lpstr>Event-Baseのエラー率とF-スコア</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進捗報告(06/01)</dc:title>
  <dc:creator>owner</dc:creator>
  <cp:lastModifiedBy>溝口和樹</cp:lastModifiedBy>
  <cp:revision>31</cp:revision>
  <dcterms:created xsi:type="dcterms:W3CDTF">2017-06-01T06:56:55Z</dcterms:created>
  <dcterms:modified xsi:type="dcterms:W3CDTF">2017-07-28T07:39:18Z</dcterms:modified>
</cp:coreProperties>
</file>