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9"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2"/>
    <p:restoredTop sz="94631"/>
  </p:normalViewPr>
  <p:slideViewPr>
    <p:cSldViewPr snapToGrid="0" snapToObjects="1">
      <p:cViewPr varScale="1">
        <p:scale>
          <a:sx n="102" d="100"/>
          <a:sy n="102" d="100"/>
        </p:scale>
        <p:origin x="1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6EC01-948C-BC4E-942D-55C83B3D5EA7}" type="datetimeFigureOut">
              <a:rPr kumimoji="1" lang="ja-JP" altLang="en-US" smtClean="0"/>
              <a:t>2017/10/6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C3948-9B40-8F43-A1FE-605EE8752FCB}" type="slidenum">
              <a:rPr kumimoji="1" lang="ja-JP" altLang="en-US" smtClean="0"/>
              <a:t>‹#›</a:t>
            </a:fld>
            <a:endParaRPr kumimoji="1" lang="ja-JP" altLang="en-US"/>
          </a:p>
        </p:txBody>
      </p:sp>
    </p:spTree>
    <p:extLst>
      <p:ext uri="{BB962C8B-B14F-4D97-AF65-F5344CB8AC3E}">
        <p14:creationId xmlns:p14="http://schemas.microsoft.com/office/powerpoint/2010/main" val="953584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A47BB8-1B09-0544-B23B-F8A0C1FB9B97}" type="datetimeFigureOut">
              <a:rPr kumimoji="1" lang="ja-JP" altLang="en-US" smtClean="0"/>
              <a:t>2017/10/6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A0F11-2C97-FE46-9C02-748E5B16C58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47BB8-1B09-0544-B23B-F8A0C1FB9B97}" type="datetimeFigureOut">
              <a:rPr kumimoji="1" lang="ja-JP" altLang="en-US" smtClean="0"/>
              <a:t>2017/10/6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A0F11-2C97-FE46-9C02-748E5B16C58A}" type="slidenum">
              <a:rPr kumimoji="1" lang="ja-JP" altLang="en-US" smtClean="0"/>
              <a:t>‹#›</a:t>
            </a:fld>
            <a:endParaRPr kumimoji="1" lang="ja-JP" altLang="en-US"/>
          </a:p>
        </p:txBody>
      </p:sp>
    </p:spTree>
    <p:extLst>
      <p:ext uri="{BB962C8B-B14F-4D97-AF65-F5344CB8AC3E}">
        <p14:creationId xmlns:p14="http://schemas.microsoft.com/office/powerpoint/2010/main" val="91005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052" y="0"/>
            <a:ext cx="9144000" cy="1180122"/>
          </a:xfrm>
        </p:spPr>
        <p:txBody>
          <a:bodyPr/>
          <a:lstStyle/>
          <a:p>
            <a:r>
              <a:rPr kumimoji="1" lang="ja-JP" altLang="en-US" dirty="0" smtClean="0"/>
              <a:t>進捗報告</a:t>
            </a:r>
            <a:r>
              <a:rPr kumimoji="1" lang="en-US" altLang="ja-JP" dirty="0" smtClean="0"/>
              <a:t>(</a:t>
            </a:r>
            <a:r>
              <a:rPr lang="en-US" altLang="ja-JP" dirty="0" smtClean="0"/>
              <a:t>10/06</a:t>
            </a:r>
            <a:r>
              <a:rPr kumimoji="1"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fld id="{591CA18A-A4D8-8D4D-A345-2DAAABBA3573}" type="datetime5">
              <a:rPr lang="ja-JP" altLang="en-US" smtClean="0"/>
              <a:t>2017/10/06</a:t>
            </a:fld>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3" name="テキスト ボックス 2"/>
          <p:cNvSpPr txBox="1"/>
          <p:nvPr/>
        </p:nvSpPr>
        <p:spPr>
          <a:xfrm>
            <a:off x="893011" y="1180803"/>
            <a:ext cx="7622341" cy="2677656"/>
          </a:xfrm>
          <a:prstGeom prst="rect">
            <a:avLst/>
          </a:prstGeom>
          <a:noFill/>
        </p:spPr>
        <p:txBody>
          <a:bodyPr wrap="square" rtlCol="0">
            <a:spAutoFit/>
          </a:bodyPr>
          <a:lstStyle/>
          <a:p>
            <a:pPr marL="457200" indent="-457200">
              <a:buFont typeface="Arial" charset="0"/>
              <a:buChar char="•"/>
            </a:pPr>
            <a:r>
              <a:rPr lang="en-US" altLang="ja-JP" sz="2800" dirty="0" smtClean="0"/>
              <a:t>DCASE2017</a:t>
            </a:r>
            <a:r>
              <a:rPr lang="ja-JP" altLang="en-US" sz="2800" dirty="0" smtClean="0"/>
              <a:t>のベースラインを</a:t>
            </a:r>
            <a:r>
              <a:rPr lang="ja-JP" altLang="en-US" sz="2800" dirty="0" smtClean="0"/>
              <a:t>理解</a:t>
            </a:r>
            <a:endParaRPr lang="en-US" altLang="ja-JP" sz="2800" dirty="0" smtClean="0"/>
          </a:p>
          <a:p>
            <a:r>
              <a:rPr lang="ja-JP" altLang="en-US" sz="2800" dirty="0" smtClean="0"/>
              <a:t>→ベースラインにおける最期のスコアを計算</a:t>
            </a:r>
            <a:endParaRPr lang="en-US" altLang="ja-JP" sz="2800" dirty="0" smtClean="0"/>
          </a:p>
          <a:p>
            <a:r>
              <a:rPr lang="ja-JP" altLang="en-US" sz="2800" dirty="0" smtClean="0"/>
              <a:t>する部分の理解</a:t>
            </a:r>
            <a:endParaRPr lang="en-US" altLang="ja-JP" sz="2800" dirty="0" smtClean="0"/>
          </a:p>
          <a:p>
            <a:r>
              <a:rPr lang="en-US" altLang="ja-JP" sz="2800" dirty="0" smtClean="0"/>
              <a:t>DCASE2017</a:t>
            </a:r>
            <a:r>
              <a:rPr lang="ja-JP" altLang="en-US" sz="2800" dirty="0" smtClean="0"/>
              <a:t>のデフォルト</a:t>
            </a:r>
            <a:endParaRPr lang="en-US" altLang="ja-JP" sz="2800" dirty="0" smtClean="0"/>
          </a:p>
          <a:p>
            <a:r>
              <a:rPr lang="ja-JP" altLang="en-US" sz="2800" dirty="0" smtClean="0"/>
              <a:t>・閾値を設けて閾値を超えたものを全て</a:t>
            </a:r>
            <a:r>
              <a:rPr lang="en-US" altLang="ja-JP" sz="2800" dirty="0" smtClean="0"/>
              <a:t>1</a:t>
            </a:r>
            <a:r>
              <a:rPr lang="ja-JP" altLang="en-US" sz="2800" dirty="0" smtClean="0"/>
              <a:t>に</a:t>
            </a:r>
            <a:endParaRPr lang="en-US" altLang="ja-JP" sz="2800" dirty="0" smtClean="0"/>
          </a:p>
          <a:p>
            <a:r>
              <a:rPr lang="ja-JP" altLang="en-US" sz="2800" dirty="0" smtClean="0"/>
              <a:t>　</a:t>
            </a:r>
            <a:r>
              <a:rPr lang="en-US" altLang="ja-JP" sz="2800" dirty="0" smtClean="0"/>
              <a:t>(</a:t>
            </a:r>
            <a:r>
              <a:rPr lang="ja-JP" altLang="en-US" sz="2800" dirty="0" smtClean="0"/>
              <a:t>閾値の初期値は</a:t>
            </a:r>
            <a:r>
              <a:rPr lang="en-US" altLang="ja-JP" sz="2800" dirty="0" smtClean="0"/>
              <a:t>0.5)</a:t>
            </a:r>
            <a:endParaRPr lang="en-US" altLang="ja-JP" sz="2800" dirty="0" smtClean="0"/>
          </a:p>
        </p:txBody>
      </p:sp>
      <p:graphicFrame>
        <p:nvGraphicFramePr>
          <p:cNvPr id="6" name="コンテンツ プレースホルダー 3"/>
          <p:cNvGraphicFramePr>
            <a:graphicFrameLocks/>
          </p:cNvGraphicFramePr>
          <p:nvPr>
            <p:extLst>
              <p:ext uri="{D42A27DB-BD31-4B8C-83A1-F6EECF244321}">
                <p14:modId xmlns:p14="http://schemas.microsoft.com/office/powerpoint/2010/main" val="717302889"/>
              </p:ext>
            </p:extLst>
          </p:nvPr>
        </p:nvGraphicFramePr>
        <p:xfrm>
          <a:off x="893011" y="4443234"/>
          <a:ext cx="4732020" cy="1854200"/>
        </p:xfrm>
        <a:graphic>
          <a:graphicData uri="http://schemas.openxmlformats.org/drawingml/2006/table">
            <a:tbl>
              <a:tblPr firstRow="1" bandRow="1">
                <a:tableStyleId>{5C22544A-7EE6-4342-B048-85BDC9FD1C3A}</a:tableStyleId>
              </a:tblPr>
              <a:tblGrid>
                <a:gridCol w="1914134"/>
                <a:gridCol w="1240546"/>
                <a:gridCol w="1577340"/>
              </a:tblGrid>
              <a:tr h="370840">
                <a:tc>
                  <a:txBody>
                    <a:bodyPr/>
                    <a:lstStyle/>
                    <a:p>
                      <a:endParaRPr kumimoji="1" lang="ja-JP" altLang="en-US" dirty="0"/>
                    </a:p>
                  </a:txBody>
                  <a:tcPr/>
                </a:tc>
                <a:tc gridSpan="2">
                  <a:txBody>
                    <a:bodyPr/>
                    <a:lstStyle/>
                    <a:p>
                      <a:r>
                        <a:rPr kumimoji="1" lang="en-US" altLang="ja-JP" dirty="0" err="1" smtClean="0"/>
                        <a:t>SegmentBase</a:t>
                      </a:r>
                      <a:endParaRPr kumimoji="1" lang="ja-JP" alt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r>
              <a:tr h="370840">
                <a:tc>
                  <a:txBody>
                    <a:bodyPr/>
                    <a:lstStyle/>
                    <a:p>
                      <a:endParaRPr kumimoji="1" lang="ja-JP" altLang="en-US" dirty="0"/>
                    </a:p>
                  </a:txBody>
                  <a:tcPr/>
                </a:tc>
                <a:tc>
                  <a:txBody>
                    <a:bodyPr/>
                    <a:lstStyle/>
                    <a:p>
                      <a:r>
                        <a:rPr kumimoji="1" lang="en-US" altLang="ja-JP" dirty="0" smtClean="0"/>
                        <a:t>F</a:t>
                      </a:r>
                      <a:r>
                        <a:rPr kumimoji="1" lang="ja-JP" altLang="en-US" dirty="0" smtClean="0"/>
                        <a:t>スコア</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Error</a:t>
                      </a:r>
                      <a:r>
                        <a:rPr kumimoji="1" lang="ja-JP" altLang="en-US" dirty="0" smtClean="0"/>
                        <a:t>率</a:t>
                      </a:r>
                    </a:p>
                  </a:txBody>
                  <a:tcPr/>
                </a:tc>
              </a:tr>
              <a:tr h="370840">
                <a:tc>
                  <a:txBody>
                    <a:bodyPr/>
                    <a:lstStyle/>
                    <a:p>
                      <a:pPr algn="l"/>
                      <a:r>
                        <a:rPr kumimoji="1" lang="ja-JP" altLang="en-US" sz="1800" dirty="0" smtClean="0"/>
                        <a:t>閾値</a:t>
                      </a:r>
                      <a:r>
                        <a:rPr kumimoji="1" lang="en-US" altLang="ja-JP" sz="1800" dirty="0" smtClean="0"/>
                        <a:t>0.5</a:t>
                      </a:r>
                      <a:endParaRPr kumimoji="1" lang="en-US" altLang="ja-JP" sz="1800" dirty="0" smtClean="0"/>
                    </a:p>
                  </a:txBody>
                  <a:tcPr/>
                </a:tc>
                <a:tc>
                  <a:txBody>
                    <a:bodyPr/>
                    <a:lstStyle/>
                    <a:p>
                      <a:pPr algn="r"/>
                      <a:r>
                        <a:rPr lang="en-US" altLang="ja-JP" sz="1800" dirty="0" smtClean="0"/>
                        <a:t>56.06</a:t>
                      </a:r>
                      <a:endParaRPr lang="ja-JP" altLang="en-US" sz="1800" dirty="0"/>
                    </a:p>
                  </a:txBody>
                  <a:tcPr/>
                </a:tc>
                <a:tc>
                  <a:txBody>
                    <a:bodyPr/>
                    <a:lstStyle/>
                    <a:p>
                      <a:pPr algn="r"/>
                      <a:r>
                        <a:rPr kumimoji="1" lang="en-US" altLang="ja-JP" sz="1800" dirty="0" smtClean="0"/>
                        <a:t>0.71</a:t>
                      </a:r>
                      <a:endParaRPr kumimoji="1" lang="ja-JP" altLang="en-US" sz="1800" dirty="0"/>
                    </a:p>
                  </a:txBody>
                  <a:tcPr/>
                </a:tc>
              </a:tr>
              <a:tr h="370840">
                <a:tc>
                  <a:txBody>
                    <a:bodyPr/>
                    <a:lstStyle/>
                    <a:p>
                      <a:pPr algn="l"/>
                      <a:r>
                        <a:rPr kumimoji="1" lang="ja-JP" altLang="en-US" sz="1800" dirty="0" smtClean="0"/>
                        <a:t>閾値</a:t>
                      </a:r>
                      <a:r>
                        <a:rPr kumimoji="1" lang="en-US" altLang="ja-JP" sz="1800" dirty="0" smtClean="0"/>
                        <a:t>0.0</a:t>
                      </a:r>
                      <a:endParaRPr kumimoji="1" lang="ja-JP" altLang="en-US" sz="1800" dirty="0"/>
                    </a:p>
                  </a:txBody>
                  <a:tcPr/>
                </a:tc>
                <a:tc>
                  <a:txBody>
                    <a:bodyPr/>
                    <a:lstStyle/>
                    <a:p>
                      <a:pPr algn="r"/>
                      <a:r>
                        <a:rPr lang="en-US" altLang="ja-JP" sz="1800" dirty="0" smtClean="0"/>
                        <a:t>30.47</a:t>
                      </a:r>
                      <a:endParaRPr lang="ja-JP" altLang="en-US" sz="1800" dirty="0"/>
                    </a:p>
                  </a:txBody>
                  <a:tcPr/>
                </a:tc>
                <a:tc>
                  <a:txBody>
                    <a:bodyPr/>
                    <a:lstStyle/>
                    <a:p>
                      <a:pPr algn="r"/>
                      <a:r>
                        <a:rPr kumimoji="1" lang="en-US" altLang="ja-JP" sz="1800" dirty="0" smtClean="0"/>
                        <a:t>4.56</a:t>
                      </a:r>
                      <a:endParaRPr kumimoji="1" lang="ja-JP" altLang="en-US" sz="1800" dirty="0"/>
                    </a:p>
                  </a:txBody>
                  <a:tcPr/>
                </a:tc>
              </a:tr>
              <a:tr h="370840">
                <a:tc>
                  <a:txBody>
                    <a:bodyPr/>
                    <a:lstStyle/>
                    <a:p>
                      <a:pPr algn="l"/>
                      <a:r>
                        <a:rPr kumimoji="1" lang="ja-JP" altLang="en-US" sz="1800" dirty="0" smtClean="0"/>
                        <a:t>閾値</a:t>
                      </a:r>
                      <a:r>
                        <a:rPr kumimoji="1" lang="en-US" altLang="ja-JP" sz="1800" dirty="0" smtClean="0"/>
                        <a:t>2.0</a:t>
                      </a:r>
                      <a:endParaRPr kumimoji="1" lang="ja-JP" altLang="en-US" sz="1800" dirty="0"/>
                    </a:p>
                  </a:txBody>
                  <a:tcPr/>
                </a:tc>
                <a:tc>
                  <a:txBody>
                    <a:bodyPr/>
                    <a:lstStyle/>
                    <a:p>
                      <a:pPr algn="r"/>
                      <a:r>
                        <a:rPr lang="en-US" altLang="ja-JP" sz="1800" dirty="0" smtClean="0"/>
                        <a:t>nan</a:t>
                      </a:r>
                      <a:endParaRPr lang="ja-JP" altLang="en-US" sz="1800" dirty="0"/>
                    </a:p>
                  </a:txBody>
                  <a:tcPr/>
                </a:tc>
                <a:tc>
                  <a:txBody>
                    <a:bodyPr/>
                    <a:lstStyle/>
                    <a:p>
                      <a:pPr algn="r"/>
                      <a:r>
                        <a:rPr kumimoji="1" lang="en-US" altLang="ja-JP" sz="1800" dirty="0" smtClean="0"/>
                        <a:t>1.00</a:t>
                      </a:r>
                      <a:endParaRPr kumimoji="1" lang="ja-JP" altLang="en-US" sz="1800" dirty="0"/>
                    </a:p>
                  </a:txBody>
                  <a:tcPr/>
                </a:tc>
              </a:tr>
            </a:tbl>
          </a:graphicData>
        </a:graphic>
      </p:graphicFrame>
      <p:sp>
        <p:nvSpPr>
          <p:cNvPr id="7" name="テキスト ボックス 6"/>
          <p:cNvSpPr txBox="1"/>
          <p:nvPr/>
        </p:nvSpPr>
        <p:spPr>
          <a:xfrm>
            <a:off x="893011" y="3858459"/>
            <a:ext cx="2236510" cy="584775"/>
          </a:xfrm>
          <a:prstGeom prst="rect">
            <a:avLst/>
          </a:prstGeom>
          <a:noFill/>
        </p:spPr>
        <p:txBody>
          <a:bodyPr wrap="none" rtlCol="0">
            <a:spAutoFit/>
          </a:bodyPr>
          <a:lstStyle/>
          <a:p>
            <a:r>
              <a:rPr kumimoji="1" lang="ja-JP" altLang="en-US" sz="3200" smtClean="0"/>
              <a:t>閾値の検証</a:t>
            </a:r>
            <a:endParaRPr kumimoji="1" lang="ja-JP" altLang="en-US" sz="3200"/>
          </a:p>
        </p:txBody>
      </p:sp>
    </p:spTree>
    <p:extLst>
      <p:ext uri="{BB962C8B-B14F-4D97-AF65-F5344CB8AC3E}">
        <p14:creationId xmlns:p14="http://schemas.microsoft.com/office/powerpoint/2010/main" val="40970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テキスト ボックス 3"/>
              <p:cNvSpPr txBox="1"/>
              <p:nvPr/>
            </p:nvSpPr>
            <p:spPr>
              <a:xfrm>
                <a:off x="708757" y="582275"/>
                <a:ext cx="4550926"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i="1" smtClean="0">
                          <a:latin typeface="Cambria Math" panose="02040503050406030204" pitchFamily="18" charset="0"/>
                        </a:rPr>
                        <m:t>ER</m:t>
                      </m:r>
                      <m:r>
                        <a:rPr kumimoji="1" lang="en-US" altLang="ja-JP" sz="2800" i="1" smtClean="0">
                          <a:latin typeface="Cambria Math" panose="02040503050406030204" pitchFamily="18" charset="0"/>
                        </a:rPr>
                        <m:t>=</m:t>
                      </m:r>
                      <m:f>
                        <m:fPr>
                          <m:ctrlPr>
                            <a:rPr kumimoji="1" lang="en-US" altLang="ja-JP" sz="2800" i="1" smtClean="0">
                              <a:latin typeface="Cambria Math" charset="0"/>
                            </a:rPr>
                          </m:ctrlPr>
                        </m:fPr>
                        <m:num>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𝑆</m:t>
                          </m:r>
                          <m:d>
                            <m:dPr>
                              <m:ctrlPr>
                                <a:rPr kumimoji="1" lang="en-US" altLang="ja-JP" sz="2800" i="1">
                                  <a:latin typeface="Cambria Math"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𝐷</m:t>
                          </m:r>
                          <m:d>
                            <m:dPr>
                              <m:ctrlPr>
                                <a:rPr kumimoji="1" lang="en-US" altLang="ja-JP" sz="2800" i="1">
                                  <a:latin typeface="Cambria Math"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r>
                            <m:rPr>
                              <m:sty m:val="p"/>
                            </m:rPr>
                            <a:rPr kumimoji="1" lang="en-US" altLang="ja-JP" sz="2800" i="1">
                              <a:latin typeface="Cambria Math" panose="02040503050406030204" pitchFamily="18" charset="0"/>
                            </a:rPr>
                            <m:t>Σ</m:t>
                          </m:r>
                          <m:r>
                            <a:rPr kumimoji="1" lang="en-US" altLang="ja-JP" sz="2800" i="1">
                              <a:latin typeface="Cambria Math" panose="02040503050406030204" pitchFamily="18" charset="0"/>
                            </a:rPr>
                            <m:t>𝐼</m:t>
                          </m:r>
                          <m:d>
                            <m:dPr>
                              <m:ctrlPr>
                                <a:rPr kumimoji="1" lang="en-US" altLang="ja-JP" sz="2800" i="1">
                                  <a:latin typeface="Cambria Math" charset="0"/>
                                </a:rPr>
                              </m:ctrlPr>
                            </m:dPr>
                            <m:e>
                              <m:r>
                                <a:rPr kumimoji="1" lang="en-US" altLang="ja-JP" sz="2800" i="1">
                                  <a:latin typeface="Cambria Math" panose="02040503050406030204" pitchFamily="18" charset="0"/>
                                </a:rPr>
                                <m:t>𝑘</m:t>
                              </m:r>
                            </m:e>
                          </m:d>
                        </m:num>
                        <m:den>
                          <m:r>
                            <m:rPr>
                              <m:sty m:val="p"/>
                            </m:rPr>
                            <a:rPr kumimoji="1" lang="en-US" altLang="ja-JP" sz="2800" i="1">
                              <a:latin typeface="Cambria Math" panose="02040503050406030204" pitchFamily="18" charset="0"/>
                            </a:rPr>
                            <m:t>Σ</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m:t>
                          </m:r>
                        </m:den>
                      </m:f>
                    </m:oMath>
                  </m:oMathPara>
                </a14:m>
                <a:endParaRPr kumimoji="1" lang="ja-JP" altLang="en-US" sz="2800"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708757" y="582275"/>
                <a:ext cx="4550926" cy="912622"/>
              </a:xfrm>
              <a:prstGeom prst="rect">
                <a:avLst/>
              </a:prstGeom>
              <a:blipFill rotWithShape="0">
                <a:blip r:embed="rId2"/>
                <a:stretch>
                  <a:fillRect/>
                </a:stretch>
              </a:blipFill>
            </p:spPr>
            <p:txBody>
              <a:bodyPr/>
              <a:lstStyle/>
              <a:p>
                <a:r>
                  <a:rPr lang="ja-JP" altLang="en-US">
                    <a:noFill/>
                  </a:rPr>
                  <a:t> </a:t>
                </a:r>
              </a:p>
            </p:txBody>
          </p:sp>
        </mc:Fallback>
      </mc:AlternateContent>
      <p:sp>
        <p:nvSpPr>
          <p:cNvPr id="5" name="テキスト ボックス 4"/>
          <p:cNvSpPr txBox="1"/>
          <p:nvPr/>
        </p:nvSpPr>
        <p:spPr>
          <a:xfrm>
            <a:off x="722062" y="212943"/>
            <a:ext cx="2262158" cy="369332"/>
          </a:xfrm>
          <a:prstGeom prst="rect">
            <a:avLst/>
          </a:prstGeom>
          <a:noFill/>
        </p:spPr>
        <p:txBody>
          <a:bodyPr wrap="none" rtlCol="0">
            <a:spAutoFit/>
          </a:bodyPr>
          <a:lstStyle/>
          <a:p>
            <a:r>
              <a:rPr kumimoji="1" lang="ja-JP" altLang="en-US" smtClean="0"/>
              <a:t>エラー率の計算方法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49502724"/>
              </p:ext>
            </p:extLst>
          </p:nvPr>
        </p:nvGraphicFramePr>
        <p:xfrm>
          <a:off x="722062" y="1494897"/>
          <a:ext cx="7886700" cy="4352780"/>
        </p:xfrm>
        <a:graphic>
          <a:graphicData uri="http://schemas.openxmlformats.org/drawingml/2006/table">
            <a:tbl>
              <a:tblPr firstRow="1" bandRow="1">
                <a:tableStyleId>{5C22544A-7EE6-4342-B048-85BDC9FD1C3A}</a:tableStyleId>
              </a:tblPr>
              <a:tblGrid>
                <a:gridCol w="1949450">
                  <a:extLst>
                    <a:ext uri="{9D8B030D-6E8A-4147-A177-3AD203B41FA5}">
                      <a16:colId xmlns="" xmlns:a16="http://schemas.microsoft.com/office/drawing/2014/main" val="20000"/>
                    </a:ext>
                  </a:extLst>
                </a:gridCol>
                <a:gridCol w="5937250">
                  <a:extLst>
                    <a:ext uri="{9D8B030D-6E8A-4147-A177-3AD203B41FA5}">
                      <a16:colId xmlns="" xmlns:a16="http://schemas.microsoft.com/office/drawing/2014/main" val="20001"/>
                    </a:ext>
                  </a:extLst>
                </a:gridCol>
              </a:tblGrid>
              <a:tr h="375140">
                <a:tc>
                  <a:txBody>
                    <a:bodyPr/>
                    <a:lstStyle/>
                    <a:p>
                      <a:pPr algn="ctr"/>
                      <a:r>
                        <a:rPr kumimoji="1" lang="ja-JP" altLang="en-US" dirty="0" smtClean="0"/>
                        <a:t>変数</a:t>
                      </a:r>
                      <a:endParaRPr kumimoji="1" lang="ja-JP" altLang="en-US" dirty="0"/>
                    </a:p>
                  </a:txBody>
                  <a:tcPr/>
                </a:tc>
                <a:tc>
                  <a:txBody>
                    <a:bodyPr/>
                    <a:lstStyle/>
                    <a:p>
                      <a:pPr algn="ctr"/>
                      <a:r>
                        <a:rPr kumimoji="1" lang="ja-JP" altLang="en-US" dirty="0" smtClean="0"/>
                        <a:t>概要</a:t>
                      </a:r>
                      <a:endParaRPr kumimoji="1" lang="ja-JP" altLang="en-US" dirty="0"/>
                    </a:p>
                  </a:txBody>
                  <a:tcPr/>
                </a:tc>
                <a:extLst>
                  <a:ext uri="{0D108BD9-81ED-4DB2-BD59-A6C34878D82A}">
                    <a16:rowId xmlns="" xmlns:a16="http://schemas.microsoft.com/office/drawing/2014/main" val="10000"/>
                  </a:ext>
                </a:extLst>
              </a:tr>
              <a:tr h="370840">
                <a:tc>
                  <a:txBody>
                    <a:bodyPr/>
                    <a:lstStyle/>
                    <a:p>
                      <a:pPr algn="ctr">
                        <a:lnSpc>
                          <a:spcPct val="100000"/>
                        </a:lnSpc>
                      </a:pPr>
                      <a:r>
                        <a:rPr kumimoji="1" lang="en-US" altLang="ja-JP" sz="1600" dirty="0" smtClean="0"/>
                        <a:t>TP</a:t>
                      </a:r>
                      <a:endParaRPr kumimoji="1" lang="ja-JP" altLang="en-US" sz="1600" dirty="0"/>
                    </a:p>
                  </a:txBody>
                  <a:tcPr/>
                </a:tc>
                <a:tc>
                  <a:txBody>
                    <a:bodyPr/>
                    <a:lstStyle/>
                    <a:p>
                      <a:pPr algn="l"/>
                      <a:r>
                        <a:rPr kumimoji="1" lang="ja-JP" altLang="en-US" sz="1600" dirty="0" smtClean="0"/>
                        <a:t>正しく検出されたイベント</a:t>
                      </a:r>
                      <a:endParaRPr kumimoji="1" lang="ja-JP" altLang="en-US" sz="1600" dirty="0"/>
                    </a:p>
                  </a:txBody>
                  <a:tcPr/>
                </a:tc>
                <a:extLst>
                  <a:ext uri="{0D108BD9-81ED-4DB2-BD59-A6C34878D82A}">
                    <a16:rowId xmlns="" xmlns:a16="http://schemas.microsoft.com/office/drawing/2014/main" val="10001"/>
                  </a:ext>
                </a:extLst>
              </a:tr>
              <a:tr h="370840">
                <a:tc>
                  <a:txBody>
                    <a:bodyPr/>
                    <a:lstStyle/>
                    <a:p>
                      <a:pPr algn="ctr">
                        <a:lnSpc>
                          <a:spcPct val="100000"/>
                        </a:lnSpc>
                      </a:pPr>
                      <a:r>
                        <a:rPr kumimoji="1" lang="en-US" altLang="ja-JP" sz="1600" dirty="0" smtClean="0"/>
                        <a:t>FP</a:t>
                      </a:r>
                      <a:endParaRPr kumimoji="1" lang="ja-JP" altLang="en-US" sz="1600" dirty="0"/>
                    </a:p>
                  </a:txBody>
                  <a:tcPr/>
                </a:tc>
                <a:tc>
                  <a:txBody>
                    <a:bodyPr/>
                    <a:lstStyle/>
                    <a:p>
                      <a:pPr algn="l"/>
                      <a:r>
                        <a:rPr kumimoji="1" lang="ja-JP" altLang="en-US" sz="1600" dirty="0" smtClean="0"/>
                        <a:t>システムの出力はアクティブであるが本来はアクティブでないもの</a:t>
                      </a:r>
                      <a:endParaRPr kumimoji="1" lang="ja-JP" altLang="en-US" sz="1600" dirty="0"/>
                    </a:p>
                  </a:txBody>
                  <a:tcPr/>
                </a:tc>
                <a:extLst>
                  <a:ext uri="{0D108BD9-81ED-4DB2-BD59-A6C34878D82A}">
                    <a16:rowId xmlns="" xmlns:a16="http://schemas.microsoft.com/office/drawing/2014/main" val="10002"/>
                  </a:ext>
                </a:extLst>
              </a:tr>
              <a:tr h="370840">
                <a:tc>
                  <a:txBody>
                    <a:bodyPr/>
                    <a:lstStyle/>
                    <a:p>
                      <a:pPr algn="ctr">
                        <a:lnSpc>
                          <a:spcPct val="100000"/>
                        </a:lnSpc>
                      </a:pPr>
                      <a:r>
                        <a:rPr kumimoji="1" lang="en-US" altLang="ja-JP" sz="1600" dirty="0" smtClean="0"/>
                        <a:t>FN</a:t>
                      </a:r>
                      <a:endParaRPr kumimoji="1" lang="ja-JP" altLang="en-US" sz="1600" dirty="0"/>
                    </a:p>
                  </a:txBody>
                  <a:tcPr/>
                </a:tc>
                <a:tc>
                  <a:txBody>
                    <a:bodyPr/>
                    <a:lstStyle/>
                    <a:p>
                      <a:pPr algn="l"/>
                      <a:r>
                        <a:rPr kumimoji="1" lang="ja-JP" altLang="en-US" sz="1600" dirty="0" smtClean="0"/>
                        <a:t>システムの出力はアクティブではないが、本来はアクティブなもの</a:t>
                      </a:r>
                      <a:endParaRPr kumimoji="1" lang="ja-JP" altLang="en-US" sz="1600" dirty="0"/>
                    </a:p>
                  </a:txBody>
                  <a:tcPr/>
                </a:tc>
                <a:extLst>
                  <a:ext uri="{0D108BD9-81ED-4DB2-BD59-A6C34878D82A}">
                    <a16:rowId xmlns="" xmlns:a16="http://schemas.microsoft.com/office/drawing/2014/main" val="10003"/>
                  </a:ext>
                </a:extLst>
              </a:tr>
              <a:tr h="370840">
                <a:tc>
                  <a:txBody>
                    <a:bodyPr/>
                    <a:lstStyle/>
                    <a:p>
                      <a:pPr algn="ctr">
                        <a:lnSpc>
                          <a:spcPct val="100000"/>
                        </a:lnSpc>
                      </a:pPr>
                      <a:r>
                        <a:rPr kumimoji="1" lang="en-US" altLang="ja-JP" sz="1600" dirty="0" smtClean="0"/>
                        <a:t>S(k)</a:t>
                      </a:r>
                      <a:endParaRPr kumimoji="1" lang="ja-JP" altLang="en-US" sz="1600" dirty="0"/>
                    </a:p>
                  </a:txBody>
                  <a:tcPr/>
                </a:tc>
                <a:tc>
                  <a:txBody>
                    <a:bodyPr/>
                    <a:lstStyle/>
                    <a:p>
                      <a:pPr algn="l"/>
                      <a:r>
                        <a:rPr kumimoji="1" lang="ja-JP" altLang="en-US" sz="1600" dirty="0" smtClean="0"/>
                        <a:t>正しいイベントが出力されなかった参照イベントの回数</a:t>
                      </a:r>
                      <a:endParaRPr kumimoji="1" lang="en-US" altLang="ja-JP" sz="1600" dirty="0" smtClean="0"/>
                    </a:p>
                    <a:p>
                      <a:pPr algn="l"/>
                      <a:r>
                        <a:rPr kumimoji="1" lang="en-US" altLang="ja-JP" sz="1600" dirty="0" smtClean="0"/>
                        <a:t>S(k)=min(FN(k),FP(k))</a:t>
                      </a:r>
                      <a:endParaRPr kumimoji="1" lang="ja-JP" altLang="en-US" sz="1600" dirty="0"/>
                    </a:p>
                  </a:txBody>
                  <a:tcPr/>
                </a:tc>
                <a:extLst>
                  <a:ext uri="{0D108BD9-81ED-4DB2-BD59-A6C34878D82A}">
                    <a16:rowId xmlns="" xmlns:a16="http://schemas.microsoft.com/office/drawing/2014/main" val="10004"/>
                  </a:ext>
                </a:extLst>
              </a:tr>
              <a:tr h="370840">
                <a:tc>
                  <a:txBody>
                    <a:bodyPr/>
                    <a:lstStyle/>
                    <a:p>
                      <a:pPr algn="ctr">
                        <a:lnSpc>
                          <a:spcPct val="100000"/>
                        </a:lnSpc>
                      </a:pPr>
                      <a:r>
                        <a:rPr kumimoji="1" lang="en-US" altLang="ja-JP" sz="1600" dirty="0" smtClean="0"/>
                        <a:t>I(k)</a:t>
                      </a:r>
                      <a:endParaRPr kumimoji="1" lang="ja-JP" altLang="en-US" sz="1600" dirty="0"/>
                    </a:p>
                  </a:txBody>
                  <a:tcPr/>
                </a:tc>
                <a:tc>
                  <a:txBody>
                    <a:bodyPr/>
                    <a:lstStyle/>
                    <a:p>
                      <a:pPr algn="dist"/>
                      <a:r>
                        <a:rPr kumimoji="1" lang="ja-JP" altLang="en-US" sz="1400" dirty="0" smtClean="0"/>
                        <a:t>本来は存在しないのに誤検出してしまったシステムのイベントの回数</a:t>
                      </a:r>
                      <a:endParaRPr kumimoji="1" lang="en-US" altLang="ja-JP" sz="1400" dirty="0" smtClean="0"/>
                    </a:p>
                    <a:p>
                      <a:pPr algn="l"/>
                      <a:r>
                        <a:rPr kumimoji="1" lang="en-US" altLang="ja-JP" sz="1600" dirty="0" smtClean="0"/>
                        <a:t>I(k)=max(0,FP(k)-FN(k))</a:t>
                      </a:r>
                      <a:endParaRPr kumimoji="1" lang="ja-JP" altLang="en-US" sz="1600" dirty="0"/>
                    </a:p>
                  </a:txBody>
                  <a:tcPr/>
                </a:tc>
                <a:extLst>
                  <a:ext uri="{0D108BD9-81ED-4DB2-BD59-A6C34878D82A}">
                    <a16:rowId xmlns="" xmlns:a16="http://schemas.microsoft.com/office/drawing/2014/main" val="10005"/>
                  </a:ext>
                </a:extLst>
              </a:tr>
              <a:tr h="370840">
                <a:tc>
                  <a:txBody>
                    <a:bodyPr/>
                    <a:lstStyle/>
                    <a:p>
                      <a:pPr algn="ctr">
                        <a:lnSpc>
                          <a:spcPct val="100000"/>
                        </a:lnSpc>
                      </a:pPr>
                      <a:r>
                        <a:rPr kumimoji="1" lang="en-US" altLang="ja-JP" sz="1600" dirty="0" smtClean="0"/>
                        <a:t>D(k)</a:t>
                      </a:r>
                      <a:endParaRPr kumimoji="1" lang="ja-JP" altLang="en-US" sz="1600" dirty="0"/>
                    </a:p>
                  </a:txBody>
                  <a:tcPr/>
                </a:tc>
                <a:tc>
                  <a:txBody>
                    <a:bodyPr/>
                    <a:lstStyle/>
                    <a:p>
                      <a:pPr algn="l"/>
                      <a:r>
                        <a:rPr kumimoji="1" lang="ja-JP" altLang="en-US" sz="1600" dirty="0" smtClean="0"/>
                        <a:t>本来は存在するが正しく識別されなかったイベントの回数</a:t>
                      </a:r>
                      <a:endParaRPr kumimoji="1" lang="en-US" altLang="ja-JP" sz="1600" dirty="0" smtClean="0"/>
                    </a:p>
                    <a:p>
                      <a:pPr algn="l"/>
                      <a:r>
                        <a:rPr kumimoji="1" lang="en-US" altLang="ja-JP" sz="1600" dirty="0" smtClean="0"/>
                        <a:t>D(k)=max(0,FN(k)-FP(k))</a:t>
                      </a:r>
                      <a:endParaRPr kumimoji="1" lang="ja-JP" altLang="en-US" sz="1600" dirty="0"/>
                    </a:p>
                  </a:txBody>
                  <a:tcPr/>
                </a:tc>
                <a:extLst>
                  <a:ext uri="{0D108BD9-81ED-4DB2-BD59-A6C34878D82A}">
                    <a16:rowId xmlns="" xmlns:a16="http://schemas.microsoft.com/office/drawing/2014/main" val="10006"/>
                  </a:ext>
                </a:extLst>
              </a:tr>
              <a:tr h="370840">
                <a:tc>
                  <a:txBody>
                    <a:bodyPr/>
                    <a:lstStyle/>
                    <a:p>
                      <a:pPr algn="ctr">
                        <a:lnSpc>
                          <a:spcPct val="100000"/>
                        </a:lnSpc>
                      </a:pPr>
                      <a:r>
                        <a:rPr kumimoji="1" lang="en-US" altLang="ja-JP" sz="1600" dirty="0" smtClean="0"/>
                        <a:t>N(k)</a:t>
                      </a:r>
                      <a:endParaRPr kumimoji="1" lang="ja-JP" altLang="en-US" sz="1600" dirty="0"/>
                    </a:p>
                  </a:txBody>
                  <a:tcPr/>
                </a:tc>
                <a:tc>
                  <a:txBody>
                    <a:bodyPr/>
                    <a:lstStyle/>
                    <a:p>
                      <a:pPr algn="l"/>
                      <a:r>
                        <a:rPr kumimoji="1" lang="ja-JP" altLang="en-US" sz="1600" dirty="0" smtClean="0"/>
                        <a:t>セグメント</a:t>
                      </a:r>
                      <a:r>
                        <a:rPr kumimoji="1" lang="en-US" altLang="ja-JP" sz="1600" dirty="0" smtClean="0"/>
                        <a:t>K</a:t>
                      </a:r>
                      <a:r>
                        <a:rPr kumimoji="1" lang="ja-JP" altLang="en-US" sz="1600" dirty="0" smtClean="0"/>
                        <a:t> においてアクティブだと判断された</a:t>
                      </a:r>
                      <a:r>
                        <a:rPr kumimoji="1" lang="en-US" altLang="ja-JP" sz="1600" dirty="0" smtClean="0"/>
                        <a:t>k</a:t>
                      </a:r>
                      <a:r>
                        <a:rPr kumimoji="1" lang="ja-JP" altLang="en-US" sz="1600" dirty="0" smtClean="0"/>
                        <a:t> の総数</a:t>
                      </a:r>
                      <a:endParaRPr kumimoji="1" lang="ja-JP" altLang="en-US" sz="1600" dirty="0"/>
                    </a:p>
                  </a:txBody>
                  <a:tcPr/>
                </a:tc>
                <a:extLst>
                  <a:ext uri="{0D108BD9-81ED-4DB2-BD59-A6C34878D82A}">
                    <a16:rowId xmlns="" xmlns:a16="http://schemas.microsoft.com/office/drawing/2014/main" val="10007"/>
                  </a:ext>
                </a:extLst>
              </a:tr>
              <a:tr h="370840">
                <a:tc>
                  <a:txBody>
                    <a:bodyPr/>
                    <a:lstStyle/>
                    <a:p>
                      <a:pPr algn="ctr">
                        <a:lnSpc>
                          <a:spcPct val="100000"/>
                        </a:lnSpc>
                      </a:pPr>
                      <a:r>
                        <a:rPr kumimoji="1" lang="en-US" altLang="ja-JP" sz="1600" dirty="0" smtClean="0"/>
                        <a:t>k</a:t>
                      </a:r>
                      <a:endParaRPr kumimoji="1" lang="ja-JP" altLang="en-US" sz="1600" dirty="0"/>
                    </a:p>
                  </a:txBody>
                  <a:tcPr/>
                </a:tc>
                <a:tc>
                  <a:txBody>
                    <a:bodyPr/>
                    <a:lstStyle/>
                    <a:p>
                      <a:pPr algn="l"/>
                      <a:r>
                        <a:rPr kumimoji="1" lang="ja-JP" altLang="en-US" sz="1600" dirty="0" smtClean="0"/>
                        <a:t>セグメント</a:t>
                      </a:r>
                      <a:endParaRPr kumimoji="1" lang="ja-JP" altLang="en-US" sz="1600" dirty="0"/>
                    </a:p>
                  </a:txBody>
                  <a:tcPr/>
                </a:tc>
                <a:extLst>
                  <a:ext uri="{0D108BD9-81ED-4DB2-BD59-A6C34878D82A}">
                    <a16:rowId xmlns="" xmlns:a16="http://schemas.microsoft.com/office/drawing/2014/main" val="2630953393"/>
                  </a:ext>
                </a:extLst>
              </a:tr>
            </a:tbl>
          </a:graphicData>
        </a:graphic>
      </p:graphicFrame>
    </p:spTree>
    <p:extLst>
      <p:ext uri="{BB962C8B-B14F-4D97-AF65-F5344CB8AC3E}">
        <p14:creationId xmlns:p14="http://schemas.microsoft.com/office/powerpoint/2010/main" val="177534353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197</Words>
  <Application>Microsoft Macintosh PowerPoint</Application>
  <PresentationFormat>画面に合わせる (4:3)</PresentationFormat>
  <Paragraphs>45</Paragraphs>
  <Slides>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Calibri</vt:lpstr>
      <vt:lpstr>Calibri Light</vt:lpstr>
      <vt:lpstr>Cambria Math</vt:lpstr>
      <vt:lpstr>Yu Gothic</vt:lpstr>
      <vt:lpstr>游ゴシック</vt:lpstr>
      <vt:lpstr>游ゴシック Light</vt:lpstr>
      <vt:lpstr>Arial</vt:lpstr>
      <vt:lpstr>ホワイト</vt:lpstr>
      <vt:lpstr>進捗報告(10/06)</vt:lpstr>
      <vt:lpstr>PowerPoint プレゼンテーション</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進捗報告(07/28)</dc:title>
  <dc:creator>溝口和樹</dc:creator>
  <cp:lastModifiedBy>溝口和樹</cp:lastModifiedBy>
  <cp:revision>10</cp:revision>
  <dcterms:created xsi:type="dcterms:W3CDTF">2017-07-28T07:38:23Z</dcterms:created>
  <dcterms:modified xsi:type="dcterms:W3CDTF">2017-10-06T06:11:27Z</dcterms:modified>
</cp:coreProperties>
</file>