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84" r:id="rId5"/>
    <p:sldId id="267" r:id="rId6"/>
    <p:sldId id="269" r:id="rId7"/>
    <p:sldId id="287" r:id="rId8"/>
    <p:sldId id="285" r:id="rId9"/>
    <p:sldId id="288" r:id="rId10"/>
    <p:sldId id="286" r:id="rId11"/>
    <p:sldId id="283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0" autoAdjust="0"/>
  </p:normalViewPr>
  <p:slideViewPr>
    <p:cSldViewPr>
      <p:cViewPr varScale="1">
        <p:scale>
          <a:sx n="44" d="100"/>
          <a:sy n="44" d="100"/>
        </p:scale>
        <p:origin x="-120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B2256-D656-1848-87FF-D4AEA64E9B43}" type="datetimeFigureOut">
              <a:rPr kumimoji="1" lang="x-none" altLang="en-US" smtClean="0"/>
              <a:t>2022-06-27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82DC-F068-C047-A0B6-E3DCF7A672D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5038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247" y="690265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65094" y="7872133"/>
            <a:ext cx="1042614" cy="1277537"/>
            <a:chOff x="13587783" y="5135116"/>
            <a:chExt cx="1042614" cy="127753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13587783" y="5135116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2249" y="7481782"/>
            <a:ext cx="1407778" cy="1266286"/>
            <a:chOff x="15242830" y="7482949"/>
            <a:chExt cx="1407778" cy="12150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0BE35B-18B4-473E-BED5-EC936D90A124}"/>
              </a:ext>
            </a:extLst>
          </p:cNvPr>
          <p:cNvSpPr txBox="1"/>
          <p:nvPr/>
        </p:nvSpPr>
        <p:spPr>
          <a:xfrm>
            <a:off x="3891995" y="2638871"/>
            <a:ext cx="11356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탈모 및 두피질환 예측 </a:t>
            </a:r>
            <a:endParaRPr lang="en-US" altLang="ko-KR" sz="72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B0604020202020204" pitchFamily="2" charset="-79"/>
            </a:endParaRPr>
          </a:p>
          <a:p>
            <a:pPr algn="ctr"/>
            <a:r>
              <a:rPr lang="ko-KR" altLang="en-US" sz="72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소프트웨어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176040B-22DE-43A5-BA86-383F4646AE49}"/>
              </a:ext>
            </a:extLst>
          </p:cNvPr>
          <p:cNvSpPr/>
          <p:nvPr/>
        </p:nvSpPr>
        <p:spPr>
          <a:xfrm>
            <a:off x="9076991" y="7648129"/>
            <a:ext cx="6516590" cy="109993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A46527-1B38-47B6-BA9D-720B837BA44E}"/>
              </a:ext>
            </a:extLst>
          </p:cNvPr>
          <p:cNvSpPr txBox="1"/>
          <p:nvPr/>
        </p:nvSpPr>
        <p:spPr>
          <a:xfrm>
            <a:off x="14525402" y="888837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666B64C-A675-1D11-4D6A-C90BCC404E32}"/>
              </a:ext>
            </a:extLst>
          </p:cNvPr>
          <p:cNvSpPr/>
          <p:nvPr/>
        </p:nvSpPr>
        <p:spPr>
          <a:xfrm>
            <a:off x="9293658" y="7747628"/>
            <a:ext cx="6244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모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(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毛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) 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자람 없는 팀 </a:t>
            </a:r>
            <a:endParaRPr lang="ko-KR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part.2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6930B0-7905-14D8-0F04-72CE39009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539" y="2175480"/>
            <a:ext cx="2924921" cy="6499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DDC54DD-B388-E127-9A83-148D05A60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184507"/>
            <a:ext cx="2924921" cy="6499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89C8DC6-A60A-364B-A282-33E18BA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9461" y="2184507"/>
            <a:ext cx="2924921" cy="64998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CB24957-A168-0831-4463-73F35E0D8F00}"/>
              </a:ext>
            </a:extLst>
          </p:cNvPr>
          <p:cNvSpPr txBox="1"/>
          <p:nvPr/>
        </p:nvSpPr>
        <p:spPr>
          <a:xfrm>
            <a:off x="11277600" y="2711589"/>
            <a:ext cx="66035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실제 갤럭시 노트</a:t>
            </a:r>
            <a:r>
              <a:rPr lang="en-US" altLang="ko-KR" sz="3600" b="1" dirty="0"/>
              <a:t>20</a:t>
            </a:r>
            <a:r>
              <a:rPr lang="ko-KR" altLang="en-US" sz="3600" b="1" dirty="0"/>
              <a:t>에서 실행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양호 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경증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중증도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모두 추론데이터 결과가 </a:t>
            </a:r>
            <a:endParaRPr lang="en-US" altLang="ko-KR" sz="3600" b="1" dirty="0"/>
          </a:p>
          <a:p>
            <a:r>
              <a:rPr lang="ko-KR" altLang="en-US" sz="3600" b="1" dirty="0"/>
              <a:t>잘 출력되는 것을 확인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48373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29554" y="5383734"/>
            <a:ext cx="1042614" cy="1277537"/>
            <a:chOff x="14788922" y="4256553"/>
            <a:chExt cx="1042614" cy="127753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20000">
              <a:off x="14788922" y="4256553"/>
              <a:ext cx="1042614" cy="1277537"/>
            </a:xfrm>
            <a:prstGeom prst="rect">
              <a:avLst/>
            </a:prstGeom>
          </p:spPr>
        </p:pic>
      </p:grpSp>
      <p:pic>
        <p:nvPicPr>
          <p:cNvPr id="34" name="Object 16">
            <a:extLst>
              <a:ext uri="{FF2B5EF4-FFF2-40B4-BE49-F238E27FC236}">
                <a16:creationId xmlns:a16="http://schemas.microsoft.com/office/drawing/2014/main" xmlns="" id="{ED6FA60E-DB20-A14D-38B1-636D8166CD1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6275" y="5298488"/>
            <a:ext cx="7794518" cy="7695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41DBA-A1AF-D986-2B1D-A96F465D642B}"/>
              </a:ext>
            </a:extLst>
          </p:cNvPr>
          <p:cNvSpPr/>
          <p:nvPr/>
        </p:nvSpPr>
        <p:spPr>
          <a:xfrm>
            <a:off x="6705600" y="3333607"/>
            <a:ext cx="410785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Q&amp;A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7306127-B6E9-4183-76E6-E9D0C71DD046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99F09B1-B693-4015-DA9F-A9695C778CA5}"/>
              </a:ext>
            </a:extLst>
          </p:cNvPr>
          <p:cNvSpPr txBox="1"/>
          <p:nvPr/>
        </p:nvSpPr>
        <p:spPr>
          <a:xfrm>
            <a:off x="2667000" y="778014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EED35D-876E-8E36-ACA6-BE0ED0D5D835}"/>
              </a:ext>
            </a:extLst>
          </p:cNvPr>
          <p:cNvSpPr txBox="1"/>
          <p:nvPr/>
        </p:nvSpPr>
        <p:spPr>
          <a:xfrm>
            <a:off x="15710931" y="78467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 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065DC78-E7F7-1B20-89D2-7487129C177B}"/>
              </a:ext>
            </a:extLst>
          </p:cNvPr>
          <p:cNvSpPr txBox="1"/>
          <p:nvPr/>
        </p:nvSpPr>
        <p:spPr>
          <a:xfrm>
            <a:off x="14935200" y="8292345"/>
            <a:ext cx="29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김시우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17 </a:t>
            </a:r>
            <a:r>
              <a:rPr lang="ko-KR" alt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김영걸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26" y="1330018"/>
            <a:ext cx="8004401" cy="25155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7143" y="781769"/>
            <a:ext cx="9690858" cy="87216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79" y="2177132"/>
            <a:ext cx="1915707" cy="17085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922624" y="1064484"/>
            <a:ext cx="502289" cy="355576"/>
            <a:chOff x="13922624" y="1064484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2624" y="1064484"/>
              <a:ext cx="502289" cy="3555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5478" y="5582765"/>
            <a:ext cx="5897115" cy="4702949"/>
            <a:chOff x="865478" y="5582765"/>
            <a:chExt cx="5897115" cy="47029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040674" y="3331193"/>
              <a:ext cx="11794230" cy="940589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478" y="5582765"/>
              <a:ext cx="5897115" cy="470294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48312" y="3516579"/>
            <a:ext cx="2105334" cy="17091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8312" y="4836291"/>
            <a:ext cx="2105334" cy="170919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8312" y="6175843"/>
            <a:ext cx="2124381" cy="170919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60900" y="7585724"/>
            <a:ext cx="2105334" cy="17091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ADDDF9D-CD10-40E7-8B96-BCA9447A37FC}"/>
              </a:ext>
            </a:extLst>
          </p:cNvPr>
          <p:cNvSpPr txBox="1"/>
          <p:nvPr/>
        </p:nvSpPr>
        <p:spPr>
          <a:xfrm>
            <a:off x="14571650" y="951651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A2FDD4-55A3-42BF-AF26-AFB8A29B4C0E}"/>
              </a:ext>
            </a:extLst>
          </p:cNvPr>
          <p:cNvSpPr txBox="1"/>
          <p:nvPr/>
        </p:nvSpPr>
        <p:spPr>
          <a:xfrm>
            <a:off x="1953737" y="3058498"/>
            <a:ext cx="399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졸업작품 최종보고회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FE4C0B-C912-40C0-BB9B-A83D1D4C07FD}"/>
              </a:ext>
            </a:extLst>
          </p:cNvPr>
          <p:cNvSpPr txBox="1"/>
          <p:nvPr/>
        </p:nvSpPr>
        <p:spPr>
          <a:xfrm>
            <a:off x="9753556" y="2432053"/>
            <a:ext cx="481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팀원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FCB1992-758A-4607-3FE8-4D000DAC35AB}"/>
              </a:ext>
            </a:extLst>
          </p:cNvPr>
          <p:cNvSpPr txBox="1"/>
          <p:nvPr/>
        </p:nvSpPr>
        <p:spPr>
          <a:xfrm>
            <a:off x="9753557" y="3821432"/>
            <a:ext cx="481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데이터 소개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321AB7-CCCD-B931-1013-CF084AB552C1}"/>
              </a:ext>
            </a:extLst>
          </p:cNvPr>
          <p:cNvSpPr txBox="1"/>
          <p:nvPr/>
        </p:nvSpPr>
        <p:spPr>
          <a:xfrm>
            <a:off x="9753556" y="5125448"/>
            <a:ext cx="466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적용 방법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191009B-E301-6C7D-E3E8-D397092D82EB}"/>
              </a:ext>
            </a:extLst>
          </p:cNvPr>
          <p:cNvSpPr txBox="1"/>
          <p:nvPr/>
        </p:nvSpPr>
        <p:spPr>
          <a:xfrm>
            <a:off x="9753556" y="6476069"/>
            <a:ext cx="466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5D8A76-72E3-A76F-3EEA-1F195688CB52}"/>
              </a:ext>
            </a:extLst>
          </p:cNvPr>
          <p:cNvSpPr txBox="1"/>
          <p:nvPr/>
        </p:nvSpPr>
        <p:spPr>
          <a:xfrm>
            <a:off x="9759151" y="7881631"/>
            <a:ext cx="4660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F6E1BC-175B-F074-871A-1593A0998752}"/>
              </a:ext>
            </a:extLst>
          </p:cNvPr>
          <p:cNvSpPr txBox="1"/>
          <p:nvPr/>
        </p:nvSpPr>
        <p:spPr>
          <a:xfrm>
            <a:off x="13562906" y="6441610"/>
            <a:ext cx="3202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/>
              <a:t>Part1. data analysis</a:t>
            </a:r>
          </a:p>
          <a:p>
            <a:r>
              <a:rPr kumimoji="1" lang="en-US" altLang="x-none" sz="2400" dirty="0"/>
              <a:t>Part2. App development</a:t>
            </a:r>
            <a:endParaRPr kumimoji="1" lang="x-none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602" y="1463357"/>
            <a:ext cx="16449887" cy="7000568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1066" y="1427540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27386" y="2700126"/>
            <a:ext cx="502289" cy="355576"/>
            <a:chOff x="14027386" y="2700126"/>
            <a:chExt cx="502289" cy="3555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27386" y="2700126"/>
              <a:ext cx="502289" cy="3555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05787" y="3321460"/>
            <a:ext cx="6918240" cy="4518990"/>
            <a:chOff x="8624617" y="5866667"/>
            <a:chExt cx="6918240" cy="29767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4617" y="5866667"/>
              <a:ext cx="6918240" cy="29767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90945" y="2903906"/>
            <a:ext cx="4893172" cy="5524334"/>
            <a:chOff x="2432444" y="3926768"/>
            <a:chExt cx="4893172" cy="55243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2444" y="3926768"/>
              <a:ext cx="4893172" cy="55243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0974" y="3026392"/>
            <a:ext cx="428571" cy="425213"/>
            <a:chOff x="8053644" y="4015954"/>
            <a:chExt cx="428571" cy="4252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3644" y="4015954"/>
              <a:ext cx="428571" cy="4252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41132" y="8463925"/>
            <a:ext cx="428848" cy="379530"/>
            <a:chOff x="15929780" y="4990651"/>
            <a:chExt cx="428848" cy="3795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29780" y="4990651"/>
              <a:ext cx="428848" cy="37953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A377E23-739F-E2E8-5EC3-6D06DD9E526D}"/>
              </a:ext>
            </a:extLst>
          </p:cNvPr>
          <p:cNvSpPr/>
          <p:nvPr/>
        </p:nvSpPr>
        <p:spPr>
          <a:xfrm>
            <a:off x="4419600" y="5829300"/>
            <a:ext cx="2814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C66F3A-C37C-3B02-2F76-CE59EF0E8C50}"/>
              </a:ext>
            </a:extLst>
          </p:cNvPr>
          <p:cNvSpPr txBox="1"/>
          <p:nvPr/>
        </p:nvSpPr>
        <p:spPr>
          <a:xfrm>
            <a:off x="10919568" y="3701442"/>
            <a:ext cx="5258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17</a:t>
            </a:r>
            <a:r>
              <a:rPr lang="ko-KR" altLang="en-US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Bauhaus 93" panose="04030905020B02020C02" pitchFamily="82" charset="0"/>
                <a:ea typeface="HY헤드라인M" panose="02030600000101010101" pitchFamily="18" charset="-127"/>
              </a:rPr>
              <a:t>이희창</a:t>
            </a:r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(data)</a:t>
            </a:r>
          </a:p>
          <a:p>
            <a:pPr algn="ctr"/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17</a:t>
            </a:r>
            <a:r>
              <a:rPr lang="ko-KR" altLang="en-US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윤태영</a:t>
            </a:r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(data)</a:t>
            </a:r>
          </a:p>
          <a:p>
            <a:pPr algn="ctr"/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19</a:t>
            </a:r>
            <a:r>
              <a:rPr lang="ko-KR" altLang="en-US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김시우</a:t>
            </a:r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(data)</a:t>
            </a:r>
          </a:p>
          <a:p>
            <a:pPr algn="ctr"/>
            <a:endParaRPr lang="en-US" altLang="ko-KR" sz="4000" dirty="0">
              <a:latin typeface="Bauhaus 93" panose="04030905020B02020C02" pitchFamily="82" charset="0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17</a:t>
            </a:r>
            <a:r>
              <a:rPr lang="ko-KR" altLang="en-US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Bauhaus 93" panose="04030905020B02020C02" pitchFamily="82" charset="0"/>
                <a:ea typeface="HY헤드라인M" panose="02030600000101010101" pitchFamily="18" charset="-127"/>
              </a:rPr>
              <a:t>김영걸</a:t>
            </a:r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(app)</a:t>
            </a:r>
          </a:p>
          <a:p>
            <a:pPr algn="ctr"/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19</a:t>
            </a:r>
            <a:r>
              <a:rPr lang="ko-KR" altLang="en-US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latin typeface="Bauhaus 93" panose="04030905020B02020C02" pitchFamily="82" charset="0"/>
                <a:ea typeface="HY헤드라인M" panose="02030600000101010101" pitchFamily="18" charset="-127"/>
              </a:rPr>
              <a:t>정재은</a:t>
            </a:r>
            <a:r>
              <a:rPr lang="en-US" altLang="ko-KR" sz="4000" dirty="0">
                <a:latin typeface="Bauhaus 93" panose="04030905020B02020C02" pitchFamily="82" charset="0"/>
                <a:ea typeface="HY헤드라인M" panose="02030600000101010101" pitchFamily="18" charset="-127"/>
              </a:rPr>
              <a:t> (app)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DA51DE-78F3-9EF6-B98A-CE2239D6A7D6}"/>
              </a:ext>
            </a:extLst>
          </p:cNvPr>
          <p:cNvSpPr txBox="1"/>
          <p:nvPr/>
        </p:nvSpPr>
        <p:spPr>
          <a:xfrm>
            <a:off x="14679844" y="2610268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3041954" y="1562100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팀원 소개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28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9151" y="68566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데이터 소개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C1C82-369E-43C1-904E-38935998FD33}"/>
              </a:ext>
            </a:extLst>
          </p:cNvPr>
          <p:cNvSpPr txBox="1"/>
          <p:nvPr/>
        </p:nvSpPr>
        <p:spPr>
          <a:xfrm>
            <a:off x="1575920" y="3068991"/>
            <a:ext cx="1513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884DE7-BA53-92C6-0A8C-9233C2335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13795"/>
            <a:ext cx="2882900" cy="567690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xmlns="" id="{53A27135-5B1F-AC98-ED6D-0ECAA27D12C6}"/>
              </a:ext>
            </a:extLst>
          </p:cNvPr>
          <p:cNvSpPr/>
          <p:nvPr/>
        </p:nvSpPr>
        <p:spPr>
          <a:xfrm>
            <a:off x="5440851" y="4444816"/>
            <a:ext cx="838200" cy="36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233A060-B981-9CB1-C41E-193045E6F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02" y="3453766"/>
            <a:ext cx="2908300" cy="2717800"/>
          </a:xfrm>
          <a:prstGeom prst="rect">
            <a:avLst/>
          </a:prstGeom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xmlns="" id="{A6D9EE35-EFCF-409C-7E97-C6926B59DAEE}"/>
              </a:ext>
            </a:extLst>
          </p:cNvPr>
          <p:cNvSpPr/>
          <p:nvPr/>
        </p:nvSpPr>
        <p:spPr>
          <a:xfrm>
            <a:off x="10645653" y="4444816"/>
            <a:ext cx="838200" cy="36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81FE17A-C595-0A23-B8B2-914566CD3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669" y="2666366"/>
            <a:ext cx="3238500" cy="4292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F18A67-111D-E015-6231-13D5DF341DCA}"/>
              </a:ext>
            </a:extLst>
          </p:cNvPr>
          <p:cNvSpPr txBox="1"/>
          <p:nvPr/>
        </p:nvSpPr>
        <p:spPr>
          <a:xfrm>
            <a:off x="12462126" y="7246575"/>
            <a:ext cx="288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ko-KR" sz="2400" b="1" dirty="0"/>
              <a:t>TH : </a:t>
            </a:r>
            <a:r>
              <a:rPr lang="ko-KR" altLang="en-US" sz="2400" b="1" dirty="0"/>
              <a:t>정수리 </a:t>
            </a:r>
            <a:r>
              <a:rPr lang="en-US" altLang="ko-KR" sz="2400" b="1" dirty="0"/>
              <a:t>(2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ko-KR" sz="2400" b="1" dirty="0"/>
              <a:t>LH : </a:t>
            </a:r>
            <a:r>
              <a:rPr lang="ko-KR" altLang="en-US" sz="2400" b="1" dirty="0" err="1"/>
              <a:t>좌측두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ko-KR" sz="2400" b="1" dirty="0"/>
              <a:t>RH : </a:t>
            </a:r>
            <a:r>
              <a:rPr lang="ko-KR" altLang="en-US" sz="2400" b="1" dirty="0" err="1"/>
              <a:t>우측두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ko-KR" sz="2400" b="1" dirty="0"/>
              <a:t>BH : </a:t>
            </a:r>
            <a:r>
              <a:rPr lang="ko-KR" altLang="en-US" sz="2400" b="1" dirty="0"/>
              <a:t>후두부 </a:t>
            </a:r>
            <a:r>
              <a:rPr lang="en-US" altLang="ko-KR" sz="2400" b="1" dirty="0"/>
              <a:t>(1</a:t>
            </a:r>
            <a:r>
              <a:rPr lang="ko-KR" altLang="en-US" sz="2400" b="1" dirty="0"/>
              <a:t>장</a:t>
            </a:r>
            <a:r>
              <a:rPr lang="en-US" altLang="ko-KR" sz="2400" b="1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2BD22F-32A7-9EC7-756A-A48FAC64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63958"/>
            <a:ext cx="3722733" cy="10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람휴비스 : 한국 피부 진단 기기 회사 - Alibaba Cloud 사례">
            <a:extLst>
              <a:ext uri="{FF2B5EF4-FFF2-40B4-BE49-F238E27FC236}">
                <a16:creationId xmlns:a16="http://schemas.microsoft.com/office/drawing/2014/main" xmlns="" id="{7E5AEF4A-CCCC-2E1E-A69C-27179D38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17" y="8712445"/>
            <a:ext cx="4399209" cy="5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9151" y="68566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적용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C1C82-369E-43C1-904E-38935998FD33}"/>
              </a:ext>
            </a:extLst>
          </p:cNvPr>
          <p:cNvSpPr txBox="1"/>
          <p:nvPr/>
        </p:nvSpPr>
        <p:spPr>
          <a:xfrm>
            <a:off x="1575920" y="3068991"/>
            <a:ext cx="15133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/>
              <a:t>4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class transfer learning(TL) Resnet50			</a:t>
            </a:r>
            <a:r>
              <a:rPr lang="ko-KR" altLang="en-US" sz="2800" b="1" dirty="0"/>
              <a:t>결과의 편향이 심해 사용 불가</a:t>
            </a:r>
            <a:endParaRPr lang="en-US" altLang="ko-KR" sz="3600" b="1" dirty="0"/>
          </a:p>
          <a:p>
            <a:pPr marL="742950" indent="-742950">
              <a:buAutoNum type="arabicPeriod"/>
            </a:pPr>
            <a:r>
              <a:rPr lang="ko-KR" altLang="en-US" sz="3600" b="1" dirty="0"/>
              <a:t>  </a:t>
            </a:r>
            <a:r>
              <a:rPr lang="en-US" altLang="ko-KR" sz="3600" b="1" dirty="0"/>
              <a:t>		</a:t>
            </a:r>
            <a:r>
              <a:rPr lang="en-US" altLang="x-none" sz="3600" b="1" dirty="0"/>
              <a:t>〃		</a:t>
            </a:r>
            <a:r>
              <a:rPr lang="ko-KR" altLang="en-US" sz="3600" b="1" dirty="0"/>
              <a:t>        </a:t>
            </a:r>
            <a:r>
              <a:rPr lang="en-US" altLang="ko-KR" sz="3600" b="1" dirty="0"/>
              <a:t>InceptionV3			</a:t>
            </a:r>
            <a:r>
              <a:rPr lang="ko-KR" altLang="en-US" sz="2800" b="1" dirty="0"/>
              <a:t>결과의 편향이 심해 사용 불가</a:t>
            </a:r>
            <a:endParaRPr lang="en-US" altLang="ko-KR" sz="3600" b="1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  		</a:t>
            </a:r>
            <a:r>
              <a:rPr lang="en-US" altLang="x-none" sz="3600" b="1" dirty="0"/>
              <a:t>〃		        EfficientNet_b0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		</a:t>
            </a:r>
            <a:r>
              <a:rPr lang="ko-KR" altLang="en-US" sz="2800" b="1" dirty="0"/>
              <a:t>결과의 편향이 심해 </a:t>
            </a:r>
            <a:r>
              <a:rPr lang="ko-KR" altLang="en-US" sz="2800" b="1" dirty="0" smtClean="0"/>
              <a:t>사용 불가</a:t>
            </a:r>
            <a:endParaRPr lang="en-US" altLang="x-none" sz="3600" b="1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3 class TL  </a:t>
            </a:r>
            <a:r>
              <a:rPr lang="en-US" altLang="x-none" sz="3600" b="1" dirty="0"/>
              <a:t>EfficientNet_b3					</a:t>
            </a:r>
            <a:r>
              <a:rPr lang="ko-KR" altLang="en-US" sz="2800" b="1" dirty="0"/>
              <a:t>정확도 </a:t>
            </a:r>
            <a:r>
              <a:rPr lang="en-US" altLang="ko-KR" sz="2800" b="1" dirty="0"/>
              <a:t>79%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       f1 score </a:t>
            </a:r>
            <a:r>
              <a:rPr lang="en-US" altLang="ko-KR" sz="2800" b="1" dirty="0" smtClean="0"/>
              <a:t>0.587</a:t>
            </a:r>
            <a:r>
              <a:rPr lang="en-US" altLang="ko-KR" sz="2800" b="1" dirty="0"/>
              <a:t>	</a:t>
            </a:r>
            <a:endParaRPr lang="en-US" altLang="x-none" sz="3600" b="1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3 class augmentation pretrained model			</a:t>
            </a:r>
            <a:r>
              <a:rPr lang="ko-KR" altLang="en-US" sz="2800" b="1" dirty="0"/>
              <a:t>정확도 </a:t>
            </a:r>
            <a:r>
              <a:rPr lang="en-US" altLang="ko-KR" sz="2800" b="1" dirty="0"/>
              <a:t>74%</a:t>
            </a:r>
            <a:r>
              <a:rPr lang="ko-KR" altLang="en-US" sz="2800" b="1" dirty="0"/>
              <a:t>        </a:t>
            </a:r>
            <a:r>
              <a:rPr lang="en-US" altLang="ko-KR" sz="2800" b="1" dirty="0"/>
              <a:t>f1 score </a:t>
            </a:r>
            <a:r>
              <a:rPr lang="en-US" altLang="ko-KR" sz="2800" b="1" dirty="0" smtClean="0"/>
              <a:t>0.479</a:t>
            </a:r>
            <a:r>
              <a:rPr lang="en-US" altLang="ko-KR" sz="2800" b="1" dirty="0" smtClean="0"/>
              <a:t> </a:t>
            </a:r>
            <a:endParaRPr lang="en-US" altLang="ko-KR" sz="3600" b="1" dirty="0"/>
          </a:p>
          <a:p>
            <a:pPr marL="742950" indent="-742950">
              <a:buAutoNum type="arabicPeriod"/>
            </a:pPr>
            <a:r>
              <a:rPr lang="en-US" altLang="ko-KR" sz="3600" b="1" dirty="0"/>
              <a:t>3 class </a:t>
            </a:r>
            <a:r>
              <a:rPr lang="en-US" altLang="ko-KR" sz="3600" b="1" dirty="0" smtClean="0"/>
              <a:t>oversampling  </a:t>
            </a:r>
            <a:r>
              <a:rPr lang="en-US" altLang="ko-KR" sz="3600" b="1" dirty="0"/>
              <a:t>pretrained model(PL)		</a:t>
            </a:r>
            <a:r>
              <a:rPr lang="ko-KR" altLang="en-US" sz="2800" b="1" dirty="0"/>
              <a:t>정확도 </a:t>
            </a:r>
            <a:r>
              <a:rPr lang="en-US" altLang="ko-KR" sz="2800" b="1" dirty="0"/>
              <a:t>78%</a:t>
            </a:r>
            <a:r>
              <a:rPr lang="ko-KR" altLang="en-US" sz="2800" b="1" dirty="0"/>
              <a:t>        </a:t>
            </a:r>
            <a:r>
              <a:rPr lang="en-US" altLang="ko-KR" sz="2800" b="1" dirty="0"/>
              <a:t>f1 score 	</a:t>
            </a:r>
            <a:r>
              <a:rPr lang="en-US" altLang="ko-KR" sz="2800" b="1" dirty="0" smtClean="0"/>
              <a:t>0.594</a:t>
            </a:r>
            <a:endParaRPr lang="en-US" altLang="ko-KR" sz="3600" b="1" dirty="0"/>
          </a:p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rgbClr val="FF0000"/>
                </a:solidFill>
              </a:rPr>
              <a:t>3 class data crossing PL EfficientNet_b3			</a:t>
            </a:r>
            <a:r>
              <a:rPr lang="ko-KR" altLang="en-US" sz="2800" b="1" dirty="0">
                <a:solidFill>
                  <a:srgbClr val="FF0000"/>
                </a:solidFill>
              </a:rPr>
              <a:t>정확도 </a:t>
            </a:r>
            <a:r>
              <a:rPr lang="en-US" altLang="ko-KR" sz="2800" b="1" dirty="0">
                <a:solidFill>
                  <a:srgbClr val="FF0000"/>
                </a:solidFill>
              </a:rPr>
              <a:t>80%</a:t>
            </a:r>
            <a:r>
              <a:rPr lang="ko-KR" altLang="en-US" sz="2800" b="1" dirty="0">
                <a:solidFill>
                  <a:srgbClr val="FF0000"/>
                </a:solidFill>
              </a:rPr>
              <a:t>        </a:t>
            </a:r>
            <a:r>
              <a:rPr lang="en-US" altLang="ko-KR" sz="2800" b="1" dirty="0">
                <a:solidFill>
                  <a:srgbClr val="FF0000"/>
                </a:solidFill>
              </a:rPr>
              <a:t>f1 </a:t>
            </a:r>
            <a:r>
              <a:rPr lang="en-US" altLang="ko-KR" sz="2800" b="1">
                <a:solidFill>
                  <a:srgbClr val="FF0000"/>
                </a:solidFill>
              </a:rPr>
              <a:t>score </a:t>
            </a:r>
            <a:r>
              <a:rPr lang="en-US" altLang="ko-KR" sz="2800" b="1" smtClean="0">
                <a:solidFill>
                  <a:srgbClr val="FF0000"/>
                </a:solidFill>
              </a:rPr>
              <a:t>0.742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/>
              <a:t>4-6</a:t>
            </a:r>
            <a:r>
              <a:rPr lang="ko-KR" altLang="en-US" sz="2800" b="1" dirty="0"/>
              <a:t>의 모델 같은 경우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과 유사한 정확도를 보이지만 혼동행렬에서 보이는 일치도의 균일성이 부족하여 모델 선정이 불가</a:t>
            </a:r>
            <a:r>
              <a:rPr lang="en-US" altLang="ko-KR" sz="2800" b="1" dirty="0"/>
              <a:t>.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87266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part.1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0DAA60-7735-2B92-B7C5-D74375E0F296}"/>
              </a:ext>
            </a:extLst>
          </p:cNvPr>
          <p:cNvSpPr txBox="1"/>
          <p:nvPr/>
        </p:nvSpPr>
        <p:spPr>
          <a:xfrm>
            <a:off x="9927191" y="3345990"/>
            <a:ext cx="6956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Used model </a:t>
            </a:r>
            <a:r>
              <a:rPr lang="en-US" altLang="ko-KR" sz="3600" b="1" dirty="0" err="1"/>
              <a:t>performace</a:t>
            </a:r>
            <a:r>
              <a:rPr lang="en-US" altLang="ko-KR" sz="3600" b="1" dirty="0"/>
              <a:t> measure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/>
              <a:t>Accuracy	:	80.5%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/>
              <a:t>F1_score	:	0.742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/>
              <a:t>Recall		:	0.754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/>
              <a:t>Precision	:	0.731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 err="1"/>
              <a:t>Auc</a:t>
            </a:r>
            <a:r>
              <a:rPr lang="en-US" altLang="ko-KR" sz="3600" b="1" dirty="0"/>
              <a:t>		:	0.881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8DC813F-CCB1-41EC-5BF7-EA08CD8ED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81300"/>
            <a:ext cx="7138190" cy="50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part.2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6" name="Picture 0">
            <a:extLst>
              <a:ext uri="{FF2B5EF4-FFF2-40B4-BE49-F238E27FC236}">
                <a16:creationId xmlns:a16="http://schemas.microsoft.com/office/drawing/2014/main" xmlns="" id="{E78C7381-9510-C738-2D1F-21DA103D1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875" y="3380764"/>
            <a:ext cx="4419600" cy="37103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1A1043-A6C3-9887-6590-47BCD06C5A4E}"/>
              </a:ext>
            </a:extLst>
          </p:cNvPr>
          <p:cNvSpPr txBox="1"/>
          <p:nvPr/>
        </p:nvSpPr>
        <p:spPr>
          <a:xfrm>
            <a:off x="7132155" y="4000500"/>
            <a:ext cx="10585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   두피를 뜻하는 </a:t>
            </a:r>
            <a:r>
              <a:rPr lang="en-US" altLang="ko-KR" sz="3600" b="1" dirty="0">
                <a:solidFill>
                  <a:srgbClr val="FF0000"/>
                </a:solidFill>
              </a:rPr>
              <a:t>Scalp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		   +				=	</a:t>
            </a:r>
            <a:r>
              <a:rPr lang="en-US" altLang="ko-KR" sz="3600" b="1" dirty="0" err="1">
                <a:solidFill>
                  <a:srgbClr val="FF0000"/>
                </a:solidFill>
              </a:rPr>
              <a:t>Sca</a:t>
            </a:r>
            <a:r>
              <a:rPr lang="en-US" altLang="ko-KR" sz="3600" b="1" dirty="0" err="1">
                <a:solidFill>
                  <a:schemeClr val="tx2"/>
                </a:solidFill>
              </a:rPr>
              <a:t>He</a:t>
            </a:r>
            <a:r>
              <a:rPr lang="en-US" altLang="ko-KR" sz="3600" b="1" dirty="0" err="1">
                <a:solidFill>
                  <a:srgbClr val="FF0000"/>
                </a:solidFill>
              </a:rPr>
              <a:t>lp</a:t>
            </a:r>
            <a:r>
              <a:rPr lang="en-US" altLang="ko-KR" sz="3600" b="1" dirty="0" err="1">
                <a:solidFill>
                  <a:schemeClr val="tx2"/>
                </a:solidFill>
              </a:rPr>
              <a:t>er</a:t>
            </a:r>
            <a:endParaRPr lang="en-US" altLang="ko-KR" sz="3600" b="1" dirty="0">
              <a:solidFill>
                <a:schemeClr val="tx2"/>
              </a:solidFill>
            </a:endParaRPr>
          </a:p>
          <a:p>
            <a:endParaRPr lang="en-US" altLang="ko-KR" sz="3600" b="1" dirty="0"/>
          </a:p>
          <a:p>
            <a:r>
              <a:rPr lang="ko-KR" altLang="en-US" sz="3600" b="1" dirty="0"/>
              <a:t>도우미를 뜻하는 </a:t>
            </a:r>
            <a:r>
              <a:rPr lang="en-US" altLang="ko-KR" sz="3600" b="1" dirty="0">
                <a:solidFill>
                  <a:schemeClr val="tx2"/>
                </a:solidFill>
              </a:rPr>
              <a:t>Helper</a:t>
            </a:r>
            <a:r>
              <a:rPr lang="en-US" altLang="ko-KR" sz="3600" b="1" dirty="0"/>
              <a:t> </a:t>
            </a:r>
          </a:p>
          <a:p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19122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part.2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060A36E-892E-5E09-9DF8-D1DBEA10B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22" y="2234748"/>
            <a:ext cx="2572109" cy="2410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2728B7-89FB-981E-E3A5-5A675E0A7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503" y="5453884"/>
            <a:ext cx="8642408" cy="34595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921AFF-B89D-06C6-958F-808774F2A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7600" y="5448300"/>
            <a:ext cx="4636193" cy="3459555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D6DDDA61-4B9E-008B-8D83-38F42249233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5983393" y="3580470"/>
            <a:ext cx="1997729" cy="1749099"/>
          </a:xfrm>
          <a:prstGeom prst="bentConnector3">
            <a:avLst>
              <a:gd name="adj1" fmla="val 8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xmlns="" id="{8BC75B48-09FE-81C5-4D37-2EADA0FDA9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97489" y="3501390"/>
            <a:ext cx="1992147" cy="1901676"/>
          </a:xfrm>
          <a:prstGeom prst="bentConnector3">
            <a:avLst>
              <a:gd name="adj1" fmla="val 7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03576" y="969246"/>
            <a:ext cx="502289" cy="355576"/>
            <a:chOff x="13903576" y="969246"/>
            <a:chExt cx="502289" cy="355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3576" y="969246"/>
              <a:ext cx="502289" cy="35557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2E92A9-5152-4614-996A-0B8EEA75F8CD}"/>
              </a:ext>
            </a:extLst>
          </p:cNvPr>
          <p:cNvSpPr txBox="1"/>
          <p:nvPr/>
        </p:nvSpPr>
        <p:spPr>
          <a:xfrm>
            <a:off x="14572115" y="885424"/>
            <a:ext cx="235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Avenir Next LT Pro Demi" panose="020B0604020202020204" pitchFamily="34" charset="0"/>
                <a:cs typeface="Aharoni" panose="02010803020104030203" pitchFamily="2" charset="-79"/>
              </a:rPr>
              <a:t>Healthcare IT</a:t>
            </a:r>
            <a:endParaRPr lang="ko-KR" altLang="en-US" sz="2800" dirty="0">
              <a:solidFill>
                <a:srgbClr val="0070C0"/>
              </a:solidFill>
              <a:latin typeface="Avenir Next LT Pro Dem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0E3120-A9DE-4E39-ABF9-8DC4262CBED2}"/>
              </a:ext>
            </a:extLst>
          </p:cNvPr>
          <p:cNvSpPr txBox="1"/>
          <p:nvPr/>
        </p:nvSpPr>
        <p:spPr>
          <a:xfrm>
            <a:off x="2667000" y="762313"/>
            <a:ext cx="11236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최종 결과</a:t>
            </a:r>
            <a:r>
              <a: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part.2</a:t>
            </a:r>
            <a:endParaRPr lang="ko-KR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9D53897-FBE7-677F-D724-984A0D06F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940" y="2964211"/>
            <a:ext cx="2879660" cy="1712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31D72CC-ADA9-45E8-5A91-8DBF50B73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9695" y="2564850"/>
            <a:ext cx="2879660" cy="5919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5655466-FEC9-41D5-DA19-13BDDFA5E4B9}"/>
              </a:ext>
            </a:extLst>
          </p:cNvPr>
          <p:cNvSpPr txBox="1"/>
          <p:nvPr/>
        </p:nvSpPr>
        <p:spPr>
          <a:xfrm>
            <a:off x="2388078" y="5524500"/>
            <a:ext cx="6603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0: </a:t>
            </a:r>
            <a:r>
              <a:rPr lang="ko-KR" altLang="en-US" sz="3600" b="1" dirty="0"/>
              <a:t>양호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1: </a:t>
            </a:r>
            <a:r>
              <a:rPr lang="ko-KR" altLang="en-US" sz="3600" b="1" dirty="0"/>
              <a:t>경증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en-US" altLang="ko-KR" sz="3600" b="1" dirty="0"/>
              <a:t>2: </a:t>
            </a:r>
            <a:r>
              <a:rPr lang="ko-KR" altLang="en-US" sz="3600" b="1" dirty="0"/>
              <a:t>중증도</a:t>
            </a:r>
            <a:endParaRPr lang="en-US" altLang="ko-KR" sz="3600" b="1" dirty="0"/>
          </a:p>
        </p:txBody>
      </p:sp>
      <p:sp>
        <p:nvSpPr>
          <p:cNvPr id="27" name="오른쪽 화살표[R] 10">
            <a:extLst>
              <a:ext uri="{FF2B5EF4-FFF2-40B4-BE49-F238E27FC236}">
                <a16:creationId xmlns:a16="http://schemas.microsoft.com/office/drawing/2014/main" xmlns="" id="{48C76935-7CA8-8621-E50D-4334000B76A0}"/>
              </a:ext>
            </a:extLst>
          </p:cNvPr>
          <p:cNvSpPr/>
          <p:nvPr/>
        </p:nvSpPr>
        <p:spPr>
          <a:xfrm>
            <a:off x="6901502" y="5257854"/>
            <a:ext cx="838200" cy="36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A43BE5-EF21-622D-8567-1C9459053395}"/>
              </a:ext>
            </a:extLst>
          </p:cNvPr>
          <p:cNvSpPr txBox="1"/>
          <p:nvPr/>
        </p:nvSpPr>
        <p:spPr>
          <a:xfrm>
            <a:off x="12400249" y="3973743"/>
            <a:ext cx="6603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정확도를 비교하여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가장 높은 정확도로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추론데이터를 출력</a:t>
            </a:r>
            <a:endParaRPr lang="en-US" altLang="ko-KR" sz="3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AE5AC4-9A93-4C81-9F7D-8AE6A35C5B35}"/>
              </a:ext>
            </a:extLst>
          </p:cNvPr>
          <p:cNvSpPr txBox="1"/>
          <p:nvPr/>
        </p:nvSpPr>
        <p:spPr>
          <a:xfrm>
            <a:off x="9248605" y="8688841"/>
            <a:ext cx="660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※ </a:t>
            </a:r>
            <a:r>
              <a:rPr lang="ko-KR" altLang="en-US" sz="2000" b="1" dirty="0">
                <a:solidFill>
                  <a:schemeClr val="accent1"/>
                </a:solidFill>
              </a:rPr>
              <a:t>본 화면은 안드로이드 스튜디오 가상머신 화면입니다</a:t>
            </a:r>
            <a:r>
              <a:rPr lang="en-US" altLang="ko-KR" sz="2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194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KSW</cp:lastModifiedBy>
  <cp:revision>64</cp:revision>
  <dcterms:created xsi:type="dcterms:W3CDTF">2022-04-27T16:27:22Z</dcterms:created>
  <dcterms:modified xsi:type="dcterms:W3CDTF">2022-06-27T04:53:13Z</dcterms:modified>
</cp:coreProperties>
</file>