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sap Semi-Bold" charset="1" panose="020F0704030202060203"/>
      <p:regular r:id="rId37"/>
    </p:embeddedFont>
    <p:embeddedFont>
      <p:font typeface="Asap" charset="1" panose="020F0504030202060203"/>
      <p:regular r:id="rId38"/>
    </p:embeddedFont>
    <p:embeddedFont>
      <p:font typeface="Asap Bold" charset="1" panose="020F0804030202060203"/>
      <p:regular r:id="rId39"/>
    </p:embeddedFont>
    <p:embeddedFont>
      <p:font typeface="Asap Medium" charset="1" panose="020F0604030202060203"/>
      <p:regular r:id="rId40"/>
    </p:embeddedFont>
    <p:embeddedFont>
      <p:font typeface="Asap Italics" charset="1" panose="020F05040302020D0203"/>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1836B2"/>
          </a:solidFill>
        </p:spPr>
      </p:sp>
      <p:sp>
        <p:nvSpPr>
          <p:cNvPr name="TextBox 3" id="3"/>
          <p:cNvSpPr txBox="true"/>
          <p:nvPr/>
        </p:nvSpPr>
        <p:spPr>
          <a:xfrm rot="0">
            <a:off x="927423" y="1623376"/>
            <a:ext cx="16433154" cy="2508250"/>
          </a:xfrm>
          <a:prstGeom prst="rect">
            <a:avLst/>
          </a:prstGeom>
        </p:spPr>
        <p:txBody>
          <a:bodyPr anchor="t" rtlCol="false" tIns="0" lIns="0" bIns="0" rIns="0">
            <a:spAutoFit/>
          </a:bodyPr>
          <a:lstStyle/>
          <a:p>
            <a:pPr algn="l">
              <a:lnSpc>
                <a:spcPts val="6650"/>
              </a:lnSpc>
            </a:pPr>
            <a:r>
              <a:rPr lang="en-US" b="true" sz="5000" spc="150">
                <a:solidFill>
                  <a:srgbClr val="FFFFFF"/>
                </a:solidFill>
                <a:latin typeface="Asap Semi-Bold"/>
                <a:ea typeface="Asap Semi-Bold"/>
                <a:cs typeface="Asap Semi-Bold"/>
                <a:sym typeface="Asap Semi-Bold"/>
              </a:rPr>
              <a:t>THUẬT TOÁN NAÏVE BAYES &amp; LẬP TRÌNH MAP-REDUCE TRONG PHÂN LỚP DỮ LIỆU SỬ DỤNG MONGODB</a:t>
            </a:r>
            <a:r>
              <a:rPr lang="en-US" sz="5000" spc="150" b="true">
                <a:solidFill>
                  <a:srgbClr val="FFFFFF"/>
                </a:solidFill>
                <a:latin typeface="Asap Semi-Bold"/>
                <a:ea typeface="Asap Semi-Bold"/>
                <a:cs typeface="Asap Semi-Bold"/>
                <a:sym typeface="Asap Semi-Bold"/>
              </a:rPr>
              <a:t> </a:t>
            </a:r>
          </a:p>
          <a:p>
            <a:pPr algn="l" marL="0" indent="0" lvl="0">
              <a:lnSpc>
                <a:spcPts val="6650"/>
              </a:lnSpc>
            </a:pPr>
          </a:p>
        </p:txBody>
      </p:sp>
      <p:sp>
        <p:nvSpPr>
          <p:cNvPr name="TextBox 4" id="4"/>
          <p:cNvSpPr txBox="true"/>
          <p:nvPr/>
        </p:nvSpPr>
        <p:spPr>
          <a:xfrm rot="0">
            <a:off x="3200339" y="374235"/>
            <a:ext cx="11281461" cy="466725"/>
          </a:xfrm>
          <a:prstGeom prst="rect">
            <a:avLst/>
          </a:prstGeom>
        </p:spPr>
        <p:txBody>
          <a:bodyPr anchor="t" rtlCol="false" tIns="0" lIns="0" bIns="0" rIns="0">
            <a:spAutoFit/>
          </a:bodyPr>
          <a:lstStyle/>
          <a:p>
            <a:pPr algn="ctr">
              <a:lnSpc>
                <a:spcPts val="3600"/>
              </a:lnSpc>
              <a:spcBef>
                <a:spcPct val="0"/>
              </a:spcBef>
            </a:pPr>
            <a:r>
              <a:rPr lang="en-US" b="true" sz="3000" spc="89">
                <a:solidFill>
                  <a:srgbClr val="FFFFFF"/>
                </a:solidFill>
                <a:latin typeface="Asap Semi-Bold"/>
                <a:ea typeface="Asap Semi-Bold"/>
                <a:cs typeface="Asap Semi-Bold"/>
                <a:sym typeface="Asap Semi-Bold"/>
              </a:rPr>
              <a:t>KỸ THUẬT VÀ CÔNG NGHỆ DỮ LIỆU LỚN</a:t>
            </a:r>
          </a:p>
        </p:txBody>
      </p:sp>
      <p:sp>
        <p:nvSpPr>
          <p:cNvPr name="TextBox 5" id="5"/>
          <p:cNvSpPr txBox="true"/>
          <p:nvPr/>
        </p:nvSpPr>
        <p:spPr>
          <a:xfrm rot="0">
            <a:off x="1235259" y="4197304"/>
            <a:ext cx="4224695"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Trần Hải Ninh</a:t>
            </a:r>
          </a:p>
        </p:txBody>
      </p:sp>
      <p:sp>
        <p:nvSpPr>
          <p:cNvPr name="TextBox 6" id="6"/>
          <p:cNvSpPr txBox="true"/>
          <p:nvPr/>
        </p:nvSpPr>
        <p:spPr>
          <a:xfrm rot="0">
            <a:off x="1248131" y="5067300"/>
            <a:ext cx="3904417"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Quang Thao</a:t>
            </a:r>
          </a:p>
        </p:txBody>
      </p:sp>
      <p:sp>
        <p:nvSpPr>
          <p:cNvPr name="TextBox 7" id="7"/>
          <p:cNvSpPr txBox="true"/>
          <p:nvPr/>
        </p:nvSpPr>
        <p:spPr>
          <a:xfrm rot="0">
            <a:off x="1248131" y="5933440"/>
            <a:ext cx="2598301"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Vũ Thành Đạt</a:t>
            </a:r>
          </a:p>
        </p:txBody>
      </p:sp>
      <p:sp>
        <p:nvSpPr>
          <p:cNvPr name="TextBox 8" id="8"/>
          <p:cNvSpPr txBox="true"/>
          <p:nvPr/>
        </p:nvSpPr>
        <p:spPr>
          <a:xfrm rot="0">
            <a:off x="6890702" y="4197304"/>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22022526</a:t>
            </a:r>
          </a:p>
        </p:txBody>
      </p:sp>
      <p:sp>
        <p:nvSpPr>
          <p:cNvPr name="TextBox 9" id="9"/>
          <p:cNvSpPr txBox="true"/>
          <p:nvPr/>
        </p:nvSpPr>
        <p:spPr>
          <a:xfrm rot="0">
            <a:off x="6890702" y="506730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22022619</a:t>
            </a:r>
          </a:p>
        </p:txBody>
      </p:sp>
      <p:sp>
        <p:nvSpPr>
          <p:cNvPr name="TextBox 10" id="10"/>
          <p:cNvSpPr txBox="true"/>
          <p:nvPr/>
        </p:nvSpPr>
        <p:spPr>
          <a:xfrm rot="0">
            <a:off x="6890702" y="593344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22022620</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95375"/>
            <a:ext cx="14524365"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1836B2"/>
                </a:solidFill>
                <a:latin typeface="Asap Semi-Bold"/>
                <a:ea typeface="Asap Semi-Bold"/>
                <a:cs typeface="Asap Semi-Bold"/>
                <a:sym typeface="Asap Semi-Bold"/>
              </a:rPr>
              <a:t>Cơ sở lý thuyết</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Giới thiệu</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Nguyên lý hoạt động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Ứng dụng</a:t>
            </a:r>
          </a:p>
        </p:txBody>
      </p:sp>
      <p:sp>
        <p:nvSpPr>
          <p:cNvPr name="TextBox 27" id="27"/>
          <p:cNvSpPr txBox="true"/>
          <p:nvPr/>
        </p:nvSpPr>
        <p:spPr>
          <a:xfrm rot="0">
            <a:off x="12845846"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Ví dụ minh họa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4025141" y="3825504"/>
            <a:ext cx="10237717" cy="363555"/>
            <a:chOff x="0" y="0"/>
            <a:chExt cx="13650290" cy="484741"/>
          </a:xfrm>
        </p:grpSpPr>
        <p:sp>
          <p:nvSpPr>
            <p:cNvPr name="AutoShape 9" id="9"/>
            <p:cNvSpPr/>
            <p:nvPr/>
          </p:nvSpPr>
          <p:spPr>
            <a:xfrm rot="0">
              <a:off x="0" y="0"/>
              <a:ext cx="470251" cy="484741"/>
            </a:xfrm>
            <a:prstGeom prst="rect">
              <a:avLst/>
            </a:prstGeom>
            <a:solidFill>
              <a:srgbClr val="A066CB"/>
            </a:solidFill>
          </p:spPr>
        </p:sp>
        <p:sp>
          <p:nvSpPr>
            <p:cNvPr name="AutoShape 10" id="10"/>
            <p:cNvSpPr/>
            <p:nvPr/>
          </p:nvSpPr>
          <p:spPr>
            <a:xfrm rot="0">
              <a:off x="1552766" y="162468"/>
              <a:ext cx="12097524" cy="0"/>
            </a:xfrm>
            <a:prstGeom prst="line">
              <a:avLst/>
            </a:prstGeom>
            <a:ln cap="rnd" w="159804">
              <a:solidFill>
                <a:srgbClr val="86C7ED"/>
              </a:solidFill>
              <a:prstDash val="sysDot"/>
              <a:headEnd type="none" len="sm" w="sm"/>
              <a:tailEnd type="none" len="sm" w="sm"/>
            </a:ln>
          </p:spPr>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Giới thiệu</a:t>
            </a:r>
          </a:p>
        </p:txBody>
      </p:sp>
      <p:grpSp>
        <p:nvGrpSpPr>
          <p:cNvPr name="Group 12" id="12"/>
          <p:cNvGrpSpPr/>
          <p:nvPr/>
        </p:nvGrpSpPr>
        <p:grpSpPr>
          <a:xfrm rot="0">
            <a:off x="768725" y="4376381"/>
            <a:ext cx="16750550" cy="1883241"/>
            <a:chOff x="0" y="0"/>
            <a:chExt cx="22334067" cy="2510988"/>
          </a:xfrm>
        </p:grpSpPr>
        <p:grpSp>
          <p:nvGrpSpPr>
            <p:cNvPr name="Group 13" id="13"/>
            <p:cNvGrpSpPr/>
            <p:nvPr/>
          </p:nvGrpSpPr>
          <p:grpSpPr>
            <a:xfrm rot="0">
              <a:off x="0" y="0"/>
              <a:ext cx="22334067" cy="2510988"/>
              <a:chOff x="0" y="0"/>
              <a:chExt cx="60285331" cy="5372100"/>
            </a:xfrm>
          </p:grpSpPr>
          <p:sp>
            <p:nvSpPr>
              <p:cNvPr name="Freeform 14" id="14"/>
              <p:cNvSpPr/>
              <p:nvPr/>
            </p:nvSpPr>
            <p:spPr>
              <a:xfrm flipH="false" flipV="false" rot="0">
                <a:off x="0" y="0"/>
                <a:ext cx="60285331" cy="6777551"/>
              </a:xfrm>
              <a:custGeom>
                <a:avLst/>
                <a:gdLst/>
                <a:ahLst/>
                <a:cxnLst/>
                <a:rect r="r" b="b" t="t" l="l"/>
                <a:pathLst>
                  <a:path h="6777551" w="60285331">
                    <a:moveTo>
                      <a:pt x="58734660" y="0"/>
                    </a:moveTo>
                    <a:lnTo>
                      <a:pt x="1550670" y="0"/>
                    </a:lnTo>
                    <a:lnTo>
                      <a:pt x="0" y="3388775"/>
                    </a:lnTo>
                    <a:lnTo>
                      <a:pt x="1550670" y="6777551"/>
                    </a:lnTo>
                    <a:lnTo>
                      <a:pt x="58734660" y="6777551"/>
                    </a:lnTo>
                    <a:lnTo>
                      <a:pt x="60285331" y="3388775"/>
                    </a:lnTo>
                    <a:lnTo>
                      <a:pt x="58734660" y="0"/>
                    </a:lnTo>
                    <a:close/>
                  </a:path>
                </a:pathLst>
              </a:custGeom>
              <a:solidFill>
                <a:srgbClr val="A066CB"/>
              </a:solidFill>
            </p:spPr>
          </p:sp>
        </p:grpSp>
        <p:sp>
          <p:nvSpPr>
            <p:cNvPr name="TextBox 15" id="15"/>
            <p:cNvSpPr txBox="true"/>
            <p:nvPr/>
          </p:nvSpPr>
          <p:spPr>
            <a:xfrm rot="0">
              <a:off x="3533004" y="725269"/>
              <a:ext cx="15268059" cy="10509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Naïve Bayes là một thuật toán học máy thuộc nhóm phân loại (classification)</a:t>
              </a:r>
            </a:p>
          </p:txBody>
        </p:sp>
      </p:grpSp>
      <p:grpSp>
        <p:nvGrpSpPr>
          <p:cNvPr name="Group 16" id="16"/>
          <p:cNvGrpSpPr/>
          <p:nvPr/>
        </p:nvGrpSpPr>
        <p:grpSpPr>
          <a:xfrm rot="0">
            <a:off x="768725" y="6429318"/>
            <a:ext cx="16750550" cy="2273766"/>
            <a:chOff x="0" y="0"/>
            <a:chExt cx="22334067" cy="3031688"/>
          </a:xfrm>
        </p:grpSpPr>
        <p:grpSp>
          <p:nvGrpSpPr>
            <p:cNvPr name="Group 17" id="17"/>
            <p:cNvGrpSpPr/>
            <p:nvPr/>
          </p:nvGrpSpPr>
          <p:grpSpPr>
            <a:xfrm rot="0">
              <a:off x="0" y="0"/>
              <a:ext cx="22334067" cy="3031688"/>
              <a:chOff x="0" y="0"/>
              <a:chExt cx="60285331" cy="5372100"/>
            </a:xfrm>
          </p:grpSpPr>
          <p:sp>
            <p:nvSpPr>
              <p:cNvPr name="Freeform 18" id="18"/>
              <p:cNvSpPr/>
              <p:nvPr/>
            </p:nvSpPr>
            <p:spPr>
              <a:xfrm flipH="false" flipV="false" rot="0">
                <a:off x="0" y="0"/>
                <a:ext cx="60285331" cy="6486104"/>
              </a:xfrm>
              <a:custGeom>
                <a:avLst/>
                <a:gdLst/>
                <a:ahLst/>
                <a:cxnLst/>
                <a:rect r="r" b="b" t="t" l="l"/>
                <a:pathLst>
                  <a:path h="6486104" w="60285331">
                    <a:moveTo>
                      <a:pt x="58734660" y="0"/>
                    </a:moveTo>
                    <a:lnTo>
                      <a:pt x="1550670" y="0"/>
                    </a:lnTo>
                    <a:lnTo>
                      <a:pt x="0" y="3243052"/>
                    </a:lnTo>
                    <a:lnTo>
                      <a:pt x="1550670" y="6486104"/>
                    </a:lnTo>
                    <a:lnTo>
                      <a:pt x="58734660" y="6486104"/>
                    </a:lnTo>
                    <a:lnTo>
                      <a:pt x="60285331" y="3243052"/>
                    </a:lnTo>
                    <a:lnTo>
                      <a:pt x="58734660" y="0"/>
                    </a:lnTo>
                    <a:close/>
                  </a:path>
                </a:pathLst>
              </a:custGeom>
              <a:solidFill>
                <a:srgbClr val="A066CB"/>
              </a:solidFill>
            </p:spPr>
          </p:sp>
        </p:grpSp>
        <p:sp>
          <p:nvSpPr>
            <p:cNvPr name="TextBox 19" id="19"/>
            <p:cNvSpPr txBox="true"/>
            <p:nvPr/>
          </p:nvSpPr>
          <p:spPr>
            <a:xfrm rot="0">
              <a:off x="3533004" y="725269"/>
              <a:ext cx="15268059" cy="15716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Thuật toán này dựa trên Định lý Bayes trong lý thuyết xác suất và giả định mạnh mẽ rằng các đặc trưng (features) là độc lập với nhau, điều này khiến nó được gọi là "Naïve" (ngây thơ)</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1028700" y="3230736"/>
            <a:ext cx="6433721" cy="939066"/>
            <a:chOff x="0" y="0"/>
            <a:chExt cx="8578294" cy="1252088"/>
          </a:xfrm>
        </p:grpSpPr>
        <p:grpSp>
          <p:nvGrpSpPr>
            <p:cNvPr name="Group 9" id="9"/>
            <p:cNvGrpSpPr/>
            <p:nvPr/>
          </p:nvGrpSpPr>
          <p:grpSpPr>
            <a:xfrm rot="-10800000">
              <a:off x="0" y="0"/>
              <a:ext cx="8578294" cy="1252088"/>
              <a:chOff x="0" y="0"/>
              <a:chExt cx="36805273" cy="5372100"/>
            </a:xfrm>
          </p:grpSpPr>
          <p:sp>
            <p:nvSpPr>
              <p:cNvPr name="Freeform 10" id="10"/>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1" id="11"/>
            <p:cNvSpPr txBox="true"/>
            <p:nvPr/>
          </p:nvSpPr>
          <p:spPr>
            <a:xfrm rot="0">
              <a:off x="739971" y="248219"/>
              <a:ext cx="7098352" cy="746125"/>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Bold"/>
                  <a:ea typeface="Asap Bold"/>
                  <a:cs typeface="Asap Bold"/>
                  <a:sym typeface="Asap Bold"/>
                </a:rPr>
                <a:t>Định lý Bayes</a:t>
              </a:r>
            </a:p>
          </p:txBody>
        </p:sp>
      </p:grpSp>
      <p:grpSp>
        <p:nvGrpSpPr>
          <p:cNvPr name="Group 12" id="12"/>
          <p:cNvGrpSpPr/>
          <p:nvPr/>
        </p:nvGrpSpPr>
        <p:grpSpPr>
          <a:xfrm rot="0">
            <a:off x="10967563" y="3230736"/>
            <a:ext cx="6433721" cy="939066"/>
            <a:chOff x="0" y="0"/>
            <a:chExt cx="8578294" cy="1252088"/>
          </a:xfrm>
        </p:grpSpPr>
        <p:grpSp>
          <p:nvGrpSpPr>
            <p:cNvPr name="Group 13" id="13"/>
            <p:cNvGrpSpPr/>
            <p:nvPr/>
          </p:nvGrpSpPr>
          <p:grpSpPr>
            <a:xfrm rot="-10800000">
              <a:off x="0" y="0"/>
              <a:ext cx="8578294" cy="1252088"/>
              <a:chOff x="0" y="0"/>
              <a:chExt cx="36805273" cy="5372100"/>
            </a:xfrm>
          </p:grpSpPr>
          <p:sp>
            <p:nvSpPr>
              <p:cNvPr name="Freeform 14" id="14"/>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5" id="15"/>
            <p:cNvSpPr txBox="true"/>
            <p:nvPr/>
          </p:nvSpPr>
          <p:spPr>
            <a:xfrm rot="0">
              <a:off x="739971" y="249515"/>
              <a:ext cx="7098352" cy="743533"/>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Semi-Bold"/>
                  <a:ea typeface="Asap Semi-Bold"/>
                  <a:cs typeface="Asap Semi-Bold"/>
                  <a:sym typeface="Asap Semi-Bold"/>
                </a:rPr>
                <a:t>Giả định độc lập</a:t>
              </a:r>
            </a:p>
          </p:txBody>
        </p:sp>
      </p:grpSp>
      <p:sp>
        <p:nvSpPr>
          <p:cNvPr name="Freeform 16" id="16"/>
          <p:cNvSpPr/>
          <p:nvPr/>
        </p:nvSpPr>
        <p:spPr>
          <a:xfrm flipH="false" flipV="false" rot="0">
            <a:off x="1811266" y="4240262"/>
            <a:ext cx="5215613" cy="1286671"/>
          </a:xfrm>
          <a:custGeom>
            <a:avLst/>
            <a:gdLst/>
            <a:ahLst/>
            <a:cxnLst/>
            <a:rect r="r" b="b" t="t" l="l"/>
            <a:pathLst>
              <a:path h="1286671" w="5215613">
                <a:moveTo>
                  <a:pt x="0" y="0"/>
                </a:moveTo>
                <a:lnTo>
                  <a:pt x="5215613" y="0"/>
                </a:lnTo>
                <a:lnTo>
                  <a:pt x="5215613" y="1286671"/>
                </a:lnTo>
                <a:lnTo>
                  <a:pt x="0" y="1286671"/>
                </a:lnTo>
                <a:lnTo>
                  <a:pt x="0" y="0"/>
                </a:lnTo>
                <a:close/>
              </a:path>
            </a:pathLst>
          </a:custGeom>
          <a:blipFill>
            <a:blip r:embed="rId2"/>
            <a:stretch>
              <a:fillRect l="0" t="0" r="0" b="0"/>
            </a:stretch>
          </a:blipFill>
        </p:spPr>
      </p:sp>
      <p:sp>
        <p:nvSpPr>
          <p:cNvPr name="Freeform 17" id="17"/>
          <p:cNvSpPr/>
          <p:nvPr/>
        </p:nvSpPr>
        <p:spPr>
          <a:xfrm flipH="false" flipV="false" rot="0">
            <a:off x="11570496" y="5143500"/>
            <a:ext cx="5688804" cy="340940"/>
          </a:xfrm>
          <a:custGeom>
            <a:avLst/>
            <a:gdLst/>
            <a:ahLst/>
            <a:cxnLst/>
            <a:rect r="r" b="b" t="t" l="l"/>
            <a:pathLst>
              <a:path h="340940" w="5688804">
                <a:moveTo>
                  <a:pt x="0" y="0"/>
                </a:moveTo>
                <a:lnTo>
                  <a:pt x="5688804" y="0"/>
                </a:lnTo>
                <a:lnTo>
                  <a:pt x="5688804" y="340940"/>
                </a:lnTo>
                <a:lnTo>
                  <a:pt x="0" y="340940"/>
                </a:lnTo>
                <a:lnTo>
                  <a:pt x="0" y="0"/>
                </a:lnTo>
                <a:close/>
              </a:path>
            </a:pathLst>
          </a:custGeom>
          <a:blipFill>
            <a:blip r:embed="rId3"/>
            <a:stretch>
              <a:fillRect l="0" t="-9905" r="0" b="0"/>
            </a:stretch>
          </a:blipFill>
        </p:spPr>
      </p:sp>
      <p:sp>
        <p:nvSpPr>
          <p:cNvPr name="Freeform 18" id="18"/>
          <p:cNvSpPr/>
          <p:nvPr/>
        </p:nvSpPr>
        <p:spPr>
          <a:xfrm flipH="false" flipV="false" rot="0">
            <a:off x="12071500" y="6331778"/>
            <a:ext cx="4686795" cy="1021375"/>
          </a:xfrm>
          <a:custGeom>
            <a:avLst/>
            <a:gdLst/>
            <a:ahLst/>
            <a:cxnLst/>
            <a:rect r="r" b="b" t="t" l="l"/>
            <a:pathLst>
              <a:path h="1021375" w="4686795">
                <a:moveTo>
                  <a:pt x="0" y="0"/>
                </a:moveTo>
                <a:lnTo>
                  <a:pt x="4686796" y="0"/>
                </a:lnTo>
                <a:lnTo>
                  <a:pt x="4686796" y="1021376"/>
                </a:lnTo>
                <a:lnTo>
                  <a:pt x="0" y="1021376"/>
                </a:lnTo>
                <a:lnTo>
                  <a:pt x="0" y="0"/>
                </a:lnTo>
                <a:close/>
              </a:path>
            </a:pathLst>
          </a:custGeom>
          <a:blipFill>
            <a:blip r:embed="rId4"/>
            <a:stretch>
              <a:fillRect l="0" t="0" r="0" b="0"/>
            </a:stretch>
          </a:blipFill>
        </p:spPr>
      </p:sp>
      <p:sp>
        <p:nvSpPr>
          <p:cNvPr name="TextBox 19" id="1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Nguyên lý hoạt động</a:t>
            </a:r>
          </a:p>
        </p:txBody>
      </p:sp>
      <p:sp>
        <p:nvSpPr>
          <p:cNvPr name="TextBox 20" id="20"/>
          <p:cNvSpPr txBox="true"/>
          <p:nvPr/>
        </p:nvSpPr>
        <p:spPr>
          <a:xfrm rot="0">
            <a:off x="10855461" y="4493459"/>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Naive Bayes giả định rằng các đặc trưng là độc lập.</a:t>
            </a:r>
          </a:p>
        </p:txBody>
      </p:sp>
      <p:sp>
        <p:nvSpPr>
          <p:cNvPr name="TextBox 21" id="21"/>
          <p:cNvSpPr txBox="true"/>
          <p:nvPr/>
        </p:nvSpPr>
        <p:spPr>
          <a:xfrm rot="0">
            <a:off x="1095733" y="5655540"/>
            <a:ext cx="6966649" cy="1562857"/>
          </a:xfrm>
          <a:prstGeom prst="rect">
            <a:avLst/>
          </a:prstGeom>
        </p:spPr>
        <p:txBody>
          <a:bodyPr anchor="t" rtlCol="false" tIns="0" lIns="0" bIns="0" rIns="0">
            <a:spAutoFit/>
          </a:bodyPr>
          <a:lstStyle/>
          <a:p>
            <a:pPr algn="l" marL="479343" indent="-239672" lvl="1">
              <a:lnSpc>
                <a:spcPts val="3108"/>
              </a:lnSpc>
              <a:buFont typeface="Arial"/>
              <a:buChar char="•"/>
            </a:pPr>
            <a:r>
              <a:rPr lang="en-US" sz="2220" i="true" spc="11">
                <a:solidFill>
                  <a:srgbClr val="000000"/>
                </a:solidFill>
                <a:latin typeface="Asap Italics"/>
                <a:ea typeface="Asap Italics"/>
                <a:cs typeface="Asap Italics"/>
                <a:sym typeface="Asap Italics"/>
              </a:rPr>
              <a:t>P(C|X) là xác suất của lớp C khi biết các đặc trưng X</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P(C) là xác suất tiên nghiệm của lớp C</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 là xác suất tiên nghiệm của các đặc trưng X </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P(X|C) là xác suất của các đặc trưng X khi biết lớp C</a:t>
            </a:r>
          </a:p>
        </p:txBody>
      </p:sp>
      <p:sp>
        <p:nvSpPr>
          <p:cNvPr name="TextBox 22" id="22"/>
          <p:cNvSpPr txBox="true"/>
          <p:nvPr/>
        </p:nvSpPr>
        <p:spPr>
          <a:xfrm rot="0">
            <a:off x="10967563" y="5684465"/>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Từ đó, công thức tính xác suất của lớp C trở thành:</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TextBox 8" id="8"/>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Ứng dụng</a:t>
            </a:r>
          </a:p>
        </p:txBody>
      </p:sp>
      <p:sp>
        <p:nvSpPr>
          <p:cNvPr name="TextBox 9" id="9"/>
          <p:cNvSpPr txBox="true"/>
          <p:nvPr/>
        </p:nvSpPr>
        <p:spPr>
          <a:xfrm rot="0">
            <a:off x="4815224" y="3228499"/>
            <a:ext cx="10374468"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loại văn bản</a:t>
            </a:r>
          </a:p>
        </p:txBody>
      </p:sp>
      <p:sp>
        <p:nvSpPr>
          <p:cNvPr name="TextBox 10" id="10"/>
          <p:cNvSpPr txBox="true"/>
          <p:nvPr/>
        </p:nvSpPr>
        <p:spPr>
          <a:xfrm rot="0">
            <a:off x="4829495" y="48692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tích cảm xúc</a:t>
            </a:r>
          </a:p>
        </p:txBody>
      </p:sp>
      <p:sp>
        <p:nvSpPr>
          <p:cNvPr name="TextBox 11" id="11"/>
          <p:cNvSpPr txBox="true"/>
          <p:nvPr/>
        </p:nvSpPr>
        <p:spPr>
          <a:xfrm rot="0">
            <a:off x="4829495" y="65075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Hệ thống gợi ý</a:t>
            </a:r>
          </a:p>
        </p:txBody>
      </p:sp>
      <p:sp>
        <p:nvSpPr>
          <p:cNvPr name="TextBox 12" id="12"/>
          <p:cNvSpPr txBox="true"/>
          <p:nvPr/>
        </p:nvSpPr>
        <p:spPr>
          <a:xfrm rot="0">
            <a:off x="4829495" y="8150623"/>
            <a:ext cx="10782165"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Dự đoán theo thời gian thực</a:t>
            </a:r>
          </a:p>
        </p:txBody>
      </p:sp>
      <p:grpSp>
        <p:nvGrpSpPr>
          <p:cNvPr name="Group 13" id="13"/>
          <p:cNvGrpSpPr/>
          <p:nvPr/>
        </p:nvGrpSpPr>
        <p:grpSpPr>
          <a:xfrm rot="0">
            <a:off x="3130081" y="3185971"/>
            <a:ext cx="1287000" cy="618457"/>
            <a:chOff x="0" y="0"/>
            <a:chExt cx="1715999" cy="824609"/>
          </a:xfrm>
        </p:grpSpPr>
        <p:grpSp>
          <p:nvGrpSpPr>
            <p:cNvPr name="Group 14" id="14"/>
            <p:cNvGrpSpPr/>
            <p:nvPr/>
          </p:nvGrpSpPr>
          <p:grpSpPr>
            <a:xfrm rot="-10800000">
              <a:off x="0" y="0"/>
              <a:ext cx="1715999" cy="824609"/>
              <a:chOff x="0" y="0"/>
              <a:chExt cx="11179260" cy="5372100"/>
            </a:xfrm>
          </p:grpSpPr>
          <p:sp>
            <p:nvSpPr>
              <p:cNvPr name="Freeform 15" id="15"/>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16" id="16"/>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17" id="17"/>
          <p:cNvGrpSpPr/>
          <p:nvPr/>
        </p:nvGrpSpPr>
        <p:grpSpPr>
          <a:xfrm rot="0">
            <a:off x="3130081" y="4826679"/>
            <a:ext cx="1287000" cy="618457"/>
            <a:chOff x="0" y="0"/>
            <a:chExt cx="1715999" cy="824609"/>
          </a:xfrm>
        </p:grpSpPr>
        <p:grpSp>
          <p:nvGrpSpPr>
            <p:cNvPr name="Group 18" id="18"/>
            <p:cNvGrpSpPr/>
            <p:nvPr/>
          </p:nvGrpSpPr>
          <p:grpSpPr>
            <a:xfrm rot="-10800000">
              <a:off x="0" y="0"/>
              <a:ext cx="1715999" cy="824609"/>
              <a:chOff x="0" y="0"/>
              <a:chExt cx="11179260" cy="5372100"/>
            </a:xfrm>
          </p:grpSpPr>
          <p:sp>
            <p:nvSpPr>
              <p:cNvPr name="Freeform 19" id="19"/>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0" id="20"/>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21" id="21"/>
          <p:cNvGrpSpPr/>
          <p:nvPr/>
        </p:nvGrpSpPr>
        <p:grpSpPr>
          <a:xfrm rot="0">
            <a:off x="3130081" y="6467386"/>
            <a:ext cx="1287000" cy="618457"/>
            <a:chOff x="0" y="0"/>
            <a:chExt cx="1715999" cy="824609"/>
          </a:xfrm>
        </p:grpSpPr>
        <p:grpSp>
          <p:nvGrpSpPr>
            <p:cNvPr name="Group 22" id="22"/>
            <p:cNvGrpSpPr/>
            <p:nvPr/>
          </p:nvGrpSpPr>
          <p:grpSpPr>
            <a:xfrm rot="-10800000">
              <a:off x="0" y="0"/>
              <a:ext cx="1715999" cy="824609"/>
              <a:chOff x="0" y="0"/>
              <a:chExt cx="11179260" cy="5372100"/>
            </a:xfrm>
          </p:grpSpPr>
          <p:sp>
            <p:nvSpPr>
              <p:cNvPr name="Freeform 23" id="23"/>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4" id="24"/>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25" id="25"/>
          <p:cNvGrpSpPr/>
          <p:nvPr/>
        </p:nvGrpSpPr>
        <p:grpSpPr>
          <a:xfrm rot="0">
            <a:off x="3130081" y="8108094"/>
            <a:ext cx="1287000" cy="618457"/>
            <a:chOff x="0" y="0"/>
            <a:chExt cx="1715999" cy="824609"/>
          </a:xfrm>
        </p:grpSpPr>
        <p:grpSp>
          <p:nvGrpSpPr>
            <p:cNvPr name="Group 26" id="26"/>
            <p:cNvGrpSpPr/>
            <p:nvPr/>
          </p:nvGrpSpPr>
          <p:grpSpPr>
            <a:xfrm rot="-10800000">
              <a:off x="0" y="0"/>
              <a:ext cx="1715999" cy="824609"/>
              <a:chOff x="0" y="0"/>
              <a:chExt cx="11179260" cy="5372100"/>
            </a:xfrm>
          </p:grpSpPr>
          <p:sp>
            <p:nvSpPr>
              <p:cNvPr name="Freeform 27" id="27"/>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8" id="28"/>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TextBox 29" id="29"/>
          <p:cNvSpPr txBox="true"/>
          <p:nvPr/>
        </p:nvSpPr>
        <p:spPr>
          <a:xfrm rot="0">
            <a:off x="4815224" y="3756803"/>
            <a:ext cx="5792837"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Phân loại email là thư rác hay không phải thư rác</a:t>
            </a:r>
          </a:p>
        </p:txBody>
      </p:sp>
      <p:sp>
        <p:nvSpPr>
          <p:cNvPr name="TextBox 30" id="30"/>
          <p:cNvSpPr txBox="true"/>
          <p:nvPr/>
        </p:nvSpPr>
        <p:spPr>
          <a:xfrm rot="0">
            <a:off x="4815224" y="5397510"/>
            <a:ext cx="6602164" cy="772659"/>
          </a:xfrm>
          <a:prstGeom prst="rect">
            <a:avLst/>
          </a:prstGeom>
        </p:spPr>
        <p:txBody>
          <a:bodyPr anchor="t" rtlCol="false" tIns="0" lIns="0" bIns="0" rIns="0">
            <a:spAutoFit/>
          </a:bodyPr>
          <a:lstStyle/>
          <a:p>
            <a:pPr algn="ctr">
              <a:lnSpc>
                <a:spcPts val="3087"/>
              </a:lnSpc>
            </a:pPr>
            <a:r>
              <a:rPr lang="en-US" b="true" sz="2205" spc="-44">
                <a:solidFill>
                  <a:srgbClr val="000000"/>
                </a:solidFill>
                <a:latin typeface="Asap Medium"/>
                <a:ea typeface="Asap Medium"/>
                <a:cs typeface="Asap Medium"/>
                <a:sym typeface="Asap Medium"/>
              </a:rPr>
              <a:t>Dự đoán cảm xúc trong văn bản dựa trên từ ngữ sử dụng</a:t>
            </a:r>
          </a:p>
          <a:p>
            <a:pPr algn="ctr">
              <a:lnSpc>
                <a:spcPts val="3087"/>
              </a:lnSpc>
              <a:spcBef>
                <a:spcPct val="0"/>
              </a:spcBef>
            </a:pPr>
          </a:p>
        </p:txBody>
      </p:sp>
      <p:sp>
        <p:nvSpPr>
          <p:cNvPr name="TextBox 31" id="31"/>
          <p:cNvSpPr txBox="true"/>
          <p:nvPr/>
        </p:nvSpPr>
        <p:spPr>
          <a:xfrm rot="0">
            <a:off x="4815224" y="7038218"/>
            <a:ext cx="6144518"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Đưa ra gợi ý cho người dùng dựa trên hành vi của họ</a:t>
            </a:r>
          </a:p>
        </p:txBody>
      </p:sp>
      <p:sp>
        <p:nvSpPr>
          <p:cNvPr name="TextBox 32" id="32"/>
          <p:cNvSpPr txBox="true"/>
          <p:nvPr/>
        </p:nvSpPr>
        <p:spPr>
          <a:xfrm rot="0">
            <a:off x="4815224" y="8684022"/>
            <a:ext cx="6144518" cy="1163184"/>
          </a:xfrm>
          <a:prstGeom prst="rect">
            <a:avLst/>
          </a:prstGeom>
        </p:spPr>
        <p:txBody>
          <a:bodyPr anchor="t" rtlCol="false" tIns="0" lIns="0" bIns="0" rIns="0">
            <a:spAutoFit/>
          </a:bodyPr>
          <a:lstStyle/>
          <a:p>
            <a:pPr algn="l">
              <a:lnSpc>
                <a:spcPts val="3087"/>
              </a:lnSpc>
              <a:spcBef>
                <a:spcPct val="0"/>
              </a:spcBef>
            </a:pPr>
            <a:r>
              <a:rPr lang="en-US" b="true" sz="2205" spc="-44">
                <a:solidFill>
                  <a:srgbClr val="000000"/>
                </a:solidFill>
                <a:latin typeface="Asap Medium"/>
                <a:ea typeface="Asap Medium"/>
                <a:cs typeface="Asap Medium"/>
                <a:sym typeface="Asap Medium"/>
              </a:rPr>
              <a:t>Do tốc độ xử lý nhanh, Naïve Bayes thường được sử dụng trong các ứng dụng yêu cầu phản hồi ngay lập tức như hệ thống cảnh báo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9967349" y="2886321"/>
            <a:ext cx="7988511" cy="6703403"/>
          </a:xfrm>
          <a:custGeom>
            <a:avLst/>
            <a:gdLst/>
            <a:ahLst/>
            <a:cxnLst/>
            <a:rect r="r" b="b" t="t" l="l"/>
            <a:pathLst>
              <a:path h="6703403" w="7988511">
                <a:moveTo>
                  <a:pt x="0" y="0"/>
                </a:moveTo>
                <a:lnTo>
                  <a:pt x="7988511" y="0"/>
                </a:lnTo>
                <a:lnTo>
                  <a:pt x="7988511" y="6703402"/>
                </a:lnTo>
                <a:lnTo>
                  <a:pt x="0" y="6703402"/>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grpSp>
        <p:nvGrpSpPr>
          <p:cNvPr name="Group 10" id="10"/>
          <p:cNvGrpSpPr/>
          <p:nvPr/>
        </p:nvGrpSpPr>
        <p:grpSpPr>
          <a:xfrm rot="0">
            <a:off x="1261071" y="4336366"/>
            <a:ext cx="4194092" cy="2808560"/>
            <a:chOff x="0" y="0"/>
            <a:chExt cx="5592123" cy="3744746"/>
          </a:xfrm>
        </p:grpSpPr>
        <p:sp>
          <p:nvSpPr>
            <p:cNvPr name="TextBox 11" id="11"/>
            <p:cNvSpPr txBox="true"/>
            <p:nvPr/>
          </p:nvSpPr>
          <p:spPr>
            <a:xfrm rot="0">
              <a:off x="0" y="-38100"/>
              <a:ext cx="5592123" cy="1009608"/>
            </a:xfrm>
            <a:prstGeom prst="rect">
              <a:avLst/>
            </a:prstGeom>
          </p:spPr>
          <p:txBody>
            <a:bodyPr anchor="t" rtlCol="false" tIns="0" lIns="0" bIns="0" rIns="0">
              <a:spAutoFit/>
            </a:bodyPr>
            <a:lstStyle/>
            <a:p>
              <a:pPr algn="l" marL="0" indent="0" lvl="0">
                <a:lnSpc>
                  <a:spcPts val="6127"/>
                </a:lnSpc>
              </a:pPr>
              <a:r>
                <a:rPr lang="en-US" b="true" sz="4824">
                  <a:solidFill>
                    <a:srgbClr val="1836B2"/>
                  </a:solidFill>
                  <a:latin typeface="Asap Bold"/>
                  <a:ea typeface="Asap Bold"/>
                  <a:cs typeface="Asap Bold"/>
                  <a:sym typeface="Asap Bold"/>
                </a:rPr>
                <a:t>Ví dụ minh họa</a:t>
              </a:r>
            </a:p>
          </p:txBody>
        </p:sp>
        <p:sp>
          <p:nvSpPr>
            <p:cNvPr name="TextBox 12" id="12"/>
            <p:cNvSpPr txBox="true"/>
            <p:nvPr/>
          </p:nvSpPr>
          <p:spPr>
            <a:xfrm rot="0">
              <a:off x="0" y="1385509"/>
              <a:ext cx="5592123" cy="2359237"/>
            </a:xfrm>
            <a:prstGeom prst="rect">
              <a:avLst/>
            </a:prstGeom>
          </p:spPr>
          <p:txBody>
            <a:bodyPr anchor="t" rtlCol="false" tIns="0" lIns="0" bIns="0" rIns="0">
              <a:spAutoFit/>
            </a:bodyPr>
            <a:lstStyle/>
            <a:p>
              <a:pPr algn="ctr" marL="0" indent="0" lvl="0">
                <a:lnSpc>
                  <a:spcPts val="3534"/>
                </a:lnSpc>
                <a:spcBef>
                  <a:spcPct val="0"/>
                </a:spcBef>
              </a:pPr>
              <a:r>
                <a:rPr lang="en-US" sz="2524" spc="12">
                  <a:solidFill>
                    <a:srgbClr val="000000"/>
                  </a:solidFill>
                  <a:latin typeface="Asap"/>
                  <a:ea typeface="Asap"/>
                  <a:cs typeface="Asap"/>
                  <a:sym typeface="Asap"/>
                </a:rPr>
                <a:t>Giả sử, chúng ta có một bảng dữ liệu chứa các điều kiện thời tiết và kết quả liệu có chơi thể thao hay không.</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4815224" y="2903551"/>
            <a:ext cx="9016280" cy="3309710"/>
          </a:xfrm>
          <a:custGeom>
            <a:avLst/>
            <a:gdLst/>
            <a:ahLst/>
            <a:cxnLst/>
            <a:rect r="r" b="b" t="t" l="l"/>
            <a:pathLst>
              <a:path h="3309710" w="9016280">
                <a:moveTo>
                  <a:pt x="0" y="0"/>
                </a:moveTo>
                <a:lnTo>
                  <a:pt x="9016280" y="0"/>
                </a:lnTo>
                <a:lnTo>
                  <a:pt x="9016280" y="3309710"/>
                </a:lnTo>
                <a:lnTo>
                  <a:pt x="0" y="3309710"/>
                </a:lnTo>
                <a:lnTo>
                  <a:pt x="0" y="0"/>
                </a:lnTo>
                <a:close/>
              </a:path>
            </a:pathLst>
          </a:custGeom>
          <a:blipFill>
            <a:blip r:embed="rId2"/>
            <a:stretch>
              <a:fillRect l="-1090" t="0" r="-1090" b="0"/>
            </a:stretch>
          </a:blipFill>
        </p:spPr>
      </p:sp>
      <p:sp>
        <p:nvSpPr>
          <p:cNvPr name="Freeform 9" id="9"/>
          <p:cNvSpPr/>
          <p:nvPr/>
        </p:nvSpPr>
        <p:spPr>
          <a:xfrm flipH="false" flipV="false" rot="0">
            <a:off x="4815224" y="6418289"/>
            <a:ext cx="9375864" cy="3159981"/>
          </a:xfrm>
          <a:custGeom>
            <a:avLst/>
            <a:gdLst/>
            <a:ahLst/>
            <a:cxnLst/>
            <a:rect r="r" b="b" t="t" l="l"/>
            <a:pathLst>
              <a:path h="3159981" w="9375864">
                <a:moveTo>
                  <a:pt x="0" y="0"/>
                </a:moveTo>
                <a:lnTo>
                  <a:pt x="9375864" y="0"/>
                </a:lnTo>
                <a:lnTo>
                  <a:pt x="9375864" y="3159980"/>
                </a:lnTo>
                <a:lnTo>
                  <a:pt x="0" y="3159980"/>
                </a:lnTo>
                <a:lnTo>
                  <a:pt x="0" y="0"/>
                </a:lnTo>
                <a:close/>
              </a:path>
            </a:pathLst>
          </a:custGeom>
          <a:blipFill>
            <a:blip r:embed="rId3"/>
            <a:stretch>
              <a:fillRect l="0" t="-516" r="0" b="-516"/>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8616051" y="4723945"/>
            <a:ext cx="8969279" cy="1987511"/>
          </a:xfrm>
          <a:custGeom>
            <a:avLst/>
            <a:gdLst/>
            <a:ahLst/>
            <a:cxnLst/>
            <a:rect r="r" b="b" t="t" l="l"/>
            <a:pathLst>
              <a:path h="1987511" w="8969279">
                <a:moveTo>
                  <a:pt x="0" y="0"/>
                </a:moveTo>
                <a:lnTo>
                  <a:pt x="8969278" y="0"/>
                </a:lnTo>
                <a:lnTo>
                  <a:pt x="8969278" y="1987511"/>
                </a:lnTo>
                <a:lnTo>
                  <a:pt x="0" y="1987511"/>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
        <p:nvSpPr>
          <p:cNvPr name="TextBox 10" id="10"/>
          <p:cNvSpPr txBox="true"/>
          <p:nvPr/>
        </p:nvSpPr>
        <p:spPr>
          <a:xfrm rot="0">
            <a:off x="1028700" y="4628695"/>
            <a:ext cx="6050608" cy="722752"/>
          </a:xfrm>
          <a:prstGeom prst="rect">
            <a:avLst/>
          </a:prstGeom>
        </p:spPr>
        <p:txBody>
          <a:bodyPr anchor="t" rtlCol="false" tIns="0" lIns="0" bIns="0" rIns="0">
            <a:spAutoFit/>
          </a:bodyPr>
          <a:lstStyle/>
          <a:p>
            <a:pPr algn="l" marL="0" indent="0" lvl="0">
              <a:lnSpc>
                <a:spcPts val="5838"/>
              </a:lnSpc>
              <a:spcBef>
                <a:spcPct val="0"/>
              </a:spcBef>
            </a:pPr>
            <a:r>
              <a:rPr lang="en-US" b="true" sz="4170">
                <a:solidFill>
                  <a:srgbClr val="1836B2"/>
                </a:solidFill>
                <a:latin typeface="Asap Bold"/>
                <a:ea typeface="Asap Bold"/>
                <a:cs typeface="Asap Bold"/>
                <a:sym typeface="Asap Bold"/>
              </a:rPr>
              <a:t>Tính xác suất bằng Bayes</a:t>
            </a:r>
          </a:p>
        </p:txBody>
      </p:sp>
      <p:sp>
        <p:nvSpPr>
          <p:cNvPr name="TextBox 11" id="11"/>
          <p:cNvSpPr txBox="true"/>
          <p:nvPr/>
        </p:nvSpPr>
        <p:spPr>
          <a:xfrm rot="0">
            <a:off x="1028700" y="5542447"/>
            <a:ext cx="6050608" cy="1236635"/>
          </a:xfrm>
          <a:prstGeom prst="rect">
            <a:avLst/>
          </a:prstGeom>
        </p:spPr>
        <p:txBody>
          <a:bodyPr anchor="t" rtlCol="false" tIns="0" lIns="0" bIns="0" rIns="0">
            <a:spAutoFit/>
          </a:bodyPr>
          <a:lstStyle/>
          <a:p>
            <a:pPr algn="l">
              <a:lnSpc>
                <a:spcPts val="3281"/>
              </a:lnSpc>
            </a:pPr>
            <a:r>
              <a:rPr lang="en-US" sz="2344" spc="11">
                <a:solidFill>
                  <a:srgbClr val="000000"/>
                </a:solidFill>
                <a:latin typeface="Asap"/>
                <a:ea typeface="Asap"/>
                <a:cs typeface="Asap"/>
                <a:sym typeface="Asap"/>
              </a:rPr>
              <a:t>Giả sử ta muốn dự đoán liệu một người có thể chơi thể thao vào ngày nắng hay không</a:t>
            </a:r>
          </a:p>
          <a:p>
            <a:pPr algn="l" marL="0" indent="0" lvl="0">
              <a:lnSpc>
                <a:spcPts val="3281"/>
              </a:lnSpc>
              <a:spcBef>
                <a:spcPct val="0"/>
              </a:spcBef>
            </a:pPr>
          </a:p>
        </p:txBody>
      </p:sp>
      <p:sp>
        <p:nvSpPr>
          <p:cNvPr name="TextBox 12" id="12"/>
          <p:cNvSpPr txBox="true"/>
          <p:nvPr/>
        </p:nvSpPr>
        <p:spPr>
          <a:xfrm rot="0">
            <a:off x="3270079" y="7765890"/>
            <a:ext cx="13205296" cy="751064"/>
          </a:xfrm>
          <a:prstGeom prst="rect">
            <a:avLst/>
          </a:prstGeom>
        </p:spPr>
        <p:txBody>
          <a:bodyPr anchor="t" rtlCol="false" tIns="0" lIns="0" bIns="0" rIns="0">
            <a:spAutoFit/>
          </a:bodyPr>
          <a:lstStyle/>
          <a:p>
            <a:pPr algn="l">
              <a:lnSpc>
                <a:spcPts val="3069"/>
              </a:lnSpc>
            </a:pPr>
            <a:r>
              <a:rPr lang="en-US" sz="2361" b="true">
                <a:solidFill>
                  <a:srgbClr val="000000"/>
                </a:solidFill>
                <a:latin typeface="Asap Bold"/>
                <a:ea typeface="Asap Bold"/>
                <a:cs typeface="Asap Bold"/>
                <a:sym typeface="Asap Bold"/>
              </a:rPr>
              <a:t>Vì </a:t>
            </a:r>
            <a:r>
              <a:rPr lang="en-US" sz="2361" b="true">
                <a:solidFill>
                  <a:srgbClr val="A066CB"/>
                </a:solidFill>
                <a:latin typeface="Asap Bold"/>
                <a:ea typeface="Asap Bold"/>
                <a:cs typeface="Asap Bold"/>
                <a:sym typeface="Asap Bold"/>
              </a:rPr>
              <a:t>P(Yes|Sunny) &gt; P(No|Sunny)</a:t>
            </a:r>
            <a:r>
              <a:rPr lang="en-US" sz="2361" b="true">
                <a:solidFill>
                  <a:srgbClr val="000000"/>
                </a:solidFill>
                <a:latin typeface="Asap Bold"/>
                <a:ea typeface="Asap Bold"/>
                <a:cs typeface="Asap Bold"/>
                <a:sym typeface="Asap Bold"/>
              </a:rPr>
              <a:t> nên đưa ra kết luận là người chơi có thể chơi thể thao vào ngày nắng.</a:t>
            </a:r>
          </a:p>
          <a:p>
            <a:pPr algn="l">
              <a:lnSpc>
                <a:spcPts val="3069"/>
              </a:lnSpc>
            </a:pPr>
          </a:p>
        </p:txBody>
      </p:sp>
      <p:sp>
        <p:nvSpPr>
          <p:cNvPr name="AutoShape 13" id="13"/>
          <p:cNvSpPr/>
          <p:nvPr/>
        </p:nvSpPr>
        <p:spPr>
          <a:xfrm flipH="true">
            <a:off x="3270079" y="8519606"/>
            <a:ext cx="12982727" cy="33338"/>
          </a:xfrm>
          <a:prstGeom prst="line">
            <a:avLst/>
          </a:prstGeom>
          <a:ln cap="rnd" w="66675">
            <a:solidFill>
              <a:srgbClr val="86C7ED"/>
            </a:solidFill>
            <a:prstDash val="sysDot"/>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2196162"/>
            <a:ext cx="5816518" cy="5863706"/>
            <a:chOff x="0" y="0"/>
            <a:chExt cx="7755358" cy="7818275"/>
          </a:xfrm>
        </p:grpSpPr>
        <p:sp>
          <p:nvSpPr>
            <p:cNvPr name="TextBox 5" id="5"/>
            <p:cNvSpPr txBox="true"/>
            <p:nvPr/>
          </p:nvSpPr>
          <p:spPr>
            <a:xfrm rot="0">
              <a:off x="0" y="-104775"/>
              <a:ext cx="7755358" cy="6942920"/>
            </a:xfrm>
            <a:prstGeom prst="rect">
              <a:avLst/>
            </a:prstGeom>
          </p:spPr>
          <p:txBody>
            <a:bodyPr anchor="t" rtlCol="false" tIns="0" lIns="0" bIns="0" rIns="0">
              <a:spAutoFit/>
            </a:bodyPr>
            <a:lstStyle/>
            <a:p>
              <a:pPr algn="l" marL="0" indent="0" lvl="0">
                <a:lnSpc>
                  <a:spcPts val="10407"/>
                </a:lnSpc>
              </a:pPr>
              <a:r>
                <a:rPr lang="en-US" b="true" sz="7825">
                  <a:solidFill>
                    <a:srgbClr val="FFFFFF"/>
                  </a:solidFill>
                  <a:latin typeface="Asap Bold"/>
                  <a:ea typeface="Asap Bold"/>
                  <a:cs typeface="Asap Bold"/>
                  <a:sym typeface="Asap Bold"/>
                </a:rPr>
                <a:t>Áp dụng map-reduce trong Naive Bayes</a:t>
              </a:r>
            </a:p>
          </p:txBody>
        </p:sp>
        <p:sp>
          <p:nvSpPr>
            <p:cNvPr name="TextBox 6" id="6"/>
            <p:cNvSpPr txBox="true"/>
            <p:nvPr/>
          </p:nvSpPr>
          <p:spPr>
            <a:xfrm rot="0">
              <a:off x="0" y="7170576"/>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8704340" y="337575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3809956"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sp>
        <p:nvSpPr>
          <p:cNvPr name="AutoShape 14" id="14"/>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5" id="15"/>
          <p:cNvSpPr/>
          <p:nvPr/>
        </p:nvSpPr>
        <p:spPr>
          <a:xfrm>
            <a:off x="9061378" y="4462374"/>
            <a:ext cx="0" cy="915917"/>
          </a:xfrm>
          <a:prstGeom prst="line">
            <a:avLst/>
          </a:prstGeom>
          <a:ln cap="rnd" w="57150">
            <a:solidFill>
              <a:srgbClr val="86C7ED"/>
            </a:solidFill>
            <a:prstDash val="sysDot"/>
            <a:headEnd type="none" len="sm" w="sm"/>
            <a:tailEnd type="none" len="sm" w="sm"/>
          </a:ln>
        </p:spPr>
      </p:sp>
      <p:sp>
        <p:nvSpPr>
          <p:cNvPr name="AutoShape 16" id="16"/>
          <p:cNvSpPr/>
          <p:nvPr/>
        </p:nvSpPr>
        <p:spPr>
          <a:xfrm>
            <a:off x="14166994" y="4444594"/>
            <a:ext cx="0" cy="915917"/>
          </a:xfrm>
          <a:prstGeom prst="line">
            <a:avLst/>
          </a:prstGeom>
          <a:ln cap="rnd" w="57150">
            <a:solidFill>
              <a:srgbClr val="86C7ED"/>
            </a:solidFill>
            <a:prstDash val="sysDot"/>
            <a:headEnd type="none" len="sm" w="sm"/>
            <a:tailEnd type="none" len="sm" w="sm"/>
          </a:ln>
        </p:spPr>
      </p:sp>
      <p:sp>
        <p:nvSpPr>
          <p:cNvPr name="AutoShape 17" id="17"/>
          <p:cNvSpPr/>
          <p:nvPr/>
        </p:nvSpPr>
        <p:spPr>
          <a:xfrm rot="0">
            <a:off x="-179299" y="9979101"/>
            <a:ext cx="18646597" cy="498399"/>
          </a:xfrm>
          <a:prstGeom prst="rect">
            <a:avLst/>
          </a:prstGeom>
          <a:solidFill>
            <a:srgbClr val="1836B2"/>
          </a:solidFill>
        </p:spPr>
      </p:sp>
      <p:sp>
        <p:nvSpPr>
          <p:cNvPr name="TextBox 18" id="18"/>
          <p:cNvSpPr txBox="true"/>
          <p:nvPr/>
        </p:nvSpPr>
        <p:spPr>
          <a:xfrm rot="0">
            <a:off x="1799196" y="617948"/>
            <a:ext cx="14524365" cy="227330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Áp Dụng mapreduce trong Naive Bayes</a:t>
            </a:r>
          </a:p>
        </p:txBody>
      </p:sp>
      <p:sp>
        <p:nvSpPr>
          <p:cNvPr name="TextBox 19" id="19"/>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Ý tưởng</a:t>
            </a:r>
          </a:p>
        </p:txBody>
      </p:sp>
      <p:sp>
        <p:nvSpPr>
          <p:cNvPr name="TextBox 20" id="20"/>
          <p:cNvSpPr txBox="true"/>
          <p:nvPr/>
        </p:nvSpPr>
        <p:spPr>
          <a:xfrm rot="0">
            <a:off x="7496202" y="572119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Lưu đồ thuật toán</a:t>
            </a:r>
          </a:p>
        </p:txBody>
      </p:sp>
      <p:sp>
        <p:nvSpPr>
          <p:cNvPr name="TextBox 21" id="21"/>
          <p:cNvSpPr txBox="true"/>
          <p:nvPr/>
        </p:nvSpPr>
        <p:spPr>
          <a:xfrm rot="0">
            <a:off x="12817797" y="5703411"/>
            <a:ext cx="3970089"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Triển khai trên MongoDB</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173096" y="836608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386050" y="33985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Mục tiêu:</a:t>
            </a:r>
          </a:p>
          <a:p>
            <a:pPr algn="l" marL="712470" indent="-356235" lvl="1">
              <a:lnSpc>
                <a:spcPts val="4620"/>
              </a:lnSpc>
              <a:buFont typeface="Arial"/>
              <a:buChar char="•"/>
            </a:pPr>
            <a:r>
              <a:rPr lang="en-US" sz="3300" spc="-66">
                <a:solidFill>
                  <a:srgbClr val="000000"/>
                </a:solidFill>
                <a:latin typeface="Asap"/>
                <a:ea typeface="Asap"/>
                <a:cs typeface="Asap"/>
                <a:sym typeface="Asap"/>
              </a:rPr>
              <a:t>Đếm tổng số từ xuất hiện trong email thường và email spam</a:t>
            </a:r>
          </a:p>
          <a:p>
            <a:pPr algn="l" marL="712470" indent="-356235" lvl="1">
              <a:lnSpc>
                <a:spcPts val="4620"/>
              </a:lnSpc>
              <a:spcBef>
                <a:spcPct val="0"/>
              </a:spcBef>
              <a:buFont typeface="Arial"/>
              <a:buChar char="•"/>
            </a:pPr>
            <a:r>
              <a:rPr lang="en-US" sz="3300" spc="-66">
                <a:solidFill>
                  <a:srgbClr val="000000"/>
                </a:solidFill>
                <a:latin typeface="Asap"/>
                <a:ea typeface="Asap"/>
                <a:cs typeface="Asap"/>
                <a:sym typeface="Asap"/>
              </a:rPr>
              <a:t>Đếm số lần xuất hiện của từng từ trong email thường và email spam</a:t>
            </a:r>
          </a:p>
        </p:txBody>
      </p:sp>
      <p:sp>
        <p:nvSpPr>
          <p:cNvPr name="TextBox 4" id="4"/>
          <p:cNvSpPr txBox="true"/>
          <p:nvPr/>
        </p:nvSpPr>
        <p:spPr>
          <a:xfrm rot="0">
            <a:off x="386050" y="55974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Ý tưởng:</a:t>
            </a:r>
          </a:p>
          <a:p>
            <a:pPr algn="l" marL="712470" indent="-356235" lvl="1">
              <a:lnSpc>
                <a:spcPts val="4620"/>
              </a:lnSpc>
              <a:buFont typeface="Arial"/>
              <a:buChar char="•"/>
            </a:pPr>
            <a:r>
              <a:rPr lang="en-US" sz="3300" spc="-66">
                <a:solidFill>
                  <a:srgbClr val="000000"/>
                </a:solidFill>
                <a:latin typeface="Asap"/>
                <a:ea typeface="Asap"/>
                <a:cs typeface="Asap"/>
                <a:sym typeface="Asap"/>
              </a:rPr>
              <a:t>Map: Xử lý trên từng document trong collection, chia ra thành các cặp key-value</a:t>
            </a:r>
          </a:p>
          <a:p>
            <a:pPr algn="l" marL="712470" indent="-356235" lvl="1">
              <a:lnSpc>
                <a:spcPts val="4620"/>
              </a:lnSpc>
              <a:spcBef>
                <a:spcPct val="0"/>
              </a:spcBef>
              <a:buFont typeface="Arial"/>
              <a:buChar char="•"/>
            </a:pPr>
            <a:r>
              <a:rPr lang="en-US" b="true" sz="3300" spc="-66">
                <a:solidFill>
                  <a:srgbClr val="000000"/>
                </a:solidFill>
                <a:latin typeface="Asap Medium"/>
                <a:ea typeface="Asap Medium"/>
                <a:cs typeface="Asap Medium"/>
                <a:sym typeface="Asap Medium"/>
              </a:rPr>
              <a:t>R</a:t>
            </a:r>
            <a:r>
              <a:rPr lang="en-US" sz="3300" spc="-66">
                <a:solidFill>
                  <a:srgbClr val="000000"/>
                </a:solidFill>
                <a:latin typeface="Asap"/>
                <a:ea typeface="Asap"/>
                <a:cs typeface="Asap"/>
                <a:sym typeface="Asap"/>
              </a:rPr>
              <a:t>educe: Tổng hợp các giá trị có cùng key</a:t>
            </a: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Ý tưởng của mapreduce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333295" y="239746"/>
            <a:ext cx="8761983" cy="1801392"/>
            <a:chOff x="0" y="0"/>
            <a:chExt cx="11682645" cy="2401857"/>
          </a:xfrm>
        </p:grpSpPr>
        <p:sp>
          <p:nvSpPr>
            <p:cNvPr name="TextBox 3" id="3"/>
            <p:cNvSpPr txBox="true"/>
            <p:nvPr/>
          </p:nvSpPr>
          <p:spPr>
            <a:xfrm rot="0">
              <a:off x="40400" y="57150"/>
              <a:ext cx="11642245" cy="1356783"/>
            </a:xfrm>
            <a:prstGeom prst="rect">
              <a:avLst/>
            </a:prstGeom>
          </p:spPr>
          <p:txBody>
            <a:bodyPr anchor="t" rtlCol="false" tIns="0" lIns="0" bIns="0" rIns="0">
              <a:spAutoFit/>
            </a:bodyPr>
            <a:lstStyle/>
            <a:p>
              <a:pPr algn="l" marL="0" indent="0" lvl="0">
                <a:lnSpc>
                  <a:spcPts val="7699"/>
                </a:lnSpc>
                <a:spcBef>
                  <a:spcPct val="0"/>
                </a:spcBef>
              </a:pPr>
              <a:r>
                <a:rPr lang="en-US" b="true" sz="6999">
                  <a:solidFill>
                    <a:srgbClr val="1836B2"/>
                  </a:solidFill>
                  <a:latin typeface="Asap Semi-Bold"/>
                  <a:ea typeface="Asap Semi-Bold"/>
                  <a:cs typeface="Asap Semi-Bold"/>
                  <a:sym typeface="Asap Semi-Bold"/>
                </a:rPr>
                <a:t>OUT LINE</a:t>
              </a:r>
            </a:p>
          </p:txBody>
        </p:sp>
        <p:sp>
          <p:nvSpPr>
            <p:cNvPr name="TextBox 4" id="4"/>
            <p:cNvSpPr txBox="true"/>
            <p:nvPr/>
          </p:nvSpPr>
          <p:spPr>
            <a:xfrm rot="0">
              <a:off x="0" y="1793069"/>
              <a:ext cx="11272333" cy="540310"/>
            </a:xfrm>
            <a:prstGeom prst="rect">
              <a:avLst/>
            </a:prstGeom>
          </p:spPr>
          <p:txBody>
            <a:bodyPr anchor="t" rtlCol="false" tIns="0" lIns="0" bIns="0" rIns="0">
              <a:spAutoFit/>
            </a:bodyPr>
            <a:lstStyle/>
            <a:p>
              <a:pPr algn="l" marL="0" indent="0" lvl="0">
                <a:lnSpc>
                  <a:spcPts val="3281"/>
                </a:lnSpc>
                <a:spcBef>
                  <a:spcPct val="0"/>
                </a:spcBef>
              </a:pPr>
            </a:p>
          </p:txBody>
        </p:sp>
      </p:grpSp>
      <p:grpSp>
        <p:nvGrpSpPr>
          <p:cNvPr name="Group 5" id="5"/>
          <p:cNvGrpSpPr/>
          <p:nvPr/>
        </p:nvGrpSpPr>
        <p:grpSpPr>
          <a:xfrm rot="0">
            <a:off x="5491446" y="6691310"/>
            <a:ext cx="9304895" cy="1083091"/>
            <a:chOff x="0" y="0"/>
            <a:chExt cx="12406526" cy="1444122"/>
          </a:xfrm>
        </p:grpSpPr>
        <p:grpSp>
          <p:nvGrpSpPr>
            <p:cNvPr name="Group 6" id="6"/>
            <p:cNvGrpSpPr/>
            <p:nvPr/>
          </p:nvGrpSpPr>
          <p:grpSpPr>
            <a:xfrm rot="-10800000">
              <a:off x="0" y="0"/>
              <a:ext cx="12406526" cy="1444122"/>
              <a:chOff x="0" y="0"/>
              <a:chExt cx="46151987" cy="5372100"/>
            </a:xfrm>
          </p:grpSpPr>
          <p:sp>
            <p:nvSpPr>
              <p:cNvPr name="Freeform 7" id="7"/>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8" id="8"/>
            <p:cNvSpPr txBox="true"/>
            <p:nvPr/>
          </p:nvSpPr>
          <p:spPr>
            <a:xfrm rot="0">
              <a:off x="1070198" y="407736"/>
              <a:ext cx="10266131" cy="619125"/>
            </a:xfrm>
            <a:prstGeom prst="rect">
              <a:avLst/>
            </a:prstGeom>
          </p:spPr>
          <p:txBody>
            <a:bodyPr anchor="t" rtlCol="false" tIns="0" lIns="0" bIns="0" rIns="0">
              <a:spAutoFit/>
            </a:bodyPr>
            <a:lstStyle/>
            <a:p>
              <a:pPr algn="ctr" marL="0" indent="0" lvl="0">
                <a:lnSpc>
                  <a:spcPts val="3600"/>
                </a:lnSpc>
                <a:spcBef>
                  <a:spcPct val="0"/>
                </a:spcBef>
              </a:pPr>
              <a:r>
                <a:rPr lang="en-US" b="true" sz="3000" spc="90">
                  <a:solidFill>
                    <a:srgbClr val="FFFFFF"/>
                  </a:solidFill>
                  <a:latin typeface="Asap Bold"/>
                  <a:ea typeface="Asap Bold"/>
                  <a:cs typeface="Asap Bold"/>
                  <a:sym typeface="Asap Bold"/>
                </a:rPr>
                <a:t>Áp Dụng mapreduce trong Naive Bayes</a:t>
              </a:r>
            </a:p>
          </p:txBody>
        </p:sp>
      </p:grpSp>
      <p:grpSp>
        <p:nvGrpSpPr>
          <p:cNvPr name="Group 9" id="9"/>
          <p:cNvGrpSpPr/>
          <p:nvPr/>
        </p:nvGrpSpPr>
        <p:grpSpPr>
          <a:xfrm rot="0">
            <a:off x="5491446" y="2041139"/>
            <a:ext cx="9304895" cy="1083091"/>
            <a:chOff x="0" y="0"/>
            <a:chExt cx="12406526" cy="1444122"/>
          </a:xfrm>
        </p:grpSpPr>
        <p:grpSp>
          <p:nvGrpSpPr>
            <p:cNvPr name="Group 10" id="10"/>
            <p:cNvGrpSpPr/>
            <p:nvPr/>
          </p:nvGrpSpPr>
          <p:grpSpPr>
            <a:xfrm rot="-10800000">
              <a:off x="0" y="0"/>
              <a:ext cx="12406526" cy="1444122"/>
              <a:chOff x="0" y="0"/>
              <a:chExt cx="46151987" cy="5372100"/>
            </a:xfrm>
          </p:grpSpPr>
          <p:sp>
            <p:nvSpPr>
              <p:cNvPr name="Freeform 11" id="11"/>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2" id="12"/>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Tổng quan về dữ liệu lớn</a:t>
              </a:r>
            </a:p>
          </p:txBody>
        </p:sp>
      </p:grpSp>
      <p:grpSp>
        <p:nvGrpSpPr>
          <p:cNvPr name="Group 13" id="13"/>
          <p:cNvGrpSpPr/>
          <p:nvPr/>
        </p:nvGrpSpPr>
        <p:grpSpPr>
          <a:xfrm rot="0">
            <a:off x="5491446" y="4366224"/>
            <a:ext cx="9304895" cy="1083091"/>
            <a:chOff x="0" y="0"/>
            <a:chExt cx="12406526" cy="1444122"/>
          </a:xfrm>
        </p:grpSpPr>
        <p:grpSp>
          <p:nvGrpSpPr>
            <p:cNvPr name="Group 14" id="14"/>
            <p:cNvGrpSpPr/>
            <p:nvPr/>
          </p:nvGrpSpPr>
          <p:grpSpPr>
            <a:xfrm rot="-10800000">
              <a:off x="0" y="0"/>
              <a:ext cx="12406526" cy="1444122"/>
              <a:chOff x="0" y="0"/>
              <a:chExt cx="46151987" cy="5372100"/>
            </a:xfrm>
          </p:grpSpPr>
          <p:sp>
            <p:nvSpPr>
              <p:cNvPr name="Freeform 15" id="15"/>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6" id="16"/>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Naive Bayes</a:t>
              </a:r>
            </a:p>
          </p:txBody>
        </p:sp>
      </p:grpSp>
      <p:grpSp>
        <p:nvGrpSpPr>
          <p:cNvPr name="Group 17" id="17"/>
          <p:cNvGrpSpPr/>
          <p:nvPr/>
        </p:nvGrpSpPr>
        <p:grpSpPr>
          <a:xfrm rot="0">
            <a:off x="-3811336" y="-3117499"/>
            <a:ext cx="8803188" cy="11400367"/>
            <a:chOff x="0" y="0"/>
            <a:chExt cx="4148253" cy="5372100"/>
          </a:xfrm>
        </p:grpSpPr>
        <p:sp>
          <p:nvSpPr>
            <p:cNvPr name="Freeform 18" id="18"/>
            <p:cNvSpPr/>
            <p:nvPr/>
          </p:nvSpPr>
          <p:spPr>
            <a:xfrm flipH="false" flipV="false" rot="0">
              <a:off x="0" y="0"/>
              <a:ext cx="4148253" cy="5372100"/>
            </a:xfrm>
            <a:custGeom>
              <a:avLst/>
              <a:gdLst/>
              <a:ahLst/>
              <a:cxnLst/>
              <a:rect r="r" b="b" t="t" l="l"/>
              <a:pathLst>
                <a:path h="5372100" w="4148253">
                  <a:moveTo>
                    <a:pt x="2597583" y="0"/>
                  </a:moveTo>
                  <a:lnTo>
                    <a:pt x="1550670" y="0"/>
                  </a:lnTo>
                  <a:lnTo>
                    <a:pt x="0" y="2686050"/>
                  </a:lnTo>
                  <a:lnTo>
                    <a:pt x="1550670" y="5372100"/>
                  </a:lnTo>
                  <a:lnTo>
                    <a:pt x="2597583" y="5372100"/>
                  </a:lnTo>
                  <a:lnTo>
                    <a:pt x="4148253" y="2686050"/>
                  </a:lnTo>
                  <a:lnTo>
                    <a:pt x="2597583" y="0"/>
                  </a:lnTo>
                  <a:close/>
                </a:path>
              </a:pathLst>
            </a:custGeom>
            <a:solidFill>
              <a:srgbClr val="1836B2"/>
            </a:solidFill>
          </p:spPr>
        </p:sp>
      </p:grpSp>
      <p:grpSp>
        <p:nvGrpSpPr>
          <p:cNvPr name="Group 19" id="19"/>
          <p:cNvGrpSpPr/>
          <p:nvPr/>
        </p:nvGrpSpPr>
        <p:grpSpPr>
          <a:xfrm rot="0">
            <a:off x="8434976" y="8282868"/>
            <a:ext cx="13267742" cy="6921093"/>
            <a:chOff x="0" y="0"/>
            <a:chExt cx="10298322" cy="5372100"/>
          </a:xfrm>
        </p:grpSpPr>
        <p:sp>
          <p:nvSpPr>
            <p:cNvPr name="Freeform 20" id="20"/>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761171"/>
            <a:ext cx="17023888" cy="1809265"/>
          </a:xfrm>
          <a:custGeom>
            <a:avLst/>
            <a:gdLst/>
            <a:ahLst/>
            <a:cxnLst/>
            <a:rect r="r" b="b" t="t" l="l"/>
            <a:pathLst>
              <a:path h="1809265" w="17023888">
                <a:moveTo>
                  <a:pt x="0" y="0"/>
                </a:moveTo>
                <a:lnTo>
                  <a:pt x="17023888" y="0"/>
                </a:lnTo>
                <a:lnTo>
                  <a:pt x="17023888" y="1809265"/>
                </a:lnTo>
                <a:lnTo>
                  <a:pt x="0" y="1809265"/>
                </a:lnTo>
                <a:lnTo>
                  <a:pt x="0" y="0"/>
                </a:lnTo>
                <a:close/>
              </a:path>
            </a:pathLst>
          </a:custGeom>
          <a:blipFill>
            <a:blip r:embed="rId2"/>
            <a:stretch>
              <a:fillRect l="0" t="-22140" r="0" b="-9589"/>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
        <p:nvSpPr>
          <p:cNvPr name="TextBox 5" id="5"/>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Lưu đồ xử lý</a:t>
            </a:r>
          </a:p>
        </p:txBody>
      </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148993"/>
            <a:ext cx="18288000" cy="476250"/>
          </a:xfrm>
          <a:prstGeom prst="rect">
            <a:avLst/>
          </a:prstGeom>
        </p:spPr>
        <p:txBody>
          <a:bodyPr anchor="t" rtlCol="false" tIns="0" lIns="0" bIns="0" rIns="0">
            <a:spAutoFit/>
          </a:bodyPr>
          <a:lstStyle/>
          <a:p>
            <a:pPr algn="l" marL="647695" indent="-323848" lvl="1">
              <a:lnSpc>
                <a:spcPts val="3899"/>
              </a:lnSpc>
              <a:spcBef>
                <a:spcPct val="0"/>
              </a:spcBef>
              <a:buFont typeface="Arial"/>
              <a:buChar char="•"/>
            </a:pPr>
            <a:r>
              <a:rPr lang="en-US" sz="2999">
                <a:solidFill>
                  <a:srgbClr val="000000"/>
                </a:solidFill>
                <a:latin typeface="Asap"/>
                <a:ea typeface="Asap"/>
                <a:cs typeface="Asap"/>
                <a:sym typeface="Asap"/>
              </a:rPr>
              <a:t>Chia bộ dữ liệu thành train và test với tỉ lệ là 80:20</a:t>
            </a:r>
          </a:p>
        </p:txBody>
      </p:sp>
      <p:sp>
        <p:nvSpPr>
          <p:cNvPr name="TextBox 3" id="3"/>
          <p:cNvSpPr txBox="true"/>
          <p:nvPr/>
        </p:nvSpPr>
        <p:spPr>
          <a:xfrm rot="0">
            <a:off x="0" y="39871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train:</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loại bỏ stop words, non-words và thực hiện phân loại từ vựng</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train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a:t>
            </a:r>
            <a:r>
              <a:rPr lang="en-US" sz="2999" i="true">
                <a:solidFill>
                  <a:srgbClr val="000000"/>
                </a:solidFill>
                <a:latin typeface="Asap Italics"/>
                <a:ea typeface="Asap Italics"/>
                <a:cs typeface="Asap Italics"/>
                <a:sym typeface="Asap Italics"/>
              </a:rPr>
              <a:t>{“content”: str[], “classX”: 0|1, “classY”: 0|1}</a:t>
            </a:r>
          </a:p>
          <a:p>
            <a:pPr algn="l">
              <a:lnSpc>
                <a:spcPts val="3899"/>
              </a:lnSpc>
              <a:spcBef>
                <a:spcPct val="0"/>
              </a:spcBef>
            </a:pPr>
          </a:p>
        </p:txBody>
      </p:sp>
      <p:sp>
        <p:nvSpPr>
          <p:cNvPr name="TextBox 4" id="4"/>
          <p:cNvSpPr txBox="true"/>
          <p:nvPr/>
        </p:nvSpPr>
        <p:spPr>
          <a:xfrm rot="0">
            <a:off x="0" y="67684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test:</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tiền xử lý dữ liệu như ở train</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test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{“content”: str[], “classX”: 0|1, “classY”: 0|1, “predclassX”: 0, “predclassY”: 0, processed: False}</a:t>
            </a:r>
          </a:p>
          <a:p>
            <a:pPr algn="l">
              <a:lnSpc>
                <a:spcPts val="3899"/>
              </a:lnSpc>
              <a:spcBef>
                <a:spcPct val="0"/>
              </a:spcBef>
            </a:pP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Chuẩn bị dữ liệu</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32579" y="800579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1761349" y="4544291"/>
            <a:ext cx="15330637" cy="1118870"/>
          </a:xfrm>
          <a:prstGeom prst="rect">
            <a:avLst/>
          </a:prstGeom>
        </p:spPr>
        <p:txBody>
          <a:bodyPr anchor="t" rtlCol="false" tIns="0" lIns="0" bIns="0" rIns="0">
            <a:spAutoFit/>
          </a:bodyPr>
          <a:lstStyle/>
          <a:p>
            <a:pPr algn="ctr">
              <a:lnSpc>
                <a:spcPts val="4480"/>
              </a:lnSpc>
              <a:spcBef>
                <a:spcPct val="0"/>
              </a:spcBef>
            </a:pPr>
            <a:r>
              <a:rPr lang="en-US" b="true" sz="3200" spc="-64">
                <a:solidFill>
                  <a:srgbClr val="000000"/>
                </a:solidFill>
                <a:latin typeface="Asap Bold"/>
                <a:ea typeface="Asap Bold"/>
                <a:cs typeface="Asap Bold"/>
                <a:sym typeface="Asap Bold"/>
              </a:rPr>
              <a:t>Từ phiên bản MongoDB 5.0 trở đi không còn hỗ trợ trực tiếp hàm map-reduce, thay vào đó ta sử dụng phương pháp aggregation pipelines thay thế</a:t>
            </a:r>
          </a:p>
        </p:txBody>
      </p:sp>
      <p:grpSp>
        <p:nvGrpSpPr>
          <p:cNvPr name="Group 4" id="4"/>
          <p:cNvGrpSpPr/>
          <p:nvPr/>
        </p:nvGrpSpPr>
        <p:grpSpPr>
          <a:xfrm rot="0">
            <a:off x="7327734" y="-4222570"/>
            <a:ext cx="13267742" cy="6921093"/>
            <a:chOff x="0" y="0"/>
            <a:chExt cx="10298322" cy="5372100"/>
          </a:xfrm>
        </p:grpSpPr>
        <p:sp>
          <p:nvSpPr>
            <p:cNvPr name="Freeform 5" id="5"/>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Xây dựng các collection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0" y="3557708"/>
            <a:ext cx="8399289" cy="5656915"/>
          </a:xfrm>
          <a:custGeom>
            <a:avLst/>
            <a:gdLst/>
            <a:ahLst/>
            <a:cxnLst/>
            <a:rect r="r" b="b" t="t" l="l"/>
            <a:pathLst>
              <a:path h="5656915" w="8399289">
                <a:moveTo>
                  <a:pt x="0" y="0"/>
                </a:moveTo>
                <a:lnTo>
                  <a:pt x="8399289" y="0"/>
                </a:lnTo>
                <a:lnTo>
                  <a:pt x="8399289" y="5656915"/>
                </a:lnTo>
                <a:lnTo>
                  <a:pt x="0" y="5656915"/>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
        <p:nvSpPr>
          <p:cNvPr name="TextBox 10" id="10"/>
          <p:cNvSpPr txBox="true"/>
          <p:nvPr/>
        </p:nvSpPr>
        <p:spPr>
          <a:xfrm rot="0">
            <a:off x="9405139" y="3901124"/>
            <a:ext cx="7576661" cy="523875"/>
          </a:xfrm>
          <a:prstGeom prst="rect">
            <a:avLst/>
          </a:prstGeom>
        </p:spPr>
        <p:txBody>
          <a:bodyPr anchor="t" rtlCol="false" tIns="0" lIns="0" bIns="0" rIns="0">
            <a:spAutoFit/>
          </a:bodyPr>
          <a:lstStyle/>
          <a:p>
            <a:pPr algn="ctr">
              <a:lnSpc>
                <a:spcPts val="4200"/>
              </a:lnSpc>
              <a:spcBef>
                <a:spcPct val="0"/>
              </a:spcBef>
            </a:pPr>
            <a:r>
              <a:rPr lang="en-US" b="true" sz="3000" spc="-60">
                <a:solidFill>
                  <a:srgbClr val="000000"/>
                </a:solidFill>
                <a:latin typeface="Asap Medium"/>
                <a:ea typeface="Asap Medium"/>
                <a:cs typeface="Asap Medium"/>
                <a:sym typeface="Asap Medium"/>
              </a:rPr>
              <a:t>Mục tiêu: Đếm số lượng từ thuộc mỗi loại email</a:t>
            </a:r>
          </a:p>
        </p:txBody>
      </p:sp>
      <p:sp>
        <p:nvSpPr>
          <p:cNvPr name="TextBox 11" id="11"/>
          <p:cNvSpPr txBox="true"/>
          <p:nvPr/>
        </p:nvSpPr>
        <p:spPr>
          <a:xfrm rot="0">
            <a:off x="9405139" y="4878685"/>
            <a:ext cx="8399289" cy="1057275"/>
          </a:xfrm>
          <a:prstGeom prst="rect">
            <a:avLst/>
          </a:prstGeom>
        </p:spPr>
        <p:txBody>
          <a:bodyPr anchor="t" rtlCol="false" tIns="0" lIns="0" bIns="0" rIns="0">
            <a:spAutoFit/>
          </a:bodyPr>
          <a:lstStyle/>
          <a:p>
            <a:pPr algn="l">
              <a:lnSpc>
                <a:spcPts val="4200"/>
              </a:lnSpc>
              <a:spcBef>
                <a:spcPct val="0"/>
              </a:spcBef>
            </a:pPr>
            <a:r>
              <a:rPr lang="en-US" b="true" sz="3000" spc="-60">
                <a:solidFill>
                  <a:srgbClr val="000000"/>
                </a:solidFill>
                <a:latin typeface="Asap Medium"/>
                <a:ea typeface="Asap Medium"/>
                <a:cs typeface="Asap Medium"/>
                <a:sym typeface="Asap Medium"/>
              </a:rPr>
              <a:t>Kết quả: Số lượng từ trong từng loại email. Trong đó classX là email spam và classY là email thường.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07282"/>
            <a:ext cx="8419368" cy="6559777"/>
          </a:xfrm>
          <a:custGeom>
            <a:avLst/>
            <a:gdLst/>
            <a:ahLst/>
            <a:cxnLst/>
            <a:rect r="r" b="b" t="t" l="l"/>
            <a:pathLst>
              <a:path h="6559777" w="8419368">
                <a:moveTo>
                  <a:pt x="0" y="0"/>
                </a:moveTo>
                <a:lnTo>
                  <a:pt x="8419368" y="0"/>
                </a:lnTo>
                <a:lnTo>
                  <a:pt x="8419368" y="6559777"/>
                </a:lnTo>
                <a:lnTo>
                  <a:pt x="0" y="6559777"/>
                </a:lnTo>
                <a:lnTo>
                  <a:pt x="0" y="0"/>
                </a:lnTo>
                <a:close/>
              </a:path>
            </a:pathLst>
          </a:custGeom>
          <a:blipFill>
            <a:blip r:embed="rId2"/>
            <a:stretch>
              <a:fillRect l="0" t="-2344" r="0" b="-10500"/>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5" id="5"/>
          <p:cNvGrpSpPr/>
          <p:nvPr/>
        </p:nvGrpSpPr>
        <p:grpSpPr>
          <a:xfrm rot="0">
            <a:off x="-694761" y="575888"/>
            <a:ext cx="11019971" cy="1701967"/>
            <a:chOff x="0" y="0"/>
            <a:chExt cx="14693295" cy="2269289"/>
          </a:xfrm>
        </p:grpSpPr>
        <p:grpSp>
          <p:nvGrpSpPr>
            <p:cNvPr name="Group 6" id="6"/>
            <p:cNvGrpSpPr/>
            <p:nvPr/>
          </p:nvGrpSpPr>
          <p:grpSpPr>
            <a:xfrm rot="-10800000">
              <a:off x="0" y="0"/>
              <a:ext cx="14693295" cy="2269289"/>
              <a:chOff x="0" y="0"/>
              <a:chExt cx="34783511" cy="5372100"/>
            </a:xfrm>
          </p:grpSpPr>
          <p:sp>
            <p:nvSpPr>
              <p:cNvPr name="Freeform 7" id="7"/>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8" id="8"/>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684644" y="5748456"/>
            <a:ext cx="10917553" cy="3798798"/>
          </a:xfrm>
          <a:custGeom>
            <a:avLst/>
            <a:gdLst/>
            <a:ahLst/>
            <a:cxnLst/>
            <a:rect r="r" b="b" t="t" l="l"/>
            <a:pathLst>
              <a:path h="3798798" w="10917553">
                <a:moveTo>
                  <a:pt x="0" y="0"/>
                </a:moveTo>
                <a:lnTo>
                  <a:pt x="10917553" y="0"/>
                </a:lnTo>
                <a:lnTo>
                  <a:pt x="10917553" y="3798798"/>
                </a:lnTo>
                <a:lnTo>
                  <a:pt x="0" y="3798798"/>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
        <p:nvSpPr>
          <p:cNvPr name="TextBox 10" id="10"/>
          <p:cNvSpPr txBox="true"/>
          <p:nvPr/>
        </p:nvSpPr>
        <p:spPr>
          <a:xfrm rot="0">
            <a:off x="684644" y="3645971"/>
            <a:ext cx="16615784" cy="5238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Mục tiêu: Đếm tần suất xuất hiện của mỗi từ trong từng loại email</a:t>
            </a:r>
          </a:p>
        </p:txBody>
      </p:sp>
      <p:sp>
        <p:nvSpPr>
          <p:cNvPr name="TextBox 11" id="11"/>
          <p:cNvSpPr txBox="true"/>
          <p:nvPr/>
        </p:nvSpPr>
        <p:spPr>
          <a:xfrm rot="0">
            <a:off x="684644" y="4379396"/>
            <a:ext cx="16155308" cy="1083310"/>
          </a:xfrm>
          <a:prstGeom prst="rect">
            <a:avLst/>
          </a:prstGeom>
        </p:spPr>
        <p:txBody>
          <a:bodyPr anchor="t" rtlCol="false" tIns="0" lIns="0" bIns="0" rIns="0">
            <a:spAutoFit/>
          </a:bodyPr>
          <a:lstStyle/>
          <a:p>
            <a:pPr algn="l">
              <a:lnSpc>
                <a:spcPts val="4340"/>
              </a:lnSpc>
              <a:spcBef>
                <a:spcPct val="0"/>
              </a:spcBef>
            </a:pPr>
            <a:r>
              <a:rPr lang="en-US" sz="3100" spc="-62">
                <a:solidFill>
                  <a:srgbClr val="000000"/>
                </a:solidFill>
                <a:latin typeface="Asap"/>
                <a:ea typeface="Asap"/>
                <a:cs typeface="Asap"/>
                <a:sym typeface="Asap"/>
              </a:rPr>
              <a:t>Kết quả: Collection WordCounts chứa các documents trong đó mỗi documents chứa thông tin tần suất xuất hiện của từ trong từng loại email.</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204177" y="2845576"/>
            <a:ext cx="8296514" cy="8178755"/>
          </a:xfrm>
          <a:custGeom>
            <a:avLst/>
            <a:gdLst/>
            <a:ahLst/>
            <a:cxnLst/>
            <a:rect r="r" b="b" t="t" l="l"/>
            <a:pathLst>
              <a:path h="8178755" w="8296514">
                <a:moveTo>
                  <a:pt x="0" y="0"/>
                </a:moveTo>
                <a:lnTo>
                  <a:pt x="8296514" y="0"/>
                </a:lnTo>
                <a:lnTo>
                  <a:pt x="8296514" y="8178756"/>
                </a:lnTo>
                <a:lnTo>
                  <a:pt x="0" y="8178756"/>
                </a:lnTo>
                <a:lnTo>
                  <a:pt x="0" y="0"/>
                </a:lnTo>
                <a:close/>
              </a:path>
            </a:pathLst>
          </a:custGeom>
          <a:blipFill>
            <a:blip r:embed="rId2"/>
            <a:stretch>
              <a:fillRect l="-924" t="0" r="-924" b="-20837"/>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Freeform 8" id="8"/>
          <p:cNvSpPr/>
          <p:nvPr/>
        </p:nvSpPr>
        <p:spPr>
          <a:xfrm flipH="false" flipV="false" rot="0">
            <a:off x="1028700" y="4510976"/>
            <a:ext cx="3940494" cy="908446"/>
          </a:xfrm>
          <a:custGeom>
            <a:avLst/>
            <a:gdLst/>
            <a:ahLst/>
            <a:cxnLst/>
            <a:rect r="r" b="b" t="t" l="l"/>
            <a:pathLst>
              <a:path h="908446" w="3940494">
                <a:moveTo>
                  <a:pt x="0" y="0"/>
                </a:moveTo>
                <a:lnTo>
                  <a:pt x="3940494" y="0"/>
                </a:lnTo>
                <a:lnTo>
                  <a:pt x="3940494" y="908446"/>
                </a:lnTo>
                <a:lnTo>
                  <a:pt x="0" y="908446"/>
                </a:lnTo>
                <a:lnTo>
                  <a:pt x="0" y="0"/>
                </a:lnTo>
                <a:close/>
              </a:path>
            </a:pathLst>
          </a:custGeom>
          <a:blipFill>
            <a:blip r:embed="rId2"/>
            <a:stretch>
              <a:fillRect l="0" t="-9861" r="0" b="0"/>
            </a:stretch>
          </a:blipFill>
        </p:spPr>
      </p:sp>
      <p:sp>
        <p:nvSpPr>
          <p:cNvPr name="Freeform 9" id="9"/>
          <p:cNvSpPr/>
          <p:nvPr/>
        </p:nvSpPr>
        <p:spPr>
          <a:xfrm flipH="false" flipV="false" rot="0">
            <a:off x="778283" y="5667881"/>
            <a:ext cx="5940703" cy="927162"/>
          </a:xfrm>
          <a:custGeom>
            <a:avLst/>
            <a:gdLst/>
            <a:ahLst/>
            <a:cxnLst/>
            <a:rect r="r" b="b" t="t" l="l"/>
            <a:pathLst>
              <a:path h="927162" w="5940703">
                <a:moveTo>
                  <a:pt x="0" y="0"/>
                </a:moveTo>
                <a:lnTo>
                  <a:pt x="5940703" y="0"/>
                </a:lnTo>
                <a:lnTo>
                  <a:pt x="5940703" y="927162"/>
                </a:lnTo>
                <a:lnTo>
                  <a:pt x="0" y="927162"/>
                </a:lnTo>
                <a:lnTo>
                  <a:pt x="0" y="0"/>
                </a:lnTo>
                <a:close/>
              </a:path>
            </a:pathLst>
          </a:custGeom>
          <a:blipFill>
            <a:blip r:embed="rId3"/>
            <a:stretch>
              <a:fillRect l="0" t="0" r="0" b="0"/>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Thực hiện dự đoán</a:t>
            </a:r>
          </a:p>
        </p:txBody>
      </p:sp>
      <p:sp>
        <p:nvSpPr>
          <p:cNvPr name="TextBox 11" id="11"/>
          <p:cNvSpPr txBox="true"/>
          <p:nvPr/>
        </p:nvSpPr>
        <p:spPr>
          <a:xfrm rot="0">
            <a:off x="409933" y="2961029"/>
            <a:ext cx="11706999" cy="2124313"/>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Các bước thực hiện</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Truy xuất tần suất xuất hiện của từng từ trong collection WordCounts</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Tính xác suất với công thức (sử dụng add-one smoothing)</a:t>
            </a:r>
          </a:p>
          <a:p>
            <a:pPr algn="l">
              <a:lnSpc>
                <a:spcPts val="4200"/>
              </a:lnSpc>
              <a:spcBef>
                <a:spcPct val="0"/>
              </a:spcBef>
            </a:pPr>
          </a:p>
        </p:txBody>
      </p:sp>
      <p:sp>
        <p:nvSpPr>
          <p:cNvPr name="TextBox 12" id="12"/>
          <p:cNvSpPr txBox="true"/>
          <p:nvPr/>
        </p:nvSpPr>
        <p:spPr>
          <a:xfrm rot="0">
            <a:off x="409933" y="6776827"/>
            <a:ext cx="15022414" cy="1057394"/>
          </a:xfrm>
          <a:prstGeom prst="rect">
            <a:avLst/>
          </a:prstGeom>
        </p:spPr>
        <p:txBody>
          <a:bodyPr anchor="t" rtlCol="false" tIns="0" lIns="0" bIns="0" rIns="0">
            <a:spAutoFit/>
          </a:bodyPr>
          <a:lstStyle/>
          <a:p>
            <a:pPr algn="ctr">
              <a:lnSpc>
                <a:spcPts val="4200"/>
              </a:lnSpc>
            </a:pPr>
          </a:p>
          <a:p>
            <a:pPr algn="ctr"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Tổng hợp xác suất log của tất cả các từ trong tài liệu để tính tổng xác suất log cho mỗi lớp</a:t>
            </a:r>
          </a:p>
        </p:txBody>
      </p:sp>
      <p:sp>
        <p:nvSpPr>
          <p:cNvPr name="TextBox 13" id="13"/>
          <p:cNvSpPr txBox="true"/>
          <p:nvPr/>
        </p:nvSpPr>
        <p:spPr>
          <a:xfrm rot="0">
            <a:off x="409933" y="7919946"/>
            <a:ext cx="14884897" cy="1057394"/>
          </a:xfrm>
          <a:prstGeom prst="rect">
            <a:avLst/>
          </a:prstGeom>
        </p:spPr>
        <p:txBody>
          <a:bodyPr anchor="t" rtlCol="false" tIns="0" lIns="0" bIns="0" rIns="0">
            <a:spAutoFit/>
          </a:bodyPr>
          <a:lstStyle/>
          <a:p>
            <a:pPr algn="just">
              <a:lnSpc>
                <a:spcPts val="4200"/>
              </a:lnSpc>
            </a:pPr>
          </a:p>
          <a:p>
            <a:pPr algn="just" marL="647702" indent="-323851" lvl="1">
              <a:lnSpc>
                <a:spcPts val="4200"/>
              </a:lnSpc>
              <a:spcBef>
                <a:spcPct val="0"/>
              </a:spcBef>
              <a:buFont typeface="Arial"/>
              <a:buChar char="•"/>
            </a:pPr>
            <a:r>
              <a:rPr lang="en-US" sz="3000" spc="-60">
                <a:solidFill>
                  <a:srgbClr val="000000"/>
                </a:solidFill>
                <a:latin typeface="Asap"/>
                <a:ea typeface="Asap"/>
                <a:cs typeface="Asap"/>
                <a:sym typeface="Asap"/>
              </a:rPr>
              <a:t>Kết quả: Trả về dự đoán: 1 (spam) nếu xác suất log của spam lớn hơn, ngược lại là 0 (ham)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10105941" y="4281482"/>
            <a:ext cx="7944007" cy="5694800"/>
          </a:xfrm>
          <a:custGeom>
            <a:avLst/>
            <a:gdLst/>
            <a:ahLst/>
            <a:cxnLst/>
            <a:rect r="r" b="b" t="t" l="l"/>
            <a:pathLst>
              <a:path h="5694800" w="7944007">
                <a:moveTo>
                  <a:pt x="0" y="0"/>
                </a:moveTo>
                <a:lnTo>
                  <a:pt x="7944007" y="0"/>
                </a:lnTo>
                <a:lnTo>
                  <a:pt x="7944007" y="5694800"/>
                </a:lnTo>
                <a:lnTo>
                  <a:pt x="0" y="5694800"/>
                </a:lnTo>
                <a:lnTo>
                  <a:pt x="0" y="0"/>
                </a:lnTo>
                <a:close/>
              </a:path>
            </a:pathLst>
          </a:custGeom>
          <a:blipFill>
            <a:blip r:embed="rId2"/>
            <a:stretch>
              <a:fillRect l="0" t="0" r="0" b="0"/>
            </a:stretch>
          </a:blipFill>
        </p:spPr>
      </p:sp>
      <p:sp>
        <p:nvSpPr>
          <p:cNvPr name="Freeform 9" id="9"/>
          <p:cNvSpPr/>
          <p:nvPr/>
        </p:nvSpPr>
        <p:spPr>
          <a:xfrm flipH="false" flipV="false" rot="0">
            <a:off x="477776" y="2848154"/>
            <a:ext cx="10377685" cy="3614213"/>
          </a:xfrm>
          <a:custGeom>
            <a:avLst/>
            <a:gdLst/>
            <a:ahLst/>
            <a:cxnLst/>
            <a:rect r="r" b="b" t="t" l="l"/>
            <a:pathLst>
              <a:path h="3614213" w="10377685">
                <a:moveTo>
                  <a:pt x="0" y="0"/>
                </a:moveTo>
                <a:lnTo>
                  <a:pt x="10377685" y="0"/>
                </a:lnTo>
                <a:lnTo>
                  <a:pt x="10377685" y="3614212"/>
                </a:lnTo>
                <a:lnTo>
                  <a:pt x="0" y="3614212"/>
                </a:lnTo>
                <a:lnTo>
                  <a:pt x="0" y="0"/>
                </a:lnTo>
                <a:close/>
              </a:path>
            </a:pathLst>
          </a:custGeom>
          <a:blipFill>
            <a:blip r:embed="rId3"/>
            <a:stretch>
              <a:fillRect l="0" t="0" r="-4730" b="-1884"/>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498449" y="3071665"/>
            <a:ext cx="9826761" cy="5392435"/>
          </a:xfrm>
          <a:custGeom>
            <a:avLst/>
            <a:gdLst/>
            <a:ahLst/>
            <a:cxnLst/>
            <a:rect r="r" b="b" t="t" l="l"/>
            <a:pathLst>
              <a:path h="5392435" w="9826761">
                <a:moveTo>
                  <a:pt x="0" y="0"/>
                </a:moveTo>
                <a:lnTo>
                  <a:pt x="9826761" y="0"/>
                </a:lnTo>
                <a:lnTo>
                  <a:pt x="9826761" y="5392435"/>
                </a:lnTo>
                <a:lnTo>
                  <a:pt x="0" y="5392435"/>
                </a:lnTo>
                <a:lnTo>
                  <a:pt x="0" y="0"/>
                </a:lnTo>
                <a:close/>
              </a:path>
            </a:pathLst>
          </a:custGeom>
          <a:blipFill>
            <a:blip r:embed="rId2"/>
            <a:stretch>
              <a:fillRect l="0" t="0" r="0" b="0"/>
            </a:stretch>
          </a:blipFill>
        </p:spPr>
      </p:sp>
      <p:sp>
        <p:nvSpPr>
          <p:cNvPr name="Freeform 9" id="9"/>
          <p:cNvSpPr/>
          <p:nvPr/>
        </p:nvSpPr>
        <p:spPr>
          <a:xfrm flipH="false" flipV="false" rot="0">
            <a:off x="8576148" y="4994195"/>
            <a:ext cx="9408062" cy="4939233"/>
          </a:xfrm>
          <a:custGeom>
            <a:avLst/>
            <a:gdLst/>
            <a:ahLst/>
            <a:cxnLst/>
            <a:rect r="r" b="b" t="t" l="l"/>
            <a:pathLst>
              <a:path h="4939233" w="9408062">
                <a:moveTo>
                  <a:pt x="0" y="0"/>
                </a:moveTo>
                <a:lnTo>
                  <a:pt x="9408063" y="0"/>
                </a:lnTo>
                <a:lnTo>
                  <a:pt x="9408063" y="4939233"/>
                </a:lnTo>
                <a:lnTo>
                  <a:pt x="0" y="4939233"/>
                </a:lnTo>
                <a:lnTo>
                  <a:pt x="0" y="0"/>
                </a:lnTo>
                <a:close/>
              </a:path>
            </a:pathLst>
          </a:custGeom>
          <a:blipFill>
            <a:blip r:embed="rId3"/>
            <a:stretch>
              <a:fillRect l="0" t="0" r="0" b="0"/>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85850"/>
            <a:ext cx="14524365" cy="1158875"/>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Tổng quan về dữ liệu lớn</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Khái niệm</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Đặc trưng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MongoDB</a:t>
            </a:r>
          </a:p>
        </p:txBody>
      </p:sp>
      <p:sp>
        <p:nvSpPr>
          <p:cNvPr name="TextBox 27" id="27"/>
          <p:cNvSpPr txBox="true"/>
          <p:nvPr/>
        </p:nvSpPr>
        <p:spPr>
          <a:xfrm rot="0">
            <a:off x="12845846" y="5703411"/>
            <a:ext cx="3379660"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Mapreduce MongoDB</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2909" y="2296160"/>
            <a:ext cx="5012326" cy="1659429"/>
          </a:xfrm>
          <a:prstGeom prst="rect">
            <a:avLst/>
          </a:prstGeom>
        </p:spPr>
        <p:txBody>
          <a:bodyPr anchor="t" rtlCol="false" tIns="0" lIns="0" bIns="0" rIns="0">
            <a:spAutoFit/>
          </a:bodyPr>
          <a:lstStyle/>
          <a:p>
            <a:pPr algn="l">
              <a:lnSpc>
                <a:spcPts val="6747"/>
              </a:lnSpc>
            </a:pPr>
            <a:r>
              <a:rPr lang="en-US" sz="4819" b="true">
                <a:solidFill>
                  <a:srgbClr val="1836B2"/>
                </a:solidFill>
                <a:latin typeface="Asap Bold"/>
                <a:ea typeface="Asap Bold"/>
                <a:cs typeface="Asap Bold"/>
                <a:sym typeface="Asap Bold"/>
              </a:rPr>
              <a:t>Kết luận</a:t>
            </a:r>
          </a:p>
          <a:p>
            <a:pPr algn="l" marL="0" indent="0" lvl="0">
              <a:lnSpc>
                <a:spcPts val="6672"/>
              </a:lnSpc>
              <a:spcBef>
                <a:spcPct val="0"/>
              </a:spcBef>
            </a:pPr>
          </a:p>
        </p:txBody>
      </p:sp>
      <p:grpSp>
        <p:nvGrpSpPr>
          <p:cNvPr name="Group 3" id="3"/>
          <p:cNvGrpSpPr/>
          <p:nvPr/>
        </p:nvGrpSpPr>
        <p:grpSpPr>
          <a:xfrm rot="0">
            <a:off x="0" y="9305925"/>
            <a:ext cx="19280880" cy="1312977"/>
            <a:chOff x="0" y="0"/>
            <a:chExt cx="25707840" cy="1750636"/>
          </a:xfrm>
        </p:grpSpPr>
        <p:grpSp>
          <p:nvGrpSpPr>
            <p:cNvPr name="Group 4" id="4"/>
            <p:cNvGrpSpPr/>
            <p:nvPr/>
          </p:nvGrpSpPr>
          <p:grpSpPr>
            <a:xfrm rot="5400000">
              <a:off x="13125860" y="-10831345"/>
              <a:ext cx="1750636" cy="23413325"/>
              <a:chOff x="0" y="0"/>
              <a:chExt cx="3130550" cy="41868551"/>
            </a:xfrm>
          </p:grpSpPr>
          <p:sp>
            <p:nvSpPr>
              <p:cNvPr name="Freeform 5" id="5"/>
              <p:cNvSpPr/>
              <p:nvPr/>
            </p:nvSpPr>
            <p:spPr>
              <a:xfrm flipH="false" flipV="false" rot="0">
                <a:off x="0" y="0"/>
                <a:ext cx="3130550" cy="41868551"/>
              </a:xfrm>
              <a:custGeom>
                <a:avLst/>
                <a:gdLst/>
                <a:ahLst/>
                <a:cxnLst/>
                <a:rect r="r" b="b" t="t" l="l"/>
                <a:pathLst>
                  <a:path h="41868551" w="3130550">
                    <a:moveTo>
                      <a:pt x="0" y="1123950"/>
                    </a:moveTo>
                    <a:lnTo>
                      <a:pt x="0" y="41868551"/>
                    </a:lnTo>
                    <a:lnTo>
                      <a:pt x="3130550" y="41868551"/>
                    </a:lnTo>
                    <a:lnTo>
                      <a:pt x="3130550" y="0"/>
                    </a:lnTo>
                    <a:close/>
                  </a:path>
                </a:pathLst>
              </a:custGeom>
              <a:solidFill>
                <a:srgbClr val="1836B2"/>
              </a:solidFill>
            </p:spPr>
          </p:sp>
        </p:grpSp>
        <p:sp>
          <p:nvSpPr>
            <p:cNvPr name="Freeform 6" id="6"/>
            <p:cNvSpPr/>
            <p:nvPr/>
          </p:nvSpPr>
          <p:spPr>
            <a:xfrm flipH="false" flipV="false" rot="0">
              <a:off x="0" y="0"/>
              <a:ext cx="3066088" cy="1750636"/>
            </a:xfrm>
            <a:custGeom>
              <a:avLst/>
              <a:gdLst/>
              <a:ahLst/>
              <a:cxnLst/>
              <a:rect r="r" b="b" t="t" l="l"/>
              <a:pathLst>
                <a:path h="1750636" w="3066088">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sp>
        <p:nvSpPr>
          <p:cNvPr name="TextBox 7" id="7"/>
          <p:cNvSpPr txBox="true"/>
          <p:nvPr/>
        </p:nvSpPr>
        <p:spPr>
          <a:xfrm rot="0">
            <a:off x="5975713" y="2362835"/>
            <a:ext cx="9163359" cy="1113790"/>
          </a:xfrm>
          <a:prstGeom prst="rect">
            <a:avLst/>
          </a:prstGeom>
        </p:spPr>
        <p:txBody>
          <a:bodyPr anchor="t" rtlCol="false" tIns="0" lIns="0" bIns="0" rIns="0">
            <a:spAutoFit/>
          </a:bodyPr>
          <a:lstStyle/>
          <a:p>
            <a:pPr algn="ctr">
              <a:lnSpc>
                <a:spcPts val="2990"/>
              </a:lnSpc>
            </a:pPr>
            <a:r>
              <a:rPr lang="en-US" b="true" sz="2300">
                <a:solidFill>
                  <a:srgbClr val="000000"/>
                </a:solidFill>
                <a:latin typeface="Asap Bold"/>
                <a:ea typeface="Asap Bold"/>
                <a:cs typeface="Asap Bold"/>
                <a:sym typeface="Asap Bold"/>
              </a:rPr>
              <a:t>       Báo cáo phân tích quá trình thực hiện map-reduce thực hiện thuật toán học máy Naïve Bayes để phân loại email spam. Tuy nhiên nhóm mới chỉ thực hiện trên bộ dữ liệu nhỏ để demo cho đề tài.</a:t>
            </a:r>
          </a:p>
        </p:txBody>
      </p:sp>
      <p:sp>
        <p:nvSpPr>
          <p:cNvPr name="AutoShape 8" id="8"/>
          <p:cNvSpPr/>
          <p:nvPr/>
        </p:nvSpPr>
        <p:spPr>
          <a:xfrm flipH="true">
            <a:off x="5975713" y="3738562"/>
            <a:ext cx="10351403" cy="0"/>
          </a:xfrm>
          <a:prstGeom prst="line">
            <a:avLst/>
          </a:prstGeom>
          <a:ln cap="rnd" w="47625">
            <a:solidFill>
              <a:srgbClr val="86C7ED"/>
            </a:solidFill>
            <a:prstDash val="sysDot"/>
            <a:headEnd type="none" len="sm" w="sm"/>
            <a:tailEnd type="none" len="sm" w="sm"/>
          </a:ln>
        </p:spPr>
      </p:sp>
      <p:sp>
        <p:nvSpPr>
          <p:cNvPr name="TextBox 9" id="9"/>
          <p:cNvSpPr txBox="true"/>
          <p:nvPr/>
        </p:nvSpPr>
        <p:spPr>
          <a:xfrm rot="0">
            <a:off x="6051433" y="4976869"/>
            <a:ext cx="10351403" cy="1490211"/>
          </a:xfrm>
          <a:prstGeom prst="rect">
            <a:avLst/>
          </a:prstGeom>
        </p:spPr>
        <p:txBody>
          <a:bodyPr anchor="t" rtlCol="false" tIns="0" lIns="0" bIns="0" rIns="0">
            <a:spAutoFit/>
          </a:bodyPr>
          <a:lstStyle/>
          <a:p>
            <a:pPr algn="l">
              <a:lnSpc>
                <a:spcPts val="2992"/>
              </a:lnSpc>
            </a:pPr>
            <a:r>
              <a:rPr lang="en-US" sz="2301" b="true">
                <a:solidFill>
                  <a:srgbClr val="000000"/>
                </a:solidFill>
                <a:latin typeface="Asap Bold"/>
                <a:ea typeface="Asap Bold"/>
                <a:cs typeface="Asap Bold"/>
                <a:sym typeface="Asap Bold"/>
              </a:rPr>
              <a:t>       Áp dụng thêm các kiến thức hoặc công nghệ khác như Hadoop, Spark… để có thể cải tiến và xây dựng hệ thống phân loại với dữ liệu lớn hơn hoặc trong lĩnh vực khác.</a:t>
            </a:r>
          </a:p>
          <a:p>
            <a:pPr algn="l">
              <a:lnSpc>
                <a:spcPts val="2992"/>
              </a:lnSpc>
            </a:pPr>
          </a:p>
        </p:txBody>
      </p:sp>
      <p:sp>
        <p:nvSpPr>
          <p:cNvPr name="TextBox 10" id="10"/>
          <p:cNvSpPr txBox="true"/>
          <p:nvPr/>
        </p:nvSpPr>
        <p:spPr>
          <a:xfrm rot="0">
            <a:off x="6051433" y="6952240"/>
            <a:ext cx="10351403" cy="744777"/>
          </a:xfrm>
          <a:prstGeom prst="rect">
            <a:avLst/>
          </a:prstGeom>
        </p:spPr>
        <p:txBody>
          <a:bodyPr anchor="t" rtlCol="false" tIns="0" lIns="0" bIns="0" rIns="0">
            <a:spAutoFit/>
          </a:bodyPr>
          <a:lstStyle/>
          <a:p>
            <a:pPr algn="l">
              <a:lnSpc>
                <a:spcPts val="2992"/>
              </a:lnSpc>
            </a:pPr>
            <a:r>
              <a:rPr lang="en-US" b="true" sz="2301">
                <a:solidFill>
                  <a:srgbClr val="000000"/>
                </a:solidFill>
                <a:latin typeface="Asap Bold"/>
                <a:ea typeface="Asap Bold"/>
                <a:cs typeface="Asap Bold"/>
                <a:sym typeface="Asap Bold"/>
              </a:rPr>
              <a:t>      Cải thiện thuật toán hoặc tăng cường bộ dữ liệu để có thể phân loại đạt độ chính xác cao hơn.</a:t>
            </a:r>
          </a:p>
        </p:txBody>
      </p:sp>
      <p:sp>
        <p:nvSpPr>
          <p:cNvPr name="AutoShape 11" id="11"/>
          <p:cNvSpPr/>
          <p:nvPr/>
        </p:nvSpPr>
        <p:spPr>
          <a:xfrm flipH="true">
            <a:off x="6051433" y="7963717"/>
            <a:ext cx="10351403" cy="0"/>
          </a:xfrm>
          <a:prstGeom prst="line">
            <a:avLst/>
          </a:prstGeom>
          <a:ln cap="rnd" w="57150">
            <a:solidFill>
              <a:srgbClr val="86C7ED"/>
            </a:solidFill>
            <a:prstDash val="sysDot"/>
            <a:headEnd type="none" len="sm" w="sm"/>
            <a:tailEnd type="none" len="sm" w="sm"/>
          </a:ln>
        </p:spPr>
      </p:sp>
      <p:sp>
        <p:nvSpPr>
          <p:cNvPr name="AutoShape 12" id="12"/>
          <p:cNvSpPr/>
          <p:nvPr/>
        </p:nvSpPr>
        <p:spPr>
          <a:xfrm flipH="true" flipV="true">
            <a:off x="5899993" y="6225773"/>
            <a:ext cx="10427123" cy="0"/>
          </a:xfrm>
          <a:prstGeom prst="line">
            <a:avLst/>
          </a:prstGeom>
          <a:ln cap="rnd" w="66675">
            <a:solidFill>
              <a:srgbClr val="86C7ED"/>
            </a:solidFill>
            <a:prstDash val="sysDot"/>
            <a:headEnd type="none" len="sm" w="sm"/>
            <a:tailEnd type="none" len="sm" w="sm"/>
          </a:ln>
        </p:spPr>
      </p:sp>
      <p:sp>
        <p:nvSpPr>
          <p:cNvPr name="TextBox 13" id="13"/>
          <p:cNvSpPr txBox="true"/>
          <p:nvPr/>
        </p:nvSpPr>
        <p:spPr>
          <a:xfrm rot="0">
            <a:off x="642909" y="4910194"/>
            <a:ext cx="4722042" cy="829945"/>
          </a:xfrm>
          <a:prstGeom prst="rect">
            <a:avLst/>
          </a:prstGeom>
        </p:spPr>
        <p:txBody>
          <a:bodyPr anchor="t" rtlCol="false" tIns="0" lIns="0" bIns="0" rIns="0">
            <a:spAutoFit/>
          </a:bodyPr>
          <a:lstStyle/>
          <a:p>
            <a:pPr algn="l" marL="0" indent="0" lvl="0">
              <a:lnSpc>
                <a:spcPts val="6754"/>
              </a:lnSpc>
              <a:spcBef>
                <a:spcPct val="0"/>
              </a:spcBef>
            </a:pPr>
            <a:r>
              <a:rPr lang="en-US" b="true" sz="4824">
                <a:solidFill>
                  <a:srgbClr val="1836B2"/>
                </a:solidFill>
                <a:latin typeface="Asap Bold"/>
                <a:ea typeface="Asap Bold"/>
                <a:cs typeface="Asap Bold"/>
                <a:sym typeface="Asap Bold"/>
              </a:rPr>
              <a:t>Hướng phát triển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sp>
        <p:nvSpPr>
          <p:cNvPr name="Freeform 2" id="2"/>
          <p:cNvSpPr/>
          <p:nvPr/>
        </p:nvSpPr>
        <p:spPr>
          <a:xfrm flipH="false" flipV="false" rot="0">
            <a:off x="12834808" y="-205809"/>
            <a:ext cx="6044632" cy="3451286"/>
          </a:xfrm>
          <a:custGeom>
            <a:avLst/>
            <a:gdLst/>
            <a:ahLst/>
            <a:cxnLst/>
            <a:rect r="r" b="b" t="t" l="l"/>
            <a:pathLst>
              <a:path h="3451286" w="6044632">
                <a:moveTo>
                  <a:pt x="0" y="0"/>
                </a:moveTo>
                <a:lnTo>
                  <a:pt x="6044632" y="0"/>
                </a:lnTo>
                <a:lnTo>
                  <a:pt x="6044632" y="3451287"/>
                </a:lnTo>
                <a:lnTo>
                  <a:pt x="0" y="3451287"/>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3" id="3"/>
          <p:cNvSpPr/>
          <p:nvPr/>
        </p:nvSpPr>
        <p:spPr>
          <a:xfrm flipH="true" flipV="false" rot="0">
            <a:off x="-590291" y="6724549"/>
            <a:ext cx="6630572" cy="3785839"/>
          </a:xfrm>
          <a:custGeom>
            <a:avLst/>
            <a:gdLst/>
            <a:ahLst/>
            <a:cxnLst/>
            <a:rect r="r" b="b" t="t" l="l"/>
            <a:pathLst>
              <a:path h="3785839" w="6630572">
                <a:moveTo>
                  <a:pt x="6630572" y="0"/>
                </a:moveTo>
                <a:lnTo>
                  <a:pt x="0" y="0"/>
                </a:lnTo>
                <a:lnTo>
                  <a:pt x="0" y="3785839"/>
                </a:lnTo>
                <a:lnTo>
                  <a:pt x="6630572" y="3785839"/>
                </a:lnTo>
                <a:lnTo>
                  <a:pt x="6630572"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4439274" y="4083435"/>
            <a:ext cx="9409452"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FFFFFF"/>
                </a:solidFill>
                <a:latin typeface="Asap Semi-Bold"/>
                <a:ea typeface="Asap Semi-Bold"/>
                <a:cs typeface="Asap Semi-Bold"/>
                <a:sym typeface="Asap Semi-Bold"/>
              </a:rPr>
              <a:t>Thank you!</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TextBox 4" id="4"/>
          <p:cNvSpPr txBox="true"/>
          <p:nvPr/>
        </p:nvSpPr>
        <p:spPr>
          <a:xfrm rot="0">
            <a:off x="261101" y="4611462"/>
            <a:ext cx="10461837" cy="1485900"/>
          </a:xfrm>
          <a:prstGeom prst="rect">
            <a:avLst/>
          </a:prstGeom>
        </p:spPr>
        <p:txBody>
          <a:bodyPr anchor="t" rtlCol="false" tIns="0" lIns="0" bIns="0" rIns="0">
            <a:spAutoFit/>
          </a:bodyPr>
          <a:lstStyle/>
          <a:p>
            <a:pPr algn="l">
              <a:lnSpc>
                <a:spcPts val="3900"/>
              </a:lnSpc>
            </a:pPr>
            <a:r>
              <a:rPr lang="en-US" sz="3000" spc="-60">
                <a:solidFill>
                  <a:srgbClr val="000000"/>
                </a:solidFill>
                <a:latin typeface="Asap"/>
                <a:ea typeface="Asap"/>
                <a:cs typeface="Asap"/>
                <a:sym typeface="Asap"/>
              </a:rPr>
              <a:t>Dữ liệu lớn là một lĩnh vực chuyên về phân tích, xử lý và lưu trữ lượng lớn các tập dữ liệu liên tục đến từ nhiều nguồn khác nhau</a:t>
            </a:r>
          </a:p>
          <a:p>
            <a:pPr algn="l" marL="0" indent="0" lvl="0">
              <a:lnSpc>
                <a:spcPts val="3900"/>
              </a:lnSpc>
              <a:spcBef>
                <a:spcPct val="0"/>
              </a:spcBef>
            </a:pPr>
          </a:p>
        </p:txBody>
      </p:sp>
      <p:grpSp>
        <p:nvGrpSpPr>
          <p:cNvPr name="Group 5" id="5"/>
          <p:cNvGrpSpPr/>
          <p:nvPr/>
        </p:nvGrpSpPr>
        <p:grpSpPr>
          <a:xfrm rot="0">
            <a:off x="-1086844" y="0"/>
            <a:ext cx="9273883" cy="1701967"/>
            <a:chOff x="0" y="0"/>
            <a:chExt cx="12365178" cy="2269289"/>
          </a:xfrm>
        </p:grpSpPr>
        <p:grpSp>
          <p:nvGrpSpPr>
            <p:cNvPr name="Group 6" id="6"/>
            <p:cNvGrpSpPr/>
            <p:nvPr/>
          </p:nvGrpSpPr>
          <p:grpSpPr>
            <a:xfrm rot="-10800000">
              <a:off x="0" y="0"/>
              <a:ext cx="12365178" cy="2269289"/>
              <a:chOff x="0" y="0"/>
              <a:chExt cx="29272148" cy="5372100"/>
            </a:xfrm>
          </p:grpSpPr>
          <p:sp>
            <p:nvSpPr>
              <p:cNvPr name="Freeform 7" id="7"/>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8" id="8"/>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9" id="9"/>
          <p:cNvSpPr txBox="true"/>
          <p:nvPr/>
        </p:nvSpPr>
        <p:spPr>
          <a:xfrm rot="0">
            <a:off x="261101" y="6425893"/>
            <a:ext cx="10461837" cy="15906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Dữ liệu lớn yêu cầu một tập các kỹ thuật và công nghệ được tích hợp theo hình thức mới để khai phá từ tập dữ liệu đa dạng, phức tạp, và có quy mô lớn</a:t>
            </a:r>
          </a:p>
        </p:txBody>
      </p:sp>
      <p:grpSp>
        <p:nvGrpSpPr>
          <p:cNvPr name="Group 10" id="10"/>
          <p:cNvGrpSpPr/>
          <p:nvPr/>
        </p:nvGrpSpPr>
        <p:grpSpPr>
          <a:xfrm rot="0">
            <a:off x="0" y="2032867"/>
            <a:ext cx="5492020" cy="1549866"/>
            <a:chOff x="0" y="0"/>
            <a:chExt cx="7322694" cy="2066488"/>
          </a:xfrm>
        </p:grpSpPr>
        <p:grpSp>
          <p:nvGrpSpPr>
            <p:cNvPr name="Group 11" id="11"/>
            <p:cNvGrpSpPr/>
            <p:nvPr/>
          </p:nvGrpSpPr>
          <p:grpSpPr>
            <a:xfrm rot="0">
              <a:off x="0" y="0"/>
              <a:ext cx="7322694" cy="2066488"/>
              <a:chOff x="0" y="0"/>
              <a:chExt cx="19765814" cy="5372100"/>
            </a:xfrm>
          </p:grpSpPr>
          <p:sp>
            <p:nvSpPr>
              <p:cNvPr name="Freeform 12" id="12"/>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3" id="13"/>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Khái niệm</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1086844" y="0"/>
            <a:ext cx="9273883" cy="1701967"/>
            <a:chOff x="0" y="0"/>
            <a:chExt cx="12365178" cy="2269289"/>
          </a:xfrm>
        </p:grpSpPr>
        <p:grpSp>
          <p:nvGrpSpPr>
            <p:cNvPr name="Group 5" id="5"/>
            <p:cNvGrpSpPr/>
            <p:nvPr/>
          </p:nvGrpSpPr>
          <p:grpSpPr>
            <a:xfrm rot="-10800000">
              <a:off x="0" y="0"/>
              <a:ext cx="12365178" cy="2269289"/>
              <a:chOff x="0" y="0"/>
              <a:chExt cx="29272148" cy="5372100"/>
            </a:xfrm>
          </p:grpSpPr>
          <p:sp>
            <p:nvSpPr>
              <p:cNvPr name="Freeform 6" id="6"/>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7" id="7"/>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8" id="8"/>
          <p:cNvSpPr txBox="true"/>
          <p:nvPr/>
        </p:nvSpPr>
        <p:spPr>
          <a:xfrm rot="0">
            <a:off x="825511" y="2759337"/>
            <a:ext cx="4535867" cy="447675"/>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Đặc trưng</a:t>
            </a:r>
          </a:p>
        </p:txBody>
      </p:sp>
      <p:sp>
        <p:nvSpPr>
          <p:cNvPr name="TextBox 9" id="9"/>
          <p:cNvSpPr txBox="true"/>
          <p:nvPr/>
        </p:nvSpPr>
        <p:spPr>
          <a:xfrm rot="0">
            <a:off x="0" y="5182740"/>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Được sinh ra liên tục (Velocity)</a:t>
            </a:r>
          </a:p>
        </p:txBody>
      </p:sp>
      <p:sp>
        <p:nvSpPr>
          <p:cNvPr name="TextBox 10" id="10"/>
          <p:cNvSpPr txBox="true"/>
          <p:nvPr/>
        </p:nvSpPr>
        <p:spPr>
          <a:xfrm rot="0">
            <a:off x="0" y="4243882"/>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Khối lượng lớn (Volume)</a:t>
            </a:r>
          </a:p>
        </p:txBody>
      </p:sp>
      <p:sp>
        <p:nvSpPr>
          <p:cNvPr name="TextBox 11" id="11"/>
          <p:cNvSpPr txBox="true"/>
          <p:nvPr/>
        </p:nvSpPr>
        <p:spPr>
          <a:xfrm rot="0">
            <a:off x="0" y="6121598"/>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Nhiều kiểu định dạng khác nhau (Variety)</a:t>
            </a:r>
          </a:p>
        </p:txBody>
      </p:sp>
      <p:sp>
        <p:nvSpPr>
          <p:cNvPr name="TextBox 12" id="12"/>
          <p:cNvSpPr txBox="true"/>
          <p:nvPr/>
        </p:nvSpPr>
        <p:spPr>
          <a:xfrm rot="0">
            <a:off x="0" y="7026473"/>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Độ nhiễu càng cao thì giá trị mang lại càng ít (Veracity)</a:t>
            </a:r>
          </a:p>
        </p:txBody>
      </p:sp>
      <p:sp>
        <p:nvSpPr>
          <p:cNvPr name="TextBox 13" id="13"/>
          <p:cNvSpPr txBox="true"/>
          <p:nvPr/>
        </p:nvSpPr>
        <p:spPr>
          <a:xfrm rot="0">
            <a:off x="0" y="8007548"/>
            <a:ext cx="12846266" cy="9906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Thời gian chuyển đổi dữ liệu thành thông tin ảnh hưởng đến giá trị thu được (Value)</a:t>
            </a:r>
          </a:p>
        </p:txBody>
      </p:sp>
      <p:grpSp>
        <p:nvGrpSpPr>
          <p:cNvPr name="Group 14" id="14"/>
          <p:cNvGrpSpPr/>
          <p:nvPr/>
        </p:nvGrpSpPr>
        <p:grpSpPr>
          <a:xfrm rot="0">
            <a:off x="0" y="2032867"/>
            <a:ext cx="5492020" cy="1549866"/>
            <a:chOff x="0" y="0"/>
            <a:chExt cx="7322694" cy="2066488"/>
          </a:xfrm>
        </p:grpSpPr>
        <p:grpSp>
          <p:nvGrpSpPr>
            <p:cNvPr name="Group 15" id="15"/>
            <p:cNvGrpSpPr/>
            <p:nvPr/>
          </p:nvGrpSpPr>
          <p:grpSpPr>
            <a:xfrm rot="0">
              <a:off x="0" y="0"/>
              <a:ext cx="7322694" cy="2066488"/>
              <a:chOff x="0" y="0"/>
              <a:chExt cx="19765814" cy="5372100"/>
            </a:xfrm>
          </p:grpSpPr>
          <p:sp>
            <p:nvSpPr>
              <p:cNvPr name="Freeform 16" id="1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7" id="1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Đặc trưng</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9273883" cy="1701967"/>
            <a:chOff x="0" y="0"/>
            <a:chExt cx="12365178" cy="2269289"/>
          </a:xfrm>
        </p:grpSpPr>
        <p:grpSp>
          <p:nvGrpSpPr>
            <p:cNvPr name="Group 3" id="3"/>
            <p:cNvGrpSpPr/>
            <p:nvPr/>
          </p:nvGrpSpPr>
          <p:grpSpPr>
            <a:xfrm rot="-10800000">
              <a:off x="0" y="0"/>
              <a:ext cx="12365178" cy="2269289"/>
              <a:chOff x="0" y="0"/>
              <a:chExt cx="29272148" cy="5372100"/>
            </a:xfrm>
          </p:grpSpPr>
          <p:sp>
            <p:nvSpPr>
              <p:cNvPr name="Freeform 4" id="4"/>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5" id="5"/>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grpSp>
        <p:nvGrpSpPr>
          <p:cNvPr name="Group 6" id="6"/>
          <p:cNvGrpSpPr/>
          <p:nvPr/>
        </p:nvGrpSpPr>
        <p:grpSpPr>
          <a:xfrm rot="0">
            <a:off x="13265106" y="476886"/>
            <a:ext cx="17211375" cy="13842185"/>
            <a:chOff x="0" y="0"/>
            <a:chExt cx="6679670" cy="5372100"/>
          </a:xfrm>
        </p:grpSpPr>
        <p:sp>
          <p:nvSpPr>
            <p:cNvPr name="Freeform 7" id="7"/>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Freeform 8" id="8"/>
          <p:cNvSpPr/>
          <p:nvPr/>
        </p:nvSpPr>
        <p:spPr>
          <a:xfrm flipH="false" flipV="false" rot="0">
            <a:off x="782473" y="4964708"/>
            <a:ext cx="6509340" cy="3731766"/>
          </a:xfrm>
          <a:custGeom>
            <a:avLst/>
            <a:gdLst/>
            <a:ahLst/>
            <a:cxnLst/>
            <a:rect r="r" b="b" t="t" l="l"/>
            <a:pathLst>
              <a:path h="3731766" w="6509340">
                <a:moveTo>
                  <a:pt x="0" y="0"/>
                </a:moveTo>
                <a:lnTo>
                  <a:pt x="6509340" y="0"/>
                </a:lnTo>
                <a:lnTo>
                  <a:pt x="6509340" y="3731766"/>
                </a:lnTo>
                <a:lnTo>
                  <a:pt x="0" y="3731766"/>
                </a:lnTo>
                <a:lnTo>
                  <a:pt x="0" y="0"/>
                </a:lnTo>
                <a:close/>
              </a:path>
            </a:pathLst>
          </a:custGeom>
          <a:blipFill>
            <a:blip r:embed="rId2"/>
            <a:stretch>
              <a:fillRect l="-125" t="-1600" r="-125" b="0"/>
            </a:stretch>
          </a:blipFill>
        </p:spPr>
      </p:sp>
      <p:sp>
        <p:nvSpPr>
          <p:cNvPr name="TextBox 9" id="9"/>
          <p:cNvSpPr txBox="true"/>
          <p:nvPr/>
        </p:nvSpPr>
        <p:spPr>
          <a:xfrm rot="0">
            <a:off x="392852" y="3233569"/>
            <a:ext cx="8486934"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lưu trữ dữ liệu ở dạng Document </a:t>
            </a:r>
          </a:p>
        </p:txBody>
      </p:sp>
      <p:sp>
        <p:nvSpPr>
          <p:cNvPr name="TextBox 10" id="10"/>
          <p:cNvSpPr txBox="true"/>
          <p:nvPr/>
        </p:nvSpPr>
        <p:spPr>
          <a:xfrm rot="0">
            <a:off x="392852" y="2432198"/>
            <a:ext cx="9440705"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là một hệ quản trị cơ sở dữ liệu NoSQL</a:t>
            </a:r>
          </a:p>
        </p:txBody>
      </p:sp>
      <p:sp>
        <p:nvSpPr>
          <p:cNvPr name="TextBox 11" id="11"/>
          <p:cNvSpPr txBox="true"/>
          <p:nvPr/>
        </p:nvSpPr>
        <p:spPr>
          <a:xfrm rot="0">
            <a:off x="392852" y="4039120"/>
            <a:ext cx="13460171" cy="522967"/>
          </a:xfrm>
          <a:prstGeom prst="rect">
            <a:avLst/>
          </a:prstGeom>
        </p:spPr>
        <p:txBody>
          <a:bodyPr anchor="t" rtlCol="false" tIns="0" lIns="0" bIns="0" rIns="0">
            <a:spAutoFit/>
          </a:bodyPr>
          <a:lstStyle/>
          <a:p>
            <a:pPr algn="just" marL="655422" indent="-327711" lvl="1">
              <a:lnSpc>
                <a:spcPts val="4250"/>
              </a:lnSpc>
              <a:buFont typeface="Arial"/>
              <a:buChar char="•"/>
            </a:pPr>
            <a:r>
              <a:rPr lang="en-US" sz="3035">
                <a:solidFill>
                  <a:srgbClr val="000000"/>
                </a:solidFill>
                <a:latin typeface="Asap"/>
                <a:ea typeface="Asap"/>
                <a:cs typeface="Asap"/>
                <a:sym typeface="Asap"/>
              </a:rPr>
              <a:t>Mỗi Document là một cấu trúc dữ liệu bao gồm các cặp giá trị {key:value}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915" y="0"/>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0" y="2008124"/>
            <a:ext cx="5492020" cy="1549866"/>
            <a:chOff x="0" y="0"/>
            <a:chExt cx="7322694" cy="2066488"/>
          </a:xfrm>
        </p:grpSpPr>
        <p:grpSp>
          <p:nvGrpSpPr>
            <p:cNvPr name="Group 5" id="5"/>
            <p:cNvGrpSpPr/>
            <p:nvPr/>
          </p:nvGrpSpPr>
          <p:grpSpPr>
            <a:xfrm rot="0">
              <a:off x="0" y="0"/>
              <a:ext cx="7322694" cy="2066488"/>
              <a:chOff x="0" y="0"/>
              <a:chExt cx="19765814" cy="5372100"/>
            </a:xfrm>
          </p:grpSpPr>
          <p:sp>
            <p:nvSpPr>
              <p:cNvPr name="Freeform 6" id="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7" id="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Lợi thế so với RDBMS</a:t>
              </a:r>
            </a:p>
          </p:txBody>
        </p:sp>
      </p:grpSp>
      <p:sp>
        <p:nvSpPr>
          <p:cNvPr name="TextBox 8" id="8"/>
          <p:cNvSpPr txBox="true"/>
          <p:nvPr/>
        </p:nvSpPr>
        <p:spPr>
          <a:xfrm rot="0">
            <a:off x="-173343" y="3796116"/>
            <a:ext cx="15494488"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Ít Schema hơn: số trường, nội dung và kích cỡ của Document này có thể khác Document khác</a:t>
            </a:r>
          </a:p>
        </p:txBody>
      </p:sp>
      <p:sp>
        <p:nvSpPr>
          <p:cNvPr name="TextBox 9" id="9"/>
          <p:cNvSpPr txBox="true"/>
          <p:nvPr/>
        </p:nvSpPr>
        <p:spPr>
          <a:xfrm rot="0">
            <a:off x="-173343" y="5091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Không có Join phức tạp</a:t>
            </a:r>
          </a:p>
        </p:txBody>
      </p:sp>
      <p:sp>
        <p:nvSpPr>
          <p:cNvPr name="TextBox 10" id="10"/>
          <p:cNvSpPr txBox="true"/>
          <p:nvPr/>
        </p:nvSpPr>
        <p:spPr>
          <a:xfrm rot="0">
            <a:off x="-173343" y="5853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Khả năng truy vấn sâu hơn vì hỗ trợ các truy vấn động trên các Document</a:t>
            </a:r>
          </a:p>
        </p:txBody>
      </p:sp>
      <p:sp>
        <p:nvSpPr>
          <p:cNvPr name="TextBox 11" id="11"/>
          <p:cNvSpPr txBox="true"/>
          <p:nvPr/>
        </p:nvSpPr>
        <p:spPr>
          <a:xfrm rot="0">
            <a:off x="-173343" y="6697706"/>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Dễ dàng mở rộng</a:t>
            </a:r>
          </a:p>
        </p:txBody>
      </p:sp>
      <p:sp>
        <p:nvSpPr>
          <p:cNvPr name="TextBox 12" id="12"/>
          <p:cNvSpPr txBox="true"/>
          <p:nvPr/>
        </p:nvSpPr>
        <p:spPr>
          <a:xfrm rot="0">
            <a:off x="-173343" y="7376721"/>
            <a:ext cx="14097005"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Sử dụng in-memory storage để lưu trữ phần công việc giúp truy cập dữ liệu nhanh hơn</a:t>
            </a:r>
          </a:p>
        </p:txBody>
      </p:sp>
      <p:grpSp>
        <p:nvGrpSpPr>
          <p:cNvPr name="Group 13" id="13"/>
          <p:cNvGrpSpPr/>
          <p:nvPr/>
        </p:nvGrpSpPr>
        <p:grpSpPr>
          <a:xfrm rot="0">
            <a:off x="-1223097" y="0"/>
            <a:ext cx="9273883" cy="1701967"/>
            <a:chOff x="0" y="0"/>
            <a:chExt cx="12365178" cy="2269289"/>
          </a:xfrm>
        </p:grpSpPr>
        <p:grpSp>
          <p:nvGrpSpPr>
            <p:cNvPr name="Group 14" id="14"/>
            <p:cNvGrpSpPr/>
            <p:nvPr/>
          </p:nvGrpSpPr>
          <p:grpSpPr>
            <a:xfrm rot="-10800000">
              <a:off x="0" y="0"/>
              <a:ext cx="12365178" cy="2269289"/>
              <a:chOff x="0" y="0"/>
              <a:chExt cx="29272148" cy="5372100"/>
            </a:xfrm>
          </p:grpSpPr>
          <p:sp>
            <p:nvSpPr>
              <p:cNvPr name="Freeform 15" id="15"/>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16" id="16"/>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10091402" cy="1701967"/>
            <a:chOff x="0" y="0"/>
            <a:chExt cx="13455202" cy="2269289"/>
          </a:xfrm>
        </p:grpSpPr>
        <p:grpSp>
          <p:nvGrpSpPr>
            <p:cNvPr name="Group 3" id="3"/>
            <p:cNvGrpSpPr/>
            <p:nvPr/>
          </p:nvGrpSpPr>
          <p:grpSpPr>
            <a:xfrm rot="-10800000">
              <a:off x="0" y="0"/>
              <a:ext cx="13455202" cy="2269289"/>
              <a:chOff x="0" y="0"/>
              <a:chExt cx="31852568" cy="5372100"/>
            </a:xfrm>
          </p:grpSpPr>
          <p:sp>
            <p:nvSpPr>
              <p:cNvPr name="Freeform 4" id="4"/>
              <p:cNvSpPr/>
              <p:nvPr/>
            </p:nvSpPr>
            <p:spPr>
              <a:xfrm flipH="false" flipV="false" rot="0">
                <a:off x="0" y="0"/>
                <a:ext cx="31852567" cy="5372100"/>
              </a:xfrm>
              <a:custGeom>
                <a:avLst/>
                <a:gdLst/>
                <a:ahLst/>
                <a:cxnLst/>
                <a:rect r="r" b="b" t="t" l="l"/>
                <a:pathLst>
                  <a:path h="5372100" w="31852567">
                    <a:moveTo>
                      <a:pt x="30301899" y="0"/>
                    </a:moveTo>
                    <a:lnTo>
                      <a:pt x="1550670" y="0"/>
                    </a:lnTo>
                    <a:lnTo>
                      <a:pt x="0" y="2686050"/>
                    </a:lnTo>
                    <a:lnTo>
                      <a:pt x="1550670" y="5372100"/>
                    </a:lnTo>
                    <a:lnTo>
                      <a:pt x="30301899" y="5372100"/>
                    </a:lnTo>
                    <a:lnTo>
                      <a:pt x="31852567" y="2686050"/>
                    </a:lnTo>
                    <a:lnTo>
                      <a:pt x="30301899" y="0"/>
                    </a:lnTo>
                    <a:close/>
                  </a:path>
                </a:pathLst>
              </a:custGeom>
              <a:solidFill>
                <a:srgbClr val="1836B2"/>
              </a:solidFill>
            </p:spPr>
          </p:sp>
        </p:grpSp>
        <p:sp>
          <p:nvSpPr>
            <p:cNvPr name="TextBox 5" id="5"/>
            <p:cNvSpPr txBox="true"/>
            <p:nvPr/>
          </p:nvSpPr>
          <p:spPr>
            <a:xfrm rot="0">
              <a:off x="3229133" y="770578"/>
              <a:ext cx="8463692"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MapReduce trong MongoDB</a:t>
              </a:r>
            </a:p>
          </p:txBody>
        </p:sp>
      </p:grpSp>
      <p:sp>
        <p:nvSpPr>
          <p:cNvPr name="Freeform 6" id="6"/>
          <p:cNvSpPr/>
          <p:nvPr/>
        </p:nvSpPr>
        <p:spPr>
          <a:xfrm flipH="false" flipV="false" rot="0">
            <a:off x="4995946" y="3891986"/>
            <a:ext cx="9979507" cy="5600205"/>
          </a:xfrm>
          <a:custGeom>
            <a:avLst/>
            <a:gdLst/>
            <a:ahLst/>
            <a:cxnLst/>
            <a:rect r="r" b="b" t="t" l="l"/>
            <a:pathLst>
              <a:path h="5600205" w="9979507">
                <a:moveTo>
                  <a:pt x="0" y="0"/>
                </a:moveTo>
                <a:lnTo>
                  <a:pt x="9979506" y="0"/>
                </a:lnTo>
                <a:lnTo>
                  <a:pt x="9979506" y="5600204"/>
                </a:lnTo>
                <a:lnTo>
                  <a:pt x="0" y="5600204"/>
                </a:lnTo>
                <a:lnTo>
                  <a:pt x="0" y="0"/>
                </a:lnTo>
                <a:close/>
              </a:path>
            </a:pathLst>
          </a:custGeom>
          <a:blipFill>
            <a:blip r:embed="rId2"/>
            <a:stretch>
              <a:fillRect l="-4" t="-802" r="-4" b="0"/>
            </a:stretch>
          </a:blipFill>
        </p:spPr>
      </p:sp>
      <p:sp>
        <p:nvSpPr>
          <p:cNvPr name="TextBox 7" id="7"/>
          <p:cNvSpPr txBox="true"/>
          <p:nvPr/>
        </p:nvSpPr>
        <p:spPr>
          <a:xfrm rot="0">
            <a:off x="0" y="2408007"/>
            <a:ext cx="18288000"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Map-reduce là một mô hình xử lý dữ liệu để tính toán lượng lớn dữ liệu thành các kết quả tổng hợp hữu ích. MongoDB đã cung cấp giải pháp thực hiện map-reduce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4159137"/>
            <a:ext cx="5816518" cy="1937756"/>
            <a:chOff x="0" y="0"/>
            <a:chExt cx="7755358" cy="2583674"/>
          </a:xfrm>
        </p:grpSpPr>
        <p:sp>
          <p:nvSpPr>
            <p:cNvPr name="TextBox 5" id="5"/>
            <p:cNvSpPr txBox="true"/>
            <p:nvPr/>
          </p:nvSpPr>
          <p:spPr>
            <a:xfrm rot="0">
              <a:off x="0" y="-104775"/>
              <a:ext cx="7755358" cy="1708319"/>
            </a:xfrm>
            <a:prstGeom prst="rect">
              <a:avLst/>
            </a:prstGeom>
          </p:spPr>
          <p:txBody>
            <a:bodyPr anchor="t" rtlCol="false" tIns="0" lIns="0" bIns="0" rIns="0">
              <a:spAutoFit/>
            </a:bodyPr>
            <a:lstStyle/>
            <a:p>
              <a:pPr algn="l" marL="0" indent="0" lvl="0">
                <a:lnSpc>
                  <a:spcPts val="10540"/>
                </a:lnSpc>
              </a:pPr>
              <a:r>
                <a:rPr lang="en-US" b="true" sz="7925">
                  <a:solidFill>
                    <a:srgbClr val="FFFFFF"/>
                  </a:solidFill>
                  <a:latin typeface="Asap Semi-Bold"/>
                  <a:ea typeface="Asap Semi-Bold"/>
                  <a:cs typeface="Asap Semi-Bold"/>
                  <a:sym typeface="Asap Semi-Bold"/>
                </a:rPr>
                <a:t>Naive Bayes</a:t>
              </a:r>
            </a:p>
          </p:txBody>
        </p:sp>
        <p:sp>
          <p:nvSpPr>
            <p:cNvPr name="TextBox 6" id="6"/>
            <p:cNvSpPr txBox="true"/>
            <p:nvPr/>
          </p:nvSpPr>
          <p:spPr>
            <a:xfrm rot="0">
              <a:off x="0" y="1935975"/>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DAGYcOc2csU</dc:identifier>
  <dcterms:modified xsi:type="dcterms:W3CDTF">2011-08-01T06:04:30Z</dcterms:modified>
  <cp:revision>1</cp:revision>
  <dc:title>Bài thuyết trình Lên ý tưởng Kế hoạch Dự án Công ty Xanh dương và Tím Doanh nghiệp Thông thường </dc:title>
</cp:coreProperties>
</file>