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6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BFD6-EA58-4673-A048-7C406AB4C38D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DCA43-8A00-4EAC-A9F6-232575AE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1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686D-BC55-CE8D-A7D9-81F68521F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CEDC8-A1C3-B21B-CD62-F2F8C1060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7CDB-F9E4-7D8A-434B-BDB607D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61AB-F092-45CD-AD04-919EBCE10F2E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D946-3CC5-6523-6112-144A2233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609A-2979-EB09-8BC9-E5CDC449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2B1D-E341-C629-E97A-D1A08FB1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378EE-675B-00CB-B946-18897EFC8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52EC-2B46-E9AF-1206-CDAE57FE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50B-DDEA-4839-94EF-D92BA506EF19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708B-4AE3-8C90-D12A-D81D4D7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8809-752F-5429-CF10-2AABBFB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B241A-D240-B11E-581D-9BF4331F6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D694-B32A-E08D-23DA-93A67363F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0EEF-E3F9-2474-5235-A64480CD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B5D-49F1-45BB-AE71-7DABE0073FF2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0D60-0FC4-EDF8-6B29-8406E831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914C-42DF-CA59-2F85-2A52FB61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8205-B4EB-89D5-1250-B70C2D44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4F01-C7A8-3BD0-A612-645A9287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290A-599E-DF41-B4E6-0DDA4287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2676-06EC-41ED-8A97-D05455CAC70E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E812-CB96-3BF7-D4F8-880A195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3B48-B5EC-F6CA-9E3A-CCD5BEC1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E67-23F3-3053-FE09-691E3027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B7E3-E324-D0ED-16EB-885595C4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3AFA-B270-F919-F530-8F1CFE9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0B5-5C83-443F-84BA-AD7B745E712F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4C5A-9B69-D5ED-922A-897B779D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F223-A6A5-8243-6981-32428E06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3A04-71B4-5123-3DE1-7ACB4EB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9A4E-8FC8-CAE1-91AD-8A5BB486B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E80C-412C-FDCD-6A31-83CB6BD5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A26A-5AA7-47C7-79D3-47942E13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4A8-4E19-4BB8-88CF-9FE625F0B214}" type="datetime1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D80C6-AA88-49CF-1349-531CEDA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2728-7E07-E1CE-4586-1114A1B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6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243F-5EAD-26D9-E406-7C6350FE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92D9-73BA-1B8C-0728-E93DCC36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34084-5540-5A54-D0B0-47692D34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730FF-EEF6-6509-B2E5-EE7F23E2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01DF1-2D36-EEAA-E020-B3BD3467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ABA5A-667C-75FE-3ABC-E1111D97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F160-A8F7-40B2-B89B-D53A73290115}" type="datetime1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43855-554B-CCB8-EF76-9231647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10CF9-2BEC-88E9-DFA6-BDE67F89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1EBC-2403-DF87-F5CE-92C3339A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BF42-9404-D6F6-F674-1951C82F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859-526D-4468-99F6-91EE702DE68B}" type="datetime1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4B10-F4D7-B600-B956-E412360F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5C8B-AEBF-B555-C87D-C7B1DB9C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8C9E1-F338-0192-3E2B-5E2EEF85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EDD-C4E0-4415-B626-E603353D4C51}" type="datetime1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E0D4D-0F46-C813-F800-FEECDE21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34BE-CAA7-0763-6C6D-366A784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D356-338C-6BDC-663E-730D0581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FE55-F6BC-79F1-7FFF-ECB0DBC8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0BD91-6203-32E9-28A9-94B6CF2A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5FB3-056E-71C0-94FC-649D16FD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F87A-9121-462B-A22E-A945F5F413D3}" type="datetime1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E9D9F-232E-C6B4-3408-72E16E53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403F-5411-322B-F7CC-5693119E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5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58C-57BB-06F2-57A4-EEA812EE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93877-98DE-5A36-4C05-3EBC5BAAA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1BC0-C265-FFAF-040E-D90BE348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0CAC-EA3B-DD82-0FBC-EA46DC1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FAB-158E-4E43-A201-E0BEBAACC257}" type="datetime1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77C8D-5F69-C195-02EF-9EFF1B70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004E-BEAD-2EFB-61CA-366397E2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CF23-91CF-FA14-2DFB-B7A9F3A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FD49-27B5-FFA1-E61C-DDD8C1A3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EE4A-FBA7-4DC3-81F3-680954769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DE9F-71F6-43C0-BAD9-E5CCFE8697F6}" type="datetime1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EC83-3E88-B9FA-83DB-F1EFAC3AC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7D29-F36E-4F1F-EDCC-2BA55BBAF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9D%BC%EB%AA%B0-%EB%8D%B4%EB%A7%88%ED%81%AC-%EB%B0%94%EB%8B%A4-%EC%97%B0%EC%95%88-%EB%AC%BC-%EC%A0%80%EB%85%81-%ED%95%98%EB%8A%98-%ED%83%9C%EC%96%91-221086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hebotinaa/fast-food-marketing-campaign-ab-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85B9EE5-9887-57CB-AADE-75B4FAE9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" y="-111760"/>
            <a:ext cx="12192001" cy="6858001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3CAAD4A-CC65-21CB-492B-0B88B38A91AB}"/>
              </a:ext>
            </a:extLst>
          </p:cNvPr>
          <p:cNvSpPr/>
          <p:nvPr/>
        </p:nvSpPr>
        <p:spPr>
          <a:xfrm>
            <a:off x="-6" y="-16418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17232 w 12191999"/>
              <a:gd name="connsiteY1" fmla="*/ 0 h 6857999"/>
              <a:gd name="connsiteX2" fmla="*/ 117232 w 12191999"/>
              <a:gd name="connsiteY2" fmla="*/ 4396151 h 6857999"/>
              <a:gd name="connsiteX3" fmla="*/ 222742 w 12191999"/>
              <a:gd name="connsiteY3" fmla="*/ 4501661 h 6857999"/>
              <a:gd name="connsiteX4" fmla="*/ 644768 w 12191999"/>
              <a:gd name="connsiteY4" fmla="*/ 4501661 h 6857999"/>
              <a:gd name="connsiteX5" fmla="*/ 750278 w 12191999"/>
              <a:gd name="connsiteY5" fmla="*/ 4396151 h 6857999"/>
              <a:gd name="connsiteX6" fmla="*/ 750278 w 12191999"/>
              <a:gd name="connsiteY6" fmla="*/ 0 h 6857999"/>
              <a:gd name="connsiteX7" fmla="*/ 984747 w 12191999"/>
              <a:gd name="connsiteY7" fmla="*/ 0 h 6857999"/>
              <a:gd name="connsiteX8" fmla="*/ 984747 w 12191999"/>
              <a:gd name="connsiteY8" fmla="*/ 3880335 h 6857999"/>
              <a:gd name="connsiteX9" fmla="*/ 1090257 w 12191999"/>
              <a:gd name="connsiteY9" fmla="*/ 3985845 h 6857999"/>
              <a:gd name="connsiteX10" fmla="*/ 1512283 w 12191999"/>
              <a:gd name="connsiteY10" fmla="*/ 3985845 h 6857999"/>
              <a:gd name="connsiteX11" fmla="*/ 1617793 w 12191999"/>
              <a:gd name="connsiteY11" fmla="*/ 3880335 h 6857999"/>
              <a:gd name="connsiteX12" fmla="*/ 1617793 w 12191999"/>
              <a:gd name="connsiteY12" fmla="*/ 0 h 6857999"/>
              <a:gd name="connsiteX13" fmla="*/ 1852246 w 12191999"/>
              <a:gd name="connsiteY13" fmla="*/ 0 h 6857999"/>
              <a:gd name="connsiteX14" fmla="*/ 1852246 w 12191999"/>
              <a:gd name="connsiteY14" fmla="*/ 4396148 h 6857999"/>
              <a:gd name="connsiteX15" fmla="*/ 1957756 w 12191999"/>
              <a:gd name="connsiteY15" fmla="*/ 4501658 h 6857999"/>
              <a:gd name="connsiteX16" fmla="*/ 2379783 w 12191999"/>
              <a:gd name="connsiteY16" fmla="*/ 4501658 h 6857999"/>
              <a:gd name="connsiteX17" fmla="*/ 2485292 w 12191999"/>
              <a:gd name="connsiteY17" fmla="*/ 4396148 h 6857999"/>
              <a:gd name="connsiteX18" fmla="*/ 2485292 w 12191999"/>
              <a:gd name="connsiteY18" fmla="*/ 0 h 6857999"/>
              <a:gd name="connsiteX19" fmla="*/ 2719743 w 12191999"/>
              <a:gd name="connsiteY19" fmla="*/ 0 h 6857999"/>
              <a:gd name="connsiteX20" fmla="*/ 2719743 w 12191999"/>
              <a:gd name="connsiteY20" fmla="*/ 3809993 h 6857999"/>
              <a:gd name="connsiteX21" fmla="*/ 2825253 w 12191999"/>
              <a:gd name="connsiteY21" fmla="*/ 3915503 h 6857999"/>
              <a:gd name="connsiteX22" fmla="*/ 3247279 w 12191999"/>
              <a:gd name="connsiteY22" fmla="*/ 3915503 h 6857999"/>
              <a:gd name="connsiteX23" fmla="*/ 3352789 w 12191999"/>
              <a:gd name="connsiteY23" fmla="*/ 3809993 h 6857999"/>
              <a:gd name="connsiteX24" fmla="*/ 3352789 w 12191999"/>
              <a:gd name="connsiteY24" fmla="*/ 0 h 6857999"/>
              <a:gd name="connsiteX25" fmla="*/ 3587242 w 12191999"/>
              <a:gd name="connsiteY25" fmla="*/ 0 h 6857999"/>
              <a:gd name="connsiteX26" fmla="*/ 3587242 w 12191999"/>
              <a:gd name="connsiteY26" fmla="*/ 4396148 h 6857999"/>
              <a:gd name="connsiteX27" fmla="*/ 3692753 w 12191999"/>
              <a:gd name="connsiteY27" fmla="*/ 4501658 h 6857999"/>
              <a:gd name="connsiteX28" fmla="*/ 4114778 w 12191999"/>
              <a:gd name="connsiteY28" fmla="*/ 4501658 h 6857999"/>
              <a:gd name="connsiteX29" fmla="*/ 4220287 w 12191999"/>
              <a:gd name="connsiteY29" fmla="*/ 4396148 h 6857999"/>
              <a:gd name="connsiteX30" fmla="*/ 4220287 w 12191999"/>
              <a:gd name="connsiteY30" fmla="*/ 0 h 6857999"/>
              <a:gd name="connsiteX31" fmla="*/ 4478171 w 12191999"/>
              <a:gd name="connsiteY31" fmla="*/ 0 h 6857999"/>
              <a:gd name="connsiteX32" fmla="*/ 4478171 w 12191999"/>
              <a:gd name="connsiteY32" fmla="*/ 3880335 h 6857999"/>
              <a:gd name="connsiteX33" fmla="*/ 4583682 w 12191999"/>
              <a:gd name="connsiteY33" fmla="*/ 3985845 h 6857999"/>
              <a:gd name="connsiteX34" fmla="*/ 5005708 w 12191999"/>
              <a:gd name="connsiteY34" fmla="*/ 3985845 h 6857999"/>
              <a:gd name="connsiteX35" fmla="*/ 5111218 w 12191999"/>
              <a:gd name="connsiteY35" fmla="*/ 3880335 h 6857999"/>
              <a:gd name="connsiteX36" fmla="*/ 5111218 w 12191999"/>
              <a:gd name="connsiteY36" fmla="*/ 0 h 6857999"/>
              <a:gd name="connsiteX37" fmla="*/ 5369101 w 12191999"/>
              <a:gd name="connsiteY37" fmla="*/ 0 h 6857999"/>
              <a:gd name="connsiteX38" fmla="*/ 5369101 w 12191999"/>
              <a:gd name="connsiteY38" fmla="*/ 3370377 h 6857999"/>
              <a:gd name="connsiteX39" fmla="*/ 5474611 w 12191999"/>
              <a:gd name="connsiteY39" fmla="*/ 3475887 h 6857999"/>
              <a:gd name="connsiteX40" fmla="*/ 5896638 w 12191999"/>
              <a:gd name="connsiteY40" fmla="*/ 3475887 h 6857999"/>
              <a:gd name="connsiteX41" fmla="*/ 6002148 w 12191999"/>
              <a:gd name="connsiteY41" fmla="*/ 3370377 h 6857999"/>
              <a:gd name="connsiteX42" fmla="*/ 6002148 w 12191999"/>
              <a:gd name="connsiteY42" fmla="*/ 0 h 6857999"/>
              <a:gd name="connsiteX43" fmla="*/ 6271923 w 12191999"/>
              <a:gd name="connsiteY43" fmla="*/ 0 h 6857999"/>
              <a:gd name="connsiteX44" fmla="*/ 6271923 w 12191999"/>
              <a:gd name="connsiteY44" fmla="*/ 2848703 h 6857999"/>
              <a:gd name="connsiteX45" fmla="*/ 6377433 w 12191999"/>
              <a:gd name="connsiteY45" fmla="*/ 2954213 h 6857999"/>
              <a:gd name="connsiteX46" fmla="*/ 6799460 w 12191999"/>
              <a:gd name="connsiteY46" fmla="*/ 2954213 h 6857999"/>
              <a:gd name="connsiteX47" fmla="*/ 6904970 w 12191999"/>
              <a:gd name="connsiteY47" fmla="*/ 2848703 h 6857999"/>
              <a:gd name="connsiteX48" fmla="*/ 6904970 w 12191999"/>
              <a:gd name="connsiteY48" fmla="*/ 0 h 6857999"/>
              <a:gd name="connsiteX49" fmla="*/ 12191999 w 12191999"/>
              <a:gd name="connsiteY49" fmla="*/ 0 h 6857999"/>
              <a:gd name="connsiteX50" fmla="*/ 12191999 w 12191999"/>
              <a:gd name="connsiteY50" fmla="*/ 6857999 h 6857999"/>
              <a:gd name="connsiteX51" fmla="*/ 0 w 12191999"/>
              <a:gd name="connsiteY5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17232" y="0"/>
                </a:lnTo>
                <a:lnTo>
                  <a:pt x="117232" y="4396151"/>
                </a:lnTo>
                <a:cubicBezTo>
                  <a:pt x="117232" y="4454423"/>
                  <a:pt x="164470" y="4501661"/>
                  <a:pt x="222742" y="4501661"/>
                </a:cubicBezTo>
                <a:lnTo>
                  <a:pt x="644768" y="4501661"/>
                </a:lnTo>
                <a:cubicBezTo>
                  <a:pt x="703040" y="4501661"/>
                  <a:pt x="750278" y="4454423"/>
                  <a:pt x="750278" y="4396151"/>
                </a:cubicBezTo>
                <a:lnTo>
                  <a:pt x="750278" y="0"/>
                </a:lnTo>
                <a:lnTo>
                  <a:pt x="984747" y="0"/>
                </a:lnTo>
                <a:lnTo>
                  <a:pt x="984747" y="3880335"/>
                </a:lnTo>
                <a:cubicBezTo>
                  <a:pt x="984747" y="3938607"/>
                  <a:pt x="1031985" y="3985845"/>
                  <a:pt x="1090257" y="3985845"/>
                </a:cubicBezTo>
                <a:lnTo>
                  <a:pt x="1512283" y="3985845"/>
                </a:lnTo>
                <a:cubicBezTo>
                  <a:pt x="1570555" y="3985845"/>
                  <a:pt x="1617793" y="3938607"/>
                  <a:pt x="1617793" y="3880335"/>
                </a:cubicBezTo>
                <a:lnTo>
                  <a:pt x="1617793" y="0"/>
                </a:lnTo>
                <a:lnTo>
                  <a:pt x="1852246" y="0"/>
                </a:lnTo>
                <a:lnTo>
                  <a:pt x="1852246" y="4396148"/>
                </a:lnTo>
                <a:cubicBezTo>
                  <a:pt x="1852246" y="4454420"/>
                  <a:pt x="1899484" y="4501658"/>
                  <a:pt x="1957756" y="4501658"/>
                </a:cubicBezTo>
                <a:lnTo>
                  <a:pt x="2379783" y="4501658"/>
                </a:lnTo>
                <a:cubicBezTo>
                  <a:pt x="2438054" y="4501658"/>
                  <a:pt x="2485292" y="4454420"/>
                  <a:pt x="2485292" y="4396148"/>
                </a:cubicBezTo>
                <a:lnTo>
                  <a:pt x="2485292" y="0"/>
                </a:lnTo>
                <a:lnTo>
                  <a:pt x="2719743" y="0"/>
                </a:lnTo>
                <a:lnTo>
                  <a:pt x="2719743" y="3809993"/>
                </a:lnTo>
                <a:cubicBezTo>
                  <a:pt x="2719743" y="3868265"/>
                  <a:pt x="2766981" y="3915503"/>
                  <a:pt x="2825253" y="3915503"/>
                </a:cubicBezTo>
                <a:lnTo>
                  <a:pt x="3247279" y="3915503"/>
                </a:lnTo>
                <a:cubicBezTo>
                  <a:pt x="3305551" y="3915503"/>
                  <a:pt x="3352789" y="3868265"/>
                  <a:pt x="3352789" y="3809993"/>
                </a:cubicBezTo>
                <a:lnTo>
                  <a:pt x="3352789" y="0"/>
                </a:lnTo>
                <a:lnTo>
                  <a:pt x="3587242" y="0"/>
                </a:lnTo>
                <a:lnTo>
                  <a:pt x="3587242" y="4396148"/>
                </a:lnTo>
                <a:cubicBezTo>
                  <a:pt x="3587242" y="4454420"/>
                  <a:pt x="3634481" y="4501658"/>
                  <a:pt x="3692753" y="4501658"/>
                </a:cubicBezTo>
                <a:lnTo>
                  <a:pt x="4114778" y="4501658"/>
                </a:lnTo>
                <a:cubicBezTo>
                  <a:pt x="4173050" y="4501658"/>
                  <a:pt x="4220287" y="4454420"/>
                  <a:pt x="4220287" y="4396148"/>
                </a:cubicBezTo>
                <a:lnTo>
                  <a:pt x="4220287" y="0"/>
                </a:lnTo>
                <a:lnTo>
                  <a:pt x="4478171" y="0"/>
                </a:lnTo>
                <a:lnTo>
                  <a:pt x="4478171" y="3880335"/>
                </a:lnTo>
                <a:cubicBezTo>
                  <a:pt x="4478171" y="3938607"/>
                  <a:pt x="4525410" y="3985845"/>
                  <a:pt x="4583682" y="3985845"/>
                </a:cubicBezTo>
                <a:lnTo>
                  <a:pt x="5005708" y="3985845"/>
                </a:lnTo>
                <a:cubicBezTo>
                  <a:pt x="5063979" y="3985845"/>
                  <a:pt x="5111218" y="3938607"/>
                  <a:pt x="5111218" y="3880335"/>
                </a:cubicBezTo>
                <a:lnTo>
                  <a:pt x="5111218" y="0"/>
                </a:lnTo>
                <a:lnTo>
                  <a:pt x="5369101" y="0"/>
                </a:lnTo>
                <a:lnTo>
                  <a:pt x="5369101" y="3370377"/>
                </a:lnTo>
                <a:cubicBezTo>
                  <a:pt x="5369101" y="3428649"/>
                  <a:pt x="5416339" y="3475887"/>
                  <a:pt x="5474611" y="3475887"/>
                </a:cubicBezTo>
                <a:lnTo>
                  <a:pt x="5896638" y="3475887"/>
                </a:lnTo>
                <a:cubicBezTo>
                  <a:pt x="5954909" y="3475887"/>
                  <a:pt x="6002148" y="3428649"/>
                  <a:pt x="6002148" y="3370377"/>
                </a:cubicBezTo>
                <a:lnTo>
                  <a:pt x="6002148" y="0"/>
                </a:lnTo>
                <a:lnTo>
                  <a:pt x="6271923" y="0"/>
                </a:lnTo>
                <a:lnTo>
                  <a:pt x="6271923" y="2848703"/>
                </a:lnTo>
                <a:cubicBezTo>
                  <a:pt x="6271923" y="2906975"/>
                  <a:pt x="6319161" y="2954213"/>
                  <a:pt x="6377433" y="2954213"/>
                </a:cubicBezTo>
                <a:lnTo>
                  <a:pt x="6799460" y="2954213"/>
                </a:lnTo>
                <a:cubicBezTo>
                  <a:pt x="6857732" y="2954213"/>
                  <a:pt x="6904970" y="2906975"/>
                  <a:pt x="6904970" y="2848703"/>
                </a:cubicBezTo>
                <a:lnTo>
                  <a:pt x="6904970" y="0"/>
                </a:ln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/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B94060-EB72-82D6-077C-D87DCC41D7D4}"/>
              </a:ext>
            </a:extLst>
          </p:cNvPr>
          <p:cNvSpPr txBox="1"/>
          <p:nvPr/>
        </p:nvSpPr>
        <p:spPr>
          <a:xfrm>
            <a:off x="7315200" y="422030"/>
            <a:ext cx="4595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Marketing Experiment Analysis for a Fast-Food Chain</a:t>
            </a:r>
            <a:endParaRPr lang="en-IN" sz="4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AC6524-4CA4-6D64-7607-994B6979E9E9}"/>
              </a:ext>
            </a:extLst>
          </p:cNvPr>
          <p:cNvSpPr txBox="1"/>
          <p:nvPr/>
        </p:nvSpPr>
        <p:spPr>
          <a:xfrm>
            <a:off x="8223348" y="2319500"/>
            <a:ext cx="4196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A/B Testing</a:t>
            </a:r>
            <a:endParaRPr lang="en-IN" sz="40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F128F06-91E6-E78D-6F99-EB3C1E60F85B}"/>
              </a:ext>
            </a:extLst>
          </p:cNvPr>
          <p:cNvSpPr txBox="1"/>
          <p:nvPr/>
        </p:nvSpPr>
        <p:spPr>
          <a:xfrm>
            <a:off x="6495964" y="3429000"/>
            <a:ext cx="5414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Submitted by:- Lopamudra Mohapatra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8958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5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559E-7BFE-1B35-B2E1-772812FC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0649A-2279-31D5-94B2-4E7E2CB51073}"/>
              </a:ext>
            </a:extLst>
          </p:cNvPr>
          <p:cNvSpPr txBox="1"/>
          <p:nvPr/>
        </p:nvSpPr>
        <p:spPr>
          <a:xfrm>
            <a:off x="378669" y="289201"/>
            <a:ext cx="968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1 is the most effective</a:t>
            </a:r>
            <a:r>
              <a:rPr lang="en-US" dirty="0"/>
              <a:t> overall, yielding the highest median sales and some extreme high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3 is also strong</a:t>
            </a:r>
            <a:r>
              <a:rPr lang="en-US" dirty="0"/>
              <a:t>, but with slightly lower median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2 underperforms</a:t>
            </a:r>
            <a:r>
              <a:rPr lang="en-US" dirty="0"/>
              <a:t> and may need to be reconsidered or modified to be more competitive.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02A8E-7A4D-6036-723C-5EEDDE79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74" y="1924655"/>
            <a:ext cx="80962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E7429-3904-6E29-466D-11AFF6C6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83518F51-2757-B046-54BA-D926B68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Correlation Analysis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A5924-D7F0-5DE9-0E3B-75ECF2AD2623}"/>
              </a:ext>
            </a:extLst>
          </p:cNvPr>
          <p:cNvSpPr txBox="1"/>
          <p:nvPr/>
        </p:nvSpPr>
        <p:spPr>
          <a:xfrm>
            <a:off x="118872" y="914400"/>
            <a:ext cx="10241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Sales vs. Market Size (-0.45)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/>
              <a:t>moderate negative correlation</a:t>
            </a:r>
            <a:r>
              <a:rPr lang="en-US" dirty="0"/>
              <a:t> between sales and market size, meaning that </a:t>
            </a:r>
            <a:r>
              <a:rPr lang="en-US" b="1" dirty="0"/>
              <a:t>as market size increases, sales tend to decrease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could indicate that </a:t>
            </a:r>
            <a:r>
              <a:rPr lang="en-US" b="1" dirty="0"/>
              <a:t>larger markets face more competition</a:t>
            </a:r>
            <a:r>
              <a:rPr lang="en-US" dirty="0"/>
              <a:t>, reducing the impact of promotional campaigns.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Store Age (-0.03)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correlation between </a:t>
            </a:r>
            <a:r>
              <a:rPr lang="en-US" b="1" dirty="0"/>
              <a:t>sales and store age is very weak</a:t>
            </a:r>
            <a:r>
              <a:rPr lang="en-US" dirty="0"/>
              <a:t>, meaning that </a:t>
            </a:r>
            <a:r>
              <a:rPr lang="en-US" b="1" dirty="0"/>
              <a:t>older stores do not necessarily perform better or worse</a:t>
            </a:r>
            <a:r>
              <a:rPr lang="en-US" dirty="0"/>
              <a:t> than newer stores.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suggests that </a:t>
            </a:r>
            <a:r>
              <a:rPr lang="en-US" b="1" dirty="0"/>
              <a:t>sales performance is driven more by promotions and market conditions rather than store 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Promotion Type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impact of promotions on sales varies</a:t>
            </a:r>
            <a:r>
              <a:rPr lang="en-US" dirty="0"/>
              <a:t> depending on the type of campaign.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OLS regression results indicate that Promotion 1 is the most effective</a:t>
            </a:r>
            <a:r>
              <a:rPr lang="en-US" dirty="0"/>
              <a:t>, while Promotion 2 has a significantly negative effect.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correlation values confirm that different promotions have distinct influences on sales trends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2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348E-D6B4-B832-B350-EF66ABBD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6897C4-8911-7D69-2666-577724F27FB1}"/>
              </a:ext>
            </a:extLst>
          </p:cNvPr>
          <p:cNvSpPr txBox="1">
            <a:spLocks/>
          </p:cNvSpPr>
          <p:nvPr/>
        </p:nvSpPr>
        <p:spPr>
          <a:xfrm>
            <a:off x="259976" y="645459"/>
            <a:ext cx="11755240" cy="5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5.Sales vs. Week (-0.01)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time variable </a:t>
            </a:r>
            <a:r>
              <a:rPr lang="en-US" b="1" dirty="0"/>
              <a:t>(week)</a:t>
            </a:r>
            <a:r>
              <a:rPr lang="en-US" dirty="0"/>
              <a:t> shows a negligible correlation with sales, implying that there is no strong upward or downward trend over the four weeks of the experiment.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means that </a:t>
            </a:r>
            <a:r>
              <a:rPr lang="en-US" b="1" dirty="0"/>
              <a:t>the effectiveness of marketing campaigns remains relatively stable over time</a:t>
            </a:r>
            <a:r>
              <a:rPr lang="en-US" dirty="0"/>
              <a:t>.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6.Market Size vs. Other Factors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Market size is negatively correlated with sales (-0.45),</a:t>
            </a:r>
            <a:r>
              <a:rPr lang="en-US" dirty="0"/>
              <a:t> which suggests that </a:t>
            </a:r>
            <a:r>
              <a:rPr lang="en-US" b="1" dirty="0"/>
              <a:t>promotion effectiveness varies across market sizes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size also </a:t>
            </a:r>
            <a:r>
              <a:rPr lang="en-US" b="1" dirty="0"/>
              <a:t>shows some correlation with store age (0.16),</a:t>
            </a:r>
            <a:r>
              <a:rPr lang="en-US" dirty="0"/>
              <a:t> indicating that older stores might be more prevalent in certain market sizes.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7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FFF5D-F490-AB49-6106-A543275F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3FE1-0102-3BBD-14B3-5BD5384C5FAA}"/>
              </a:ext>
            </a:extLst>
          </p:cNvPr>
          <p:cNvSpPr txBox="1"/>
          <p:nvPr/>
        </p:nvSpPr>
        <p:spPr>
          <a:xfrm>
            <a:off x="502024" y="38281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Correlation Analysis</a:t>
            </a:r>
            <a:endParaRPr lang="en-IN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A3C31-46F2-6F05-5D78-24B4584C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4" y="407613"/>
            <a:ext cx="72961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B404-B07F-0285-A38C-10EE369A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458B9360-7BAB-7260-0090-A160A890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20"/>
            <a:ext cx="12275192" cy="46250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Chi-Square Test of Homogeneity for Market Size Across Promotions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4A8B96-4DFB-DFE8-ABF5-7CAF4F6FE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4692"/>
            <a:ext cx="1150112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Objective: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To determine whether the </a:t>
            </a:r>
            <a:r>
              <a:rPr lang="en-US" altLang="en-US" sz="1800" b="1" dirty="0">
                <a:solidFill>
                  <a:schemeClr val="tx1"/>
                </a:solidFill>
              </a:rPr>
              <a:t>distribution of market size</a:t>
            </a:r>
            <a:r>
              <a:rPr lang="en-US" altLang="en-US" sz="1800" dirty="0">
                <a:solidFill>
                  <a:schemeClr val="tx1"/>
                </a:solidFill>
              </a:rPr>
              <a:t> (small, medium, or large) is </a:t>
            </a:r>
            <a:r>
              <a:rPr lang="en-US" altLang="en-US" sz="1800" b="1" dirty="0">
                <a:solidFill>
                  <a:schemeClr val="tx1"/>
                </a:solidFill>
              </a:rPr>
              <a:t>significantly different</a:t>
            </a:r>
            <a:r>
              <a:rPr lang="en-US" altLang="en-US" sz="1800" dirty="0">
                <a:solidFill>
                  <a:schemeClr val="tx1"/>
                </a:solidFill>
              </a:rPr>
              <a:t> across the three promotional campaigns.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Null Hypothesis (H₀):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Market size distribution is the </a:t>
            </a:r>
            <a:r>
              <a:rPr lang="en-US" altLang="en-US" sz="1800" b="1" dirty="0">
                <a:solidFill>
                  <a:schemeClr val="tx1"/>
                </a:solidFill>
              </a:rPr>
              <a:t>same</a:t>
            </a:r>
            <a:r>
              <a:rPr lang="en-US" altLang="en-US" sz="1800" dirty="0">
                <a:solidFill>
                  <a:schemeClr val="tx1"/>
                </a:solidFill>
              </a:rPr>
              <a:t> across all promotions.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Alternative Hypothesis (H₁):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Market size distribution </a:t>
            </a:r>
            <a:r>
              <a:rPr lang="en-US" altLang="en-US" sz="1800" b="1" dirty="0">
                <a:solidFill>
                  <a:schemeClr val="tx1"/>
                </a:solidFill>
              </a:rPr>
              <a:t>differs</a:t>
            </a:r>
            <a:r>
              <a:rPr lang="en-US" altLang="en-US" sz="1800" dirty="0">
                <a:solidFill>
                  <a:schemeClr val="tx1"/>
                </a:solidFill>
              </a:rPr>
              <a:t> across promotions.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Results: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Chi-Square Statistic:</a:t>
            </a:r>
            <a:r>
              <a:rPr lang="en-US" altLang="en-US" sz="1800" dirty="0">
                <a:solidFill>
                  <a:schemeClr val="tx1"/>
                </a:solidFill>
              </a:rPr>
              <a:t> 4.7539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p-value:</a:t>
            </a:r>
            <a:r>
              <a:rPr lang="en-US" altLang="en-US" sz="1800" dirty="0">
                <a:solidFill>
                  <a:schemeClr val="tx1"/>
                </a:solidFill>
              </a:rPr>
              <a:t> 0.3135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Interpretation: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Since </a:t>
            </a:r>
            <a:r>
              <a:rPr lang="en-US" altLang="en-US" sz="1800" b="1" dirty="0">
                <a:solidFill>
                  <a:schemeClr val="tx1"/>
                </a:solidFill>
              </a:rPr>
              <a:t>p-value (0.3135) &gt; 0.05</a:t>
            </a:r>
            <a:r>
              <a:rPr lang="en-US" altLang="en-US" sz="1800" dirty="0">
                <a:solidFill>
                  <a:schemeClr val="tx1"/>
                </a:solidFill>
              </a:rPr>
              <a:t>, we </a:t>
            </a:r>
            <a:r>
              <a:rPr lang="en-US" altLang="en-US" sz="1800" b="1" dirty="0">
                <a:solidFill>
                  <a:schemeClr val="tx1"/>
                </a:solidFill>
              </a:rPr>
              <a:t>fail to reject the null hypothesis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This means there is </a:t>
            </a:r>
            <a:r>
              <a:rPr lang="en-US" altLang="en-US" sz="1800" b="1" dirty="0">
                <a:solidFill>
                  <a:schemeClr val="tx1"/>
                </a:solidFill>
              </a:rPr>
              <a:t>no significant difference</a:t>
            </a:r>
            <a:r>
              <a:rPr lang="en-US" altLang="en-US" sz="1800" dirty="0">
                <a:solidFill>
                  <a:schemeClr val="tx1"/>
                </a:solidFill>
              </a:rPr>
              <a:t> in market size distribution across the three promotional campaigns.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Implication for Analysis: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Market size is </a:t>
            </a:r>
            <a:r>
              <a:rPr lang="en-US" altLang="en-US" sz="1800" b="1" dirty="0">
                <a:solidFill>
                  <a:schemeClr val="tx1"/>
                </a:solidFill>
              </a:rPr>
              <a:t>evenly distributed</a:t>
            </a:r>
            <a:r>
              <a:rPr lang="en-US" altLang="en-US" sz="1800" dirty="0">
                <a:solidFill>
                  <a:schemeClr val="tx1"/>
                </a:solidFill>
              </a:rPr>
              <a:t> among the promotional groups, meaning that any sales differences observed are likely due to the </a:t>
            </a:r>
            <a:r>
              <a:rPr lang="en-US" altLang="en-US" sz="1800" b="1" dirty="0">
                <a:solidFill>
                  <a:schemeClr val="tx1"/>
                </a:solidFill>
              </a:rPr>
              <a:t>promotion itself</a:t>
            </a:r>
            <a:r>
              <a:rPr lang="en-US" altLang="en-US" sz="1800" dirty="0">
                <a:solidFill>
                  <a:schemeClr val="tx1"/>
                </a:solidFill>
              </a:rPr>
              <a:t> rather than an imbalance in market size.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This ensures that the comparison of promotions remains </a:t>
            </a:r>
            <a:r>
              <a:rPr lang="en-US" altLang="en-US" sz="1800" b="1" dirty="0">
                <a:solidFill>
                  <a:schemeClr val="tx1"/>
                </a:solidFill>
              </a:rPr>
              <a:t>fair and unbiased</a:t>
            </a:r>
            <a:r>
              <a:rPr lang="en-US" altLang="en-US" sz="1800" dirty="0">
                <a:solidFill>
                  <a:schemeClr val="tx1"/>
                </a:solidFill>
              </a:rPr>
              <a:t>, supporting the validity of further statistical tests like ANOVA and OLS regression.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BE30-873D-B27A-BA66-3F32EF6F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15</a:t>
            </a:fld>
            <a:endParaRPr lang="en-I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8141E90-2626-DA17-37CD-5135AE67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7"/>
            <a:ext cx="7534656" cy="60063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OLS Regression Results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B1064-E8AE-1D0C-A0B2-52E44E18E41E}"/>
              </a:ext>
            </a:extLst>
          </p:cNvPr>
          <p:cNvSpPr txBox="1"/>
          <p:nvPr/>
        </p:nvSpPr>
        <p:spPr>
          <a:xfrm>
            <a:off x="82296" y="740664"/>
            <a:ext cx="753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Regression Model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Dependent Variable:</a:t>
            </a:r>
            <a:r>
              <a:rPr lang="en-US" sz="1800" dirty="0"/>
              <a:t>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R² = 0.582</a:t>
            </a:r>
            <a:r>
              <a:rPr lang="en-US" sz="1800" dirty="0"/>
              <a:t> → The model explains 58.2% of the variance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Adjusted R² = 0.578</a:t>
            </a:r>
            <a:r>
              <a:rPr lang="en-US" sz="1800" dirty="0"/>
              <a:t> → The model remains robust when adjusted for the number of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F-statistic: 150.9, p &lt; 0.0001</a:t>
            </a:r>
            <a:r>
              <a:rPr lang="en-US" sz="1800" dirty="0"/>
              <a:t> → The model is statistically significant.</a:t>
            </a: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6F2C5F-CEC8-A0A8-1854-24F54168A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73077"/>
              </p:ext>
            </p:extLst>
          </p:nvPr>
        </p:nvGraphicFramePr>
        <p:xfrm>
          <a:off x="80682" y="2593332"/>
          <a:ext cx="11681016" cy="421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236">
                  <a:extLst>
                    <a:ext uri="{9D8B030D-6E8A-4147-A177-3AD203B41FA5}">
                      <a16:colId xmlns:a16="http://schemas.microsoft.com/office/drawing/2014/main" val="1003991748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85350101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438816522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753351333"/>
                    </a:ext>
                  </a:extLst>
                </a:gridCol>
              </a:tblGrid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92635"/>
                  </a:ext>
                </a:extLst>
              </a:tr>
              <a:tr h="536042"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Intercept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45.33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Base sales (without promotions).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531590"/>
                  </a:ext>
                </a:extLst>
              </a:tr>
              <a:tr h="544608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2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-10.75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Significantly reduces sales</a:t>
                      </a:r>
                      <a:r>
                        <a:rPr lang="en-US" sz="1800" dirty="0"/>
                        <a:t> compared to Promotion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17322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3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significant impact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81298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Medium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Positively affects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2352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Large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Strongly boosts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696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Small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+14.60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Significantly increases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42289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Store Age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significant effect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7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671E-2868-F41A-7A5A-01B8AB96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16</a:t>
            </a:fld>
            <a:endParaRPr lang="en-IN"/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5B2EB3A1-9081-BFE4-10F9-55D76073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0111" cy="914400"/>
          </a:xfrm>
        </p:spPr>
        <p:txBody>
          <a:bodyPr/>
          <a:lstStyle/>
          <a:p>
            <a:r>
              <a:rPr lang="en-IN" u="sng" dirty="0"/>
              <a:t>Key Findings from Analysis</a:t>
            </a:r>
            <a:endParaRPr lang="en-US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49E24-9C22-07A4-CA40-0321247D7539}"/>
              </a:ext>
            </a:extLst>
          </p:cNvPr>
          <p:cNvSpPr txBox="1">
            <a:spLocks/>
          </p:cNvSpPr>
          <p:nvPr/>
        </p:nvSpPr>
        <p:spPr>
          <a:xfrm>
            <a:off x="139958" y="0"/>
            <a:ext cx="10613385" cy="57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Promotion Effectiveness: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performs best.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significantly lowers sales.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no significant effect.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Market Size Influence: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Larger markets drive higher sales.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Medium and small markets also show a positive effect.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Store Age: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Minimal effect on sales</a:t>
            </a:r>
            <a:r>
              <a:rPr lang="en-US" dirty="0"/>
              <a:t> → Older stores do not necessarily perform better.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Regression Insights: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model explains </a:t>
            </a:r>
            <a:r>
              <a:rPr lang="en-US" b="1" dirty="0"/>
              <a:t>58.2% of the variation in sales</a:t>
            </a:r>
            <a:r>
              <a:rPr lang="en-US" dirty="0"/>
              <a:t> (R² = 0.582).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factors (seasonality, competitor actions) may improve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333565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E5E6-F344-64F7-64C3-972A9600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236132"/>
            <a:ext cx="11378184" cy="581359"/>
          </a:xfrm>
        </p:spPr>
        <p:txBody>
          <a:bodyPr>
            <a:normAutofit fontScale="90000"/>
          </a:bodyPr>
          <a:lstStyle/>
          <a:p>
            <a:r>
              <a:rPr lang="en-US" dirty="0"/>
              <a:t>🛰️ Model Deployment: Sales Prediction Web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EB7FB-EA68-31AE-94BB-13384E62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179576"/>
            <a:ext cx="10860024" cy="507492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To enable practical use of our analysis, we developed an </a:t>
            </a:r>
            <a:r>
              <a:rPr lang="en-US" b="1" dirty="0"/>
              <a:t>interactive web application</a:t>
            </a:r>
            <a:r>
              <a:rPr lang="en-US" dirty="0"/>
              <a:t> using </a:t>
            </a:r>
            <a:r>
              <a:rPr lang="en-US" b="1" dirty="0" err="1"/>
              <a:t>Streamlit</a:t>
            </a:r>
            <a:r>
              <a:rPr lang="en-US" dirty="0"/>
              <a:t>. This app allows users to input store-specific parameters and receive </a:t>
            </a:r>
            <a:r>
              <a:rPr lang="en-US" b="1" dirty="0"/>
              <a:t>real-time sales predictions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🔧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Size</a:t>
            </a:r>
            <a:r>
              <a:rPr lang="en-US" dirty="0"/>
              <a:t>: Select from Small, Medium, or Large.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Level</a:t>
            </a:r>
            <a:r>
              <a:rPr lang="en-US" dirty="0"/>
              <a:t>: Input promotional effort (1 to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Store Age</a:t>
            </a:r>
            <a:r>
              <a:rPr lang="en-US" dirty="0"/>
              <a:t>: Years since the store opened.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Week</a:t>
            </a:r>
            <a:r>
              <a:rPr lang="en-US" dirty="0"/>
              <a:t>: Choose the week for which prediction is needed.</a:t>
            </a:r>
          </a:p>
          <a:p>
            <a:pPr>
              <a:buNone/>
            </a:pPr>
            <a:r>
              <a:rPr lang="en-US" b="1" dirty="0"/>
              <a:t>🎯 Purpose:</a:t>
            </a:r>
          </a:p>
          <a:p>
            <a:pPr>
              <a:buNone/>
            </a:pPr>
            <a:r>
              <a:rPr lang="en-US" dirty="0"/>
              <a:t>This tool empowers decision-makers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 outcomes of different promotional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 campaign effectiveness across varying market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data-driven marketing decisions based on predicted sales.</a:t>
            </a:r>
          </a:p>
          <a:p>
            <a:pPr>
              <a:buNone/>
            </a:pPr>
            <a:r>
              <a:rPr lang="en-US" dirty="0"/>
              <a:t>👉 </a:t>
            </a:r>
            <a:r>
              <a:rPr lang="en-US" b="1" dirty="0"/>
              <a:t>Technologies Used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Streamlit</a:t>
            </a:r>
            <a:r>
              <a:rPr lang="en-US" dirty="0"/>
              <a:t> for front-end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 for model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Pandas/</a:t>
            </a:r>
            <a:r>
              <a:rPr lang="en-US" b="1" dirty="0" err="1"/>
              <a:t>Numpy</a:t>
            </a:r>
            <a:r>
              <a:rPr lang="en-US" dirty="0"/>
              <a:t> for data processing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4BFFD7-9C06-DFE4-64F9-7C0EF1D0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D4F47-E9A5-9D21-F944-482380D17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47048" cy="558419"/>
          </a:xfrm>
        </p:spPr>
        <p:txBody>
          <a:bodyPr>
            <a:normAutofit fontScale="90000"/>
          </a:bodyPr>
          <a:lstStyle/>
          <a:p>
            <a:r>
              <a:rPr lang="en-IN" dirty="0"/>
              <a:t>🖼️ Interface Preview: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1198A24-2CFA-B67A-B473-CBB14CB12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025" y="1006034"/>
            <a:ext cx="8650223" cy="571544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B373F4-C2BB-103C-5F66-BBEABA62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0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9E104-F900-1044-B42E-F3FFEE27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19</a:t>
            </a:fld>
            <a:endParaRPr lang="en-IN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95010354-1F6B-DD13-05D4-D6CD65BE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CC47D2B-6572-EF79-26AE-C93AB813C717}"/>
              </a:ext>
            </a:extLst>
          </p:cNvPr>
          <p:cNvSpPr txBox="1">
            <a:spLocks/>
          </p:cNvSpPr>
          <p:nvPr/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E8A5E6-3C6B-8AA2-9ACD-2584302B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1" y="940054"/>
            <a:ext cx="6872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Promotion 1 is the most effective.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Promotion 2 should be restructured or removed.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Market size plays a significant role in sales performance.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Store age does not influence sales significantly.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A8F0426-7733-080B-E2EA-9D8B605F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1" y="3869656"/>
            <a:ext cx="7442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Prioritize Promotion 1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future marketing campaigns.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Revise Promotion 2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improve its impact.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Focus on large and medium markets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the highest return.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Further explore additional factors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(e.g., pricing, competition). 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D559D3A-3275-A6FF-AF4C-E8855A0127CF}"/>
              </a:ext>
            </a:extLst>
          </p:cNvPr>
          <p:cNvSpPr txBox="1">
            <a:spLocks/>
          </p:cNvSpPr>
          <p:nvPr/>
        </p:nvSpPr>
        <p:spPr>
          <a:xfrm>
            <a:off x="0" y="2643673"/>
            <a:ext cx="10360152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Recommendations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8602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8E237-95D5-E41F-ABC6-C7D5BF7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2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360156-F1D4-FD85-D727-39C7FE06A79A}"/>
              </a:ext>
            </a:extLst>
          </p:cNvPr>
          <p:cNvCxnSpPr>
            <a:cxnSpLocks/>
          </p:cNvCxnSpPr>
          <p:nvPr/>
        </p:nvCxnSpPr>
        <p:spPr>
          <a:xfrm flipV="1">
            <a:off x="4348480" y="1328782"/>
            <a:ext cx="5305942" cy="145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2BAC3EB-DF81-0057-4007-35AC3B13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41" y="-2"/>
            <a:ext cx="12382542" cy="69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AC48-C60B-98C8-EDFB-906468C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20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FC1F4B-52DE-7F06-E161-D393D28F52EE}"/>
              </a:ext>
            </a:extLst>
          </p:cNvPr>
          <p:cNvSpPr txBox="1">
            <a:spLocks/>
          </p:cNvSpPr>
          <p:nvPr/>
        </p:nvSpPr>
        <p:spPr>
          <a:xfrm>
            <a:off x="4675803" y="914400"/>
            <a:ext cx="5641848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942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D643-BC5E-1137-D714-0FDED8A8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D54E9-1028-E0CE-243A-132548AECE3F}"/>
              </a:ext>
            </a:extLst>
          </p:cNvPr>
          <p:cNvSpPr txBox="1"/>
          <p:nvPr/>
        </p:nvSpPr>
        <p:spPr>
          <a:xfrm>
            <a:off x="2961108" y="252644"/>
            <a:ext cx="3696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  <a:endParaRPr lang="en-IN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2731E-F8C2-6917-5BC6-27F80DC2F1B7}"/>
              </a:ext>
            </a:extLst>
          </p:cNvPr>
          <p:cNvSpPr txBox="1"/>
          <p:nvPr/>
        </p:nvSpPr>
        <p:spPr>
          <a:xfrm>
            <a:off x="417095" y="1445677"/>
            <a:ext cx="72614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This study analyzes a marketing experiment conducted by a fast-food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Objective: To determine the most effective promotional campaign for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 includes: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Weekly sales figures across multiple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Stores assigned to one of three marketing campaigns (1, 2, or 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Different market sizes and store 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Data spans over four weeks.</a:t>
            </a:r>
          </a:p>
          <a:p>
            <a:endParaRPr lang="en-IN" sz="25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618C763-0FB5-4E5C-6AB6-3463266B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1707"/>
          <a:stretch>
            <a:fillRect/>
          </a:stretch>
        </p:blipFill>
        <p:spPr bwMode="auto">
          <a:xfrm>
            <a:off x="7204921" y="0"/>
            <a:ext cx="49870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FCCE0-A4F8-7C29-A896-75DFF116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4</a:t>
            </a:fld>
            <a:endParaRPr lang="en-IN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791B3F6-9F9B-B6A3-0949-15505114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852"/>
            <a:ext cx="5449824" cy="912069"/>
          </a:xfrm>
        </p:spPr>
        <p:txBody>
          <a:bodyPr anchor="b"/>
          <a:lstStyle/>
          <a:p>
            <a:r>
              <a:rPr lang="en-IN" dirty="0">
                <a:hlinkClick r:id="rId2"/>
              </a:rPr>
              <a:t>Dataset 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5CD4B-0506-CB21-BFFB-B0001EA45511}"/>
              </a:ext>
            </a:extLst>
          </p:cNvPr>
          <p:cNvSpPr txBox="1"/>
          <p:nvPr/>
        </p:nvSpPr>
        <p:spPr>
          <a:xfrm>
            <a:off x="0" y="1061721"/>
            <a:ext cx="10802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500" dirty="0">
                <a:latin typeface="Gill Sans Nova Light (Body)"/>
              </a:rPr>
              <a:t>Variables in the dataset: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MarketID</a:t>
            </a:r>
            <a:r>
              <a:rPr lang="en-US" sz="2500" b="1" dirty="0"/>
              <a:t>: </a:t>
            </a:r>
            <a:r>
              <a:rPr lang="en-US" sz="2500" dirty="0"/>
              <a:t>unique identifier for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MarketSize</a:t>
            </a:r>
            <a:r>
              <a:rPr lang="en-US" sz="2500" b="1" dirty="0"/>
              <a:t>: </a:t>
            </a:r>
            <a:r>
              <a:rPr lang="en-US" sz="2500" dirty="0"/>
              <a:t>size of market area by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LocationID</a:t>
            </a:r>
            <a:r>
              <a:rPr lang="en-US" sz="2500" b="1" dirty="0"/>
              <a:t>: </a:t>
            </a:r>
            <a:r>
              <a:rPr lang="en-US" sz="2500" dirty="0"/>
              <a:t>unique identifier for store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AgeOfStore</a:t>
            </a:r>
            <a:r>
              <a:rPr lang="en-US" sz="2500" b="1" dirty="0"/>
              <a:t>: </a:t>
            </a:r>
            <a:r>
              <a:rPr lang="en-US" sz="2500" dirty="0"/>
              <a:t>age of store in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Promotion</a:t>
            </a:r>
            <a:r>
              <a:rPr lang="en-US" sz="2500" dirty="0"/>
              <a:t>: one of three promotions that were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week: </a:t>
            </a:r>
            <a:r>
              <a:rPr lang="en-US" sz="2500" dirty="0"/>
              <a:t>one of four weeks when the promotions were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SalesInThousands</a:t>
            </a:r>
            <a:r>
              <a:rPr lang="en-US" sz="2500" b="1" dirty="0"/>
              <a:t>: </a:t>
            </a:r>
            <a:r>
              <a:rPr lang="en-US" sz="2500" dirty="0"/>
              <a:t>sales amount for a specific </a:t>
            </a:r>
            <a:r>
              <a:rPr lang="en-US" sz="2500" dirty="0" err="1"/>
              <a:t>LocationID</a:t>
            </a:r>
            <a:r>
              <a:rPr lang="en-US" sz="2500" dirty="0"/>
              <a:t>, Promotion, and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The goal is to determine the effect of promotions and market characteristics on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370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484F-61A6-B819-CF13-C91694A6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E8AA7BA3-D3D8-F330-BA93-7D7BF85E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389224" cy="762000"/>
          </a:xfrm>
        </p:spPr>
        <p:txBody>
          <a:bodyPr/>
          <a:lstStyle/>
          <a:p>
            <a:r>
              <a:rPr lang="en-US" sz="4200" u="sng" dirty="0"/>
              <a:t>Sales Distribution by Store Age and Promotion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785C834-ACD5-9BFD-F6D7-7F898DDAE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15" y="1609564"/>
            <a:ext cx="115119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X-axis</a:t>
            </a:r>
            <a:r>
              <a:rPr lang="en-US" sz="1800" dirty="0">
                <a:solidFill>
                  <a:schemeClr val="tx1"/>
                </a:solidFill>
              </a:rPr>
              <a:t>: Store Age Groups (divided into four bins).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Y-axis</a:t>
            </a:r>
            <a:r>
              <a:rPr lang="en-US" sz="1800" dirty="0">
                <a:solidFill>
                  <a:schemeClr val="tx1"/>
                </a:solidFill>
              </a:rPr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box represents the </a:t>
            </a:r>
            <a:r>
              <a:rPr lang="en-US" sz="1800" b="1" dirty="0">
                <a:solidFill>
                  <a:schemeClr val="tx1"/>
                </a:solidFill>
              </a:rPr>
              <a:t>distribution of sales for a particular store age group and promotion type (1, 2, 3)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Younger Stores (0.97 - 7.75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</a:t>
            </a:r>
            <a:r>
              <a:rPr lang="en-US" dirty="0"/>
              <a:t> has the highest sales variation, with many outliers.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shows a relatively stable median</a:t>
            </a:r>
            <a:r>
              <a:rPr lang="en-US" dirty="0"/>
              <a:t>, making it a safer choice.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Mid-aged Stores (7.75 - 14.5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and 3 have similar median sales</a:t>
            </a:r>
            <a:r>
              <a:rPr lang="en-US" dirty="0"/>
              <a:t>, but </a:t>
            </a:r>
            <a:r>
              <a:rPr lang="en-US" b="1" dirty="0"/>
              <a:t>promotion 3 has fewer outliers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has the lowest median sales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Older Stores (14.5 - 21.25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outperforms the others</a:t>
            </a:r>
            <a:r>
              <a:rPr lang="en-US" dirty="0"/>
              <a:t>, with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again has the lowest median sales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45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5ACA-D645-95D9-9375-700785D2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9D67C7-43D4-2650-F407-183FD6343B04}"/>
              </a:ext>
            </a:extLst>
          </p:cNvPr>
          <p:cNvSpPr txBox="1">
            <a:spLocks/>
          </p:cNvSpPr>
          <p:nvPr/>
        </p:nvSpPr>
        <p:spPr>
          <a:xfrm>
            <a:off x="0" y="72424"/>
            <a:ext cx="10766612" cy="335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4.Mature Stores (21.25 - 28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has the highest median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a more consistent performance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remains the weakest performer</a:t>
            </a:r>
            <a:r>
              <a:rPr lang="en-US" dirty="0"/>
              <a:t>.</a:t>
            </a:r>
            <a:endParaRPr lang="en-US" b="1" dirty="0"/>
          </a:p>
          <a:p>
            <a:r>
              <a:rPr lang="en-US" sz="1800" b="1" dirty="0">
                <a:solidFill>
                  <a:schemeClr val="tx1"/>
                </a:solidFill>
              </a:rPr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Younger stores</a:t>
            </a:r>
            <a:r>
              <a:rPr lang="en-US" sz="1800" dirty="0">
                <a:solidFill>
                  <a:schemeClr val="tx1"/>
                </a:solidFill>
              </a:rPr>
              <a:t> benefit more from </a:t>
            </a:r>
            <a:r>
              <a:rPr lang="en-US" sz="1800" b="1" dirty="0">
                <a:solidFill>
                  <a:schemeClr val="tx1"/>
                </a:solidFill>
              </a:rPr>
              <a:t>Promotion 1 or 3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Older stores</a:t>
            </a:r>
            <a:r>
              <a:rPr lang="en-US" sz="1800" dirty="0">
                <a:solidFill>
                  <a:schemeClr val="tx1"/>
                </a:solidFill>
              </a:rPr>
              <a:t> see </a:t>
            </a:r>
            <a:r>
              <a:rPr lang="en-US" sz="1800" b="1" dirty="0">
                <a:solidFill>
                  <a:schemeClr val="tx1"/>
                </a:solidFill>
              </a:rPr>
              <a:t>higher median sales with Promotion 1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Promotion 2 is the least effective across all store age groups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Promotion 3 is suitable for stores in the middle age range (7.75 - 21.25 years)</a:t>
            </a:r>
            <a:r>
              <a:rPr lang="en-US" sz="1800" dirty="0">
                <a:solidFill>
                  <a:schemeClr val="tx1"/>
                </a:solidFill>
              </a:rPr>
              <a:t> due to stable performance.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615430-7E39-2669-9F99-B81399AC0B29}"/>
              </a:ext>
            </a:extLst>
          </p:cNvPr>
          <p:cNvSpPr txBox="1">
            <a:spLocks/>
          </p:cNvSpPr>
          <p:nvPr/>
        </p:nvSpPr>
        <p:spPr>
          <a:xfrm>
            <a:off x="0" y="72424"/>
            <a:ext cx="10766612" cy="7581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89AFE-A776-53C8-5CDD-DFC2D6CD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48" y="2941259"/>
            <a:ext cx="6086343" cy="39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FB327-80F3-ED0A-F291-B3ECE02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100E23-6D94-25E3-188B-4A9EC630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9975"/>
            <a:ext cx="10799244" cy="43927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Sales Distribution by Market Size &amp; Promotion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548DCD-2756-E77A-2F67-9E25432F77B9}"/>
              </a:ext>
            </a:extLst>
          </p:cNvPr>
          <p:cNvSpPr txBox="1">
            <a:spLocks/>
          </p:cNvSpPr>
          <p:nvPr/>
        </p:nvSpPr>
        <p:spPr>
          <a:xfrm>
            <a:off x="398931" y="748553"/>
            <a:ext cx="9583269" cy="536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x-axis</a:t>
            </a:r>
            <a:r>
              <a:rPr lang="en-US" sz="1800" dirty="0">
                <a:solidFill>
                  <a:schemeClr val="tx1"/>
                </a:solidFill>
              </a:rPr>
              <a:t> represents different </a:t>
            </a:r>
            <a:r>
              <a:rPr lang="en-US" sz="1800" b="1" dirty="0">
                <a:solidFill>
                  <a:schemeClr val="tx1"/>
                </a:solidFill>
              </a:rPr>
              <a:t>market sizes</a:t>
            </a:r>
            <a:r>
              <a:rPr lang="en-US" sz="1800" dirty="0">
                <a:solidFill>
                  <a:schemeClr val="tx1"/>
                </a:solidFill>
              </a:rPr>
              <a:t> (small, medium, large).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y-axis</a:t>
            </a:r>
            <a:r>
              <a:rPr lang="en-US" sz="1800" dirty="0">
                <a:solidFill>
                  <a:schemeClr val="tx1"/>
                </a:solidFill>
              </a:rPr>
              <a:t> represents </a:t>
            </a:r>
            <a:r>
              <a:rPr lang="en-US" sz="1800" b="1" dirty="0">
                <a:solidFill>
                  <a:schemeClr val="tx1"/>
                </a:solidFill>
              </a:rPr>
              <a:t>sales (in thousands)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box plot represents sales distribution for a </a:t>
            </a:r>
            <a:r>
              <a:rPr lang="en-US" sz="1800" b="1" dirty="0">
                <a:solidFill>
                  <a:schemeClr val="tx1"/>
                </a:solidFill>
              </a:rPr>
              <a:t>specific promotion (1, 2, 3)</a:t>
            </a:r>
            <a:r>
              <a:rPr lang="en-US" sz="1800" dirty="0">
                <a:solidFill>
                  <a:schemeClr val="tx1"/>
                </a:solidFill>
              </a:rPr>
              <a:t> within each market size.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Small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</a:t>
            </a:r>
            <a:r>
              <a:rPr lang="en-US" dirty="0"/>
              <a:t> has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Sales are </a:t>
            </a:r>
            <a:r>
              <a:rPr lang="en-US" b="1" dirty="0"/>
              <a:t>less variable</a:t>
            </a:r>
            <a:r>
              <a:rPr lang="en-US" dirty="0"/>
              <a:t>, suggesting stable performance.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Medium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Promotions </a:t>
            </a:r>
            <a:r>
              <a:rPr lang="en-US" b="1" dirty="0"/>
              <a:t>1 &amp; 3</a:t>
            </a:r>
            <a:r>
              <a:rPr lang="en-US" dirty="0"/>
              <a:t> have similar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shows more variation</a:t>
            </a:r>
            <a:r>
              <a:rPr lang="en-US" dirty="0"/>
              <a:t>, with some lower sales outliers.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Large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1 has the highest sales potential</a:t>
            </a:r>
            <a:r>
              <a:rPr lang="en-US" dirty="0"/>
              <a:t>, but also </a:t>
            </a:r>
            <a:r>
              <a:rPr lang="en-US" b="1" dirty="0"/>
              <a:t>high variance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has lower median sales but a wide range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 shows consistent sales performance</a:t>
            </a:r>
            <a:r>
              <a:rPr lang="en-US" dirty="0"/>
              <a:t>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AF04C-FC53-88DD-CDD8-42DBDB6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BCF1F-BC07-CC39-78FC-40BD9B0B8A34}"/>
              </a:ext>
            </a:extLst>
          </p:cNvPr>
          <p:cNvSpPr txBox="1">
            <a:spLocks/>
          </p:cNvSpPr>
          <p:nvPr/>
        </p:nvSpPr>
        <p:spPr>
          <a:xfrm>
            <a:off x="77850" y="0"/>
            <a:ext cx="7150608" cy="335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small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3 performs best</a:t>
            </a:r>
            <a:r>
              <a:rPr lang="en-US" sz="1800" dirty="0">
                <a:solidFill>
                  <a:schemeClr val="tx1"/>
                </a:solidFill>
              </a:rPr>
              <a:t>, making it a strong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medium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1 or 3</a:t>
            </a:r>
            <a:r>
              <a:rPr lang="en-US" sz="1800" dirty="0">
                <a:solidFill>
                  <a:schemeClr val="tx1"/>
                </a:solidFill>
              </a:rPr>
              <a:t> could be preferred, but </a:t>
            </a:r>
            <a:r>
              <a:rPr lang="en-US" sz="1800" b="1" dirty="0">
                <a:solidFill>
                  <a:schemeClr val="tx1"/>
                </a:solidFill>
              </a:rPr>
              <a:t>promotion 2 is less stable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large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1 has the highest sales but is risky</a:t>
            </a:r>
            <a:r>
              <a:rPr lang="en-US" sz="1800" dirty="0">
                <a:solidFill>
                  <a:schemeClr val="tx1"/>
                </a:solidFill>
              </a:rPr>
              <a:t>, while </a:t>
            </a:r>
            <a:r>
              <a:rPr lang="en-US" sz="1800" b="1" dirty="0">
                <a:solidFill>
                  <a:schemeClr val="tx1"/>
                </a:solidFill>
              </a:rPr>
              <a:t>promotion 3 is more stable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C30D9-77C9-D538-3041-B637CA83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87" y="2133145"/>
            <a:ext cx="7342096" cy="47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39D29-0AE4-BCD4-CEC7-085828C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9</a:t>
            </a:fld>
            <a:endParaRPr lang="en-IN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912297-A6D5-211B-CF9C-57778091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441"/>
            <a:ext cx="11209237" cy="774441"/>
          </a:xfrm>
        </p:spPr>
        <p:txBody>
          <a:bodyPr anchor="b"/>
          <a:lstStyle/>
          <a:p>
            <a:r>
              <a:rPr lang="en-US" u="sng" dirty="0"/>
              <a:t>Sales Distribution by Promotion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101A5-C0E4-E810-F60C-1D19AE826FE0}"/>
              </a:ext>
            </a:extLst>
          </p:cNvPr>
          <p:cNvSpPr txBox="1"/>
          <p:nvPr/>
        </p:nvSpPr>
        <p:spPr>
          <a:xfrm>
            <a:off x="263384" y="1166592"/>
            <a:ext cx="9718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X-axis</a:t>
            </a:r>
            <a:r>
              <a:rPr lang="en-US" dirty="0"/>
              <a:t>: Promotion Type (1, 2, and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Y-axis</a:t>
            </a:r>
            <a:r>
              <a:rPr lang="en-US" dirty="0"/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box plot displays the </a:t>
            </a:r>
            <a:r>
              <a:rPr lang="en-US" b="1" dirty="0"/>
              <a:t>median, interquartile range (IQR), and outliers</a:t>
            </a:r>
            <a:r>
              <a:rPr lang="en-US" dirty="0"/>
              <a:t> for each promotion type.</a:t>
            </a:r>
          </a:p>
          <a:p>
            <a:pPr>
              <a:buNone/>
            </a:pPr>
            <a:r>
              <a:rPr lang="en-US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1 (Blue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Highest median sales</a:t>
            </a:r>
            <a:r>
              <a:rPr lang="en-US" dirty="0"/>
              <a:t> compared to the other two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Wide spread, indicating </a:t>
            </a:r>
            <a:r>
              <a:rPr lang="en-US" b="1" dirty="0"/>
              <a:t>greater variability in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b="1" dirty="0"/>
              <a:t>outliers in the higher sales range</a:t>
            </a:r>
            <a:r>
              <a:rPr lang="en-US" dirty="0"/>
              <a:t>, suggesting some stores perform exceptionally well.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3 (Green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Median sales are slightly lower than Promotion 1</a:t>
            </a:r>
            <a:r>
              <a:rPr lang="en-US" dirty="0"/>
              <a:t> but still strong.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distribution is more </a:t>
            </a:r>
            <a:r>
              <a:rPr lang="en-US" b="1" dirty="0"/>
              <a:t>balanced</a:t>
            </a:r>
            <a:r>
              <a:rPr lang="en-US" dirty="0"/>
              <a:t>, with a moderate spread.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Fewer outliers compared to Promotion 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2 (Orange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Lowest median sales</a:t>
            </a:r>
            <a:r>
              <a:rPr lang="en-US" dirty="0"/>
              <a:t> among the three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spread is </a:t>
            </a:r>
            <a:r>
              <a:rPr lang="en-US" b="1" dirty="0"/>
              <a:t>tighter</a:t>
            </a:r>
            <a:r>
              <a:rPr lang="en-US" dirty="0"/>
              <a:t>, indicating </a:t>
            </a:r>
            <a:r>
              <a:rPr lang="en-US" b="1" dirty="0"/>
              <a:t>less variability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Has some </a:t>
            </a:r>
            <a:r>
              <a:rPr lang="en-US" b="1" dirty="0"/>
              <a:t>low-end outliers</a:t>
            </a:r>
            <a:r>
              <a:rPr lang="en-US" dirty="0"/>
              <a:t>, which might suggest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164733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1711</Words>
  <Application>Microsoft Office PowerPoint</Application>
  <PresentationFormat>Widescreen</PresentationFormat>
  <Paragraphs>225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Gill Sans Nova Light (Body)</vt:lpstr>
      <vt:lpstr>Office Theme</vt:lpstr>
      <vt:lpstr>PowerPoint Presentation</vt:lpstr>
      <vt:lpstr>PowerPoint Presentation</vt:lpstr>
      <vt:lpstr>PowerPoint Presentation</vt:lpstr>
      <vt:lpstr>Dataset Overview</vt:lpstr>
      <vt:lpstr>Sales Distribution by Store Age and Promotion</vt:lpstr>
      <vt:lpstr>PowerPoint Presentation</vt:lpstr>
      <vt:lpstr>Sales Distribution by Market Size &amp; Promotion</vt:lpstr>
      <vt:lpstr>PowerPoint Presentation</vt:lpstr>
      <vt:lpstr>Sales Distribution by Promotion Type</vt:lpstr>
      <vt:lpstr>PowerPoint Presentation</vt:lpstr>
      <vt:lpstr>Correlation Analysis</vt:lpstr>
      <vt:lpstr>PowerPoint Presentation</vt:lpstr>
      <vt:lpstr>PowerPoint Presentation</vt:lpstr>
      <vt:lpstr>Chi-Square Test of Homogeneity for Market Size Across Promotions</vt:lpstr>
      <vt:lpstr>OLS Regression Results</vt:lpstr>
      <vt:lpstr>Key Findings from Analysis</vt:lpstr>
      <vt:lpstr>🛰️ Model Deployment: Sales Prediction Web App</vt:lpstr>
      <vt:lpstr>🖼️ Interface Preview: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Lopamudra Mohapatra</dc:creator>
  <cp:lastModifiedBy>Smruti Ranjan Sahoo</cp:lastModifiedBy>
  <cp:revision>5</cp:revision>
  <dcterms:created xsi:type="dcterms:W3CDTF">2025-04-05T14:42:59Z</dcterms:created>
  <dcterms:modified xsi:type="dcterms:W3CDTF">2025-04-08T07:51:12Z</dcterms:modified>
</cp:coreProperties>
</file>