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17" r:id="rId5"/>
    <p:sldId id="307" r:id="rId6"/>
    <p:sldId id="308" r:id="rId7"/>
    <p:sldId id="278" r:id="rId8"/>
    <p:sldId id="309" r:id="rId9"/>
    <p:sldId id="320" r:id="rId10"/>
    <p:sldId id="321" r:id="rId11"/>
    <p:sldId id="322" r:id="rId12"/>
    <p:sldId id="263" r:id="rId13"/>
    <p:sldId id="323" r:id="rId14"/>
    <p:sldId id="310" r:id="rId15"/>
    <p:sldId id="318" r:id="rId16"/>
    <p:sldId id="319" r:id="rId17"/>
    <p:sldId id="311" r:id="rId18"/>
    <p:sldId id="312" r:id="rId19"/>
    <p:sldId id="316" r:id="rId20"/>
    <p:sldId id="314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>
        <p:scale>
          <a:sx n="75" d="100"/>
          <a:sy n="75" d="100"/>
        </p:scale>
        <p:origin x="974" y="269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3/12/2025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hebotinaa/fast-food-marketing-campaign-ab-te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Marketing Experiment Analysis for a Fast-Food Chain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B372B-8F59-1F28-33FE-2B1D0A0E9439}"/>
              </a:ext>
            </a:extLst>
          </p:cNvPr>
          <p:cNvSpPr txBox="1"/>
          <p:nvPr/>
        </p:nvSpPr>
        <p:spPr>
          <a:xfrm>
            <a:off x="4150658" y="4622196"/>
            <a:ext cx="541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by:- Lopamudra Mohapatra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D92F8-A455-1B1B-CE03-48B753362363}"/>
              </a:ext>
            </a:extLst>
          </p:cNvPr>
          <p:cNvSpPr txBox="1"/>
          <p:nvPr/>
        </p:nvSpPr>
        <p:spPr>
          <a:xfrm>
            <a:off x="268941" y="170329"/>
            <a:ext cx="9681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1 is the most effective</a:t>
            </a:r>
            <a:r>
              <a:rPr lang="en-US" dirty="0"/>
              <a:t> overall, yielding the highest median sales and some extreme high performers.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3 is also strong</a:t>
            </a:r>
            <a:r>
              <a:rPr lang="en-US" dirty="0"/>
              <a:t>, but with slightly lower median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2 underperforms</a:t>
            </a:r>
            <a:r>
              <a:rPr lang="en-US" dirty="0"/>
              <a:t> and may need to be reconsidered or modified to be more competitive.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14FBF-FEF3-6E37-1CD9-87493F39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51" y="1758807"/>
            <a:ext cx="80962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0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0152" cy="914400"/>
          </a:xfrm>
        </p:spPr>
        <p:txBody>
          <a:bodyPr/>
          <a:lstStyle/>
          <a:p>
            <a:r>
              <a:rPr lang="en-IN" u="sng" dirty="0"/>
              <a:t>Correlation Analysis</a:t>
            </a:r>
            <a:endParaRPr lang="en-US" u="sng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0311" y="953224"/>
            <a:ext cx="11774905" cy="519427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Sales vs. Market Size (-0.45)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There is a </a:t>
            </a:r>
            <a:r>
              <a:rPr lang="en-US" b="1" dirty="0"/>
              <a:t>moderate negative correlation</a:t>
            </a:r>
            <a:r>
              <a:rPr lang="en-US" dirty="0"/>
              <a:t> between sales and market size, meaning that </a:t>
            </a:r>
            <a:r>
              <a:rPr lang="en-US" b="1" dirty="0"/>
              <a:t>as market size increases, sales tend to decrease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could indicate that </a:t>
            </a:r>
            <a:r>
              <a:rPr lang="en-US" b="1" dirty="0"/>
              <a:t>larger markets face more competition</a:t>
            </a:r>
            <a:r>
              <a:rPr lang="en-US" dirty="0"/>
              <a:t>, reducing the impact of promotional campaigns.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 vs. Store Age (-0.03)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correlation between </a:t>
            </a:r>
            <a:r>
              <a:rPr lang="en-US" b="1" dirty="0"/>
              <a:t>sales and store age is very weak</a:t>
            </a:r>
            <a:r>
              <a:rPr lang="en-US" dirty="0"/>
              <a:t>, meaning that </a:t>
            </a:r>
            <a:r>
              <a:rPr lang="en-US" b="1" dirty="0"/>
              <a:t>older stores do not necessarily perform better or worse</a:t>
            </a:r>
            <a:r>
              <a:rPr lang="en-US" dirty="0"/>
              <a:t> than newer stores.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suggests that </a:t>
            </a:r>
            <a:r>
              <a:rPr lang="en-US" b="1" dirty="0"/>
              <a:t>sales performance is driven more by promotions and market conditions rather than store age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 vs. Promotion Type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impact of promotions on sales varies</a:t>
            </a:r>
            <a:r>
              <a:rPr lang="en-US" dirty="0"/>
              <a:t> depending on the type of campaign.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OLS regression results indicate that Promotion 1 is the most effective</a:t>
            </a:r>
            <a:r>
              <a:rPr lang="en-US" dirty="0"/>
              <a:t>, while Promotion 2 has a significantly negative effect.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correlation values confirm that different promotions have distinct influences on sales trends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9F52-9A4C-752F-9C0A-00AA4BF7D8E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9976" y="645459"/>
            <a:ext cx="11755240" cy="5270709"/>
          </a:xfrm>
        </p:spPr>
        <p:txBody>
          <a:bodyPr/>
          <a:lstStyle/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5.Sales vs. Week (-0.01)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time variable </a:t>
            </a:r>
            <a:r>
              <a:rPr lang="en-US" b="1" dirty="0"/>
              <a:t>(week)</a:t>
            </a:r>
            <a:r>
              <a:rPr lang="en-US" dirty="0"/>
              <a:t> shows a negligible correlation with sales, implying that there is no strong upward or downward trend over the four weeks of the experiment.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means that </a:t>
            </a:r>
            <a:r>
              <a:rPr lang="en-US" b="1" dirty="0"/>
              <a:t>the effectiveness of marketing campaigns remains relatively stable over time</a:t>
            </a:r>
            <a:r>
              <a:rPr lang="en-US" dirty="0"/>
              <a:t>.</a:t>
            </a:r>
          </a:p>
          <a:p>
            <a:r>
              <a:rPr lang="en-US" b="1" dirty="0"/>
              <a:t>6.Market Size vs. Other Factors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Market size is negatively correlated with sales (-0.45),</a:t>
            </a:r>
            <a:r>
              <a:rPr lang="en-US" dirty="0"/>
              <a:t> which suggests that </a:t>
            </a:r>
            <a:r>
              <a:rPr lang="en-US" b="1" dirty="0"/>
              <a:t>promotion effectiveness varies across market sizes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Market size also </a:t>
            </a:r>
            <a:r>
              <a:rPr lang="en-US" b="1" dirty="0"/>
              <a:t>shows some correlation with store age (0.16),</a:t>
            </a:r>
            <a:r>
              <a:rPr lang="en-US" dirty="0"/>
              <a:t> indicating that older stores might be more prevalent in certain market sizes.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D2161-9719-DD1C-7181-C4C43857B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7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AE281-339B-59F4-C662-B66769570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4888D-A3B0-FBCC-8E80-5BEB1B3D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14" y="407613"/>
            <a:ext cx="7296150" cy="6257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F9D1B6-10EC-543B-954F-3CED572BB792}"/>
              </a:ext>
            </a:extLst>
          </p:cNvPr>
          <p:cNvSpPr txBox="1"/>
          <p:nvPr/>
        </p:nvSpPr>
        <p:spPr>
          <a:xfrm>
            <a:off x="502024" y="38281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Correlation Analysis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48265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20"/>
            <a:ext cx="12275192" cy="462509"/>
          </a:xfrm>
        </p:spPr>
        <p:txBody>
          <a:bodyPr/>
          <a:lstStyle/>
          <a:p>
            <a:r>
              <a:rPr lang="en-US" sz="2800" dirty="0"/>
              <a:t>Chi-Square Test of Homogeneity for Market Size Across Promotions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48723ED-5477-EAB1-F0A4-1293940664AC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0" y="382072"/>
            <a:ext cx="1150112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Objective: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To determine whether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distribution of market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(small, medium, or large)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significantly different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across the three promotional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Ligh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Null Hypothesis (H₀):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Market size distribution is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same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across all promotions.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Ligh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Alternative Hypothesis (H₁):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Market size distribution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differs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across promotions.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Ligh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Chi-Square Statistic: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4.7539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p-value: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0.3135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Ligh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Interpretation: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Since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p-value (0.3135) &gt; 0.05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, we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fail to reject the null hypothesis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This means there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no significant difference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in market size distribution across the three promotional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Ligh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Implication for Analysis: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Market size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evenly distributed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among the promotional groups, meaning that any sales differences observed are likely due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promotion itself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rather than an imbalance in market size.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This ensures that the comparison of promotions remains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fair and unbiased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, supporting the validity of further statistical tests like ANOVA and OLS regression.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97"/>
            <a:ext cx="7534656" cy="600633"/>
          </a:xfrm>
        </p:spPr>
        <p:txBody>
          <a:bodyPr/>
          <a:lstStyle/>
          <a:p>
            <a:r>
              <a:rPr lang="en-IN" u="sng" dirty="0"/>
              <a:t>OLS Regression Results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0658" y="627530"/>
            <a:ext cx="11770660" cy="6203574"/>
          </a:xfrm>
        </p:spPr>
        <p:txBody>
          <a:bodyPr/>
          <a:lstStyle/>
          <a:p>
            <a:pPr>
              <a:buNone/>
            </a:pPr>
            <a:r>
              <a:rPr lang="en-US" sz="1800" b="1" dirty="0"/>
              <a:t>Regression Model 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Dependent Variable:</a:t>
            </a:r>
            <a:r>
              <a:rPr lang="en-US" sz="1800" dirty="0"/>
              <a:t> Sales (in thousands).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R² = 0.582</a:t>
            </a:r>
            <a:r>
              <a:rPr lang="en-US" sz="1800" dirty="0"/>
              <a:t> → The model explains 58.2% of the variance in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Adjusted R² = 0.578</a:t>
            </a:r>
            <a:r>
              <a:rPr lang="en-US" sz="1800" dirty="0"/>
              <a:t> → The model remains robust when adjusted for the number of predictors.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F-statistic: 150.9, p &lt; 0.0001</a:t>
            </a:r>
            <a:r>
              <a:rPr lang="en-US" sz="1800" dirty="0"/>
              <a:t> → The model is statistically significant.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C99173-5284-2A6F-21AB-2B440DD2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00218"/>
              </p:ext>
            </p:extLst>
          </p:nvPr>
        </p:nvGraphicFramePr>
        <p:xfrm>
          <a:off x="80682" y="2653553"/>
          <a:ext cx="11681016" cy="3758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236">
                  <a:extLst>
                    <a:ext uri="{9D8B030D-6E8A-4147-A177-3AD203B41FA5}">
                      <a16:colId xmlns:a16="http://schemas.microsoft.com/office/drawing/2014/main" val="1003991748"/>
                    </a:ext>
                  </a:extLst>
                </a:gridCol>
                <a:gridCol w="2855260">
                  <a:extLst>
                    <a:ext uri="{9D8B030D-6E8A-4147-A177-3AD203B41FA5}">
                      <a16:colId xmlns:a16="http://schemas.microsoft.com/office/drawing/2014/main" val="85350101"/>
                    </a:ext>
                  </a:extLst>
                </a:gridCol>
                <a:gridCol w="2855260">
                  <a:extLst>
                    <a:ext uri="{9D8B030D-6E8A-4147-A177-3AD203B41FA5}">
                      <a16:colId xmlns:a16="http://schemas.microsoft.com/office/drawing/2014/main" val="438816522"/>
                    </a:ext>
                  </a:extLst>
                </a:gridCol>
                <a:gridCol w="2855260">
                  <a:extLst>
                    <a:ext uri="{9D8B030D-6E8A-4147-A177-3AD203B41FA5}">
                      <a16:colId xmlns:a16="http://schemas.microsoft.com/office/drawing/2014/main" val="753351333"/>
                    </a:ext>
                  </a:extLst>
                </a:gridCol>
              </a:tblGrid>
              <a:tr h="412993">
                <a:tc>
                  <a:txBody>
                    <a:bodyPr/>
                    <a:lstStyle/>
                    <a:p>
                      <a:r>
                        <a:rPr lang="en-IN" sz="1800" b="1" dirty="0"/>
                        <a:t>Predictor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Coefficient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Interpretation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892635"/>
                  </a:ext>
                </a:extLst>
              </a:tr>
              <a:tr h="536042">
                <a:tc>
                  <a:txBody>
                    <a:bodyPr/>
                    <a:lstStyle/>
                    <a:p>
                      <a:r>
                        <a:rPr lang="en-IN" sz="1800" b="1" dirty="0"/>
                        <a:t>Intercept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45.33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Base sales (without promotions).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531590"/>
                  </a:ext>
                </a:extLst>
              </a:tr>
              <a:tr h="544608">
                <a:tc>
                  <a:txBody>
                    <a:bodyPr/>
                    <a:lstStyle/>
                    <a:p>
                      <a:r>
                        <a:rPr lang="en-IN" sz="1800" b="1" dirty="0"/>
                        <a:t>Promotion 2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-10.75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Significantly reduces sales</a:t>
                      </a:r>
                      <a:r>
                        <a:rPr lang="en-US" sz="1800" dirty="0"/>
                        <a:t> compared to Promotion 1.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17322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 dirty="0"/>
                        <a:t>Promotion 3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0.352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 significant impact on sales.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381298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/>
                        <a:t>Medium Market Size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+2.04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Positively affects sales</a:t>
                      </a:r>
                      <a:r>
                        <a:rPr lang="en-IN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235201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/>
                        <a:t>Large Market Size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+28.68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Strongly boosts sales</a:t>
                      </a:r>
                      <a:r>
                        <a:rPr lang="en-IN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69601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/>
                        <a:t>Small Market Size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+14.60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Significantly increases sales</a:t>
                      </a:r>
                      <a:r>
                        <a:rPr lang="en-IN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142289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 dirty="0"/>
                        <a:t>Store Age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significant effect on sales.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57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00111" cy="914400"/>
          </a:xfrm>
        </p:spPr>
        <p:txBody>
          <a:bodyPr/>
          <a:lstStyle/>
          <a:p>
            <a:r>
              <a:rPr lang="en-IN" u="sng" dirty="0"/>
              <a:t>Key Findings from Analysis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9959" y="1045127"/>
            <a:ext cx="10094260" cy="384048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/>
              <a:t>Promotion Effectiveness: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Promotion 1 performs best.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Promotion 2 significantly lowers sales.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Promotion 3 has no significant effect.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Market Size Influence: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Larger markets drive higher sales.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Medium and small markets also show a positive effect.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Store Age: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Minimal effect on sales</a:t>
            </a:r>
            <a:r>
              <a:rPr lang="en-US" sz="1800" dirty="0"/>
              <a:t> → Older stores do not necessarily perform better.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Regression Insights: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The model explains </a:t>
            </a:r>
            <a:r>
              <a:rPr lang="en-US" sz="1800" b="1" dirty="0"/>
              <a:t>58.2% of the variation in sales</a:t>
            </a:r>
            <a:r>
              <a:rPr lang="en-US" sz="1800" dirty="0"/>
              <a:t> (R² = 0.582).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Additional factors (seasonality, competitor actions) may improve predictive power.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0152" cy="914400"/>
          </a:xfrm>
        </p:spPr>
        <p:txBody>
          <a:bodyPr/>
          <a:lstStyle/>
          <a:p>
            <a:r>
              <a:rPr lang="en-IN" u="sng" dirty="0"/>
              <a:t>Conclusion</a:t>
            </a: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BF079F-ED7F-8BCA-A288-EE12B70EB6BF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81611" y="940054"/>
            <a:ext cx="68728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Promotion 1 is the most effective.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Promotion 2 should be restructured or removed.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size plays a significant role in sales performance.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age does not influence sales significantly.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2E5C733-2EFE-2DFC-9861-9A7AF9C59FAF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581611" y="3869656"/>
            <a:ext cx="74427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Promotion </a:t>
            </a:r>
            <a:r>
              <a:rPr lang="en-US" altLang="en-US" sz="1800" b="1" dirty="0">
                <a:latin typeface="Arial" panose="020B0604020202020204" pitchFamily="34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future marketing campaigns.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Revise Promotion </a:t>
            </a:r>
            <a:r>
              <a:rPr lang="en-US" altLang="en-US" sz="1800" b="1" dirty="0">
                <a:latin typeface="Arial" panose="020B0604020202020204" pitchFamily="34" charset="0"/>
              </a:rPr>
              <a:t>2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improve its impact.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large and medium markets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highest return.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explore additional factors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pricing, competition). 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35C4C692-F71A-EA07-37A7-6508BF319B07}"/>
              </a:ext>
            </a:extLst>
          </p:cNvPr>
          <p:cNvSpPr txBox="1">
            <a:spLocks/>
          </p:cNvSpPr>
          <p:nvPr/>
        </p:nvSpPr>
        <p:spPr>
          <a:xfrm>
            <a:off x="0" y="2643673"/>
            <a:ext cx="10360152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Recommendations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118" y="914400"/>
            <a:ext cx="5641848" cy="502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183155"/>
              </p:ext>
            </p:extLst>
          </p:nvPr>
        </p:nvGraphicFramePr>
        <p:xfrm>
          <a:off x="6869113" y="1143000"/>
          <a:ext cx="4190999" cy="461481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DATASET OVERVIEW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EDA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VISUAL ANALYSIS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CONCLUSION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D6B6E5-3C42-5E94-C2A9-BE6DF0D3325F}"/>
              </a:ext>
            </a:extLst>
          </p:cNvPr>
          <p:cNvSpPr txBox="1"/>
          <p:nvPr/>
        </p:nvSpPr>
        <p:spPr>
          <a:xfrm>
            <a:off x="2399634" y="236602"/>
            <a:ext cx="3696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INTRODUCTION</a:t>
            </a:r>
            <a:endParaRPr lang="en-IN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7C049-DBC0-A1F8-345F-35BDCF4C59E3}"/>
              </a:ext>
            </a:extLst>
          </p:cNvPr>
          <p:cNvSpPr txBox="1"/>
          <p:nvPr/>
        </p:nvSpPr>
        <p:spPr>
          <a:xfrm>
            <a:off x="0" y="932330"/>
            <a:ext cx="726141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This study analyzes a marketing experiment conducted by a fast-food 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Objective: To determine the most effective promotional campaign for a new menu item.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Data includes: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Weekly sales figures across multiple locations.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Stores assigned to one of three marketing campaigns (1, 2, or 3).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Different market sizes and store 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Data spans over four weeks.</a:t>
            </a:r>
          </a:p>
          <a:p>
            <a:endParaRPr lang="en-IN" sz="25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C6C58FA-5855-F11D-907E-5498FE3DA31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7" r="31707"/>
          <a:stretch>
            <a:fillRect/>
          </a:stretch>
        </p:blipFill>
        <p:spPr bwMode="auto">
          <a:xfrm>
            <a:off x="7204922" y="0"/>
            <a:ext cx="498707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852"/>
            <a:ext cx="5449824" cy="912069"/>
          </a:xfrm>
        </p:spPr>
        <p:txBody>
          <a:bodyPr anchor="b"/>
          <a:lstStyle/>
          <a:p>
            <a:r>
              <a:rPr lang="en-IN" dirty="0">
                <a:hlinkClick r:id="rId3"/>
              </a:rPr>
              <a:t>Dataset Overview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1C9A0-DA89-8C02-EAA5-25CB5F0CDDD3}"/>
              </a:ext>
            </a:extLst>
          </p:cNvPr>
          <p:cNvSpPr txBox="1"/>
          <p:nvPr/>
        </p:nvSpPr>
        <p:spPr>
          <a:xfrm>
            <a:off x="170329" y="869216"/>
            <a:ext cx="10802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500" dirty="0">
                <a:latin typeface="Gill Sans Nova Light (Body)"/>
              </a:rPr>
              <a:t>Variables in the dataset:</a:t>
            </a:r>
            <a:endParaRPr lang="en-US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MarketID</a:t>
            </a:r>
            <a:r>
              <a:rPr lang="en-US" sz="2500" b="1" dirty="0"/>
              <a:t>: </a:t>
            </a:r>
            <a:r>
              <a:rPr lang="en-US" sz="2500" dirty="0"/>
              <a:t>unique identifier for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MarketSize</a:t>
            </a:r>
            <a:r>
              <a:rPr lang="en-US" sz="2500" b="1" dirty="0"/>
              <a:t>: </a:t>
            </a:r>
            <a:r>
              <a:rPr lang="en-US" sz="2500" dirty="0"/>
              <a:t>size of market area by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LocationID</a:t>
            </a:r>
            <a:r>
              <a:rPr lang="en-US" sz="2500" b="1" dirty="0"/>
              <a:t>: </a:t>
            </a:r>
            <a:r>
              <a:rPr lang="en-US" sz="2500" dirty="0"/>
              <a:t>unique identifier for store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AgeOfStore</a:t>
            </a:r>
            <a:r>
              <a:rPr lang="en-US" sz="2500" b="1" dirty="0"/>
              <a:t>: </a:t>
            </a:r>
            <a:r>
              <a:rPr lang="en-US" sz="2500" dirty="0"/>
              <a:t>age of store in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/>
              <a:t>Promotion</a:t>
            </a:r>
            <a:r>
              <a:rPr lang="en-US" sz="2500" dirty="0"/>
              <a:t>: one of three promotions that were tested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/>
              <a:t>week: </a:t>
            </a:r>
            <a:r>
              <a:rPr lang="en-US" sz="2500" dirty="0"/>
              <a:t>one of four weeks when the promotions were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SalesInThousands</a:t>
            </a:r>
            <a:r>
              <a:rPr lang="en-US" sz="2500" b="1" dirty="0"/>
              <a:t>: </a:t>
            </a:r>
            <a:r>
              <a:rPr lang="en-US" sz="2500" dirty="0"/>
              <a:t>sales amount for a specific </a:t>
            </a:r>
            <a:r>
              <a:rPr lang="en-US" sz="2500" dirty="0" err="1"/>
              <a:t>LocationID</a:t>
            </a:r>
            <a:r>
              <a:rPr lang="en-US" sz="2500" dirty="0"/>
              <a:t>, Promotion, and week.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The goal is to determine the effect of promotions and market characteristics on sales.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592"/>
            <a:ext cx="12389224" cy="762000"/>
          </a:xfrm>
        </p:spPr>
        <p:txBody>
          <a:bodyPr/>
          <a:lstStyle/>
          <a:p>
            <a:r>
              <a:rPr lang="en-US" sz="4200" u="sng" dirty="0"/>
              <a:t>Sales Distribution by Store Age and Promotion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B86B3F-54F1-E1D2-8C60-581687DF879B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03093" y="1130509"/>
            <a:ext cx="12505765" cy="486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800" b="1" dirty="0"/>
              <a:t>Graph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X-axis</a:t>
            </a:r>
            <a:r>
              <a:rPr lang="en-US" sz="1800" dirty="0"/>
              <a:t>: Store Age Groups (divided into four bins).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Y-axis</a:t>
            </a:r>
            <a:r>
              <a:rPr lang="en-US" sz="1800" dirty="0"/>
              <a:t>: Sales (in thousands).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box represents the </a:t>
            </a:r>
            <a:r>
              <a:rPr lang="en-US" sz="1800" b="1" dirty="0"/>
              <a:t>distribution of sales for a particular store age group and promotion type (1, 2, 3)</a:t>
            </a:r>
            <a:r>
              <a:rPr lang="en-US" sz="1800" dirty="0"/>
              <a:t>.</a:t>
            </a:r>
          </a:p>
          <a:p>
            <a:pPr>
              <a:buNone/>
            </a:pPr>
            <a:r>
              <a:rPr lang="en-US" sz="1800" b="1" dirty="0"/>
              <a:t>Key Observations: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Younger Stores (0.97 - 7.75 years)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</a:t>
            </a:r>
            <a:r>
              <a:rPr lang="en-US" dirty="0"/>
              <a:t> has the highest sales variation, with many outliers.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shows a relatively stable median</a:t>
            </a:r>
            <a:r>
              <a:rPr lang="en-US" dirty="0"/>
              <a:t>, making it a safer choice.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Mid-aged Stores (7.75 - 14.5 years)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and 3 have similar median sales</a:t>
            </a:r>
            <a:r>
              <a:rPr lang="en-US" dirty="0"/>
              <a:t>, but </a:t>
            </a:r>
            <a:r>
              <a:rPr lang="en-US" b="1" dirty="0"/>
              <a:t>promotion 3 has fewer outliers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has the lowest median sales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Older Stores (14.5 - 21.25 years)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 outperforms the others</a:t>
            </a:r>
            <a:r>
              <a:rPr lang="en-US" dirty="0"/>
              <a:t>, with the highest median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again has the lowest median sales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4808-8A9C-10BF-BCCE-4FD0C952B5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72424"/>
            <a:ext cx="10766612" cy="3356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4.Mature Stores (21.25 - 28 years)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has the highest median sales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 has a more consistent performance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remains the weakest performer</a:t>
            </a:r>
            <a:r>
              <a:rPr lang="en-US" dirty="0"/>
              <a:t>.</a:t>
            </a:r>
            <a:endParaRPr lang="en-US" b="1" dirty="0"/>
          </a:p>
          <a:p>
            <a:pPr>
              <a:buNone/>
            </a:pPr>
            <a:r>
              <a:rPr lang="en-US" sz="1800" b="1" dirty="0"/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Younger stores</a:t>
            </a:r>
            <a:r>
              <a:rPr lang="en-US" sz="1800" dirty="0"/>
              <a:t> benefit more from </a:t>
            </a:r>
            <a:r>
              <a:rPr lang="en-US" sz="1800" b="1" dirty="0"/>
              <a:t>Promotion 1 or 3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Older stores</a:t>
            </a:r>
            <a:r>
              <a:rPr lang="en-US" sz="1800" dirty="0"/>
              <a:t> see </a:t>
            </a:r>
            <a:r>
              <a:rPr lang="en-US" sz="1800" b="1" dirty="0"/>
              <a:t>higher median sales with Promotion 1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Promotion 2 is the least effective across all store age groups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Promotion 3 is suitable for stores in the middle age range (7.75 - 21.25 years)</a:t>
            </a:r>
            <a:r>
              <a:rPr lang="en-US" sz="1800" dirty="0"/>
              <a:t> due to stable performance.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57F68-297C-31F2-C34A-5FDD2AE33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1860C-64F7-EA9F-A999-53A3F7FD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548" y="3260347"/>
            <a:ext cx="5590502" cy="359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F123-43FD-F581-CDF9-29429B3D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59975"/>
            <a:ext cx="10799244" cy="439271"/>
          </a:xfrm>
        </p:spPr>
        <p:txBody>
          <a:bodyPr/>
          <a:lstStyle/>
          <a:p>
            <a:r>
              <a:rPr lang="en-US" u="sng" dirty="0"/>
              <a:t>Sales Distribution by Market Size &amp; Promotion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78B9-984E-DC37-7BEC-056799ADC6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815789"/>
            <a:ext cx="9583269" cy="53608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Graph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x-axis</a:t>
            </a:r>
            <a:r>
              <a:rPr lang="en-US" sz="1800" dirty="0"/>
              <a:t> represents different </a:t>
            </a:r>
            <a:r>
              <a:rPr lang="en-US" sz="1800" b="1" dirty="0"/>
              <a:t>market sizes</a:t>
            </a:r>
            <a:r>
              <a:rPr lang="en-US" sz="1800" dirty="0"/>
              <a:t> (small, medium, large).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y-axis</a:t>
            </a:r>
            <a:r>
              <a:rPr lang="en-US" sz="1800" dirty="0"/>
              <a:t> represents </a:t>
            </a:r>
            <a:r>
              <a:rPr lang="en-US" sz="1800" b="1" dirty="0"/>
              <a:t>sales (in thousands)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box plot represents sales distribution for a </a:t>
            </a:r>
            <a:r>
              <a:rPr lang="en-US" sz="1800" b="1" dirty="0"/>
              <a:t>specific promotion (1, 2, 3)</a:t>
            </a:r>
            <a:r>
              <a:rPr lang="en-US" sz="1800" dirty="0"/>
              <a:t> within each market size.</a:t>
            </a:r>
          </a:p>
          <a:p>
            <a:pPr>
              <a:buNone/>
            </a:pPr>
            <a:r>
              <a:rPr lang="en-US" sz="1800" b="1" dirty="0"/>
              <a:t>Key Observations: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Small Market Size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3</a:t>
            </a:r>
            <a:r>
              <a:rPr lang="en-US" dirty="0"/>
              <a:t> has the highest median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Sales are </a:t>
            </a:r>
            <a:r>
              <a:rPr lang="en-US" b="1" dirty="0"/>
              <a:t>less variable</a:t>
            </a:r>
            <a:r>
              <a:rPr lang="en-US" dirty="0"/>
              <a:t>, suggesting stable performance.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Medium Market Size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Promotions </a:t>
            </a:r>
            <a:r>
              <a:rPr lang="en-US" b="1" dirty="0"/>
              <a:t>1 &amp; 3</a:t>
            </a:r>
            <a:r>
              <a:rPr lang="en-US" dirty="0"/>
              <a:t> have similar median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2 shows more variation</a:t>
            </a:r>
            <a:r>
              <a:rPr lang="en-US" dirty="0"/>
              <a:t>, with some lower sales outliers.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Large Market Size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1 has the highest sales potential</a:t>
            </a:r>
            <a:r>
              <a:rPr lang="en-US" dirty="0"/>
              <a:t>, but also </a:t>
            </a:r>
            <a:r>
              <a:rPr lang="en-US" b="1" dirty="0"/>
              <a:t>high variance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2 has lower median sales but a wide range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3 shows consistent sales performance</a:t>
            </a:r>
            <a:r>
              <a:rPr lang="en-US" dirty="0"/>
              <a:t>.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C0FC2-510E-1722-50A2-04BB106B8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9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4966-48AD-4B4D-7230-DED38657FC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72424"/>
            <a:ext cx="7150608" cy="3356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For small markets</a:t>
            </a:r>
            <a:r>
              <a:rPr lang="en-US" sz="1800" dirty="0"/>
              <a:t>: Promotion </a:t>
            </a:r>
            <a:r>
              <a:rPr lang="en-US" sz="1800" b="1" dirty="0"/>
              <a:t>3 performs best</a:t>
            </a:r>
            <a:r>
              <a:rPr lang="en-US" sz="1800" dirty="0"/>
              <a:t>, making it a strong choice.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For medium markets</a:t>
            </a:r>
            <a:r>
              <a:rPr lang="en-US" sz="1800" dirty="0"/>
              <a:t>: Promotion </a:t>
            </a:r>
            <a:r>
              <a:rPr lang="en-US" sz="1800" b="1" dirty="0"/>
              <a:t>1 or 3</a:t>
            </a:r>
            <a:r>
              <a:rPr lang="en-US" sz="1800" dirty="0"/>
              <a:t> could be preferred, but </a:t>
            </a:r>
            <a:r>
              <a:rPr lang="en-US" sz="1800" b="1" dirty="0"/>
              <a:t>promotion 2 is less stable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For large markets</a:t>
            </a:r>
            <a:r>
              <a:rPr lang="en-US" sz="1800" dirty="0"/>
              <a:t>: Promotion </a:t>
            </a:r>
            <a:r>
              <a:rPr lang="en-US" sz="1800" b="1" dirty="0"/>
              <a:t>1 has the highest sales but is risky</a:t>
            </a:r>
            <a:r>
              <a:rPr lang="en-US" sz="1800" dirty="0"/>
              <a:t>, while </a:t>
            </a:r>
            <a:r>
              <a:rPr lang="en-US" sz="1800" b="1" dirty="0"/>
              <a:t>promotion 3 is more stable</a:t>
            </a:r>
            <a:r>
              <a:rPr lang="en-US" sz="1800" dirty="0"/>
              <a:t>.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589F6-8F0C-8B36-F181-B41B22668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67D5A-0C1E-4AB7-6F37-59C59939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387" y="2133145"/>
            <a:ext cx="7342096" cy="472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7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259"/>
            <a:ext cx="11209237" cy="774441"/>
          </a:xfrm>
        </p:spPr>
        <p:txBody>
          <a:bodyPr anchor="b"/>
          <a:lstStyle/>
          <a:p>
            <a:r>
              <a:rPr lang="en-US" u="sng" dirty="0"/>
              <a:t>Sales Distribution by Promotion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F7433-F60F-944A-0D0D-F5D06A72736F}"/>
              </a:ext>
            </a:extLst>
          </p:cNvPr>
          <p:cNvSpPr txBox="1"/>
          <p:nvPr/>
        </p:nvSpPr>
        <p:spPr>
          <a:xfrm>
            <a:off x="121298" y="1231639"/>
            <a:ext cx="9718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Graph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X-axis</a:t>
            </a:r>
            <a:r>
              <a:rPr lang="en-US" dirty="0"/>
              <a:t>: Promotion Type (1, 2, and 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Y-axis</a:t>
            </a:r>
            <a:r>
              <a:rPr lang="en-US" dirty="0"/>
              <a:t>: Sales (in thousands).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box plot displays the </a:t>
            </a:r>
            <a:r>
              <a:rPr lang="en-US" b="1" dirty="0"/>
              <a:t>median, interquartile range (IQR), and outliers</a:t>
            </a:r>
            <a:r>
              <a:rPr lang="en-US" dirty="0"/>
              <a:t> for each promotion type.</a:t>
            </a:r>
          </a:p>
          <a:p>
            <a:pPr>
              <a:buNone/>
            </a:pPr>
            <a:r>
              <a:rPr lang="en-US" b="1" dirty="0"/>
              <a:t>Key Observations: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Promotion 1 (Blue Box)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Highest median sales</a:t>
            </a:r>
            <a:r>
              <a:rPr lang="en-US" dirty="0"/>
              <a:t> compared to the other two promotions.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Wide spread, indicating </a:t>
            </a:r>
            <a:r>
              <a:rPr lang="en-US" b="1" dirty="0"/>
              <a:t>greater variability in sales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More </a:t>
            </a:r>
            <a:r>
              <a:rPr lang="en-US" b="1" dirty="0"/>
              <a:t>outliers in the higher sales range</a:t>
            </a:r>
            <a:r>
              <a:rPr lang="en-US" dirty="0"/>
              <a:t>, suggesting some stores perform exceptionally well.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Promotion 3 (Green Box)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Median sales are slightly lower than Promotion 1</a:t>
            </a:r>
            <a:r>
              <a:rPr lang="en-US" dirty="0"/>
              <a:t> but still strong.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sales distribution is more </a:t>
            </a:r>
            <a:r>
              <a:rPr lang="en-US" b="1" dirty="0"/>
              <a:t>balanced</a:t>
            </a:r>
            <a:r>
              <a:rPr lang="en-US" dirty="0"/>
              <a:t>, with a moderate spread.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Fewer outliers compared to Promotion 1.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Promotion 2 (Orange Box)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Lowest median sales</a:t>
            </a:r>
            <a:r>
              <a:rPr lang="en-US" dirty="0"/>
              <a:t> among the three promotions.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sales spread is </a:t>
            </a:r>
            <a:r>
              <a:rPr lang="en-US" b="1" dirty="0"/>
              <a:t>tighter</a:t>
            </a:r>
            <a:r>
              <a:rPr lang="en-US" dirty="0"/>
              <a:t>, indicating </a:t>
            </a:r>
            <a:r>
              <a:rPr lang="en-US" b="1" dirty="0"/>
              <a:t>less variability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Has some </a:t>
            </a:r>
            <a:r>
              <a:rPr lang="en-US" b="1" dirty="0"/>
              <a:t>low-end outliers</a:t>
            </a:r>
            <a:r>
              <a:rPr lang="en-US" dirty="0"/>
              <a:t>, which might suggest inefficiencies.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{BD1EA1BE-87BB-46EE-BD1C-90D40EDBAB13}tf11964407_win32</Template>
  <TotalTime>109</TotalTime>
  <Words>1585</Words>
  <Application>Microsoft Office PowerPoint</Application>
  <PresentationFormat>Widescreen</PresentationFormat>
  <Paragraphs>218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Gill Sans Nova Light</vt:lpstr>
      <vt:lpstr>Gill Sans Nova Light (Body)</vt:lpstr>
      <vt:lpstr>Sagona Book</vt:lpstr>
      <vt:lpstr>Custom</vt:lpstr>
      <vt:lpstr>Marketing Experiment Analysis for a Fast-Food Chain</vt:lpstr>
      <vt:lpstr>agenda</vt:lpstr>
      <vt:lpstr>PowerPoint Presentation</vt:lpstr>
      <vt:lpstr>Dataset Overview</vt:lpstr>
      <vt:lpstr>Sales Distribution by Store Age and Promotion</vt:lpstr>
      <vt:lpstr>PowerPoint Presentation</vt:lpstr>
      <vt:lpstr>Sales Distribution by Market Size &amp; Promotion</vt:lpstr>
      <vt:lpstr>PowerPoint Presentation</vt:lpstr>
      <vt:lpstr>Sales Distribution by Promotion Type</vt:lpstr>
      <vt:lpstr>PowerPoint Presentation</vt:lpstr>
      <vt:lpstr>Correlation Analysis</vt:lpstr>
      <vt:lpstr>PowerPoint Presentation</vt:lpstr>
      <vt:lpstr>PowerPoint Presentation</vt:lpstr>
      <vt:lpstr>Chi-Square Test of Homogeneity for Market Size Across Promotions</vt:lpstr>
      <vt:lpstr>OLS Regression Results</vt:lpstr>
      <vt:lpstr>Key Findings from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Lopamudra Mohapatra</dc:creator>
  <cp:lastModifiedBy>Smruti Ranjan Sahoo</cp:lastModifiedBy>
  <cp:revision>4</cp:revision>
  <dcterms:created xsi:type="dcterms:W3CDTF">2025-03-12T04:36:45Z</dcterms:created>
  <dcterms:modified xsi:type="dcterms:W3CDTF">2025-03-12T09:51:41Z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