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5F9D7B54-60B3-4048-B588-12D85B6D5A6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685800" y="1143000"/>
            <a:ext cx="5486040" cy="3085920"/>
          </a:xfrm>
          <a:prstGeom prst="rect">
            <a:avLst/>
          </a:prstGeom>
        </p:spPr>
      </p:sp>
      <p:sp>
        <p:nvSpPr>
          <p:cNvPr id="118"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[No speaker notes required for this slide.]</a:t>
            </a:r>
            <a:endParaRPr b="0" lang="en-US" sz="2000" spc="-1" strike="noStrike">
              <a:latin typeface="Arial"/>
            </a:endParaRPr>
          </a:p>
        </p:txBody>
      </p:sp>
      <p:sp>
        <p:nvSpPr>
          <p:cNvPr id="11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EBEFA5D-D5F7-4870-9409-40578B50877B}" type="slidenum">
              <a:rPr b="0" lang="en-US" sz="1200" spc="-1" strike="noStrike">
                <a:solidFill>
                  <a:srgbClr val="000000"/>
                </a:solidFill>
                <a:latin typeface="+mn-lt"/>
                <a:ea typeface="+mn-ea"/>
              </a:rPr>
              <a:t>6</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685800" y="1143000"/>
            <a:ext cx="5486040" cy="3085920"/>
          </a:xfrm>
          <a:prstGeom prst="rect">
            <a:avLst/>
          </a:prstGeom>
        </p:spPr>
      </p:sp>
      <p:sp>
        <p:nvSpPr>
          <p:cNvPr id="121"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Finding appropriate requirements is key to making software that will behave the way that one might expect. The requirements I chose to outline here are key pieces of this puzzle, but really they only scratch the surface. The first requirement I chose was “The system will create driving instruction appointments.” This one may seem obvious, but it is important. The next is “The system will administer lessons.”  These two functional requirements are very important to include, as they are key features that the system needs.</a:t>
            </a:r>
            <a:endParaRPr b="0" lang="en-US" sz="2000" spc="-1" strike="noStrike">
              <a:latin typeface="Arial"/>
            </a:endParaRPr>
          </a:p>
          <a:p>
            <a:pPr marL="216000" indent="-216000">
              <a:lnSpc>
                <a:spcPct val="100000"/>
              </a:lnSpc>
            </a:pPr>
            <a:r>
              <a:rPr b="0" lang="en-US" sz="2000" spc="-1" strike="noStrike">
                <a:latin typeface="Arial"/>
              </a:rPr>
              <a:t>For the non-functional requirements I chose to present “The system will be available from any location.” This means any device that can access the server should be able to use the system. Additionally I chose “The system will have the ability to be used by many users simultaneously.” This is key, because if the system cannot handle multiple users then it will not be useful to many people. </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12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9819852-61E5-4438-B95A-234F4CCD84DE}" type="slidenum">
              <a:rPr b="0" lang="en-US" sz="1200" spc="-1" strike="noStrike">
                <a:solidFill>
                  <a:srgbClr val="000000"/>
                </a:solidFill>
                <a:latin typeface="+mn-lt"/>
                <a:ea typeface="+mn-ea"/>
              </a:rPr>
              <a:t>6</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685800" y="1143000"/>
            <a:ext cx="5486040" cy="3085920"/>
          </a:xfrm>
          <a:prstGeom prst="rect">
            <a:avLst/>
          </a:prstGeom>
        </p:spPr>
      </p:sp>
      <p:sp>
        <p:nvSpPr>
          <p:cNvPr id="124"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In this diagram you can see what kind of people and systems will be using our system. Here you can see we have Users, who can be 3 different types: Student, Instructor, Admin. These people can do various things in the system according to the type of user they are. For example the user can sign up for an driving instruction appointment, and so can the Instructor. You can also see on the right there is the DMV. Their system will let ours know when content needs updating. This is one of the key features you requested. </a:t>
            </a:r>
            <a:endParaRPr b="0" lang="en-US" sz="2000" spc="-1" strike="noStrike">
              <a:latin typeface="Arial"/>
            </a:endParaRPr>
          </a:p>
        </p:txBody>
      </p:sp>
      <p:sp>
        <p:nvSpPr>
          <p:cNvPr id="12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11CC97D-24FB-42DC-881B-9CD9B66381DD}" type="slidenum">
              <a:rPr b="0" lang="en-US" sz="1200" spc="-1" strike="noStrike">
                <a:solidFill>
                  <a:srgbClr val="000000"/>
                </a:solidFill>
                <a:latin typeface="+mn-lt"/>
                <a:ea typeface="+mn-ea"/>
              </a:rPr>
              <a:t>6</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685800" y="1143000"/>
            <a:ext cx="5486040" cy="3085920"/>
          </a:xfrm>
          <a:prstGeom prst="rect">
            <a:avLst/>
          </a:prstGeom>
        </p:spPr>
      </p:sp>
      <p:sp>
        <p:nvSpPr>
          <p:cNvPr id="127"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en-US" sz="2000" spc="-1" strike="noStrike">
                <a:latin typeface="Arial"/>
              </a:rPr>
              <a:t>In this diagram I am breaking down how the system should handle a student attempting to purchase a program. The flow shows you how the student interacts with the system, as well as how the system handles different input from the student. This shows how the system will be ready to handle a plethora of situations that will likely be thrown at it. </a:t>
            </a:r>
            <a:endParaRPr b="0" lang="en-US" sz="2000" spc="-1" strike="noStrike">
              <a:latin typeface="Arial"/>
            </a:endParaRPr>
          </a:p>
          <a:p>
            <a:pPr>
              <a:lnSpc>
                <a:spcPct val="100000"/>
              </a:lnSpc>
              <a:tabLst>
                <a:tab algn="l" pos="0"/>
              </a:tabLst>
            </a:pPr>
            <a:endParaRPr b="0" lang="en-US" sz="2000" spc="-1" strike="noStrike">
              <a:latin typeface="Arial"/>
            </a:endParaRPr>
          </a:p>
        </p:txBody>
      </p:sp>
      <p:sp>
        <p:nvSpPr>
          <p:cNvPr id="12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A312039-1820-4BC8-97E7-4E91F142A305}" type="slidenum">
              <a:rPr b="0" lang="en-US" sz="1200" spc="-1" strike="noStrike">
                <a:solidFill>
                  <a:srgbClr val="000000"/>
                </a:solidFill>
                <a:latin typeface="+mn-lt"/>
                <a:ea typeface="+mn-ea"/>
              </a:rPr>
              <a:t>6</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685800" y="1143000"/>
            <a:ext cx="5486040" cy="3085920"/>
          </a:xfrm>
          <a:prstGeom prst="rect">
            <a:avLst/>
          </a:prstGeom>
        </p:spPr>
      </p:sp>
      <p:sp>
        <p:nvSpPr>
          <p:cNvPr id="130"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Security is incredibly important for systems that are online. This is doubly so when money is involved. Because of this we have designed the Driver Pass system in a way that will be safe for the users, and secure from a server standpoint. Firstly, users must have a verified account to interact with the system. It will have a secure connection. Additionally, the server will not be easily accessible from the outside. Finally, the payment will be handled outside the system, and the system will not store payment information. </a:t>
            </a:r>
            <a:endParaRPr b="0" lang="en-US" sz="2000" spc="-1" strike="noStrike">
              <a:latin typeface="Arial"/>
            </a:endParaRPr>
          </a:p>
        </p:txBody>
      </p:sp>
      <p:sp>
        <p:nvSpPr>
          <p:cNvPr id="13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15B7EF9-8E32-4417-B9B7-99CA95456EB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685800" y="1143000"/>
            <a:ext cx="5486040" cy="3085920"/>
          </a:xfrm>
          <a:prstGeom prst="rect">
            <a:avLst/>
          </a:prstGeom>
        </p:spPr>
      </p:sp>
      <p:sp>
        <p:nvSpPr>
          <p:cNvPr id="133"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en-US" sz="2000" spc="-1" strike="noStrike">
                <a:latin typeface="Arial"/>
              </a:rPr>
              <a:t>The Driver Pass system has the potental to become widely used, but it can only grow when the system has instructors to teach lessons This will likely be the largest bottleneck in term of growth. Additionally, the system is custom tailored to the laws in this state. So, if the system wanted to expand it would need to be customized for each state it would want to expand to. </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r>
              <a:rPr b="0" lang="en-US" sz="2000" spc="-1" strike="noStrike">
                <a:latin typeface="Arial"/>
              </a:rPr>
              <a:t>Thank you!</a:t>
            </a:r>
            <a:endParaRPr b="0" lang="en-US" sz="2000" spc="-1" strike="noStrike">
              <a:latin typeface="Arial"/>
            </a:endParaRPr>
          </a:p>
        </p:txBody>
      </p:sp>
      <p:sp>
        <p:nvSpPr>
          <p:cNvPr id="13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D71DB6C-49CC-4C7B-93D9-13F25C18C5F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57936A13-6F45-4B55-AAC0-A1AF075DEA61}" type="datetime">
              <a:rPr b="0" lang="en-US" sz="1200" spc="-1" strike="noStrike">
                <a:solidFill>
                  <a:srgbClr val="8b8b8b"/>
                </a:solidFill>
                <a:latin typeface="Calibri"/>
              </a:rPr>
              <a:t>10/20/21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01C27226-54FE-4721-B733-2D524B5CD1C8}" type="slidenum">
              <a:rPr b="0" lang="en-US" sz="1200" spc="-1" strike="noStrike">
                <a:solidFill>
                  <a:srgbClr val="8b8b8b"/>
                </a:solidFill>
                <a:latin typeface="Calibri"/>
              </a:rPr>
              <a:t>6</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956F996D-5E48-414E-B5A4-201456A60C87}" type="datetime">
              <a:rPr b="0" lang="en-US" sz="1200" spc="-1" strike="noStrike">
                <a:solidFill>
                  <a:srgbClr val="8b8b8b"/>
                </a:solidFill>
                <a:latin typeface="Calibri"/>
              </a:rPr>
              <a:t>10/20/21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23BE3775-8A6F-4D41-974D-CE3EF1111999}"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475560" y="0"/>
            <a:ext cx="10909800" cy="6857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89" name="Picture 10" descr=""/>
          <p:cNvPicPr/>
          <p:nvPr/>
        </p:nvPicPr>
        <p:blipFill>
          <a:blip r:embed="rId1"/>
          <a:stretch/>
        </p:blipFill>
        <p:spPr>
          <a:xfrm>
            <a:off x="0" y="0"/>
            <a:ext cx="12191760" cy="6857640"/>
          </a:xfrm>
          <a:prstGeom prst="rect">
            <a:avLst/>
          </a:prstGeom>
          <a:ln>
            <a:noFill/>
          </a:ln>
        </p:spPr>
      </p:pic>
      <p:sp>
        <p:nvSpPr>
          <p:cNvPr id="90" name="TextShape 2"/>
          <p:cNvSpPr txBox="1"/>
          <p:nvPr/>
        </p:nvSpPr>
        <p:spPr>
          <a:xfrm>
            <a:off x="3045240" y="2043720"/>
            <a:ext cx="6104880" cy="2030760"/>
          </a:xfrm>
          <a:prstGeom prst="rect">
            <a:avLst/>
          </a:prstGeom>
          <a:noFill/>
          <a:ln>
            <a:noFill/>
          </a:ln>
        </p:spPr>
        <p:txBody>
          <a:bodyPr anchor="b">
            <a:normAutofit fontScale="72000"/>
          </a:bodyPr>
          <a:p>
            <a:pPr algn="ctr">
              <a:lnSpc>
                <a:spcPct val="90000"/>
              </a:lnSpc>
            </a:pPr>
            <a:r>
              <a:rPr b="0" lang="en-US" sz="6000" spc="-1" strike="noStrike">
                <a:solidFill>
                  <a:srgbClr val="ffffff"/>
                </a:solidFill>
                <a:latin typeface="Calibri Light"/>
              </a:rPr>
              <a:t>DriverPass</a:t>
            </a:r>
            <a:br/>
            <a:r>
              <a:rPr b="0" lang="en-US" sz="6000" spc="-1" strike="noStrike">
                <a:solidFill>
                  <a:srgbClr val="ffffff"/>
                </a:solidFill>
                <a:latin typeface="Calibri Light"/>
              </a:rPr>
              <a:t>System Analysis</a:t>
            </a:r>
            <a:endParaRPr b="0" lang="en-US" sz="6000" spc="-1" strike="noStrike">
              <a:solidFill>
                <a:srgbClr val="000000"/>
              </a:solidFill>
              <a:latin typeface="Calibri"/>
            </a:endParaRPr>
          </a:p>
        </p:txBody>
      </p:sp>
      <p:sp>
        <p:nvSpPr>
          <p:cNvPr id="91" name="TextShape 3"/>
          <p:cNvSpPr txBox="1"/>
          <p:nvPr/>
        </p:nvSpPr>
        <p:spPr>
          <a:xfrm>
            <a:off x="3045240" y="4074840"/>
            <a:ext cx="6104880" cy="681840"/>
          </a:xfrm>
          <a:prstGeom prst="rect">
            <a:avLst/>
          </a:prstGeom>
          <a:noFill/>
          <a:ln>
            <a:noFill/>
          </a:ln>
        </p:spPr>
        <p:txBody>
          <a:bodyPr>
            <a:normAutofit/>
          </a:bodyPr>
          <a:p>
            <a:pPr algn="ctr">
              <a:lnSpc>
                <a:spcPct val="90000"/>
              </a:lnSpc>
              <a:spcBef>
                <a:spcPts val="1001"/>
              </a:spcBef>
              <a:tabLst>
                <a:tab algn="l" pos="0"/>
              </a:tabLst>
            </a:pPr>
            <a:r>
              <a:rPr b="0" lang="en-US" sz="2400" spc="-1" strike="noStrike">
                <a:solidFill>
                  <a:srgbClr val="ffffff"/>
                </a:solidFill>
                <a:latin typeface="Calibri"/>
              </a:rPr>
              <a:t>Logan Parker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CustomShape 1"/>
          <p:cNvSpPr/>
          <p:nvPr/>
        </p:nvSpPr>
        <p:spPr>
          <a:xfrm>
            <a:off x="0" y="0"/>
            <a:ext cx="60818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3" name="CustomShape 2"/>
          <p:cNvSpPr/>
          <p:nvPr/>
        </p:nvSpPr>
        <p:spPr>
          <a:xfrm>
            <a:off x="0" y="0"/>
            <a:ext cx="12191760" cy="6857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94" name="Picture 12" descr=""/>
          <p:cNvPicPr/>
          <p:nvPr/>
        </p:nvPicPr>
        <p:blipFill>
          <a:blip r:embed="rId1"/>
          <a:stretch/>
        </p:blipFill>
        <p:spPr>
          <a:xfrm>
            <a:off x="0" y="0"/>
            <a:ext cx="12191760" cy="6857640"/>
          </a:xfrm>
          <a:prstGeom prst="rect">
            <a:avLst/>
          </a:prstGeom>
          <a:ln>
            <a:noFill/>
          </a:ln>
        </p:spPr>
      </p:pic>
      <p:sp>
        <p:nvSpPr>
          <p:cNvPr id="95" name="TextShape 3"/>
          <p:cNvSpPr txBox="1"/>
          <p:nvPr/>
        </p:nvSpPr>
        <p:spPr>
          <a:xfrm>
            <a:off x="640080" y="2053800"/>
            <a:ext cx="3668760" cy="2759760"/>
          </a:xfrm>
          <a:prstGeom prst="rect">
            <a:avLst/>
          </a:prstGeom>
          <a:noFill/>
          <a:ln>
            <a:noFill/>
          </a:ln>
        </p:spPr>
        <p:txBody>
          <a:bodyPr anchor="ctr">
            <a:normAutofit/>
          </a:bodyPr>
          <a:p>
            <a:pPr>
              <a:lnSpc>
                <a:spcPct val="90000"/>
              </a:lnSpc>
            </a:pPr>
            <a:r>
              <a:rPr b="0" lang="en-US" sz="4400" spc="-1" strike="noStrike">
                <a:solidFill>
                  <a:srgbClr val="ffffff"/>
                </a:solidFill>
                <a:latin typeface="Calibri Light"/>
              </a:rPr>
              <a:t>System </a:t>
            </a:r>
            <a:r>
              <a:rPr b="0" lang="en-US" sz="4400" spc="-1" strike="noStrike">
                <a:solidFill>
                  <a:srgbClr val="ffffff"/>
                </a:solidFill>
                <a:latin typeface="Calibri Light"/>
              </a:rPr>
              <a:t>Requirements</a:t>
            </a:r>
            <a:endParaRPr b="0" lang="en-US" sz="4400" spc="-1" strike="noStrike">
              <a:solidFill>
                <a:srgbClr val="000000"/>
              </a:solidFill>
              <a:latin typeface="Calibri"/>
            </a:endParaRPr>
          </a:p>
        </p:txBody>
      </p:sp>
      <p:sp>
        <p:nvSpPr>
          <p:cNvPr id="96" name="TextShape 4"/>
          <p:cNvSpPr txBox="1"/>
          <p:nvPr/>
        </p:nvSpPr>
        <p:spPr>
          <a:xfrm>
            <a:off x="6090480" y="801720"/>
            <a:ext cx="5305680" cy="5230440"/>
          </a:xfrm>
          <a:prstGeom prst="rect">
            <a:avLst/>
          </a:prstGeom>
          <a:noFill/>
          <a:ln>
            <a:noFill/>
          </a:ln>
        </p:spPr>
        <p:txBody>
          <a:bodyPr anchor="ct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Functional Requirements:</a:t>
            </a:r>
            <a:endParaRPr b="0" lang="en-US" sz="2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The system will create </a:t>
            </a:r>
            <a:r>
              <a:rPr b="0" lang="en-US" sz="2400" spc="-1" strike="noStrike">
                <a:solidFill>
                  <a:srgbClr val="000000"/>
                </a:solidFill>
                <a:latin typeface="Calibri"/>
              </a:rPr>
              <a:t>driving instruction </a:t>
            </a:r>
            <a:r>
              <a:rPr b="0" lang="en-US" sz="2400" spc="-1" strike="noStrike">
                <a:solidFill>
                  <a:srgbClr val="000000"/>
                </a:solidFill>
                <a:latin typeface="Calibri"/>
              </a:rPr>
              <a:t>appointments</a:t>
            </a:r>
            <a:endParaRPr b="0" lang="en-US" sz="2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The system will administer </a:t>
            </a:r>
            <a:r>
              <a:rPr b="0" lang="en-US" sz="2400" spc="-1" strike="noStrike">
                <a:solidFill>
                  <a:srgbClr val="000000"/>
                </a:solidFill>
                <a:latin typeface="Calibri"/>
              </a:rPr>
              <a:t>lessons</a:t>
            </a:r>
            <a:endParaRPr b="0" lang="en-US" sz="2400" spc="-1" strike="noStrike">
              <a:solidFill>
                <a:srgbClr val="000000"/>
              </a:solidFill>
              <a:latin typeface="Calibri"/>
            </a:endParaRPr>
          </a:p>
          <a:p>
            <a:pPr marL="228600" indent="-228240">
              <a:spcBef>
                <a:spcPts val="1417"/>
              </a:spcBef>
              <a:buClr>
                <a:srgbClr val="000000"/>
              </a:buClr>
              <a:buFont typeface="Arial"/>
              <a:buChar char="•"/>
            </a:pPr>
            <a:r>
              <a:rPr b="0" lang="en-US" sz="2400" spc="-1" strike="noStrike">
                <a:solidFill>
                  <a:srgbClr val="000000"/>
                </a:solidFill>
                <a:latin typeface="Calibri"/>
              </a:rPr>
              <a:t>Non-functional Requirements:</a:t>
            </a:r>
            <a:endParaRPr b="0" lang="en-US" sz="2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The system will be </a:t>
            </a:r>
            <a:r>
              <a:rPr b="0" lang="en-US" sz="2400" spc="-1" strike="noStrike">
                <a:solidFill>
                  <a:srgbClr val="000000"/>
                </a:solidFill>
                <a:latin typeface="Calibri"/>
              </a:rPr>
              <a:t>available from any location</a:t>
            </a:r>
            <a:endParaRPr b="0" lang="en-US" sz="2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The system will have the </a:t>
            </a:r>
            <a:r>
              <a:rPr b="0" lang="en-US" sz="2400" spc="-1" strike="noStrike">
                <a:solidFill>
                  <a:srgbClr val="000000"/>
                </a:solidFill>
                <a:latin typeface="Calibri"/>
              </a:rPr>
              <a:t>ability to be used by many </a:t>
            </a:r>
            <a:r>
              <a:rPr b="0" lang="en-US" sz="2400" spc="-1" strike="noStrike">
                <a:solidFill>
                  <a:srgbClr val="000000"/>
                </a:solidFill>
                <a:latin typeface="Calibri"/>
              </a:rPr>
              <a:t>users simultaneously</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CustomShape 1"/>
          <p:cNvSpPr/>
          <p:nvPr/>
        </p:nvSpPr>
        <p:spPr>
          <a:xfrm>
            <a:off x="0" y="0"/>
            <a:ext cx="60818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8" name="CustomShape 2"/>
          <p:cNvSpPr/>
          <p:nvPr/>
        </p:nvSpPr>
        <p:spPr>
          <a:xfrm>
            <a:off x="0" y="0"/>
            <a:ext cx="12191760" cy="6857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99" name="Picture 12" descr=""/>
          <p:cNvPicPr/>
          <p:nvPr/>
        </p:nvPicPr>
        <p:blipFill>
          <a:blip r:embed="rId1"/>
          <a:stretch/>
        </p:blipFill>
        <p:spPr>
          <a:xfrm>
            <a:off x="0" y="0"/>
            <a:ext cx="12191760" cy="6857640"/>
          </a:xfrm>
          <a:prstGeom prst="rect">
            <a:avLst/>
          </a:prstGeom>
          <a:ln>
            <a:noFill/>
          </a:ln>
        </p:spPr>
      </p:pic>
      <p:sp>
        <p:nvSpPr>
          <p:cNvPr id="100" name="TextShape 3"/>
          <p:cNvSpPr txBox="1"/>
          <p:nvPr/>
        </p:nvSpPr>
        <p:spPr>
          <a:xfrm>
            <a:off x="640080" y="2053800"/>
            <a:ext cx="3668760" cy="2759760"/>
          </a:xfrm>
          <a:prstGeom prst="rect">
            <a:avLst/>
          </a:prstGeom>
          <a:noFill/>
          <a:ln>
            <a:noFill/>
          </a:ln>
        </p:spPr>
        <p:txBody>
          <a:bodyPr anchor="ctr">
            <a:normAutofit/>
          </a:bodyPr>
          <a:p>
            <a:pPr>
              <a:lnSpc>
                <a:spcPct val="90000"/>
              </a:lnSpc>
            </a:pPr>
            <a:r>
              <a:rPr b="0" lang="en-US" sz="4400" spc="-1" strike="noStrike">
                <a:solidFill>
                  <a:srgbClr val="ffffff"/>
                </a:solidFill>
                <a:latin typeface="Calibri Light"/>
              </a:rPr>
              <a:t>Use Case Diagram</a:t>
            </a:r>
            <a:endParaRPr b="0" lang="en-US" sz="4400" spc="-1" strike="noStrike">
              <a:solidFill>
                <a:srgbClr val="000000"/>
              </a:solidFill>
              <a:latin typeface="Calibri"/>
            </a:endParaRPr>
          </a:p>
        </p:txBody>
      </p:sp>
      <p:pic>
        <p:nvPicPr>
          <p:cNvPr id="101" name="" descr=""/>
          <p:cNvPicPr/>
          <p:nvPr/>
        </p:nvPicPr>
        <p:blipFill>
          <a:blip r:embed="rId2"/>
          <a:stretch/>
        </p:blipFill>
        <p:spPr>
          <a:xfrm>
            <a:off x="5368680" y="647280"/>
            <a:ext cx="6609960" cy="520488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CustomShape 1"/>
          <p:cNvSpPr/>
          <p:nvPr/>
        </p:nvSpPr>
        <p:spPr>
          <a:xfrm>
            <a:off x="0" y="0"/>
            <a:ext cx="60818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3" name="CustomShape 2"/>
          <p:cNvSpPr/>
          <p:nvPr/>
        </p:nvSpPr>
        <p:spPr>
          <a:xfrm>
            <a:off x="0" y="0"/>
            <a:ext cx="12191760" cy="6857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04" name="Picture 12" descr=""/>
          <p:cNvPicPr/>
          <p:nvPr/>
        </p:nvPicPr>
        <p:blipFill>
          <a:blip r:embed="rId1"/>
          <a:stretch/>
        </p:blipFill>
        <p:spPr>
          <a:xfrm>
            <a:off x="0" y="0"/>
            <a:ext cx="12191760" cy="6857640"/>
          </a:xfrm>
          <a:prstGeom prst="rect">
            <a:avLst/>
          </a:prstGeom>
          <a:ln>
            <a:noFill/>
          </a:ln>
        </p:spPr>
      </p:pic>
      <p:sp>
        <p:nvSpPr>
          <p:cNvPr id="105" name="TextShape 3"/>
          <p:cNvSpPr txBox="1"/>
          <p:nvPr/>
        </p:nvSpPr>
        <p:spPr>
          <a:xfrm>
            <a:off x="640080" y="2053800"/>
            <a:ext cx="3668760" cy="2759760"/>
          </a:xfrm>
          <a:prstGeom prst="rect">
            <a:avLst/>
          </a:prstGeom>
          <a:noFill/>
          <a:ln>
            <a:noFill/>
          </a:ln>
        </p:spPr>
        <p:txBody>
          <a:bodyPr anchor="ctr">
            <a:normAutofit/>
          </a:bodyPr>
          <a:p>
            <a:pPr>
              <a:lnSpc>
                <a:spcPct val="90000"/>
              </a:lnSpc>
            </a:pPr>
            <a:r>
              <a:rPr b="0" lang="en-US" sz="4400" spc="-1" strike="noStrike">
                <a:solidFill>
                  <a:srgbClr val="ffffff"/>
                </a:solidFill>
                <a:latin typeface="Calibri Light"/>
              </a:rPr>
              <a:t>Activity</a:t>
            </a:r>
            <a:br/>
            <a:r>
              <a:rPr b="0" lang="en-US" sz="4400" spc="-1" strike="noStrike">
                <a:solidFill>
                  <a:srgbClr val="ffffff"/>
                </a:solidFill>
                <a:latin typeface="Calibri Light"/>
              </a:rPr>
              <a:t>Diagram</a:t>
            </a:r>
            <a:endParaRPr b="0" lang="en-US" sz="4400" spc="-1" strike="noStrike">
              <a:solidFill>
                <a:srgbClr val="000000"/>
              </a:solidFill>
              <a:latin typeface="Calibri"/>
            </a:endParaRPr>
          </a:p>
        </p:txBody>
      </p:sp>
      <p:pic>
        <p:nvPicPr>
          <p:cNvPr id="106" name="" descr=""/>
          <p:cNvPicPr/>
          <p:nvPr/>
        </p:nvPicPr>
        <p:blipFill>
          <a:blip r:embed="rId2"/>
          <a:stretch/>
        </p:blipFill>
        <p:spPr>
          <a:xfrm>
            <a:off x="5577840" y="822960"/>
            <a:ext cx="6428520" cy="49676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7" name="CustomShape 1"/>
          <p:cNvSpPr/>
          <p:nvPr/>
        </p:nvSpPr>
        <p:spPr>
          <a:xfrm>
            <a:off x="0" y="0"/>
            <a:ext cx="60818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8" name="CustomShape 2"/>
          <p:cNvSpPr/>
          <p:nvPr/>
        </p:nvSpPr>
        <p:spPr>
          <a:xfrm>
            <a:off x="0" y="0"/>
            <a:ext cx="12191760" cy="6857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09" name="Picture 12" descr=""/>
          <p:cNvPicPr/>
          <p:nvPr/>
        </p:nvPicPr>
        <p:blipFill>
          <a:blip r:embed="rId1"/>
          <a:stretch/>
        </p:blipFill>
        <p:spPr>
          <a:xfrm>
            <a:off x="0" y="0"/>
            <a:ext cx="12191760" cy="6857640"/>
          </a:xfrm>
          <a:prstGeom prst="rect">
            <a:avLst/>
          </a:prstGeom>
          <a:ln>
            <a:noFill/>
          </a:ln>
        </p:spPr>
      </p:pic>
      <p:sp>
        <p:nvSpPr>
          <p:cNvPr id="110" name="TextShape 3"/>
          <p:cNvSpPr txBox="1"/>
          <p:nvPr/>
        </p:nvSpPr>
        <p:spPr>
          <a:xfrm>
            <a:off x="640080" y="2053800"/>
            <a:ext cx="3668760" cy="2759760"/>
          </a:xfrm>
          <a:prstGeom prst="rect">
            <a:avLst/>
          </a:prstGeom>
          <a:noFill/>
          <a:ln>
            <a:noFill/>
          </a:ln>
        </p:spPr>
        <p:txBody>
          <a:bodyPr anchor="ctr">
            <a:normAutofit/>
          </a:bodyPr>
          <a:p>
            <a:pPr>
              <a:lnSpc>
                <a:spcPct val="90000"/>
              </a:lnSpc>
            </a:pPr>
            <a:r>
              <a:rPr b="0" lang="en-US" sz="4400" spc="-1" strike="noStrike">
                <a:solidFill>
                  <a:srgbClr val="ffffff"/>
                </a:solidFill>
                <a:latin typeface="Calibri Light"/>
              </a:rPr>
              <a:t>Security</a:t>
            </a:r>
            <a:endParaRPr b="0" lang="en-US" sz="4400" spc="-1" strike="noStrike">
              <a:solidFill>
                <a:srgbClr val="000000"/>
              </a:solidFill>
              <a:latin typeface="Calibri"/>
            </a:endParaRPr>
          </a:p>
        </p:txBody>
      </p:sp>
      <p:sp>
        <p:nvSpPr>
          <p:cNvPr id="111" name="TextShape 4"/>
          <p:cNvSpPr txBox="1"/>
          <p:nvPr/>
        </p:nvSpPr>
        <p:spPr>
          <a:xfrm>
            <a:off x="6090480" y="801720"/>
            <a:ext cx="5305680" cy="5230440"/>
          </a:xfrm>
          <a:prstGeom prst="rect">
            <a:avLst/>
          </a:prstGeom>
          <a:noFill/>
          <a:ln>
            <a:noFill/>
          </a:ln>
        </p:spPr>
        <p:txBody>
          <a:bodyPr anchor="ct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Users must have an account </a:t>
            </a:r>
            <a:r>
              <a:rPr b="0" lang="en-US" sz="2400" spc="-1" strike="noStrike">
                <a:solidFill>
                  <a:srgbClr val="000000"/>
                </a:solidFill>
                <a:latin typeface="Calibri"/>
              </a:rPr>
              <a:t>with:</a:t>
            </a:r>
            <a:endParaRPr b="0" lang="en-US" sz="2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Password (hash)</a:t>
            </a:r>
            <a:endParaRPr b="0" lang="en-US" sz="2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Phone-number/Email</a:t>
            </a:r>
            <a:endParaRPr b="0" lang="en-US" sz="2400" spc="-1" strike="noStrike">
              <a:solidFill>
                <a:srgbClr val="000000"/>
              </a:solidFill>
              <a:latin typeface="Calibri"/>
            </a:endParaRPr>
          </a:p>
          <a:p>
            <a:pPr marL="228600" indent="-228240">
              <a:spcBef>
                <a:spcPts val="1417"/>
              </a:spcBef>
              <a:buClr>
                <a:srgbClr val="000000"/>
              </a:buClr>
              <a:buFont typeface="Arial"/>
              <a:buChar char="•"/>
            </a:pPr>
            <a:r>
              <a:rPr b="0" lang="en-US" sz="2400" spc="-1" strike="noStrike">
                <a:solidFill>
                  <a:srgbClr val="000000"/>
                </a:solidFill>
                <a:latin typeface="Calibri"/>
              </a:rPr>
              <a:t>Server will have Authentication</a:t>
            </a:r>
            <a:endParaRPr b="0" lang="en-US" sz="2400" spc="-1" strike="noStrike">
              <a:solidFill>
                <a:srgbClr val="000000"/>
              </a:solidFill>
              <a:latin typeface="Calibri"/>
            </a:endParaRPr>
          </a:p>
          <a:p>
            <a:pPr marL="228600" indent="-228240">
              <a:spcBef>
                <a:spcPts val="1417"/>
              </a:spcBef>
              <a:buClr>
                <a:srgbClr val="000000"/>
              </a:buClr>
              <a:buFont typeface="Arial"/>
              <a:buChar char="•"/>
            </a:pPr>
            <a:r>
              <a:rPr b="0" lang="en-US" sz="2400" spc="-1" strike="noStrike">
                <a:solidFill>
                  <a:srgbClr val="000000"/>
                </a:solidFill>
                <a:latin typeface="Calibri"/>
              </a:rPr>
              <a:t>3</a:t>
            </a:r>
            <a:r>
              <a:rPr b="0" lang="en-US" sz="2400" spc="-1" strike="noStrike" baseline="14000000">
                <a:solidFill>
                  <a:srgbClr val="000000"/>
                </a:solidFill>
                <a:latin typeface="Calibri"/>
              </a:rPr>
              <a:t>rd</a:t>
            </a:r>
            <a:r>
              <a:rPr b="0" lang="en-US" sz="2400" spc="-1" strike="noStrike">
                <a:solidFill>
                  <a:srgbClr val="000000"/>
                </a:solidFill>
                <a:latin typeface="Calibri"/>
              </a:rPr>
              <a:t> party payment processes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2" name="CustomShape 1"/>
          <p:cNvSpPr/>
          <p:nvPr/>
        </p:nvSpPr>
        <p:spPr>
          <a:xfrm>
            <a:off x="0" y="0"/>
            <a:ext cx="60818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3" name="CustomShape 2"/>
          <p:cNvSpPr/>
          <p:nvPr/>
        </p:nvSpPr>
        <p:spPr>
          <a:xfrm>
            <a:off x="0" y="0"/>
            <a:ext cx="12191760" cy="6857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14" name="Picture 12" descr=""/>
          <p:cNvPicPr/>
          <p:nvPr/>
        </p:nvPicPr>
        <p:blipFill>
          <a:blip r:embed="rId1"/>
          <a:stretch/>
        </p:blipFill>
        <p:spPr>
          <a:xfrm>
            <a:off x="0" y="0"/>
            <a:ext cx="12191760" cy="6857640"/>
          </a:xfrm>
          <a:prstGeom prst="rect">
            <a:avLst/>
          </a:prstGeom>
          <a:ln>
            <a:noFill/>
          </a:ln>
        </p:spPr>
      </p:pic>
      <p:sp>
        <p:nvSpPr>
          <p:cNvPr id="115" name="TextShape 3"/>
          <p:cNvSpPr txBox="1"/>
          <p:nvPr/>
        </p:nvSpPr>
        <p:spPr>
          <a:xfrm>
            <a:off x="640080" y="2053800"/>
            <a:ext cx="3668760" cy="2759760"/>
          </a:xfrm>
          <a:prstGeom prst="rect">
            <a:avLst/>
          </a:prstGeom>
          <a:noFill/>
          <a:ln>
            <a:noFill/>
          </a:ln>
        </p:spPr>
        <p:txBody>
          <a:bodyPr anchor="ctr">
            <a:normAutofit/>
          </a:bodyPr>
          <a:p>
            <a:pPr>
              <a:lnSpc>
                <a:spcPct val="90000"/>
              </a:lnSpc>
            </a:pPr>
            <a:r>
              <a:rPr b="0" lang="en-US" sz="4400" spc="-1" strike="noStrike">
                <a:solidFill>
                  <a:srgbClr val="ffffff"/>
                </a:solidFill>
                <a:latin typeface="Calibri Light"/>
              </a:rPr>
              <a:t>System Limitations</a:t>
            </a:r>
            <a:endParaRPr b="0" lang="en-US" sz="4400" spc="-1" strike="noStrike">
              <a:solidFill>
                <a:srgbClr val="000000"/>
              </a:solidFill>
              <a:latin typeface="Calibri"/>
            </a:endParaRPr>
          </a:p>
        </p:txBody>
      </p:sp>
      <p:sp>
        <p:nvSpPr>
          <p:cNvPr id="116" name="TextShape 4"/>
          <p:cNvSpPr txBox="1"/>
          <p:nvPr/>
        </p:nvSpPr>
        <p:spPr>
          <a:xfrm>
            <a:off x="6090480" y="801720"/>
            <a:ext cx="5305680" cy="5230440"/>
          </a:xfrm>
          <a:prstGeom prst="rect">
            <a:avLst/>
          </a:prstGeom>
          <a:noFill/>
          <a:ln>
            <a:noFill/>
          </a:ln>
        </p:spPr>
        <p:txBody>
          <a:bodyPr anchor="ct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The system can only scale as fast as they can acquire instructors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The system can only be tailored to the laws in one state</a:t>
            </a:r>
            <a:endParaRPr b="0" lang="en-US" sz="2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Although small changes could be made to create a version for other states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WebD281</Template>
  <TotalTime>1370</TotalTime>
  <Application>LibreOffice/6.4.7.2$Linux_X86_64 LibreOffice_project/40$Build-2</Application>
  <Words>308</Words>
  <Paragraphs>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2019-10-14T02:36:52Z</dcterms:created>
  <dc:creator>Loay Alnaji</dc:creator>
  <dc:description/>
  <dc:language>en-US</dc:language>
  <cp:lastModifiedBy/>
  <dcterms:modified xsi:type="dcterms:W3CDTF">2021-10-20T08:53:41Z</dcterms:modified>
  <cp:revision>39</cp:revision>
  <dc:subject/>
  <dc:title>Systems Analysis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ArticulateGUID">
    <vt:lpwstr>17B2C008-CF5F-4D7E-BF2C-A283A0269B28</vt:lpwstr>
  </property>
  <property fmtid="{D5CDD505-2E9C-101B-9397-08002B2CF9AE}" pid="4" name="ArticulatePath">
    <vt:lpwstr>CS 255 Client Presentation Template</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6</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6</vt:i4>
  </property>
</Properties>
</file>